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1"/>
    <p:sldMasterId id="2147483672" r:id="rId2"/>
  </p:sldMasterIdLst>
  <p:notesMasterIdLst>
    <p:notesMasterId r:id="rId124"/>
  </p:notesMasterIdLst>
  <p:handoutMasterIdLst>
    <p:handoutMasterId r:id="rId125"/>
  </p:handoutMasterIdLst>
  <p:sldIdLst>
    <p:sldId id="319" r:id="rId3"/>
    <p:sldId id="261" r:id="rId4"/>
    <p:sldId id="403" r:id="rId5"/>
    <p:sldId id="370" r:id="rId6"/>
    <p:sldId id="374" r:id="rId7"/>
    <p:sldId id="373" r:id="rId8"/>
    <p:sldId id="352" r:id="rId9"/>
    <p:sldId id="353" r:id="rId10"/>
    <p:sldId id="354" r:id="rId11"/>
    <p:sldId id="388" r:id="rId12"/>
    <p:sldId id="355" r:id="rId13"/>
    <p:sldId id="356" r:id="rId14"/>
    <p:sldId id="357" r:id="rId15"/>
    <p:sldId id="371" r:id="rId16"/>
    <p:sldId id="398" r:id="rId17"/>
    <p:sldId id="399" r:id="rId18"/>
    <p:sldId id="358" r:id="rId19"/>
    <p:sldId id="360" r:id="rId20"/>
    <p:sldId id="359" r:id="rId21"/>
    <p:sldId id="390" r:id="rId22"/>
    <p:sldId id="391" r:id="rId23"/>
    <p:sldId id="361" r:id="rId24"/>
    <p:sldId id="372" r:id="rId25"/>
    <p:sldId id="375" r:id="rId26"/>
    <p:sldId id="362" r:id="rId27"/>
    <p:sldId id="389" r:id="rId28"/>
    <p:sldId id="366" r:id="rId29"/>
    <p:sldId id="368" r:id="rId30"/>
    <p:sldId id="380" r:id="rId31"/>
    <p:sldId id="381" r:id="rId32"/>
    <p:sldId id="393" r:id="rId33"/>
    <p:sldId id="392" r:id="rId34"/>
    <p:sldId id="401" r:id="rId35"/>
    <p:sldId id="329" r:id="rId36"/>
    <p:sldId id="263" r:id="rId37"/>
    <p:sldId id="264" r:id="rId38"/>
    <p:sldId id="265" r:id="rId39"/>
    <p:sldId id="266" r:id="rId40"/>
    <p:sldId id="267" r:id="rId41"/>
    <p:sldId id="268" r:id="rId42"/>
    <p:sldId id="269" r:id="rId43"/>
    <p:sldId id="324" r:id="rId44"/>
    <p:sldId id="270" r:id="rId45"/>
    <p:sldId id="271" r:id="rId46"/>
    <p:sldId id="272" r:id="rId47"/>
    <p:sldId id="273" r:id="rId48"/>
    <p:sldId id="274" r:id="rId49"/>
    <p:sldId id="275" r:id="rId50"/>
    <p:sldId id="276" r:id="rId51"/>
    <p:sldId id="277" r:id="rId52"/>
    <p:sldId id="278" r:id="rId53"/>
    <p:sldId id="279" r:id="rId54"/>
    <p:sldId id="280" r:id="rId55"/>
    <p:sldId id="325" r:id="rId56"/>
    <p:sldId id="281" r:id="rId57"/>
    <p:sldId id="282" r:id="rId58"/>
    <p:sldId id="283" r:id="rId59"/>
    <p:sldId id="284" r:id="rId60"/>
    <p:sldId id="285" r:id="rId61"/>
    <p:sldId id="286" r:id="rId62"/>
    <p:sldId id="287" r:id="rId63"/>
    <p:sldId id="394" r:id="rId64"/>
    <p:sldId id="288" r:id="rId65"/>
    <p:sldId id="289" r:id="rId66"/>
    <p:sldId id="290" r:id="rId67"/>
    <p:sldId id="291" r:id="rId68"/>
    <p:sldId id="292" r:id="rId69"/>
    <p:sldId id="293" r:id="rId70"/>
    <p:sldId id="294" r:id="rId71"/>
    <p:sldId id="295" r:id="rId72"/>
    <p:sldId id="296" r:id="rId73"/>
    <p:sldId id="297" r:id="rId74"/>
    <p:sldId id="320" r:id="rId75"/>
    <p:sldId id="298" r:id="rId76"/>
    <p:sldId id="299" r:id="rId77"/>
    <p:sldId id="321" r:id="rId78"/>
    <p:sldId id="300" r:id="rId79"/>
    <p:sldId id="322" r:id="rId80"/>
    <p:sldId id="301" r:id="rId81"/>
    <p:sldId id="302" r:id="rId82"/>
    <p:sldId id="382" r:id="rId83"/>
    <p:sldId id="383" r:id="rId84"/>
    <p:sldId id="303" r:id="rId85"/>
    <p:sldId id="304" r:id="rId86"/>
    <p:sldId id="305" r:id="rId87"/>
    <p:sldId id="306" r:id="rId88"/>
    <p:sldId id="307" r:id="rId89"/>
    <p:sldId id="406" r:id="rId90"/>
    <p:sldId id="308" r:id="rId91"/>
    <p:sldId id="309" r:id="rId92"/>
    <p:sldId id="332" r:id="rId93"/>
    <p:sldId id="310" r:id="rId94"/>
    <p:sldId id="311" r:id="rId95"/>
    <p:sldId id="328" r:id="rId96"/>
    <p:sldId id="312" r:id="rId97"/>
    <p:sldId id="384" r:id="rId98"/>
    <p:sldId id="313" r:id="rId99"/>
    <p:sldId id="314" r:id="rId100"/>
    <p:sldId id="315" r:id="rId101"/>
    <p:sldId id="396" r:id="rId102"/>
    <p:sldId id="397" r:id="rId103"/>
    <p:sldId id="316" r:id="rId104"/>
    <p:sldId id="317" r:id="rId105"/>
    <p:sldId id="323" r:id="rId106"/>
    <p:sldId id="405" r:id="rId107"/>
    <p:sldId id="262" r:id="rId108"/>
    <p:sldId id="333" r:id="rId109"/>
    <p:sldId id="338" r:id="rId110"/>
    <p:sldId id="340" r:id="rId111"/>
    <p:sldId id="331" r:id="rId112"/>
    <p:sldId id="342" r:id="rId113"/>
    <p:sldId id="335" r:id="rId114"/>
    <p:sldId id="385" r:id="rId115"/>
    <p:sldId id="386" r:id="rId116"/>
    <p:sldId id="334" r:id="rId117"/>
    <p:sldId id="336" r:id="rId118"/>
    <p:sldId id="337" r:id="rId119"/>
    <p:sldId id="343" r:id="rId120"/>
    <p:sldId id="326" r:id="rId121"/>
    <p:sldId id="387" r:id="rId122"/>
    <p:sldId id="259" r:id="rId1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4">
          <p15:clr>
            <a:srgbClr val="A4A3A4"/>
          </p15:clr>
        </p15:guide>
        <p15:guide id="2" orient="horz" pos="436">
          <p15:clr>
            <a:srgbClr val="A4A3A4"/>
          </p15:clr>
        </p15:guide>
        <p15:guide id="3" orient="horz" pos="4179">
          <p15:clr>
            <a:srgbClr val="A4A3A4"/>
          </p15:clr>
        </p15:guide>
        <p15:guide id="4" orient="horz" pos="3888">
          <p15:clr>
            <a:srgbClr val="A4A3A4"/>
          </p15:clr>
        </p15:guide>
        <p15:guide id="5" orient="horz" pos="3984">
          <p15:clr>
            <a:srgbClr val="A4A3A4"/>
          </p15:clr>
        </p15:guide>
        <p15:guide id="6" orient="horz" pos="1104">
          <p15:clr>
            <a:srgbClr val="A4A3A4"/>
          </p15:clr>
        </p15:guide>
        <p15:guide id="7" orient="horz" pos="1008">
          <p15:clr>
            <a:srgbClr val="A4A3A4"/>
          </p15:clr>
        </p15:guide>
        <p15:guide id="8" orient="horz" pos="2448">
          <p15:clr>
            <a:srgbClr val="A4A3A4"/>
          </p15:clr>
        </p15:guide>
        <p15:guide id="9" orient="horz" pos="2544">
          <p15:clr>
            <a:srgbClr val="A4A3A4"/>
          </p15:clr>
        </p15:guide>
        <p15:guide id="10" orient="horz" pos="336">
          <p15:clr>
            <a:srgbClr val="A4A3A4"/>
          </p15:clr>
        </p15:guide>
        <p15:guide id="11" pos="2832">
          <p15:clr>
            <a:srgbClr val="A4A3A4"/>
          </p15:clr>
        </p15:guide>
        <p15:guide id="12" pos="336">
          <p15:clr>
            <a:srgbClr val="A4A3A4"/>
          </p15:clr>
        </p15:guide>
        <p15:guide id="13" pos="5424">
          <p15:clr>
            <a:srgbClr val="A4A3A4"/>
          </p15:clr>
        </p15:guide>
        <p15:guide id="14" pos="2928">
          <p15:clr>
            <a:srgbClr val="A4A3A4"/>
          </p15:clr>
        </p15:guide>
        <p15:guide id="15" pos="1968">
          <p15:clr>
            <a:srgbClr val="A4A3A4"/>
          </p15:clr>
        </p15:guide>
        <p15:guide id="16" pos="2064">
          <p15:clr>
            <a:srgbClr val="A4A3A4"/>
          </p15:clr>
        </p15:guide>
        <p15:guide id="17" pos="3792">
          <p15:clr>
            <a:srgbClr val="A4A3A4"/>
          </p15:clr>
        </p15:guide>
        <p15:guide id="18" pos="1104">
          <p15:clr>
            <a:srgbClr val="A4A3A4"/>
          </p15:clr>
        </p15:guide>
        <p15:guide id="19" pos="4656">
          <p15:clr>
            <a:srgbClr val="A4A3A4"/>
          </p15:clr>
        </p15:guide>
        <p15:guide id="20" pos="4560">
          <p15:clr>
            <a:srgbClr val="A4A3A4"/>
          </p15:clr>
        </p15:guide>
        <p15:guide id="21" pos="3696">
          <p15:clr>
            <a:srgbClr val="A4A3A4"/>
          </p15:clr>
        </p15:guide>
        <p15:guide id="22" pos="120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a Vida Villanueva" initials="MVV"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9D073F8-1565-44D7-B386-08B59EADF2EE}">
  <a:tblStyle styleId="{69D073F8-1565-44D7-B386-08B59EADF2EE}" styleName="PwC Table">
    <a:wholeTbl>
      <a:tcTxStyle>
        <a:fontRef idx="major">
          <a:prstClr val="black"/>
        </a:fontRef>
        <a:schemeClr val="dk1"/>
      </a:tcTxStyle>
      <a:tcStyle>
        <a:tcBdr>
          <a:left>
            <a:ln>
              <a:noFill/>
            </a:ln>
          </a:left>
          <a:right>
            <a:ln>
              <a:noFill/>
            </a:ln>
          </a:right>
          <a:top>
            <a:ln>
              <a:noFill/>
            </a:ln>
          </a:top>
          <a:bottom>
            <a:ln>
              <a:noFill/>
            </a:ln>
          </a:bottom>
          <a:insideH>
            <a:ln>
              <a:noFill/>
            </a:ln>
          </a:insideH>
          <a:insideV>
            <a:ln>
              <a:noFill/>
            </a:ln>
          </a:insideV>
        </a:tcBdr>
        <a:fill>
          <a:noFill/>
        </a:fill>
      </a:tcStyle>
    </a:wholeTbl>
    <a:band1H>
      <a:tcStyle>
        <a:tcBdr>
          <a:bottom>
            <a:ln w="38100" cmpd="sng">
              <a:noFill/>
            </a:ln>
          </a:bottom>
        </a:tcBdr>
      </a:tcStyle>
    </a:band1H>
    <a:band2H>
      <a:tcStyle>
        <a:tcBdr>
          <a:bottom>
            <a:ln w="38100" cmpd="sng">
              <a:noFill/>
            </a:ln>
          </a:bottom>
        </a:tcBdr>
      </a:tcStyle>
    </a:band2H>
    <a:firstCol>
      <a:tcTxStyle i="on">
        <a:fontRef idx="major">
          <a:prstClr val="black"/>
        </a:fontRef>
        <a:schemeClr val="dk1"/>
      </a:tcTxStyle>
      <a:tcStyle>
        <a:tcBdr/>
        <a:fill>
          <a:noFill/>
        </a:fill>
      </a:tcStyle>
    </a:firstCol>
    <a:firstRow>
      <a:tcTxStyle b="on">
        <a:fontRef idx="major">
          <a:prstClr val="black"/>
        </a:fontRef>
        <a:schemeClr val="dk2"/>
      </a:tcTxStyle>
      <a:tcStyle>
        <a:tcBdr>
          <a:bottom>
            <a:ln w="38100" cmpd="sng">
              <a:no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81" autoAdjust="0"/>
    <p:restoredTop sz="90807" autoAdjust="0"/>
  </p:normalViewPr>
  <p:slideViewPr>
    <p:cSldViewPr>
      <p:cViewPr varScale="1">
        <p:scale>
          <a:sx n="81" d="100"/>
          <a:sy n="81" d="100"/>
        </p:scale>
        <p:origin x="1704" y="58"/>
      </p:cViewPr>
      <p:guideLst>
        <p:guide orient="horz" pos="144"/>
        <p:guide orient="horz" pos="436"/>
        <p:guide orient="horz" pos="4179"/>
        <p:guide orient="horz" pos="3888"/>
        <p:guide orient="horz" pos="3984"/>
        <p:guide orient="horz" pos="1104"/>
        <p:guide orient="horz" pos="1008"/>
        <p:guide orient="horz" pos="2448"/>
        <p:guide orient="horz" pos="2544"/>
        <p:guide orient="horz" pos="336"/>
        <p:guide pos="2832"/>
        <p:guide pos="336"/>
        <p:guide pos="5424"/>
        <p:guide pos="2928"/>
        <p:guide pos="1968"/>
        <p:guide pos="2064"/>
        <p:guide pos="3792"/>
        <p:guide pos="1104"/>
        <p:guide pos="4656"/>
        <p:guide pos="4560"/>
        <p:guide pos="3696"/>
        <p:guide pos="120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624"/>
    </p:cViewPr>
  </p:sorterViewPr>
  <p:notesViewPr>
    <p:cSldViewPr>
      <p:cViewPr varScale="1">
        <p:scale>
          <a:sx n="78" d="100"/>
          <a:sy n="78" d="100"/>
        </p:scale>
        <p:origin x="-1944"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117" Type="http://schemas.openxmlformats.org/officeDocument/2006/relationships/slide" Target="slides/slide115.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12" Type="http://schemas.openxmlformats.org/officeDocument/2006/relationships/slide" Target="slides/slide110.xml"/><Relationship Id="rId16" Type="http://schemas.openxmlformats.org/officeDocument/2006/relationships/slide" Target="slides/slide14.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123" Type="http://schemas.openxmlformats.org/officeDocument/2006/relationships/slide" Target="slides/slide121.xml"/><Relationship Id="rId128" Type="http://schemas.openxmlformats.org/officeDocument/2006/relationships/viewProps" Target="viewProps.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113" Type="http://schemas.openxmlformats.org/officeDocument/2006/relationships/slide" Target="slides/slide111.xml"/><Relationship Id="rId118" Type="http://schemas.openxmlformats.org/officeDocument/2006/relationships/slide" Target="slides/slide116.xml"/><Relationship Id="rId126" Type="http://schemas.openxmlformats.org/officeDocument/2006/relationships/commentAuthors" Target="commentAuthor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slide" Target="slides/slide91.xml"/><Relationship Id="rId98" Type="http://schemas.openxmlformats.org/officeDocument/2006/relationships/slide" Target="slides/slide96.xml"/><Relationship Id="rId121" Type="http://schemas.openxmlformats.org/officeDocument/2006/relationships/slide" Target="slides/slide11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103" Type="http://schemas.openxmlformats.org/officeDocument/2006/relationships/slide" Target="slides/slide101.xml"/><Relationship Id="rId108" Type="http://schemas.openxmlformats.org/officeDocument/2006/relationships/slide" Target="slides/slide106.xml"/><Relationship Id="rId116" Type="http://schemas.openxmlformats.org/officeDocument/2006/relationships/slide" Target="slides/slide114.xml"/><Relationship Id="rId124" Type="http://schemas.openxmlformats.org/officeDocument/2006/relationships/notesMaster" Target="notesMasters/notesMaster1.xml"/><Relationship Id="rId129" Type="http://schemas.openxmlformats.org/officeDocument/2006/relationships/theme" Target="theme/theme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96" Type="http://schemas.openxmlformats.org/officeDocument/2006/relationships/slide" Target="slides/slide94.xml"/><Relationship Id="rId111" Type="http://schemas.openxmlformats.org/officeDocument/2006/relationships/slide" Target="slides/slide109.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6" Type="http://schemas.openxmlformats.org/officeDocument/2006/relationships/slide" Target="slides/slide104.xml"/><Relationship Id="rId114" Type="http://schemas.openxmlformats.org/officeDocument/2006/relationships/slide" Target="slides/slide112.xml"/><Relationship Id="rId119" Type="http://schemas.openxmlformats.org/officeDocument/2006/relationships/slide" Target="slides/slide117.xml"/><Relationship Id="rId127" Type="http://schemas.openxmlformats.org/officeDocument/2006/relationships/presProps" Target="presProp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122" Type="http://schemas.openxmlformats.org/officeDocument/2006/relationships/slide" Target="slides/slide120.xml"/><Relationship Id="rId13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slide" Target="slides/slide10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120" Type="http://schemas.openxmlformats.org/officeDocument/2006/relationships/slide" Target="slides/slide118.xml"/><Relationship Id="rId125" Type="http://schemas.openxmlformats.org/officeDocument/2006/relationships/handoutMaster" Target="handoutMasters/handoutMaster1.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slide" Target="slides/slide108.xml"/><Relationship Id="rId115" Type="http://schemas.openxmlformats.org/officeDocument/2006/relationships/slide" Target="slides/slide113.xml"/><Relationship Id="rId61" Type="http://schemas.openxmlformats.org/officeDocument/2006/relationships/slide" Target="slides/slide59.xml"/><Relationship Id="rId82" Type="http://schemas.openxmlformats.org/officeDocument/2006/relationships/slide" Target="slides/slide8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Arial" pitchFamily="34" charset="0"/>
              <a:cs typeface="Arial"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5F05CFF-548C-4E04-B325-CF1209D66BDC}" type="datetimeFigureOut">
              <a:rPr lang="en-US" smtClean="0">
                <a:latin typeface="Arial" pitchFamily="34" charset="0"/>
                <a:cs typeface="Arial" pitchFamily="34" charset="0"/>
              </a:rPr>
              <a:pPr/>
              <a:t>6/8/2017</a:t>
            </a:fld>
            <a:endParaRPr lang="en-US" dirty="0">
              <a:latin typeface="Arial" pitchFamily="34" charset="0"/>
              <a:cs typeface="Arial"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EE90EF7-3E10-491C-87C2-59674BB3AAF6}" type="slidenum">
              <a:rPr lang="en-US" smtClean="0">
                <a:latin typeface="Arial" pitchFamily="34" charset="0"/>
                <a:cs typeface="Arial" pitchFamily="34" charset="0"/>
              </a:rPr>
              <a:pPr/>
              <a:t>‹#›</a:t>
            </a:fld>
            <a:endParaRPr lang="en-US" dirty="0">
              <a:latin typeface="Arial" pitchFamily="34" charset="0"/>
              <a:cs typeface="Arial" pitchFamily="34" charset="0"/>
            </a:endParaRPr>
          </a:p>
        </p:txBody>
      </p:sp>
    </p:spTree>
    <p:extLst>
      <p:ext uri="{BB962C8B-B14F-4D97-AF65-F5344CB8AC3E}">
        <p14:creationId xmlns:p14="http://schemas.microsoft.com/office/powerpoint/2010/main" val="23375995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cs typeface="Arial" pitchFamily="34" charset="0"/>
              </a:defRPr>
            </a:lvl1pPr>
          </a:lstStyle>
          <a:p>
            <a:fld id="{5EFB8DA3-BCA9-4B7D-B50D-14F47506B614}" type="datetimeFigureOut">
              <a:rPr lang="en-US" smtClean="0"/>
              <a:pPr/>
              <a:t>6/8/2017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cs typeface="Arial"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fld id="{F07B8F03-BC93-4120-96CA-A36DF640BE24}" type="slidenum">
              <a:rPr lang="en-US" smtClean="0"/>
              <a:pPr/>
              <a:t>‹#›</a:t>
            </a:fld>
            <a:endParaRPr lang="en-US" dirty="0"/>
          </a:p>
        </p:txBody>
      </p:sp>
    </p:spTree>
    <p:extLst>
      <p:ext uri="{BB962C8B-B14F-4D97-AF65-F5344CB8AC3E}">
        <p14:creationId xmlns:p14="http://schemas.microsoft.com/office/powerpoint/2010/main" val="242598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pPr/>
              <a:t>1</a:t>
            </a:fld>
            <a:endParaRPr lang="en-US" dirty="0"/>
          </a:p>
        </p:txBody>
      </p:sp>
    </p:spTree>
    <p:extLst>
      <p:ext uri="{BB962C8B-B14F-4D97-AF65-F5344CB8AC3E}">
        <p14:creationId xmlns:p14="http://schemas.microsoft.com/office/powerpoint/2010/main" val="35925776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3"/>
          <p:cNvSpPr>
            <a:spLocks noGrp="1" noChangeArrowheads="1"/>
          </p:cNvSpPr>
          <p:nvPr>
            <p:ph type="dt" sz="quarter" idx="1"/>
          </p:nvPr>
        </p:nvSpPr>
        <p:spPr>
          <a:noFill/>
        </p:spPr>
        <p:txBody>
          <a:bodyPr/>
          <a:lstStyle/>
          <a:p>
            <a:r>
              <a:rPr lang="en-GB" dirty="0" smtClean="0">
                <a:solidFill>
                  <a:prstClr val="black"/>
                </a:solidFill>
              </a:rPr>
              <a:t>Date</a:t>
            </a:r>
          </a:p>
        </p:txBody>
      </p:sp>
      <p:sp>
        <p:nvSpPr>
          <p:cNvPr id="182274" name="Rectangle 7"/>
          <p:cNvSpPr>
            <a:spLocks noGrp="1" noChangeArrowheads="1"/>
          </p:cNvSpPr>
          <p:nvPr>
            <p:ph type="sldNum" sz="quarter" idx="5"/>
          </p:nvPr>
        </p:nvSpPr>
        <p:spPr>
          <a:noFill/>
        </p:spPr>
        <p:txBody>
          <a:bodyPr/>
          <a:lstStyle/>
          <a:p>
            <a:fld id="{F088C38B-B1D7-48EF-8C08-4DB8A68F2283}" type="slidenum">
              <a:rPr lang="en-GB" smtClean="0">
                <a:solidFill>
                  <a:prstClr val="black"/>
                </a:solidFill>
              </a:rPr>
              <a:pPr/>
              <a:t>10</a:t>
            </a:fld>
            <a:endParaRPr lang="en-GB" dirty="0" smtClean="0">
              <a:solidFill>
                <a:prstClr val="black"/>
              </a:solidFill>
            </a:endParaRPr>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34461564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3"/>
          <p:cNvSpPr>
            <a:spLocks noGrp="1" noChangeArrowheads="1"/>
          </p:cNvSpPr>
          <p:nvPr>
            <p:ph type="dt" sz="quarter" idx="1"/>
          </p:nvPr>
        </p:nvSpPr>
        <p:spPr>
          <a:noFill/>
        </p:spPr>
        <p:txBody>
          <a:bodyPr/>
          <a:lstStyle/>
          <a:p>
            <a:r>
              <a:rPr lang="en-GB" dirty="0" smtClean="0">
                <a:solidFill>
                  <a:prstClr val="black"/>
                </a:solidFill>
              </a:rPr>
              <a:t>Date</a:t>
            </a:r>
          </a:p>
        </p:txBody>
      </p:sp>
      <p:sp>
        <p:nvSpPr>
          <p:cNvPr id="182274" name="Rectangle 7"/>
          <p:cNvSpPr>
            <a:spLocks noGrp="1" noChangeArrowheads="1"/>
          </p:cNvSpPr>
          <p:nvPr>
            <p:ph type="sldNum" sz="quarter" idx="5"/>
          </p:nvPr>
        </p:nvSpPr>
        <p:spPr>
          <a:noFill/>
        </p:spPr>
        <p:txBody>
          <a:bodyPr/>
          <a:lstStyle/>
          <a:p>
            <a:fld id="{F088C38B-B1D7-48EF-8C08-4DB8A68F2283}" type="slidenum">
              <a:rPr lang="en-GB" smtClean="0">
                <a:solidFill>
                  <a:prstClr val="black"/>
                </a:solidFill>
              </a:rPr>
              <a:pPr/>
              <a:t>11</a:t>
            </a:fld>
            <a:endParaRPr lang="en-GB" dirty="0" smtClean="0">
              <a:solidFill>
                <a:prstClr val="black"/>
              </a:solidFill>
            </a:endParaRPr>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37197242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3"/>
          <p:cNvSpPr>
            <a:spLocks noGrp="1" noChangeArrowheads="1"/>
          </p:cNvSpPr>
          <p:nvPr>
            <p:ph type="dt" sz="quarter" idx="1"/>
          </p:nvPr>
        </p:nvSpPr>
        <p:spPr>
          <a:noFill/>
        </p:spPr>
        <p:txBody>
          <a:bodyPr/>
          <a:lstStyle/>
          <a:p>
            <a:r>
              <a:rPr lang="en-GB" dirty="0" smtClean="0">
                <a:solidFill>
                  <a:prstClr val="black"/>
                </a:solidFill>
              </a:rPr>
              <a:t>Date</a:t>
            </a:r>
          </a:p>
        </p:txBody>
      </p:sp>
      <p:sp>
        <p:nvSpPr>
          <p:cNvPr id="182274" name="Rectangle 7"/>
          <p:cNvSpPr>
            <a:spLocks noGrp="1" noChangeArrowheads="1"/>
          </p:cNvSpPr>
          <p:nvPr>
            <p:ph type="sldNum" sz="quarter" idx="5"/>
          </p:nvPr>
        </p:nvSpPr>
        <p:spPr>
          <a:noFill/>
        </p:spPr>
        <p:txBody>
          <a:bodyPr/>
          <a:lstStyle/>
          <a:p>
            <a:fld id="{F088C38B-B1D7-48EF-8C08-4DB8A68F2283}" type="slidenum">
              <a:rPr lang="en-GB" smtClean="0">
                <a:solidFill>
                  <a:prstClr val="black"/>
                </a:solidFill>
              </a:rPr>
              <a:pPr/>
              <a:t>12</a:t>
            </a:fld>
            <a:endParaRPr lang="en-GB" dirty="0" smtClean="0">
              <a:solidFill>
                <a:prstClr val="black"/>
              </a:solidFill>
            </a:endParaRPr>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1907507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3"/>
          <p:cNvSpPr>
            <a:spLocks noGrp="1" noChangeArrowheads="1"/>
          </p:cNvSpPr>
          <p:nvPr>
            <p:ph type="dt" sz="quarter" idx="1"/>
          </p:nvPr>
        </p:nvSpPr>
        <p:spPr>
          <a:noFill/>
        </p:spPr>
        <p:txBody>
          <a:bodyPr/>
          <a:lstStyle/>
          <a:p>
            <a:r>
              <a:rPr lang="en-GB" dirty="0" smtClean="0">
                <a:solidFill>
                  <a:prstClr val="black"/>
                </a:solidFill>
              </a:rPr>
              <a:t>Date</a:t>
            </a:r>
          </a:p>
        </p:txBody>
      </p:sp>
      <p:sp>
        <p:nvSpPr>
          <p:cNvPr id="182274" name="Rectangle 7"/>
          <p:cNvSpPr>
            <a:spLocks noGrp="1" noChangeArrowheads="1"/>
          </p:cNvSpPr>
          <p:nvPr>
            <p:ph type="sldNum" sz="quarter" idx="5"/>
          </p:nvPr>
        </p:nvSpPr>
        <p:spPr>
          <a:noFill/>
        </p:spPr>
        <p:txBody>
          <a:bodyPr/>
          <a:lstStyle/>
          <a:p>
            <a:fld id="{F088C38B-B1D7-48EF-8C08-4DB8A68F2283}" type="slidenum">
              <a:rPr lang="en-GB" smtClean="0">
                <a:solidFill>
                  <a:prstClr val="black"/>
                </a:solidFill>
              </a:rPr>
              <a:pPr/>
              <a:t>13</a:t>
            </a:fld>
            <a:endParaRPr lang="en-GB" dirty="0" smtClean="0">
              <a:solidFill>
                <a:prstClr val="black"/>
              </a:solidFill>
            </a:endParaRPr>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24143096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3"/>
          <p:cNvSpPr>
            <a:spLocks noGrp="1" noChangeArrowheads="1"/>
          </p:cNvSpPr>
          <p:nvPr>
            <p:ph type="dt" sz="quarter" idx="1"/>
          </p:nvPr>
        </p:nvSpPr>
        <p:spPr>
          <a:noFill/>
        </p:spPr>
        <p:txBody>
          <a:bodyPr/>
          <a:lstStyle/>
          <a:p>
            <a:r>
              <a:rPr lang="en-GB" dirty="0" smtClean="0">
                <a:solidFill>
                  <a:prstClr val="black"/>
                </a:solidFill>
              </a:rPr>
              <a:t>Date</a:t>
            </a:r>
          </a:p>
        </p:txBody>
      </p:sp>
      <p:sp>
        <p:nvSpPr>
          <p:cNvPr id="182274" name="Rectangle 7"/>
          <p:cNvSpPr>
            <a:spLocks noGrp="1" noChangeArrowheads="1"/>
          </p:cNvSpPr>
          <p:nvPr>
            <p:ph type="sldNum" sz="quarter" idx="5"/>
          </p:nvPr>
        </p:nvSpPr>
        <p:spPr>
          <a:noFill/>
        </p:spPr>
        <p:txBody>
          <a:bodyPr/>
          <a:lstStyle/>
          <a:p>
            <a:fld id="{F088C38B-B1D7-48EF-8C08-4DB8A68F2283}" type="slidenum">
              <a:rPr lang="en-GB" smtClean="0">
                <a:solidFill>
                  <a:prstClr val="black"/>
                </a:solidFill>
              </a:rPr>
              <a:pPr/>
              <a:t>14</a:t>
            </a:fld>
            <a:endParaRPr lang="en-GB" dirty="0" smtClean="0">
              <a:solidFill>
                <a:prstClr val="black"/>
              </a:solidFill>
            </a:endParaRPr>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3731621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3"/>
          <p:cNvSpPr>
            <a:spLocks noGrp="1" noChangeArrowheads="1"/>
          </p:cNvSpPr>
          <p:nvPr>
            <p:ph type="dt" sz="quarter" idx="1"/>
          </p:nvPr>
        </p:nvSpPr>
        <p:spPr>
          <a:noFill/>
        </p:spPr>
        <p:txBody>
          <a:bodyPr/>
          <a:lstStyle/>
          <a:p>
            <a:r>
              <a:rPr lang="en-GB" dirty="0" smtClean="0">
                <a:solidFill>
                  <a:prstClr val="black"/>
                </a:solidFill>
              </a:rPr>
              <a:t>Date</a:t>
            </a:r>
          </a:p>
        </p:txBody>
      </p:sp>
      <p:sp>
        <p:nvSpPr>
          <p:cNvPr id="182274" name="Rectangle 7"/>
          <p:cNvSpPr>
            <a:spLocks noGrp="1" noChangeArrowheads="1"/>
          </p:cNvSpPr>
          <p:nvPr>
            <p:ph type="sldNum" sz="quarter" idx="5"/>
          </p:nvPr>
        </p:nvSpPr>
        <p:spPr>
          <a:noFill/>
        </p:spPr>
        <p:txBody>
          <a:bodyPr/>
          <a:lstStyle/>
          <a:p>
            <a:fld id="{F088C38B-B1D7-48EF-8C08-4DB8A68F2283}" type="slidenum">
              <a:rPr lang="en-GB" smtClean="0">
                <a:solidFill>
                  <a:prstClr val="black"/>
                </a:solidFill>
              </a:rPr>
              <a:pPr/>
              <a:t>15</a:t>
            </a:fld>
            <a:endParaRPr lang="en-GB" dirty="0" smtClean="0">
              <a:solidFill>
                <a:prstClr val="black"/>
              </a:solidFill>
            </a:endParaRPr>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37797287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3"/>
          <p:cNvSpPr>
            <a:spLocks noGrp="1" noChangeArrowheads="1"/>
          </p:cNvSpPr>
          <p:nvPr>
            <p:ph type="dt" sz="quarter" idx="1"/>
          </p:nvPr>
        </p:nvSpPr>
        <p:spPr>
          <a:noFill/>
        </p:spPr>
        <p:txBody>
          <a:bodyPr/>
          <a:lstStyle/>
          <a:p>
            <a:r>
              <a:rPr lang="en-GB" dirty="0" smtClean="0">
                <a:solidFill>
                  <a:prstClr val="black"/>
                </a:solidFill>
              </a:rPr>
              <a:t>Date</a:t>
            </a:r>
          </a:p>
        </p:txBody>
      </p:sp>
      <p:sp>
        <p:nvSpPr>
          <p:cNvPr id="182274" name="Rectangle 7"/>
          <p:cNvSpPr>
            <a:spLocks noGrp="1" noChangeArrowheads="1"/>
          </p:cNvSpPr>
          <p:nvPr>
            <p:ph type="sldNum" sz="quarter" idx="5"/>
          </p:nvPr>
        </p:nvSpPr>
        <p:spPr>
          <a:noFill/>
        </p:spPr>
        <p:txBody>
          <a:bodyPr/>
          <a:lstStyle/>
          <a:p>
            <a:fld id="{F088C38B-B1D7-48EF-8C08-4DB8A68F2283}" type="slidenum">
              <a:rPr lang="en-GB" smtClean="0">
                <a:solidFill>
                  <a:prstClr val="black"/>
                </a:solidFill>
              </a:rPr>
              <a:pPr/>
              <a:t>16</a:t>
            </a:fld>
            <a:endParaRPr lang="en-GB" dirty="0" smtClean="0">
              <a:solidFill>
                <a:prstClr val="black"/>
              </a:solidFill>
            </a:endParaRPr>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40724665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3"/>
          <p:cNvSpPr>
            <a:spLocks noGrp="1" noChangeArrowheads="1"/>
          </p:cNvSpPr>
          <p:nvPr>
            <p:ph type="dt" sz="quarter" idx="1"/>
          </p:nvPr>
        </p:nvSpPr>
        <p:spPr>
          <a:noFill/>
        </p:spPr>
        <p:txBody>
          <a:bodyPr/>
          <a:lstStyle/>
          <a:p>
            <a:r>
              <a:rPr lang="en-GB" dirty="0" smtClean="0">
                <a:solidFill>
                  <a:prstClr val="black"/>
                </a:solidFill>
              </a:rPr>
              <a:t>Date</a:t>
            </a:r>
          </a:p>
        </p:txBody>
      </p:sp>
      <p:sp>
        <p:nvSpPr>
          <p:cNvPr id="182274" name="Rectangle 7"/>
          <p:cNvSpPr>
            <a:spLocks noGrp="1" noChangeArrowheads="1"/>
          </p:cNvSpPr>
          <p:nvPr>
            <p:ph type="sldNum" sz="quarter" idx="5"/>
          </p:nvPr>
        </p:nvSpPr>
        <p:spPr>
          <a:noFill/>
        </p:spPr>
        <p:txBody>
          <a:bodyPr/>
          <a:lstStyle/>
          <a:p>
            <a:fld id="{F088C38B-B1D7-48EF-8C08-4DB8A68F2283}" type="slidenum">
              <a:rPr lang="en-GB" smtClean="0">
                <a:solidFill>
                  <a:prstClr val="black"/>
                </a:solidFill>
              </a:rPr>
              <a:pPr/>
              <a:t>17</a:t>
            </a:fld>
            <a:endParaRPr lang="en-GB" dirty="0" smtClean="0">
              <a:solidFill>
                <a:prstClr val="black"/>
              </a:solidFill>
            </a:endParaRPr>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689976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3"/>
          <p:cNvSpPr>
            <a:spLocks noGrp="1" noChangeArrowheads="1"/>
          </p:cNvSpPr>
          <p:nvPr>
            <p:ph type="dt" sz="quarter" idx="1"/>
          </p:nvPr>
        </p:nvSpPr>
        <p:spPr>
          <a:noFill/>
        </p:spPr>
        <p:txBody>
          <a:bodyPr/>
          <a:lstStyle/>
          <a:p>
            <a:r>
              <a:rPr lang="en-GB" dirty="0" smtClean="0">
                <a:solidFill>
                  <a:prstClr val="black"/>
                </a:solidFill>
              </a:rPr>
              <a:t>Date</a:t>
            </a:r>
          </a:p>
        </p:txBody>
      </p:sp>
      <p:sp>
        <p:nvSpPr>
          <p:cNvPr id="182274" name="Rectangle 7"/>
          <p:cNvSpPr>
            <a:spLocks noGrp="1" noChangeArrowheads="1"/>
          </p:cNvSpPr>
          <p:nvPr>
            <p:ph type="sldNum" sz="quarter" idx="5"/>
          </p:nvPr>
        </p:nvSpPr>
        <p:spPr>
          <a:noFill/>
        </p:spPr>
        <p:txBody>
          <a:bodyPr/>
          <a:lstStyle/>
          <a:p>
            <a:fld id="{F088C38B-B1D7-48EF-8C08-4DB8A68F2283}" type="slidenum">
              <a:rPr lang="en-GB" smtClean="0">
                <a:solidFill>
                  <a:prstClr val="black"/>
                </a:solidFill>
              </a:rPr>
              <a:pPr/>
              <a:t>18</a:t>
            </a:fld>
            <a:endParaRPr lang="en-GB" dirty="0" smtClean="0">
              <a:solidFill>
                <a:prstClr val="black"/>
              </a:solidFill>
            </a:endParaRPr>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6085099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3"/>
          <p:cNvSpPr>
            <a:spLocks noGrp="1" noChangeArrowheads="1"/>
          </p:cNvSpPr>
          <p:nvPr>
            <p:ph type="dt" sz="quarter" idx="1"/>
          </p:nvPr>
        </p:nvSpPr>
        <p:spPr>
          <a:noFill/>
        </p:spPr>
        <p:txBody>
          <a:bodyPr/>
          <a:lstStyle/>
          <a:p>
            <a:r>
              <a:rPr lang="en-GB" dirty="0" smtClean="0">
                <a:solidFill>
                  <a:prstClr val="black"/>
                </a:solidFill>
              </a:rPr>
              <a:t>Date</a:t>
            </a:r>
          </a:p>
        </p:txBody>
      </p:sp>
      <p:sp>
        <p:nvSpPr>
          <p:cNvPr id="182274" name="Rectangle 7"/>
          <p:cNvSpPr>
            <a:spLocks noGrp="1" noChangeArrowheads="1"/>
          </p:cNvSpPr>
          <p:nvPr>
            <p:ph type="sldNum" sz="quarter" idx="5"/>
          </p:nvPr>
        </p:nvSpPr>
        <p:spPr>
          <a:noFill/>
        </p:spPr>
        <p:txBody>
          <a:bodyPr/>
          <a:lstStyle/>
          <a:p>
            <a:fld id="{F088C38B-B1D7-48EF-8C08-4DB8A68F2283}" type="slidenum">
              <a:rPr lang="en-GB" smtClean="0">
                <a:solidFill>
                  <a:prstClr val="black"/>
                </a:solidFill>
              </a:rPr>
              <a:pPr/>
              <a:t>19</a:t>
            </a:fld>
            <a:endParaRPr lang="en-GB" dirty="0" smtClean="0">
              <a:solidFill>
                <a:prstClr val="black"/>
              </a:solidFill>
            </a:endParaRPr>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8573650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61B37A5-83C1-49C7-82ED-2F4C0062077A}" type="slidenum">
              <a:rPr lang="en-GB" smtClean="0"/>
              <a:pPr/>
              <a:t>2</a:t>
            </a:fld>
            <a:endParaRPr lang="en-GB" dirty="0"/>
          </a:p>
        </p:txBody>
      </p:sp>
    </p:spTree>
    <p:extLst>
      <p:ext uri="{BB962C8B-B14F-4D97-AF65-F5344CB8AC3E}">
        <p14:creationId xmlns:p14="http://schemas.microsoft.com/office/powerpoint/2010/main" val="26654042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3"/>
          <p:cNvSpPr>
            <a:spLocks noGrp="1" noChangeArrowheads="1"/>
          </p:cNvSpPr>
          <p:nvPr>
            <p:ph type="dt" sz="quarter" idx="1"/>
          </p:nvPr>
        </p:nvSpPr>
        <p:spPr>
          <a:noFill/>
        </p:spPr>
        <p:txBody>
          <a:bodyPr/>
          <a:lstStyle/>
          <a:p>
            <a:r>
              <a:rPr lang="en-GB" dirty="0" smtClean="0">
                <a:solidFill>
                  <a:prstClr val="black"/>
                </a:solidFill>
              </a:rPr>
              <a:t>Date</a:t>
            </a:r>
          </a:p>
        </p:txBody>
      </p:sp>
      <p:sp>
        <p:nvSpPr>
          <p:cNvPr id="182274" name="Rectangle 7"/>
          <p:cNvSpPr>
            <a:spLocks noGrp="1" noChangeArrowheads="1"/>
          </p:cNvSpPr>
          <p:nvPr>
            <p:ph type="sldNum" sz="quarter" idx="5"/>
          </p:nvPr>
        </p:nvSpPr>
        <p:spPr>
          <a:noFill/>
        </p:spPr>
        <p:txBody>
          <a:bodyPr/>
          <a:lstStyle/>
          <a:p>
            <a:fld id="{F088C38B-B1D7-48EF-8C08-4DB8A68F2283}" type="slidenum">
              <a:rPr lang="en-GB" smtClean="0">
                <a:solidFill>
                  <a:prstClr val="black"/>
                </a:solidFill>
              </a:rPr>
              <a:pPr/>
              <a:t>20</a:t>
            </a:fld>
            <a:endParaRPr lang="en-GB" dirty="0" smtClean="0">
              <a:solidFill>
                <a:prstClr val="black"/>
              </a:solidFill>
            </a:endParaRPr>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20180633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3"/>
          <p:cNvSpPr>
            <a:spLocks noGrp="1" noChangeArrowheads="1"/>
          </p:cNvSpPr>
          <p:nvPr>
            <p:ph type="dt" sz="quarter" idx="1"/>
          </p:nvPr>
        </p:nvSpPr>
        <p:spPr>
          <a:noFill/>
        </p:spPr>
        <p:txBody>
          <a:bodyPr/>
          <a:lstStyle/>
          <a:p>
            <a:r>
              <a:rPr lang="en-GB" dirty="0" smtClean="0">
                <a:solidFill>
                  <a:prstClr val="black"/>
                </a:solidFill>
              </a:rPr>
              <a:t>Date</a:t>
            </a:r>
          </a:p>
        </p:txBody>
      </p:sp>
      <p:sp>
        <p:nvSpPr>
          <p:cNvPr id="182274" name="Rectangle 7"/>
          <p:cNvSpPr>
            <a:spLocks noGrp="1" noChangeArrowheads="1"/>
          </p:cNvSpPr>
          <p:nvPr>
            <p:ph type="sldNum" sz="quarter" idx="5"/>
          </p:nvPr>
        </p:nvSpPr>
        <p:spPr>
          <a:noFill/>
        </p:spPr>
        <p:txBody>
          <a:bodyPr/>
          <a:lstStyle/>
          <a:p>
            <a:fld id="{F088C38B-B1D7-48EF-8C08-4DB8A68F2283}" type="slidenum">
              <a:rPr lang="en-GB" smtClean="0">
                <a:solidFill>
                  <a:prstClr val="black"/>
                </a:solidFill>
              </a:rPr>
              <a:pPr/>
              <a:t>21</a:t>
            </a:fld>
            <a:endParaRPr lang="en-GB" dirty="0" smtClean="0">
              <a:solidFill>
                <a:prstClr val="black"/>
              </a:solidFill>
            </a:endParaRPr>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28021013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3"/>
          <p:cNvSpPr>
            <a:spLocks noGrp="1" noChangeArrowheads="1"/>
          </p:cNvSpPr>
          <p:nvPr>
            <p:ph type="dt" sz="quarter" idx="1"/>
          </p:nvPr>
        </p:nvSpPr>
        <p:spPr>
          <a:noFill/>
        </p:spPr>
        <p:txBody>
          <a:bodyPr/>
          <a:lstStyle/>
          <a:p>
            <a:r>
              <a:rPr lang="en-GB" dirty="0" smtClean="0">
                <a:solidFill>
                  <a:prstClr val="black"/>
                </a:solidFill>
              </a:rPr>
              <a:t>Date</a:t>
            </a:r>
          </a:p>
        </p:txBody>
      </p:sp>
      <p:sp>
        <p:nvSpPr>
          <p:cNvPr id="182274" name="Rectangle 7"/>
          <p:cNvSpPr>
            <a:spLocks noGrp="1" noChangeArrowheads="1"/>
          </p:cNvSpPr>
          <p:nvPr>
            <p:ph type="sldNum" sz="quarter" idx="5"/>
          </p:nvPr>
        </p:nvSpPr>
        <p:spPr>
          <a:noFill/>
        </p:spPr>
        <p:txBody>
          <a:bodyPr/>
          <a:lstStyle/>
          <a:p>
            <a:fld id="{F088C38B-B1D7-48EF-8C08-4DB8A68F2283}" type="slidenum">
              <a:rPr lang="en-GB" smtClean="0">
                <a:solidFill>
                  <a:prstClr val="black"/>
                </a:solidFill>
              </a:rPr>
              <a:pPr/>
              <a:t>22</a:t>
            </a:fld>
            <a:endParaRPr lang="en-GB" dirty="0" smtClean="0">
              <a:solidFill>
                <a:prstClr val="black"/>
              </a:solidFill>
            </a:endParaRPr>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38688241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3"/>
          <p:cNvSpPr>
            <a:spLocks noGrp="1" noChangeArrowheads="1"/>
          </p:cNvSpPr>
          <p:nvPr>
            <p:ph type="dt" sz="quarter" idx="1"/>
          </p:nvPr>
        </p:nvSpPr>
        <p:spPr>
          <a:noFill/>
        </p:spPr>
        <p:txBody>
          <a:bodyPr/>
          <a:lstStyle/>
          <a:p>
            <a:r>
              <a:rPr lang="en-GB" dirty="0" smtClean="0">
                <a:solidFill>
                  <a:prstClr val="black"/>
                </a:solidFill>
              </a:rPr>
              <a:t>Date</a:t>
            </a:r>
          </a:p>
        </p:txBody>
      </p:sp>
      <p:sp>
        <p:nvSpPr>
          <p:cNvPr id="182274" name="Rectangle 7"/>
          <p:cNvSpPr>
            <a:spLocks noGrp="1" noChangeArrowheads="1"/>
          </p:cNvSpPr>
          <p:nvPr>
            <p:ph type="sldNum" sz="quarter" idx="5"/>
          </p:nvPr>
        </p:nvSpPr>
        <p:spPr>
          <a:noFill/>
        </p:spPr>
        <p:txBody>
          <a:bodyPr/>
          <a:lstStyle/>
          <a:p>
            <a:fld id="{F088C38B-B1D7-48EF-8C08-4DB8A68F2283}" type="slidenum">
              <a:rPr lang="en-GB" smtClean="0">
                <a:solidFill>
                  <a:prstClr val="black"/>
                </a:solidFill>
              </a:rPr>
              <a:pPr/>
              <a:t>23</a:t>
            </a:fld>
            <a:endParaRPr lang="en-GB" dirty="0" smtClean="0">
              <a:solidFill>
                <a:prstClr val="black"/>
              </a:solidFill>
            </a:endParaRPr>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5218444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3"/>
          <p:cNvSpPr>
            <a:spLocks noGrp="1" noChangeArrowheads="1"/>
          </p:cNvSpPr>
          <p:nvPr>
            <p:ph type="dt" sz="quarter" idx="1"/>
          </p:nvPr>
        </p:nvSpPr>
        <p:spPr>
          <a:noFill/>
        </p:spPr>
        <p:txBody>
          <a:bodyPr/>
          <a:lstStyle/>
          <a:p>
            <a:r>
              <a:rPr lang="en-GB" dirty="0" smtClean="0">
                <a:solidFill>
                  <a:prstClr val="black"/>
                </a:solidFill>
              </a:rPr>
              <a:t>Date</a:t>
            </a:r>
          </a:p>
        </p:txBody>
      </p:sp>
      <p:sp>
        <p:nvSpPr>
          <p:cNvPr id="182274" name="Rectangle 7"/>
          <p:cNvSpPr>
            <a:spLocks noGrp="1" noChangeArrowheads="1"/>
          </p:cNvSpPr>
          <p:nvPr>
            <p:ph type="sldNum" sz="quarter" idx="5"/>
          </p:nvPr>
        </p:nvSpPr>
        <p:spPr>
          <a:noFill/>
        </p:spPr>
        <p:txBody>
          <a:bodyPr/>
          <a:lstStyle/>
          <a:p>
            <a:fld id="{F088C38B-B1D7-48EF-8C08-4DB8A68F2283}" type="slidenum">
              <a:rPr lang="en-GB" smtClean="0">
                <a:solidFill>
                  <a:prstClr val="black"/>
                </a:solidFill>
              </a:rPr>
              <a:pPr/>
              <a:t>24</a:t>
            </a:fld>
            <a:endParaRPr lang="en-GB" dirty="0" smtClean="0">
              <a:solidFill>
                <a:prstClr val="black"/>
              </a:solidFill>
            </a:endParaRPr>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5218444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3"/>
          <p:cNvSpPr>
            <a:spLocks noGrp="1" noChangeArrowheads="1"/>
          </p:cNvSpPr>
          <p:nvPr>
            <p:ph type="dt" sz="quarter" idx="1"/>
          </p:nvPr>
        </p:nvSpPr>
        <p:spPr>
          <a:noFill/>
        </p:spPr>
        <p:txBody>
          <a:bodyPr/>
          <a:lstStyle/>
          <a:p>
            <a:r>
              <a:rPr lang="en-GB" dirty="0" smtClean="0">
                <a:solidFill>
                  <a:prstClr val="black"/>
                </a:solidFill>
              </a:rPr>
              <a:t>Date</a:t>
            </a:r>
          </a:p>
        </p:txBody>
      </p:sp>
      <p:sp>
        <p:nvSpPr>
          <p:cNvPr id="182274" name="Rectangle 7"/>
          <p:cNvSpPr>
            <a:spLocks noGrp="1" noChangeArrowheads="1"/>
          </p:cNvSpPr>
          <p:nvPr>
            <p:ph type="sldNum" sz="quarter" idx="5"/>
          </p:nvPr>
        </p:nvSpPr>
        <p:spPr>
          <a:noFill/>
        </p:spPr>
        <p:txBody>
          <a:bodyPr/>
          <a:lstStyle/>
          <a:p>
            <a:fld id="{F088C38B-B1D7-48EF-8C08-4DB8A68F2283}" type="slidenum">
              <a:rPr lang="en-GB" smtClean="0">
                <a:solidFill>
                  <a:prstClr val="black"/>
                </a:solidFill>
              </a:rPr>
              <a:pPr/>
              <a:t>25</a:t>
            </a:fld>
            <a:endParaRPr lang="en-GB" dirty="0" smtClean="0">
              <a:solidFill>
                <a:prstClr val="black"/>
              </a:solidFill>
            </a:endParaRPr>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9010009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3"/>
          <p:cNvSpPr>
            <a:spLocks noGrp="1" noChangeArrowheads="1"/>
          </p:cNvSpPr>
          <p:nvPr>
            <p:ph type="dt" sz="quarter" idx="1"/>
          </p:nvPr>
        </p:nvSpPr>
        <p:spPr>
          <a:noFill/>
        </p:spPr>
        <p:txBody>
          <a:bodyPr/>
          <a:lstStyle/>
          <a:p>
            <a:r>
              <a:rPr lang="en-GB" dirty="0" smtClean="0">
                <a:solidFill>
                  <a:prstClr val="black"/>
                </a:solidFill>
              </a:rPr>
              <a:t>Date</a:t>
            </a:r>
          </a:p>
        </p:txBody>
      </p:sp>
      <p:sp>
        <p:nvSpPr>
          <p:cNvPr id="182274" name="Rectangle 7"/>
          <p:cNvSpPr>
            <a:spLocks noGrp="1" noChangeArrowheads="1"/>
          </p:cNvSpPr>
          <p:nvPr>
            <p:ph type="sldNum" sz="quarter" idx="5"/>
          </p:nvPr>
        </p:nvSpPr>
        <p:spPr>
          <a:noFill/>
        </p:spPr>
        <p:txBody>
          <a:bodyPr/>
          <a:lstStyle/>
          <a:p>
            <a:fld id="{F088C38B-B1D7-48EF-8C08-4DB8A68F2283}" type="slidenum">
              <a:rPr lang="en-GB" smtClean="0">
                <a:solidFill>
                  <a:prstClr val="black"/>
                </a:solidFill>
              </a:rPr>
              <a:pPr/>
              <a:t>26</a:t>
            </a:fld>
            <a:endParaRPr lang="en-GB" dirty="0" smtClean="0">
              <a:solidFill>
                <a:prstClr val="black"/>
              </a:solidFill>
            </a:endParaRPr>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1545902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Rectangle 3"/>
          <p:cNvSpPr>
            <a:spLocks noGrp="1" noChangeArrowheads="1"/>
          </p:cNvSpPr>
          <p:nvPr>
            <p:ph type="dt" sz="quarter" idx="1"/>
          </p:nvPr>
        </p:nvSpPr>
        <p:spPr>
          <a:noFill/>
        </p:spPr>
        <p:txBody>
          <a:bodyPr/>
          <a:lstStyle/>
          <a:p>
            <a:r>
              <a:rPr lang="en-GB" dirty="0" smtClean="0"/>
              <a:t>Date</a:t>
            </a:r>
          </a:p>
        </p:txBody>
      </p:sp>
      <p:sp>
        <p:nvSpPr>
          <p:cNvPr id="155650" name="Rectangle 7"/>
          <p:cNvSpPr>
            <a:spLocks noGrp="1" noChangeArrowheads="1"/>
          </p:cNvSpPr>
          <p:nvPr>
            <p:ph type="sldNum" sz="quarter" idx="5"/>
          </p:nvPr>
        </p:nvSpPr>
        <p:spPr>
          <a:noFill/>
        </p:spPr>
        <p:txBody>
          <a:bodyPr/>
          <a:lstStyle/>
          <a:p>
            <a:fld id="{E98EBD83-C9A1-4C5F-A50C-E44F7882568A}" type="slidenum">
              <a:rPr lang="en-GB" smtClean="0"/>
              <a:pPr/>
              <a:t>33</a:t>
            </a:fld>
            <a:endParaRPr lang="en-GB" dirty="0" smtClean="0"/>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301052290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pPr/>
              <a:t>41</a:t>
            </a:fld>
            <a:endParaRPr lang="en-US" dirty="0"/>
          </a:p>
        </p:txBody>
      </p:sp>
    </p:spTree>
    <p:extLst>
      <p:ext uri="{BB962C8B-B14F-4D97-AF65-F5344CB8AC3E}">
        <p14:creationId xmlns:p14="http://schemas.microsoft.com/office/powerpoint/2010/main" val="200343630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pPr/>
              <a:t>42</a:t>
            </a:fld>
            <a:endParaRPr lang="en-US" dirty="0"/>
          </a:p>
        </p:txBody>
      </p:sp>
    </p:spTree>
    <p:extLst>
      <p:ext uri="{BB962C8B-B14F-4D97-AF65-F5344CB8AC3E}">
        <p14:creationId xmlns:p14="http://schemas.microsoft.com/office/powerpoint/2010/main" val="1976889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Rectangle 3"/>
          <p:cNvSpPr>
            <a:spLocks noGrp="1" noChangeArrowheads="1"/>
          </p:cNvSpPr>
          <p:nvPr>
            <p:ph type="dt" sz="quarter" idx="1"/>
          </p:nvPr>
        </p:nvSpPr>
        <p:spPr>
          <a:noFill/>
        </p:spPr>
        <p:txBody>
          <a:bodyPr/>
          <a:lstStyle/>
          <a:p>
            <a:r>
              <a:rPr lang="en-GB" dirty="0" smtClean="0"/>
              <a:t>Date</a:t>
            </a:r>
          </a:p>
        </p:txBody>
      </p:sp>
      <p:sp>
        <p:nvSpPr>
          <p:cNvPr id="155650" name="Rectangle 7"/>
          <p:cNvSpPr>
            <a:spLocks noGrp="1" noChangeArrowheads="1"/>
          </p:cNvSpPr>
          <p:nvPr>
            <p:ph type="sldNum" sz="quarter" idx="5"/>
          </p:nvPr>
        </p:nvSpPr>
        <p:spPr>
          <a:noFill/>
        </p:spPr>
        <p:txBody>
          <a:bodyPr/>
          <a:lstStyle/>
          <a:p>
            <a:fld id="{E98EBD83-C9A1-4C5F-A50C-E44F7882568A}" type="slidenum">
              <a:rPr lang="en-GB" smtClean="0"/>
              <a:pPr/>
              <a:t>3</a:t>
            </a:fld>
            <a:endParaRPr lang="en-GB" dirty="0" smtClean="0"/>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50020597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pPr/>
              <a:t>54</a:t>
            </a:fld>
            <a:endParaRPr lang="en-US" dirty="0"/>
          </a:p>
        </p:txBody>
      </p:sp>
    </p:spTree>
    <p:extLst>
      <p:ext uri="{BB962C8B-B14F-4D97-AF65-F5344CB8AC3E}">
        <p14:creationId xmlns:p14="http://schemas.microsoft.com/office/powerpoint/2010/main" val="58550617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42" name="Rectangle 2"/>
          <p:cNvSpPr>
            <a:spLocks noGrp="1" noRot="1" noChangeAspect="1" noChangeArrowheads="1" noTextEdit="1"/>
          </p:cNvSpPr>
          <p:nvPr>
            <p:ph type="sldImg"/>
          </p:nvPr>
        </p:nvSpPr>
        <p:spPr>
          <a:ln/>
        </p:spPr>
      </p:sp>
      <p:sp>
        <p:nvSpPr>
          <p:cNvPr id="93184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48170232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2866" name="Rectangle 2"/>
          <p:cNvSpPr>
            <a:spLocks noGrp="1" noRot="1" noChangeAspect="1" noChangeArrowheads="1" noTextEdit="1"/>
          </p:cNvSpPr>
          <p:nvPr>
            <p:ph type="sldImg"/>
          </p:nvPr>
        </p:nvSpPr>
        <p:spPr>
          <a:ln/>
        </p:spPr>
      </p:sp>
      <p:sp>
        <p:nvSpPr>
          <p:cNvPr id="932867"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402349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3890" name="Rectangle 2"/>
          <p:cNvSpPr>
            <a:spLocks noGrp="1" noRot="1" noChangeAspect="1" noChangeArrowheads="1" noTextEdit="1"/>
          </p:cNvSpPr>
          <p:nvPr>
            <p:ph type="sldImg"/>
          </p:nvPr>
        </p:nvSpPr>
        <p:spPr>
          <a:ln/>
        </p:spPr>
      </p:sp>
      <p:sp>
        <p:nvSpPr>
          <p:cNvPr id="93389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16225779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4914" name="Rectangle 2"/>
          <p:cNvSpPr>
            <a:spLocks noGrp="1" noRot="1" noChangeAspect="1" noChangeArrowheads="1" noTextEdit="1"/>
          </p:cNvSpPr>
          <p:nvPr>
            <p:ph type="sldImg"/>
          </p:nvPr>
        </p:nvSpPr>
        <p:spPr>
          <a:ln/>
        </p:spPr>
      </p:sp>
      <p:sp>
        <p:nvSpPr>
          <p:cNvPr id="93491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18390923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7746" name="Rectangle 2"/>
          <p:cNvSpPr>
            <a:spLocks noGrp="1" noRot="1" noChangeAspect="1" noChangeArrowheads="1" noTextEdit="1"/>
          </p:cNvSpPr>
          <p:nvPr>
            <p:ph type="sldImg"/>
          </p:nvPr>
        </p:nvSpPr>
        <p:spPr>
          <a:ln/>
        </p:spPr>
      </p:sp>
      <p:sp>
        <p:nvSpPr>
          <p:cNvPr id="927747"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38163289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pPr/>
              <a:t>91</a:t>
            </a:fld>
            <a:endParaRPr lang="en-US" dirty="0"/>
          </a:p>
        </p:txBody>
      </p:sp>
    </p:spTree>
    <p:extLst>
      <p:ext uri="{BB962C8B-B14F-4D97-AF65-F5344CB8AC3E}">
        <p14:creationId xmlns:p14="http://schemas.microsoft.com/office/powerpoint/2010/main" val="329197022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pPr/>
              <a:t>93</a:t>
            </a:fld>
            <a:endParaRPr lang="en-US" dirty="0"/>
          </a:p>
        </p:txBody>
      </p:sp>
    </p:spTree>
    <p:extLst>
      <p:ext uri="{BB962C8B-B14F-4D97-AF65-F5344CB8AC3E}">
        <p14:creationId xmlns:p14="http://schemas.microsoft.com/office/powerpoint/2010/main" val="152689413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pPr/>
              <a:t>94</a:t>
            </a:fld>
            <a:endParaRPr lang="en-US" dirty="0"/>
          </a:p>
        </p:txBody>
      </p:sp>
    </p:spTree>
    <p:extLst>
      <p:ext uri="{BB962C8B-B14F-4D97-AF65-F5344CB8AC3E}">
        <p14:creationId xmlns:p14="http://schemas.microsoft.com/office/powerpoint/2010/main" val="312823753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GB" smtClean="0"/>
              <a:pPr/>
              <a:t>95</a:t>
            </a:fld>
            <a:endParaRPr lang="en-GB" dirty="0"/>
          </a:p>
        </p:txBody>
      </p:sp>
    </p:spTree>
    <p:extLst>
      <p:ext uri="{BB962C8B-B14F-4D97-AF65-F5344CB8AC3E}">
        <p14:creationId xmlns:p14="http://schemas.microsoft.com/office/powerpoint/2010/main" val="10948779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65EBBB35-E98D-4007-A9E9-319E4F2C5425}" type="slidenum">
              <a:rPr lang="en-GB" smtClean="0"/>
              <a:pPr>
                <a:defRPr/>
              </a:pPr>
              <a:t>4</a:t>
            </a:fld>
            <a:endParaRPr lang="en-GB" dirty="0"/>
          </a:p>
        </p:txBody>
      </p:sp>
    </p:spTree>
    <p:extLst>
      <p:ext uri="{BB962C8B-B14F-4D97-AF65-F5344CB8AC3E}">
        <p14:creationId xmlns:p14="http://schemas.microsoft.com/office/powerpoint/2010/main" val="404292611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GB" smtClean="0">
                <a:solidFill>
                  <a:prstClr val="black"/>
                </a:solidFill>
              </a:rPr>
              <a:pPr/>
              <a:t>96</a:t>
            </a:fld>
            <a:endParaRPr lang="en-GB" dirty="0">
              <a:solidFill>
                <a:prstClr val="black"/>
              </a:solidFill>
            </a:endParaRPr>
          </a:p>
        </p:txBody>
      </p:sp>
    </p:spTree>
    <p:extLst>
      <p:ext uri="{BB962C8B-B14F-4D97-AF65-F5344CB8AC3E}">
        <p14:creationId xmlns:p14="http://schemas.microsoft.com/office/powerpoint/2010/main" val="319487517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7B8F03-BC93-4120-96CA-A36DF640BE24}" type="slidenum">
              <a:rPr lang="en-US" smtClean="0"/>
              <a:pPr/>
              <a:t>97</a:t>
            </a:fld>
            <a:endParaRPr lang="en-US" dirty="0"/>
          </a:p>
        </p:txBody>
      </p:sp>
    </p:spTree>
    <p:extLst>
      <p:ext uri="{BB962C8B-B14F-4D97-AF65-F5344CB8AC3E}">
        <p14:creationId xmlns:p14="http://schemas.microsoft.com/office/powerpoint/2010/main" val="401277408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7B8F03-BC93-4120-96CA-A36DF640BE24}" type="slidenum">
              <a:rPr lang="en-US" smtClean="0"/>
              <a:pPr/>
              <a:t>98</a:t>
            </a:fld>
            <a:endParaRPr lang="en-US" dirty="0"/>
          </a:p>
        </p:txBody>
      </p:sp>
    </p:spTree>
    <p:extLst>
      <p:ext uri="{BB962C8B-B14F-4D97-AF65-F5344CB8AC3E}">
        <p14:creationId xmlns:p14="http://schemas.microsoft.com/office/powerpoint/2010/main" val="60379831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7B8F03-BC93-4120-96CA-A36DF640BE24}" type="slidenum">
              <a:rPr lang="en-US" smtClean="0"/>
              <a:pPr/>
              <a:t>99</a:t>
            </a:fld>
            <a:endParaRPr lang="en-US" dirty="0"/>
          </a:p>
        </p:txBody>
      </p:sp>
    </p:spTree>
    <p:extLst>
      <p:ext uri="{BB962C8B-B14F-4D97-AF65-F5344CB8AC3E}">
        <p14:creationId xmlns:p14="http://schemas.microsoft.com/office/powerpoint/2010/main" val="206355295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7B8F03-BC93-4120-96CA-A36DF640BE24}" type="slidenum">
              <a:rPr lang="en-US" smtClean="0"/>
              <a:pPr/>
              <a:t>100</a:t>
            </a:fld>
            <a:endParaRPr lang="en-US" dirty="0"/>
          </a:p>
        </p:txBody>
      </p:sp>
    </p:spTree>
    <p:extLst>
      <p:ext uri="{BB962C8B-B14F-4D97-AF65-F5344CB8AC3E}">
        <p14:creationId xmlns:p14="http://schemas.microsoft.com/office/powerpoint/2010/main" val="406174379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7B8F03-BC93-4120-96CA-A36DF640BE24}" type="slidenum">
              <a:rPr lang="en-US" smtClean="0"/>
              <a:pPr/>
              <a:t>101</a:t>
            </a:fld>
            <a:endParaRPr lang="en-US" dirty="0"/>
          </a:p>
        </p:txBody>
      </p:sp>
    </p:spTree>
    <p:extLst>
      <p:ext uri="{BB962C8B-B14F-4D97-AF65-F5344CB8AC3E}">
        <p14:creationId xmlns:p14="http://schemas.microsoft.com/office/powerpoint/2010/main" val="23317793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7B8F03-BC93-4120-96CA-A36DF640BE24}" type="slidenum">
              <a:rPr lang="en-US" smtClean="0"/>
              <a:pPr/>
              <a:t>102</a:t>
            </a:fld>
            <a:endParaRPr lang="en-US" dirty="0"/>
          </a:p>
        </p:txBody>
      </p:sp>
    </p:spTree>
    <p:extLst>
      <p:ext uri="{BB962C8B-B14F-4D97-AF65-F5344CB8AC3E}">
        <p14:creationId xmlns:p14="http://schemas.microsoft.com/office/powerpoint/2010/main" val="9649985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7B8F03-BC93-4120-96CA-A36DF640BE24}" type="slidenum">
              <a:rPr lang="en-US" smtClean="0"/>
              <a:pPr/>
              <a:t>103</a:t>
            </a:fld>
            <a:endParaRPr lang="en-US" dirty="0"/>
          </a:p>
        </p:txBody>
      </p:sp>
    </p:spTree>
    <p:extLst>
      <p:ext uri="{BB962C8B-B14F-4D97-AF65-F5344CB8AC3E}">
        <p14:creationId xmlns:p14="http://schemas.microsoft.com/office/powerpoint/2010/main" val="251250859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7B8F03-BC93-4120-96CA-A36DF640BE24}" type="slidenum">
              <a:rPr lang="en-US" smtClean="0"/>
              <a:pPr/>
              <a:t>104</a:t>
            </a:fld>
            <a:endParaRPr lang="en-US" dirty="0"/>
          </a:p>
        </p:txBody>
      </p:sp>
    </p:spTree>
    <p:extLst>
      <p:ext uri="{BB962C8B-B14F-4D97-AF65-F5344CB8AC3E}">
        <p14:creationId xmlns:p14="http://schemas.microsoft.com/office/powerpoint/2010/main" val="133910537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Rectangle 3"/>
          <p:cNvSpPr>
            <a:spLocks noGrp="1" noChangeArrowheads="1"/>
          </p:cNvSpPr>
          <p:nvPr>
            <p:ph type="dt" sz="quarter" idx="1"/>
          </p:nvPr>
        </p:nvSpPr>
        <p:spPr>
          <a:noFill/>
        </p:spPr>
        <p:txBody>
          <a:bodyPr/>
          <a:lstStyle/>
          <a:p>
            <a:r>
              <a:rPr lang="en-GB" dirty="0" smtClean="0"/>
              <a:t>Date</a:t>
            </a:r>
          </a:p>
        </p:txBody>
      </p:sp>
      <p:sp>
        <p:nvSpPr>
          <p:cNvPr id="155650" name="Rectangle 7"/>
          <p:cNvSpPr>
            <a:spLocks noGrp="1" noChangeArrowheads="1"/>
          </p:cNvSpPr>
          <p:nvPr>
            <p:ph type="sldNum" sz="quarter" idx="5"/>
          </p:nvPr>
        </p:nvSpPr>
        <p:spPr>
          <a:noFill/>
        </p:spPr>
        <p:txBody>
          <a:bodyPr/>
          <a:lstStyle/>
          <a:p>
            <a:fld id="{E98EBD83-C9A1-4C5F-A50C-E44F7882568A}" type="slidenum">
              <a:rPr lang="en-GB" smtClean="0"/>
              <a:pPr/>
              <a:t>105</a:t>
            </a:fld>
            <a:endParaRPr lang="en-GB" dirty="0" smtClean="0"/>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2563258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65EBBB35-E98D-4007-A9E9-319E4F2C5425}" type="slidenum">
              <a:rPr lang="en-GB" smtClean="0"/>
              <a:pPr>
                <a:defRPr/>
              </a:pPr>
              <a:t>5</a:t>
            </a:fld>
            <a:endParaRPr lang="en-GB" dirty="0"/>
          </a:p>
        </p:txBody>
      </p:sp>
    </p:spTree>
    <p:extLst>
      <p:ext uri="{BB962C8B-B14F-4D97-AF65-F5344CB8AC3E}">
        <p14:creationId xmlns:p14="http://schemas.microsoft.com/office/powerpoint/2010/main" val="404292611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pPr/>
              <a:t>107</a:t>
            </a:fld>
            <a:endParaRPr lang="en-US" dirty="0"/>
          </a:p>
        </p:txBody>
      </p:sp>
    </p:spTree>
    <p:extLst>
      <p:ext uri="{BB962C8B-B14F-4D97-AF65-F5344CB8AC3E}">
        <p14:creationId xmlns:p14="http://schemas.microsoft.com/office/powerpoint/2010/main" val="4133260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pPr/>
              <a:t>108</a:t>
            </a:fld>
            <a:endParaRPr lang="en-US" dirty="0"/>
          </a:p>
        </p:txBody>
      </p:sp>
    </p:spTree>
    <p:extLst>
      <p:ext uri="{BB962C8B-B14F-4D97-AF65-F5344CB8AC3E}">
        <p14:creationId xmlns:p14="http://schemas.microsoft.com/office/powerpoint/2010/main" val="387101314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pPr/>
              <a:t>109</a:t>
            </a:fld>
            <a:endParaRPr lang="en-US" dirty="0"/>
          </a:p>
        </p:txBody>
      </p:sp>
    </p:spTree>
    <p:extLst>
      <p:ext uri="{BB962C8B-B14F-4D97-AF65-F5344CB8AC3E}">
        <p14:creationId xmlns:p14="http://schemas.microsoft.com/office/powerpoint/2010/main" val="196914053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pPr/>
              <a:t>110</a:t>
            </a:fld>
            <a:endParaRPr lang="en-US" dirty="0"/>
          </a:p>
        </p:txBody>
      </p:sp>
    </p:spTree>
    <p:extLst>
      <p:ext uri="{BB962C8B-B14F-4D97-AF65-F5344CB8AC3E}">
        <p14:creationId xmlns:p14="http://schemas.microsoft.com/office/powerpoint/2010/main" val="291869484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pPr/>
              <a:t>111</a:t>
            </a:fld>
            <a:endParaRPr lang="en-US" dirty="0"/>
          </a:p>
        </p:txBody>
      </p:sp>
    </p:spTree>
    <p:extLst>
      <p:ext uri="{BB962C8B-B14F-4D97-AF65-F5344CB8AC3E}">
        <p14:creationId xmlns:p14="http://schemas.microsoft.com/office/powerpoint/2010/main" val="223593880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pPr/>
              <a:t>112</a:t>
            </a:fld>
            <a:endParaRPr lang="en-US" dirty="0"/>
          </a:p>
        </p:txBody>
      </p:sp>
    </p:spTree>
    <p:extLst>
      <p:ext uri="{BB962C8B-B14F-4D97-AF65-F5344CB8AC3E}">
        <p14:creationId xmlns:p14="http://schemas.microsoft.com/office/powerpoint/2010/main" val="73792389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pPr/>
              <a:t>113</a:t>
            </a:fld>
            <a:endParaRPr lang="en-US" dirty="0"/>
          </a:p>
        </p:txBody>
      </p:sp>
    </p:spTree>
    <p:extLst>
      <p:ext uri="{BB962C8B-B14F-4D97-AF65-F5344CB8AC3E}">
        <p14:creationId xmlns:p14="http://schemas.microsoft.com/office/powerpoint/2010/main" val="210834062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pPr/>
              <a:t>114</a:t>
            </a:fld>
            <a:endParaRPr lang="en-US" dirty="0"/>
          </a:p>
        </p:txBody>
      </p:sp>
    </p:spTree>
    <p:extLst>
      <p:ext uri="{BB962C8B-B14F-4D97-AF65-F5344CB8AC3E}">
        <p14:creationId xmlns:p14="http://schemas.microsoft.com/office/powerpoint/2010/main" val="24441287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pPr/>
              <a:t>115</a:t>
            </a:fld>
            <a:endParaRPr lang="en-US" dirty="0"/>
          </a:p>
        </p:txBody>
      </p:sp>
    </p:spTree>
    <p:extLst>
      <p:ext uri="{BB962C8B-B14F-4D97-AF65-F5344CB8AC3E}">
        <p14:creationId xmlns:p14="http://schemas.microsoft.com/office/powerpoint/2010/main" val="377425335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pPr/>
              <a:t>116</a:t>
            </a:fld>
            <a:endParaRPr lang="en-US" dirty="0"/>
          </a:p>
        </p:txBody>
      </p:sp>
    </p:spTree>
    <p:extLst>
      <p:ext uri="{BB962C8B-B14F-4D97-AF65-F5344CB8AC3E}">
        <p14:creationId xmlns:p14="http://schemas.microsoft.com/office/powerpoint/2010/main" val="10268028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65EBBB35-E98D-4007-A9E9-319E4F2C5425}" type="slidenum">
              <a:rPr lang="en-GB" smtClean="0"/>
              <a:pPr>
                <a:defRPr/>
              </a:pPr>
              <a:t>6</a:t>
            </a:fld>
            <a:endParaRPr lang="en-GB" dirty="0"/>
          </a:p>
        </p:txBody>
      </p:sp>
    </p:spTree>
    <p:extLst>
      <p:ext uri="{BB962C8B-B14F-4D97-AF65-F5344CB8AC3E}">
        <p14:creationId xmlns:p14="http://schemas.microsoft.com/office/powerpoint/2010/main" val="404292611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pPr/>
              <a:t>117</a:t>
            </a:fld>
            <a:endParaRPr lang="en-US" dirty="0"/>
          </a:p>
        </p:txBody>
      </p:sp>
    </p:spTree>
    <p:extLst>
      <p:ext uri="{BB962C8B-B14F-4D97-AF65-F5344CB8AC3E}">
        <p14:creationId xmlns:p14="http://schemas.microsoft.com/office/powerpoint/2010/main" val="375064824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pPr/>
              <a:t>118</a:t>
            </a:fld>
            <a:endParaRPr lang="en-US" dirty="0"/>
          </a:p>
        </p:txBody>
      </p:sp>
    </p:spTree>
    <p:extLst>
      <p:ext uri="{BB962C8B-B14F-4D97-AF65-F5344CB8AC3E}">
        <p14:creationId xmlns:p14="http://schemas.microsoft.com/office/powerpoint/2010/main" val="356821135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pPr/>
              <a:t>119</a:t>
            </a:fld>
            <a:endParaRPr lang="en-US" dirty="0"/>
          </a:p>
        </p:txBody>
      </p:sp>
    </p:spTree>
    <p:extLst>
      <p:ext uri="{BB962C8B-B14F-4D97-AF65-F5344CB8AC3E}">
        <p14:creationId xmlns:p14="http://schemas.microsoft.com/office/powerpoint/2010/main" val="149182931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pPr/>
              <a:t>120</a:t>
            </a:fld>
            <a:endParaRPr lang="en-US" dirty="0"/>
          </a:p>
        </p:txBody>
      </p:sp>
    </p:spTree>
    <p:extLst>
      <p:ext uri="{BB962C8B-B14F-4D97-AF65-F5344CB8AC3E}">
        <p14:creationId xmlns:p14="http://schemas.microsoft.com/office/powerpoint/2010/main" val="211415376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pPr/>
              <a:t>121</a:t>
            </a:fld>
            <a:endParaRPr lang="en-US" dirty="0"/>
          </a:p>
        </p:txBody>
      </p:sp>
    </p:spTree>
    <p:extLst>
      <p:ext uri="{BB962C8B-B14F-4D97-AF65-F5344CB8AC3E}">
        <p14:creationId xmlns:p14="http://schemas.microsoft.com/office/powerpoint/2010/main" val="42930549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3"/>
          <p:cNvSpPr>
            <a:spLocks noGrp="1" noChangeArrowheads="1"/>
          </p:cNvSpPr>
          <p:nvPr>
            <p:ph type="dt" sz="quarter" idx="1"/>
          </p:nvPr>
        </p:nvSpPr>
        <p:spPr>
          <a:noFill/>
        </p:spPr>
        <p:txBody>
          <a:bodyPr/>
          <a:lstStyle/>
          <a:p>
            <a:r>
              <a:rPr lang="en-GB" dirty="0" smtClean="0">
                <a:solidFill>
                  <a:prstClr val="black"/>
                </a:solidFill>
              </a:rPr>
              <a:t>Date</a:t>
            </a:r>
          </a:p>
        </p:txBody>
      </p:sp>
      <p:sp>
        <p:nvSpPr>
          <p:cNvPr id="182274" name="Rectangle 7"/>
          <p:cNvSpPr>
            <a:spLocks noGrp="1" noChangeArrowheads="1"/>
          </p:cNvSpPr>
          <p:nvPr>
            <p:ph type="sldNum" sz="quarter" idx="5"/>
          </p:nvPr>
        </p:nvSpPr>
        <p:spPr>
          <a:noFill/>
        </p:spPr>
        <p:txBody>
          <a:bodyPr/>
          <a:lstStyle/>
          <a:p>
            <a:fld id="{F088C38B-B1D7-48EF-8C08-4DB8A68F2283}" type="slidenum">
              <a:rPr lang="en-GB" smtClean="0">
                <a:solidFill>
                  <a:prstClr val="black"/>
                </a:solidFill>
              </a:rPr>
              <a:pPr/>
              <a:t>7</a:t>
            </a:fld>
            <a:endParaRPr lang="en-GB" dirty="0" smtClean="0">
              <a:solidFill>
                <a:prstClr val="black"/>
              </a:solidFill>
            </a:endParaRPr>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501458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3"/>
          <p:cNvSpPr>
            <a:spLocks noGrp="1" noChangeArrowheads="1"/>
          </p:cNvSpPr>
          <p:nvPr>
            <p:ph type="dt" sz="quarter" idx="1"/>
          </p:nvPr>
        </p:nvSpPr>
        <p:spPr>
          <a:noFill/>
        </p:spPr>
        <p:txBody>
          <a:bodyPr/>
          <a:lstStyle/>
          <a:p>
            <a:r>
              <a:rPr lang="en-GB" dirty="0" smtClean="0">
                <a:solidFill>
                  <a:prstClr val="black"/>
                </a:solidFill>
              </a:rPr>
              <a:t>Date</a:t>
            </a:r>
          </a:p>
        </p:txBody>
      </p:sp>
      <p:sp>
        <p:nvSpPr>
          <p:cNvPr id="182274" name="Rectangle 7"/>
          <p:cNvSpPr>
            <a:spLocks noGrp="1" noChangeArrowheads="1"/>
          </p:cNvSpPr>
          <p:nvPr>
            <p:ph type="sldNum" sz="quarter" idx="5"/>
          </p:nvPr>
        </p:nvSpPr>
        <p:spPr>
          <a:noFill/>
        </p:spPr>
        <p:txBody>
          <a:bodyPr/>
          <a:lstStyle/>
          <a:p>
            <a:fld id="{F088C38B-B1D7-48EF-8C08-4DB8A68F2283}" type="slidenum">
              <a:rPr lang="en-GB" smtClean="0">
                <a:solidFill>
                  <a:prstClr val="black"/>
                </a:solidFill>
              </a:rPr>
              <a:pPr/>
              <a:t>8</a:t>
            </a:fld>
            <a:endParaRPr lang="en-GB" dirty="0" smtClean="0">
              <a:solidFill>
                <a:prstClr val="black"/>
              </a:solidFill>
            </a:endParaRPr>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6731212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3"/>
          <p:cNvSpPr>
            <a:spLocks noGrp="1" noChangeArrowheads="1"/>
          </p:cNvSpPr>
          <p:nvPr>
            <p:ph type="dt" sz="quarter" idx="1"/>
          </p:nvPr>
        </p:nvSpPr>
        <p:spPr>
          <a:noFill/>
        </p:spPr>
        <p:txBody>
          <a:bodyPr/>
          <a:lstStyle/>
          <a:p>
            <a:r>
              <a:rPr lang="en-GB" dirty="0" smtClean="0">
                <a:solidFill>
                  <a:prstClr val="black"/>
                </a:solidFill>
              </a:rPr>
              <a:t>Date</a:t>
            </a:r>
          </a:p>
        </p:txBody>
      </p:sp>
      <p:sp>
        <p:nvSpPr>
          <p:cNvPr id="182274" name="Rectangle 7"/>
          <p:cNvSpPr>
            <a:spLocks noGrp="1" noChangeArrowheads="1"/>
          </p:cNvSpPr>
          <p:nvPr>
            <p:ph type="sldNum" sz="quarter" idx="5"/>
          </p:nvPr>
        </p:nvSpPr>
        <p:spPr>
          <a:noFill/>
        </p:spPr>
        <p:txBody>
          <a:bodyPr/>
          <a:lstStyle/>
          <a:p>
            <a:fld id="{F088C38B-B1D7-48EF-8C08-4DB8A68F2283}" type="slidenum">
              <a:rPr lang="en-GB" smtClean="0">
                <a:solidFill>
                  <a:prstClr val="black"/>
                </a:solidFill>
              </a:rPr>
              <a:pPr/>
              <a:t>9</a:t>
            </a:fld>
            <a:endParaRPr lang="en-GB" dirty="0" smtClean="0">
              <a:solidFill>
                <a:prstClr val="black"/>
              </a:solidFill>
            </a:endParaRPr>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2975805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Slide">
    <p:spTree>
      <p:nvGrpSpPr>
        <p:cNvPr id="1" name=""/>
        <p:cNvGrpSpPr/>
        <p:nvPr/>
      </p:nvGrpSpPr>
      <p:grpSpPr>
        <a:xfrm>
          <a:off x="0" y="0"/>
          <a:ext cx="0" cy="0"/>
          <a:chOff x="0" y="0"/>
          <a:chExt cx="0" cy="0"/>
        </a:xfrm>
      </p:grpSpPr>
      <p:grpSp>
        <p:nvGrpSpPr>
          <p:cNvPr id="19" name="Group 18"/>
          <p:cNvGrpSpPr/>
          <p:nvPr userDrawn="1"/>
        </p:nvGrpSpPr>
        <p:grpSpPr bwMode="gray">
          <a:xfrm>
            <a:off x="1752601" y="1"/>
            <a:ext cx="7391400" cy="6176009"/>
            <a:chOff x="19140488" y="13674"/>
            <a:chExt cx="7443798" cy="6145827"/>
          </a:xfrm>
        </p:grpSpPr>
        <p:sp>
          <p:nvSpPr>
            <p:cNvPr id="23" name="Rectangle 17"/>
            <p:cNvSpPr>
              <a:spLocks noChangeArrowheads="1"/>
            </p:cNvSpPr>
            <p:nvPr/>
          </p:nvSpPr>
          <p:spPr bwMode="gray">
            <a:xfrm>
              <a:off x="19140488" y="4188799"/>
              <a:ext cx="2302206" cy="1970702"/>
            </a:xfrm>
            <a:prstGeom prst="rect">
              <a:avLst/>
            </a:prstGeom>
            <a:solidFill>
              <a:srgbClr val="9A170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24" name="Rectangle 7"/>
            <p:cNvSpPr>
              <a:spLocks noChangeArrowheads="1"/>
            </p:cNvSpPr>
            <p:nvPr/>
          </p:nvSpPr>
          <p:spPr bwMode="gray">
            <a:xfrm>
              <a:off x="25663403" y="4032250"/>
              <a:ext cx="920883" cy="2127250"/>
            </a:xfrm>
            <a:prstGeom prst="rect">
              <a:avLst/>
            </a:prstGeom>
            <a:solidFill>
              <a:srgbClr val="F3BE2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28" name="Rectangle 8"/>
            <p:cNvSpPr>
              <a:spLocks noChangeArrowheads="1"/>
            </p:cNvSpPr>
            <p:nvPr/>
          </p:nvSpPr>
          <p:spPr bwMode="gray">
            <a:xfrm>
              <a:off x="25049482" y="2899477"/>
              <a:ext cx="734694" cy="1289321"/>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33" name="Rectangle 9"/>
            <p:cNvSpPr>
              <a:spLocks noChangeArrowheads="1"/>
            </p:cNvSpPr>
            <p:nvPr/>
          </p:nvSpPr>
          <p:spPr bwMode="gray">
            <a:xfrm>
              <a:off x="25049482" y="4032250"/>
              <a:ext cx="734693" cy="2127250"/>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34" name="Rectangle 11"/>
            <p:cNvSpPr>
              <a:spLocks noChangeArrowheads="1"/>
            </p:cNvSpPr>
            <p:nvPr/>
          </p:nvSpPr>
          <p:spPr bwMode="gray">
            <a:xfrm>
              <a:off x="24665780" y="706365"/>
              <a:ext cx="477045" cy="2263848"/>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35" name="Rectangle 12"/>
            <p:cNvSpPr>
              <a:spLocks noChangeArrowheads="1"/>
            </p:cNvSpPr>
            <p:nvPr/>
          </p:nvSpPr>
          <p:spPr bwMode="gray">
            <a:xfrm>
              <a:off x="24665780" y="2899478"/>
              <a:ext cx="477045" cy="1289321"/>
            </a:xfrm>
            <a:prstGeom prst="rect">
              <a:avLst/>
            </a:prstGeom>
            <a:solidFill>
              <a:srgbClr val="DB4D5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36" name="Rectangle 13"/>
            <p:cNvSpPr>
              <a:spLocks noChangeArrowheads="1"/>
            </p:cNvSpPr>
            <p:nvPr/>
          </p:nvSpPr>
          <p:spPr bwMode="gray">
            <a:xfrm>
              <a:off x="24665780" y="4032250"/>
              <a:ext cx="477045" cy="2127250"/>
            </a:xfrm>
            <a:prstGeom prst="rect">
              <a:avLst/>
            </a:prstGeom>
            <a:solidFill>
              <a:srgbClr val="D13A0D"/>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37" name="Rectangle 14"/>
            <p:cNvSpPr>
              <a:spLocks noChangeArrowheads="1"/>
            </p:cNvSpPr>
            <p:nvPr/>
          </p:nvSpPr>
          <p:spPr bwMode="gray">
            <a:xfrm>
              <a:off x="19140488" y="669925"/>
              <a:ext cx="5662612" cy="2300288"/>
            </a:xfrm>
            <a:prstGeom prst="rect">
              <a:avLst/>
            </a:prstGeom>
            <a:solidFill>
              <a:srgbClr val="D7402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38" name="Rectangle 15"/>
            <p:cNvSpPr>
              <a:spLocks noChangeArrowheads="1"/>
            </p:cNvSpPr>
            <p:nvPr/>
          </p:nvSpPr>
          <p:spPr bwMode="gray">
            <a:xfrm>
              <a:off x="19140488" y="2899478"/>
              <a:ext cx="5662612" cy="1289321"/>
            </a:xfrm>
            <a:prstGeom prst="rect">
              <a:avLst/>
            </a:prstGeom>
            <a:solidFill>
              <a:srgbClr val="CD2F1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39" name="Freeform 16"/>
            <p:cNvSpPr>
              <a:spLocks/>
            </p:cNvSpPr>
            <p:nvPr/>
          </p:nvSpPr>
          <p:spPr bwMode="gray">
            <a:xfrm>
              <a:off x="19140488" y="4032250"/>
              <a:ext cx="5662612" cy="2127250"/>
            </a:xfrm>
            <a:custGeom>
              <a:avLst/>
              <a:gdLst/>
              <a:ahLst/>
              <a:cxnLst>
                <a:cxn ang="0">
                  <a:pos x="0" y="0"/>
                </a:cxn>
                <a:cxn ang="0">
                  <a:pos x="3567" y="0"/>
                </a:cxn>
                <a:cxn ang="0">
                  <a:pos x="3567" y="1340"/>
                </a:cxn>
                <a:cxn ang="0">
                  <a:pos x="1372" y="1340"/>
                </a:cxn>
                <a:cxn ang="0">
                  <a:pos x="1372" y="181"/>
                </a:cxn>
                <a:cxn ang="0">
                  <a:pos x="0" y="181"/>
                </a:cxn>
                <a:cxn ang="0">
                  <a:pos x="0" y="0"/>
                </a:cxn>
              </a:cxnLst>
              <a:rect l="0" t="0" r="r" b="b"/>
              <a:pathLst>
                <a:path w="3567" h="1340">
                  <a:moveTo>
                    <a:pt x="0" y="0"/>
                  </a:moveTo>
                  <a:lnTo>
                    <a:pt x="3567" y="0"/>
                  </a:lnTo>
                  <a:lnTo>
                    <a:pt x="3567" y="1340"/>
                  </a:lnTo>
                  <a:lnTo>
                    <a:pt x="1372" y="1340"/>
                  </a:lnTo>
                  <a:lnTo>
                    <a:pt x="1372" y="181"/>
                  </a:lnTo>
                  <a:lnTo>
                    <a:pt x="0" y="181"/>
                  </a:lnTo>
                  <a:lnTo>
                    <a:pt x="0" y="0"/>
                  </a:lnTo>
                  <a:close/>
                </a:path>
              </a:pathLst>
            </a:custGeom>
            <a:solidFill>
              <a:srgbClr val="C42303"/>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40" name="Rectangle 10"/>
            <p:cNvSpPr>
              <a:spLocks noChangeArrowheads="1"/>
            </p:cNvSpPr>
            <p:nvPr/>
          </p:nvSpPr>
          <p:spPr bwMode="gray">
            <a:xfrm>
              <a:off x="19140488" y="13674"/>
              <a:ext cx="5662612" cy="692692"/>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grpSp>
      <p:sp>
        <p:nvSpPr>
          <p:cNvPr id="15" name="Title 1"/>
          <p:cNvSpPr>
            <a:spLocks noGrp="1"/>
          </p:cNvSpPr>
          <p:nvPr>
            <p:ph type="ctrTitle" hasCustomPrompt="1"/>
          </p:nvPr>
        </p:nvSpPr>
        <p:spPr bwMode="white">
          <a:xfrm>
            <a:off x="1895475" y="838200"/>
            <a:ext cx="5343525" cy="914400"/>
          </a:xfrm>
        </p:spPr>
        <p:txBody>
          <a:bodyPr anchor="t" anchorCtr="0">
            <a:noAutofit/>
          </a:bodyPr>
          <a:lstStyle>
            <a:lvl1pPr>
              <a:lnSpc>
                <a:spcPct val="90000"/>
              </a:lnSpc>
              <a:defRPr sz="3200" b="1" i="1" baseline="0">
                <a:solidFill>
                  <a:schemeClr val="bg1"/>
                </a:solidFill>
              </a:defRPr>
            </a:lvl1pPr>
          </a:lstStyle>
          <a:p>
            <a:r>
              <a:rPr lang="en-US" noProof="0" dirty="0" smtClean="0"/>
              <a:t>Click to add the presentation’s main title</a:t>
            </a:r>
            <a:endParaRPr lang="en-US" noProof="0" dirty="0"/>
          </a:p>
        </p:txBody>
      </p:sp>
      <p:sp>
        <p:nvSpPr>
          <p:cNvPr id="18" name="Subtitle 2"/>
          <p:cNvSpPr>
            <a:spLocks noGrp="1"/>
          </p:cNvSpPr>
          <p:nvPr>
            <p:ph type="subTitle" idx="1" hasCustomPrompt="1"/>
          </p:nvPr>
        </p:nvSpPr>
        <p:spPr bwMode="white">
          <a:xfrm>
            <a:off x="1895475" y="1828799"/>
            <a:ext cx="5343525" cy="914401"/>
          </a:xfrm>
        </p:spPr>
        <p:txBody>
          <a:bodyPr>
            <a:noAutofit/>
          </a:bodyPr>
          <a:lstStyle>
            <a:lvl1pPr marL="0" indent="0" algn="l">
              <a:lnSpc>
                <a:spcPct val="90000"/>
              </a:lnSpc>
              <a:spcAft>
                <a:spcPts val="0"/>
              </a:spcAft>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US" noProof="0" dirty="0" smtClean="0"/>
              <a:t>Subtitle and date (move higher if title is only one line)</a:t>
            </a:r>
          </a:p>
        </p:txBody>
      </p:sp>
      <p:sp>
        <p:nvSpPr>
          <p:cNvPr id="21" name="Text Placeholder 31"/>
          <p:cNvSpPr>
            <a:spLocks noGrp="1"/>
          </p:cNvSpPr>
          <p:nvPr>
            <p:ph type="body" sz="quarter" idx="10" hasCustomPrompt="1"/>
          </p:nvPr>
        </p:nvSpPr>
        <p:spPr bwMode="white">
          <a:xfrm>
            <a:off x="1895475" y="374904"/>
            <a:ext cx="4105656" cy="146304"/>
          </a:xfrm>
        </p:spPr>
        <p:txBody>
          <a:bodyPr/>
          <a:lstStyle>
            <a:lvl1pPr>
              <a:defRPr sz="1100">
                <a:solidFill>
                  <a:schemeClr val="bg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r>
              <a:rPr lang="en-US" noProof="0" dirty="0" smtClean="0"/>
              <a:t>www.pwc.com</a:t>
            </a:r>
            <a:endParaRPr lang="en-US" noProof="0" dirty="0"/>
          </a:p>
        </p:txBody>
      </p:sp>
      <p:grpSp>
        <p:nvGrpSpPr>
          <p:cNvPr id="16" name="Group 32"/>
          <p:cNvGrpSpPr/>
          <p:nvPr userDrawn="1"/>
        </p:nvGrpSpPr>
        <p:grpSpPr>
          <a:xfrm>
            <a:off x="968592" y="6170991"/>
            <a:ext cx="914400" cy="533479"/>
            <a:chOff x="518032" y="978681"/>
            <a:chExt cx="4572000" cy="2667393"/>
          </a:xfrm>
        </p:grpSpPr>
        <p:sp>
          <p:nvSpPr>
            <p:cNvPr id="17" name="Rectangle 37"/>
            <p:cNvSpPr>
              <a:spLocks noChangeArrowheads="1"/>
            </p:cNvSpPr>
            <p:nvPr userDrawn="1"/>
          </p:nvSpPr>
          <p:spPr bwMode="black">
            <a:xfrm>
              <a:off x="3295650" y="978681"/>
              <a:ext cx="1143000" cy="263229"/>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20" name="Freeform 7"/>
            <p:cNvSpPr>
              <a:spLocks noEditPoints="1"/>
            </p:cNvSpPr>
            <p:nvPr userDrawn="1"/>
          </p:nvSpPr>
          <p:spPr bwMode="black">
            <a:xfrm>
              <a:off x="518032" y="1922794"/>
              <a:ext cx="4572000" cy="1723280"/>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noProof="0"/>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Empty no Footer">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
        <p:nvSpPr>
          <p:cNvPr id="11"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r>
              <a:rPr lang="en-US" smtClean="0"/>
              <a:t>UC Davis Summer Tax Institute</a:t>
            </a:r>
            <a:endParaRPr lang="en-US" dirty="0"/>
          </a:p>
        </p:txBody>
      </p:sp>
      <p:sp>
        <p:nvSpPr>
          <p:cNvPr id="6"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8"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smtClean="0"/>
              <a:t>June 15, 2017</a:t>
            </a:r>
            <a:endParaRPr lang="en-US" dirty="0"/>
          </a:p>
        </p:txBody>
      </p:sp>
      <p:sp>
        <p:nvSpPr>
          <p:cNvPr id="7" name="PwCFirm"/>
          <p:cNvSpPr txBox="1"/>
          <p:nvPr userDrawn="1"/>
        </p:nvSpPr>
        <p:spPr>
          <a:xfrm>
            <a:off x="533400" y="6477000"/>
            <a:ext cx="2590800" cy="152401"/>
          </a:xfrm>
          <a:prstGeom prst="rect">
            <a:avLst/>
          </a:prstGeom>
          <a:noFill/>
        </p:spPr>
        <p:txBody>
          <a:bodyPr vert="horz" wrap="square" lIns="0" tIns="0" rIns="0" bIns="0" rtlCol="0" anchor="t" anchorCtr="0">
            <a:noAutofit/>
          </a:bodyPr>
          <a:lstStyle/>
          <a:p>
            <a:r>
              <a:rPr lang="en-US" sz="1000" noProof="0" dirty="0" smtClean="0">
                <a:latin typeface="Arial" pitchFamily="34" charset="0"/>
                <a:cs typeface="Arial" pitchFamily="34" charset="0"/>
              </a:rPr>
              <a:t>PwC</a:t>
            </a:r>
            <a:endParaRPr lang="en-US" sz="1000" noProof="0" dirty="0">
              <a:latin typeface="Arial" pitchFamily="34" charset="0"/>
              <a:cs typeface="Arial"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ey poi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914400"/>
          </a:xfrm>
        </p:spPr>
        <p:txBody>
          <a:bodyPr/>
          <a:lstStyle>
            <a:lvl1pPr>
              <a:lnSpc>
                <a:spcPct val="100000"/>
              </a:lnSpc>
              <a:defRPr baseline="0">
                <a:solidFill>
                  <a:schemeClr val="tx1"/>
                </a:solidFill>
              </a:defRPr>
            </a:lvl1pPr>
          </a:lstStyle>
          <a:p>
            <a:r>
              <a:rPr lang="en-US" noProof="0" dirty="0" smtClean="0"/>
              <a:t>Click to edit Master title style</a:t>
            </a:r>
            <a:endParaRPr lang="en-US" noProof="0" dirty="0"/>
          </a:p>
        </p:txBody>
      </p:sp>
      <p:cxnSp>
        <p:nvCxnSpPr>
          <p:cNvPr id="11" name="Shape 10"/>
          <p:cNvCxnSpPr/>
          <p:nvPr/>
        </p:nvCxnSpPr>
        <p:spPr>
          <a:xfrm rot="5400000" flipH="1" flipV="1">
            <a:off x="4419601" y="-3429000"/>
            <a:ext cx="152399"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r>
              <a:rPr lang="en-US" smtClean="0"/>
              <a:t>UC Davis Summer Tax Institute</a:t>
            </a:r>
            <a:endParaRPr lang="en-US" dirty="0"/>
          </a:p>
        </p:txBody>
      </p:sp>
      <p:sp>
        <p:nvSpPr>
          <p:cNvPr id="15" name="Content Placeholder 26"/>
          <p:cNvSpPr>
            <a:spLocks noGrp="1"/>
          </p:cNvSpPr>
          <p:nvPr>
            <p:ph sz="quarter" idx="15"/>
          </p:nvPr>
        </p:nvSpPr>
        <p:spPr>
          <a:xfrm>
            <a:off x="533400" y="1752600"/>
            <a:ext cx="8077200" cy="4419600"/>
          </a:xfrm>
        </p:spPr>
        <p:txBody>
          <a:bodyPr/>
          <a:lstStyle>
            <a:lvl1pPr>
              <a:defRPr sz="3200" baseline="0">
                <a:solidFill>
                  <a:schemeClr val="tx2"/>
                </a:solidFill>
              </a:defRPr>
            </a:lvl1pPr>
            <a:lvl2pPr>
              <a:buClr>
                <a:schemeClr val="tx2"/>
              </a:buClr>
              <a:defRPr sz="3200">
                <a:solidFill>
                  <a:schemeClr val="tx2"/>
                </a:solidFill>
              </a:defRPr>
            </a:lvl2pPr>
            <a:lvl3pPr>
              <a:buClr>
                <a:schemeClr val="tx2"/>
              </a:buClr>
              <a:defRPr sz="3200">
                <a:solidFill>
                  <a:schemeClr val="tx2"/>
                </a:solidFill>
              </a:defRPr>
            </a:lvl3pPr>
            <a:lvl4pPr>
              <a:buClr>
                <a:schemeClr val="tx2"/>
              </a:buClr>
              <a:defRPr sz="3200">
                <a:solidFill>
                  <a:schemeClr val="tx2"/>
                </a:solidFill>
              </a:defRPr>
            </a:lvl4pPr>
            <a:lvl5pPr>
              <a:buClr>
                <a:schemeClr val="tx2"/>
              </a:buClr>
              <a:defRPr sz="3200">
                <a:solidFill>
                  <a:schemeClr val="tx2"/>
                </a:solidFill>
              </a:defRPr>
            </a:lvl5pPr>
            <a:lvl6pPr>
              <a:buClr>
                <a:schemeClr val="tx2"/>
              </a:buClr>
              <a:defRPr sz="3200" baseline="0">
                <a:solidFill>
                  <a:schemeClr val="tx2"/>
                </a:solidFill>
              </a:defRPr>
            </a:lvl6pPr>
            <a:lvl7pPr>
              <a:buClr>
                <a:schemeClr val="tx2"/>
              </a:buClr>
              <a:buAutoNum type="alphaLcPeriod"/>
              <a:defRPr sz="3200" baseline="0">
                <a:solidFill>
                  <a:schemeClr val="tx2"/>
                </a:solidFill>
              </a:defRPr>
            </a:lvl7pPr>
            <a:lvl8pPr>
              <a:buClr>
                <a:schemeClr val="tx2"/>
              </a:buClr>
              <a:buNone/>
              <a:defRPr sz="3200">
                <a:solidFill>
                  <a:schemeClr val="tx2"/>
                </a:solidFill>
              </a:defRPr>
            </a:lvl8pPr>
            <a:lvl9pPr>
              <a:defRPr sz="3200"/>
            </a:lvl9p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14"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6"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smtClean="0"/>
              <a:t>June 15, 2017</a:t>
            </a:r>
            <a:endParaRPr lang="en-US" dirty="0"/>
          </a:p>
        </p:txBody>
      </p:sp>
      <p:sp>
        <p:nvSpPr>
          <p:cNvPr id="9" name="PwCFirm"/>
          <p:cNvSpPr txBox="1"/>
          <p:nvPr userDrawn="1"/>
        </p:nvSpPr>
        <p:spPr>
          <a:xfrm>
            <a:off x="533400" y="6477000"/>
            <a:ext cx="2590800" cy="152401"/>
          </a:xfrm>
          <a:prstGeom prst="rect">
            <a:avLst/>
          </a:prstGeom>
          <a:noFill/>
        </p:spPr>
        <p:txBody>
          <a:bodyPr vert="horz" wrap="square" lIns="0" tIns="0" rIns="0" bIns="0" rtlCol="0" anchor="t" anchorCtr="0">
            <a:noAutofit/>
          </a:bodyPr>
          <a:lstStyle/>
          <a:p>
            <a:r>
              <a:rPr lang="en-US" sz="1000" noProof="0" dirty="0" smtClean="0">
                <a:latin typeface="Arial" pitchFamily="34" charset="0"/>
                <a:cs typeface="Arial" pitchFamily="34" charset="0"/>
              </a:rPr>
              <a:t>PwC</a:t>
            </a:r>
            <a:endParaRPr lang="en-US" sz="1000" noProof="0" dirty="0">
              <a:latin typeface="Arial" pitchFamily="34" charset="0"/>
              <a:cs typeface="Arial"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Key point: Colour">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914400"/>
          </a:xfrm>
        </p:spPr>
        <p:txBody>
          <a:bodyPr/>
          <a:lstStyle>
            <a:lvl1pPr>
              <a:lnSpc>
                <a:spcPct val="100000"/>
              </a:lnSpc>
              <a:defRPr baseline="0">
                <a:solidFill>
                  <a:schemeClr val="bg1"/>
                </a:solidFill>
              </a:defRPr>
            </a:lvl1pPr>
          </a:lstStyle>
          <a:p>
            <a:r>
              <a:rPr lang="en-US" noProof="0" dirty="0" smtClean="0"/>
              <a:t>Click to edit Master title style</a:t>
            </a:r>
            <a:endParaRPr lang="en-US" noProof="0" dirty="0"/>
          </a:p>
        </p:txBody>
      </p:sp>
      <p:sp>
        <p:nvSpPr>
          <p:cNvPr id="3" name="Content Placeholder 2"/>
          <p:cNvSpPr>
            <a:spLocks noGrp="1"/>
          </p:cNvSpPr>
          <p:nvPr>
            <p:ph idx="1"/>
          </p:nvPr>
        </p:nvSpPr>
        <p:spPr>
          <a:xfrm>
            <a:off x="533400" y="1752600"/>
            <a:ext cx="8077200" cy="4419600"/>
          </a:xfrm>
        </p:spPr>
        <p:txBody>
          <a:bodyPr>
            <a:noAutofit/>
          </a:bodyPr>
          <a:lstStyle>
            <a:lvl1pPr>
              <a:lnSpc>
                <a:spcPts val="3600"/>
              </a:lnSpc>
              <a:spcBef>
                <a:spcPts val="0"/>
              </a:spcBef>
              <a:spcAft>
                <a:spcPts val="600"/>
              </a:spcAft>
              <a:defRPr sz="3200" baseline="0">
                <a:solidFill>
                  <a:schemeClr val="bg1"/>
                </a:solidFill>
              </a:defRPr>
            </a:lvl1pPr>
            <a:lvl2pPr marL="444500" indent="-263525">
              <a:lnSpc>
                <a:spcPts val="3600"/>
              </a:lnSpc>
              <a:spcBef>
                <a:spcPts val="0"/>
              </a:spcBef>
              <a:spcAft>
                <a:spcPts val="600"/>
              </a:spcAft>
              <a:buClr>
                <a:schemeClr val="bg1"/>
              </a:buClr>
              <a:defRPr sz="3200">
                <a:solidFill>
                  <a:schemeClr val="bg1"/>
                </a:solidFill>
              </a:defRPr>
            </a:lvl2pPr>
            <a:lvl3pPr marL="714375" indent="-266700">
              <a:lnSpc>
                <a:spcPts val="3600"/>
              </a:lnSpc>
              <a:spcBef>
                <a:spcPts val="0"/>
              </a:spcBef>
              <a:spcAft>
                <a:spcPts val="600"/>
              </a:spcAft>
              <a:buClr>
                <a:schemeClr val="bg1"/>
              </a:buClr>
              <a:defRPr sz="3200">
                <a:solidFill>
                  <a:schemeClr val="bg1"/>
                </a:solidFill>
              </a:defRPr>
            </a:lvl3pPr>
            <a:lvl4pPr marL="984250" indent="-266700">
              <a:lnSpc>
                <a:spcPts val="3600"/>
              </a:lnSpc>
              <a:spcBef>
                <a:spcPts val="0"/>
              </a:spcBef>
              <a:spcAft>
                <a:spcPts val="600"/>
              </a:spcAft>
              <a:buClr>
                <a:schemeClr val="bg1"/>
              </a:buClr>
              <a:defRPr sz="3200">
                <a:solidFill>
                  <a:schemeClr val="bg1"/>
                </a:solidFill>
              </a:defRPr>
            </a:lvl4pPr>
            <a:lvl5pPr marL="1341438" indent="-266700">
              <a:lnSpc>
                <a:spcPts val="3600"/>
              </a:lnSpc>
              <a:spcBef>
                <a:spcPts val="0"/>
              </a:spcBef>
              <a:spcAft>
                <a:spcPts val="600"/>
              </a:spcAft>
              <a:buClr>
                <a:schemeClr val="bg1"/>
              </a:buClr>
              <a:defRPr sz="3200">
                <a:solidFill>
                  <a:schemeClr val="bg1"/>
                </a:solidFill>
              </a:defRPr>
            </a:lvl5pPr>
            <a:lvl6pPr marL="1611313" indent="-271463">
              <a:lnSpc>
                <a:spcPts val="3600"/>
              </a:lnSpc>
              <a:spcBef>
                <a:spcPts val="0"/>
              </a:spcBef>
              <a:spcAft>
                <a:spcPts val="60"/>
              </a:spcAft>
              <a:buClr>
                <a:schemeClr val="bg1"/>
              </a:buClr>
              <a:buFont typeface="Arial" pitchFamily="34" charset="0"/>
              <a:buNone/>
              <a:defRPr sz="2800">
                <a:solidFill>
                  <a:schemeClr val="bg1"/>
                </a:solidFill>
              </a:defRPr>
            </a:lvl6pPr>
            <a:lvl7pPr>
              <a:defRPr sz="2800">
                <a:solidFill>
                  <a:schemeClr val="bg1"/>
                </a:solidFill>
              </a:defRPr>
            </a:lvl7pPr>
            <a:lvl8pPr>
              <a:lnSpc>
                <a:spcPts val="3600"/>
              </a:lnSpc>
              <a:defRPr sz="2800">
                <a:solidFill>
                  <a:schemeClr val="bg1"/>
                </a:solidFill>
              </a:defRPr>
            </a:lvl8pPr>
            <a:lvl9pPr>
              <a:defRPr sz="2800">
                <a:solidFill>
                  <a:schemeClr val="bg1"/>
                </a:solidFill>
              </a:defRPr>
            </a:lvl9p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28"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bg1"/>
                </a:solidFill>
                <a:latin typeface="Arial" pitchFamily="34" charset="0"/>
                <a:cs typeface="Arial" pitchFamily="34" charset="0"/>
              </a:defRPr>
            </a:lvl1pPr>
          </a:lstStyle>
          <a:p>
            <a:r>
              <a:rPr lang="en-US" smtClean="0"/>
              <a:t>UC Davis Summer Tax Institute</a:t>
            </a:r>
            <a:endParaRPr lang="en-US" dirty="0"/>
          </a:p>
        </p:txBody>
      </p:sp>
      <p:cxnSp>
        <p:nvCxnSpPr>
          <p:cNvPr id="11" name="Shape 10"/>
          <p:cNvCxnSpPr/>
          <p:nvPr/>
        </p:nvCxnSpPr>
        <p:spPr>
          <a:xfrm rot="5400000" flipH="1" flipV="1">
            <a:off x="4419601" y="-3429000"/>
            <a:ext cx="152399" cy="8229600"/>
          </a:xfrm>
          <a:prstGeom prst="bentConnector2">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0"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r>
              <a:rPr lang="en-US" smtClean="0"/>
              <a:t>June 15, 2017</a:t>
            </a:r>
            <a:endParaRPr lang="en-US" dirty="0"/>
          </a:p>
        </p:txBody>
      </p:sp>
      <p:sp>
        <p:nvSpPr>
          <p:cNvPr id="12" name="PwCFirm"/>
          <p:cNvSpPr txBox="1"/>
          <p:nvPr userDrawn="1"/>
        </p:nvSpPr>
        <p:spPr>
          <a:xfrm>
            <a:off x="533400" y="6477000"/>
            <a:ext cx="2590800" cy="152401"/>
          </a:xfrm>
          <a:prstGeom prst="rect">
            <a:avLst/>
          </a:prstGeom>
          <a:noFill/>
        </p:spPr>
        <p:txBody>
          <a:bodyPr vert="horz" wrap="square" lIns="0" tIns="0" rIns="0" bIns="0" rtlCol="0" anchor="t" anchorCtr="0">
            <a:noAutofit/>
          </a:bodyPr>
          <a:lstStyle/>
          <a:p>
            <a:r>
              <a:rPr lang="en-US" sz="1000" noProof="0" dirty="0" smtClean="0">
                <a:solidFill>
                  <a:schemeClr val="bg1"/>
                </a:solidFill>
                <a:latin typeface="Arial" pitchFamily="34" charset="0"/>
                <a:cs typeface="Arial" pitchFamily="34" charset="0"/>
              </a:rPr>
              <a:t>PwC</a:t>
            </a:r>
            <a:endParaRPr lang="en-US" sz="1000" noProof="0" dirty="0">
              <a:solidFill>
                <a:schemeClr val="bg1"/>
              </a:solidFill>
              <a:latin typeface="Arial" pitchFamily="34" charset="0"/>
              <a:cs typeface="Arial"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ection Divider">
    <p:spTree>
      <p:nvGrpSpPr>
        <p:cNvPr id="1" name=""/>
        <p:cNvGrpSpPr/>
        <p:nvPr/>
      </p:nvGrpSpPr>
      <p:grpSpPr>
        <a:xfrm>
          <a:off x="0" y="0"/>
          <a:ext cx="0" cy="0"/>
          <a:chOff x="0" y="0"/>
          <a:chExt cx="0" cy="0"/>
        </a:xfrm>
      </p:grpSpPr>
      <p:sp>
        <p:nvSpPr>
          <p:cNvPr id="57" name="Title 1"/>
          <p:cNvSpPr>
            <a:spLocks noGrp="1"/>
          </p:cNvSpPr>
          <p:nvPr>
            <p:ph type="ctrTitle"/>
          </p:nvPr>
        </p:nvSpPr>
        <p:spPr bwMode="black">
          <a:xfrm>
            <a:off x="533400" y="685801"/>
            <a:ext cx="8077200" cy="1066799"/>
          </a:xfrm>
        </p:spPr>
        <p:txBody>
          <a:bodyPr anchor="t" anchorCtr="0">
            <a:noAutofit/>
          </a:bodyPr>
          <a:lstStyle>
            <a:lvl1pPr>
              <a:lnSpc>
                <a:spcPct val="90000"/>
              </a:lnSpc>
              <a:defRPr sz="3200">
                <a:solidFill>
                  <a:schemeClr val="tx1"/>
                </a:solidFill>
              </a:defRPr>
            </a:lvl1pPr>
          </a:lstStyle>
          <a:p>
            <a:r>
              <a:rPr lang="en-US" noProof="0" dirty="0" smtClean="0"/>
              <a:t>Click to edit Master title style</a:t>
            </a:r>
          </a:p>
        </p:txBody>
      </p:sp>
      <p:sp>
        <p:nvSpPr>
          <p:cNvPr id="58" name="Subtitle 2"/>
          <p:cNvSpPr>
            <a:spLocks noGrp="1"/>
          </p:cNvSpPr>
          <p:nvPr>
            <p:ph type="subTitle" idx="1"/>
          </p:nvPr>
        </p:nvSpPr>
        <p:spPr bwMode="black">
          <a:xfrm>
            <a:off x="533400" y="1905001"/>
            <a:ext cx="8077200" cy="1371599"/>
          </a:xfrm>
        </p:spPr>
        <p:txBody>
          <a:bodyPr>
            <a:noAutofit/>
          </a:bodyPr>
          <a:lstStyle>
            <a:lvl1pPr marL="0" indent="0" algn="l">
              <a:lnSpc>
                <a:spcPct val="90000"/>
              </a:lnSpc>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dirty="0" smtClean="0"/>
              <a:t>Click to edit Master subtitle style</a:t>
            </a:r>
          </a:p>
        </p:txBody>
      </p:sp>
      <p:sp>
        <p:nvSpPr>
          <p:cNvPr id="33"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r>
              <a:rPr lang="en-US" smtClean="0"/>
              <a:t>UC Davis Summer Tax Institute</a:t>
            </a:r>
            <a:endParaRPr lang="en-US" dirty="0"/>
          </a:p>
        </p:txBody>
      </p:sp>
      <p:cxnSp>
        <p:nvCxnSpPr>
          <p:cNvPr id="12" name="Shape 11"/>
          <p:cNvCxnSpPr/>
          <p:nvPr/>
        </p:nvCxnSpPr>
        <p:spPr>
          <a:xfrm rot="5400000" flipH="1" flipV="1">
            <a:off x="4419601" y="-3429000"/>
            <a:ext cx="152399"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0"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smtClean="0"/>
              <a:t>June 15, 2017</a:t>
            </a:r>
            <a:endParaRPr lang="en-US" dirty="0"/>
          </a:p>
        </p:txBody>
      </p:sp>
      <p:sp>
        <p:nvSpPr>
          <p:cNvPr id="11" name="PwCFirm"/>
          <p:cNvSpPr txBox="1"/>
          <p:nvPr userDrawn="1"/>
        </p:nvSpPr>
        <p:spPr>
          <a:xfrm>
            <a:off x="533400" y="6477000"/>
            <a:ext cx="2590800" cy="152401"/>
          </a:xfrm>
          <a:prstGeom prst="rect">
            <a:avLst/>
          </a:prstGeom>
          <a:noFill/>
        </p:spPr>
        <p:txBody>
          <a:bodyPr vert="horz" wrap="square" lIns="0" tIns="0" rIns="0" bIns="0" rtlCol="0" anchor="t" anchorCtr="0">
            <a:noAutofit/>
          </a:bodyPr>
          <a:lstStyle/>
          <a:p>
            <a:r>
              <a:rPr lang="en-US" sz="1000" noProof="0" dirty="0" smtClean="0">
                <a:latin typeface="Arial" pitchFamily="34" charset="0"/>
                <a:cs typeface="Arial" pitchFamily="34" charset="0"/>
              </a:rPr>
              <a:t>PwC</a:t>
            </a:r>
            <a:endParaRPr lang="en-US" sz="1000" noProof="0" dirty="0">
              <a:latin typeface="Arial" pitchFamily="34" charset="0"/>
              <a:cs typeface="Arial"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ection Divider: Colour">
    <p:bg>
      <p:bgPr>
        <a:solidFill>
          <a:schemeClr val="tx2"/>
        </a:solidFill>
        <a:effectLst/>
      </p:bgPr>
    </p:bg>
    <p:spTree>
      <p:nvGrpSpPr>
        <p:cNvPr id="1" name=""/>
        <p:cNvGrpSpPr/>
        <p:nvPr/>
      </p:nvGrpSpPr>
      <p:grpSpPr>
        <a:xfrm>
          <a:off x="0" y="0"/>
          <a:ext cx="0" cy="0"/>
          <a:chOff x="0" y="0"/>
          <a:chExt cx="0" cy="0"/>
        </a:xfrm>
      </p:grpSpPr>
      <p:sp>
        <p:nvSpPr>
          <p:cNvPr id="57" name="Title 1"/>
          <p:cNvSpPr>
            <a:spLocks noGrp="1"/>
          </p:cNvSpPr>
          <p:nvPr>
            <p:ph type="ctrTitle"/>
          </p:nvPr>
        </p:nvSpPr>
        <p:spPr bwMode="black">
          <a:xfrm>
            <a:off x="533400" y="685800"/>
            <a:ext cx="8077200" cy="1066800"/>
          </a:xfrm>
        </p:spPr>
        <p:txBody>
          <a:bodyPr anchor="t" anchorCtr="0">
            <a:noAutofit/>
          </a:bodyPr>
          <a:lstStyle>
            <a:lvl1pPr>
              <a:lnSpc>
                <a:spcPct val="90000"/>
              </a:lnSpc>
              <a:defRPr sz="3200" baseline="0">
                <a:solidFill>
                  <a:schemeClr val="bg1"/>
                </a:solidFill>
              </a:defRPr>
            </a:lvl1pPr>
          </a:lstStyle>
          <a:p>
            <a:r>
              <a:rPr lang="en-US" noProof="0" dirty="0" smtClean="0"/>
              <a:t>Click to edit Master title style</a:t>
            </a:r>
            <a:endParaRPr lang="en-US" noProof="0" dirty="0"/>
          </a:p>
        </p:txBody>
      </p:sp>
      <p:sp>
        <p:nvSpPr>
          <p:cNvPr id="22" name="Subtitle 2"/>
          <p:cNvSpPr>
            <a:spLocks noGrp="1"/>
          </p:cNvSpPr>
          <p:nvPr>
            <p:ph type="subTitle" idx="1"/>
          </p:nvPr>
        </p:nvSpPr>
        <p:spPr bwMode="black">
          <a:xfrm>
            <a:off x="533400" y="1905000"/>
            <a:ext cx="8077200" cy="1371600"/>
          </a:xfrm>
        </p:spPr>
        <p:txBody>
          <a:bodyPr>
            <a:noAutofit/>
          </a:bodyPr>
          <a:lstStyle>
            <a:lvl1pPr marL="0" indent="0" algn="l">
              <a:lnSpc>
                <a:spcPct val="90000"/>
              </a:lnSpc>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US" noProof="0" dirty="0" smtClean="0"/>
              <a:t>Click to edit Master subtitle style</a:t>
            </a:r>
          </a:p>
        </p:txBody>
      </p:sp>
      <p:sp>
        <p:nvSpPr>
          <p:cNvPr id="37"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bg1"/>
                </a:solidFill>
                <a:latin typeface="Arial" pitchFamily="34" charset="0"/>
                <a:cs typeface="Arial" pitchFamily="34" charset="0"/>
              </a:defRPr>
            </a:lvl1pPr>
          </a:lstStyle>
          <a:p>
            <a:r>
              <a:rPr lang="en-US" smtClean="0"/>
              <a:t>UC Davis Summer Tax Institute</a:t>
            </a:r>
            <a:endParaRPr lang="en-US" dirty="0"/>
          </a:p>
        </p:txBody>
      </p:sp>
      <p:cxnSp>
        <p:nvCxnSpPr>
          <p:cNvPr id="11" name="Shape 10"/>
          <p:cNvCxnSpPr/>
          <p:nvPr/>
        </p:nvCxnSpPr>
        <p:spPr>
          <a:xfrm rot="5400000" flipH="1" flipV="1">
            <a:off x="4419601" y="-3429000"/>
            <a:ext cx="152399" cy="8229600"/>
          </a:xfrm>
          <a:prstGeom prst="bentConnector2">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0"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r>
              <a:rPr lang="en-US" smtClean="0"/>
              <a:t>June 15, 2017</a:t>
            </a:r>
            <a:endParaRPr lang="en-US" dirty="0"/>
          </a:p>
        </p:txBody>
      </p:sp>
      <p:sp>
        <p:nvSpPr>
          <p:cNvPr id="12" name="PwCFirm"/>
          <p:cNvSpPr txBox="1"/>
          <p:nvPr userDrawn="1"/>
        </p:nvSpPr>
        <p:spPr>
          <a:xfrm>
            <a:off x="533400" y="6477000"/>
            <a:ext cx="2590800" cy="152401"/>
          </a:xfrm>
          <a:prstGeom prst="rect">
            <a:avLst/>
          </a:prstGeom>
          <a:noFill/>
        </p:spPr>
        <p:txBody>
          <a:bodyPr vert="horz" wrap="square" lIns="0" tIns="0" rIns="0" bIns="0" rtlCol="0" anchor="t" anchorCtr="0">
            <a:noAutofit/>
          </a:bodyPr>
          <a:lstStyle/>
          <a:p>
            <a:r>
              <a:rPr lang="en-US" sz="1000" noProof="0" dirty="0" smtClean="0">
                <a:solidFill>
                  <a:schemeClr val="bg1"/>
                </a:solidFill>
                <a:latin typeface="Arial" pitchFamily="34" charset="0"/>
                <a:cs typeface="Arial" pitchFamily="34" charset="0"/>
              </a:rPr>
              <a:t>PwC</a:t>
            </a:r>
            <a:endParaRPr lang="en-US" sz="1000" noProof="0" dirty="0">
              <a:solidFill>
                <a:schemeClr val="bg1"/>
              </a:solidFill>
              <a:latin typeface="Arial" pitchFamily="34" charset="0"/>
              <a:cs typeface="Arial"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Section Divider: Content">
    <p:bg>
      <p:bgPr>
        <a:solidFill>
          <a:schemeClr val="tx2"/>
        </a:solidFill>
        <a:effectLst/>
      </p:bgPr>
    </p:bg>
    <p:spTree>
      <p:nvGrpSpPr>
        <p:cNvPr id="1" name=""/>
        <p:cNvGrpSpPr/>
        <p:nvPr/>
      </p:nvGrpSpPr>
      <p:grpSpPr>
        <a:xfrm>
          <a:off x="0" y="0"/>
          <a:ext cx="0" cy="0"/>
          <a:chOff x="0" y="0"/>
          <a:chExt cx="0" cy="0"/>
        </a:xfrm>
      </p:grpSpPr>
      <p:sp>
        <p:nvSpPr>
          <p:cNvPr id="57" name="Title 1"/>
          <p:cNvSpPr>
            <a:spLocks noGrp="1"/>
          </p:cNvSpPr>
          <p:nvPr>
            <p:ph type="ctrTitle"/>
          </p:nvPr>
        </p:nvSpPr>
        <p:spPr bwMode="black">
          <a:xfrm>
            <a:off x="533400" y="685800"/>
            <a:ext cx="8077200" cy="1066800"/>
          </a:xfrm>
        </p:spPr>
        <p:txBody>
          <a:bodyPr anchor="t" anchorCtr="0">
            <a:noAutofit/>
          </a:bodyPr>
          <a:lstStyle>
            <a:lvl1pPr>
              <a:lnSpc>
                <a:spcPct val="90000"/>
              </a:lnSpc>
              <a:defRPr sz="3200">
                <a:solidFill>
                  <a:schemeClr val="bg1"/>
                </a:solidFill>
              </a:defRPr>
            </a:lvl1pPr>
          </a:lstStyle>
          <a:p>
            <a:r>
              <a:rPr lang="en-US" noProof="0" dirty="0" smtClean="0"/>
              <a:t>Click to edit Master title style</a:t>
            </a:r>
          </a:p>
        </p:txBody>
      </p:sp>
      <p:sp>
        <p:nvSpPr>
          <p:cNvPr id="20" name="Content Placeholder 19"/>
          <p:cNvSpPr>
            <a:spLocks noGrp="1"/>
          </p:cNvSpPr>
          <p:nvPr>
            <p:ph sz="quarter" idx="13"/>
          </p:nvPr>
        </p:nvSpPr>
        <p:spPr>
          <a:xfrm>
            <a:off x="533401" y="2819400"/>
            <a:ext cx="3962399" cy="3352800"/>
          </a:xfr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vl6pPr>
              <a:buClr>
                <a:schemeClr val="bg1"/>
              </a:buCl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33" name="Subtitle 2"/>
          <p:cNvSpPr>
            <a:spLocks noGrp="1"/>
          </p:cNvSpPr>
          <p:nvPr>
            <p:ph type="subTitle" idx="1"/>
          </p:nvPr>
        </p:nvSpPr>
        <p:spPr bwMode="black">
          <a:xfrm>
            <a:off x="533400" y="1905001"/>
            <a:ext cx="8077200" cy="762000"/>
          </a:xfrm>
        </p:spPr>
        <p:txBody>
          <a:bodyPr>
            <a:noAutofit/>
          </a:bodyPr>
          <a:lstStyle>
            <a:lvl1pPr marL="0" indent="0" algn="l">
              <a:lnSpc>
                <a:spcPct val="90000"/>
              </a:lnSpc>
              <a:buNone/>
              <a:defRPr sz="320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US" noProof="0" dirty="0" smtClean="0"/>
              <a:t>Click to edit Master subtitle style</a:t>
            </a:r>
          </a:p>
        </p:txBody>
      </p:sp>
      <p:sp>
        <p:nvSpPr>
          <p:cNvPr id="31"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bg1"/>
                </a:solidFill>
                <a:latin typeface="Arial" pitchFamily="34" charset="0"/>
                <a:cs typeface="Arial" pitchFamily="34" charset="0"/>
              </a:defRPr>
            </a:lvl1pPr>
          </a:lstStyle>
          <a:p>
            <a:r>
              <a:rPr lang="en-US" smtClean="0"/>
              <a:t>UC Davis Summer Tax Institute</a:t>
            </a:r>
            <a:endParaRPr lang="en-US" dirty="0"/>
          </a:p>
        </p:txBody>
      </p:sp>
      <p:cxnSp>
        <p:nvCxnSpPr>
          <p:cNvPr id="12" name="Shape 11"/>
          <p:cNvCxnSpPr/>
          <p:nvPr/>
        </p:nvCxnSpPr>
        <p:spPr>
          <a:xfrm rot="5400000" flipH="1" flipV="1">
            <a:off x="4419601" y="-3429000"/>
            <a:ext cx="152399" cy="8229600"/>
          </a:xfrm>
          <a:prstGeom prst="bentConnector2">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1"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r>
              <a:rPr lang="en-US" smtClean="0"/>
              <a:t>June 15, 2017</a:t>
            </a:r>
            <a:endParaRPr lang="en-US" dirty="0"/>
          </a:p>
        </p:txBody>
      </p:sp>
      <p:sp>
        <p:nvSpPr>
          <p:cNvPr id="13" name="PwCFirm"/>
          <p:cNvSpPr txBox="1"/>
          <p:nvPr userDrawn="1"/>
        </p:nvSpPr>
        <p:spPr>
          <a:xfrm>
            <a:off x="533400" y="6477000"/>
            <a:ext cx="2590800" cy="152401"/>
          </a:xfrm>
          <a:prstGeom prst="rect">
            <a:avLst/>
          </a:prstGeom>
          <a:noFill/>
        </p:spPr>
        <p:txBody>
          <a:bodyPr vert="horz" wrap="square" lIns="0" tIns="0" rIns="0" bIns="0" rtlCol="0" anchor="t" anchorCtr="0">
            <a:noAutofit/>
          </a:bodyPr>
          <a:lstStyle/>
          <a:p>
            <a:r>
              <a:rPr lang="en-US" sz="1000" noProof="0" dirty="0" smtClean="0">
                <a:solidFill>
                  <a:schemeClr val="bg1"/>
                </a:solidFill>
                <a:latin typeface="Arial" pitchFamily="34" charset="0"/>
                <a:cs typeface="Arial" pitchFamily="34" charset="0"/>
              </a:rPr>
              <a:t>PwC</a:t>
            </a:r>
            <a:endParaRPr lang="en-US" sz="1000" noProof="0" dirty="0">
              <a:solidFill>
                <a:schemeClr val="bg1"/>
              </a:solidFill>
              <a:latin typeface="Arial" pitchFamily="34" charset="0"/>
              <a:cs typeface="Arial"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over Slide: Fixed Logo">
    <p:spTree>
      <p:nvGrpSpPr>
        <p:cNvPr id="1" name=""/>
        <p:cNvGrpSpPr/>
        <p:nvPr/>
      </p:nvGrpSpPr>
      <p:grpSpPr>
        <a:xfrm>
          <a:off x="0" y="0"/>
          <a:ext cx="0" cy="0"/>
          <a:chOff x="0" y="0"/>
          <a:chExt cx="0" cy="0"/>
        </a:xfrm>
      </p:grpSpPr>
      <p:cxnSp>
        <p:nvCxnSpPr>
          <p:cNvPr id="141" name="Shape 140"/>
          <p:cNvCxnSpPr/>
          <p:nvPr/>
        </p:nvCxnSpPr>
        <p:spPr>
          <a:xfrm rot="5400000" flipH="1" flipV="1">
            <a:off x="5096257" y="-2734056"/>
            <a:ext cx="152399" cy="6839712"/>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42" name="Title 1"/>
          <p:cNvSpPr>
            <a:spLocks noGrp="1"/>
          </p:cNvSpPr>
          <p:nvPr>
            <p:ph type="ctrTitle" hasCustomPrompt="1"/>
          </p:nvPr>
        </p:nvSpPr>
        <p:spPr bwMode="black">
          <a:xfrm>
            <a:off x="1895475" y="838200"/>
            <a:ext cx="5343525" cy="914400"/>
          </a:xfrm>
        </p:spPr>
        <p:txBody>
          <a:bodyPr anchor="t" anchorCtr="0">
            <a:noAutofit/>
          </a:bodyPr>
          <a:lstStyle>
            <a:lvl1pPr>
              <a:lnSpc>
                <a:spcPct val="90000"/>
              </a:lnSpc>
              <a:defRPr sz="3200" b="1" i="1" baseline="0">
                <a:solidFill>
                  <a:schemeClr val="tx1"/>
                </a:solidFill>
              </a:defRPr>
            </a:lvl1pPr>
          </a:lstStyle>
          <a:p>
            <a:r>
              <a:rPr lang="en-US" noProof="0" dirty="0" smtClean="0"/>
              <a:t>Click to add the presentation’s main title</a:t>
            </a:r>
            <a:endParaRPr lang="en-US" noProof="0" dirty="0"/>
          </a:p>
        </p:txBody>
      </p:sp>
      <p:sp>
        <p:nvSpPr>
          <p:cNvPr id="143" name="Subtitle 2"/>
          <p:cNvSpPr>
            <a:spLocks noGrp="1"/>
          </p:cNvSpPr>
          <p:nvPr>
            <p:ph type="subTitle" idx="1" hasCustomPrompt="1"/>
          </p:nvPr>
        </p:nvSpPr>
        <p:spPr bwMode="black">
          <a:xfrm>
            <a:off x="1895475" y="1828799"/>
            <a:ext cx="5343525" cy="914401"/>
          </a:xfrm>
        </p:spPr>
        <p:txBody>
          <a:bodyPr>
            <a:noAutofit/>
          </a:bodyPr>
          <a:lstStyle>
            <a:lvl1pPr marL="0" indent="0" algn="l">
              <a:lnSpc>
                <a:spcPct val="90000"/>
              </a:lnSpc>
              <a:spcAft>
                <a:spcPts val="0"/>
              </a:spcAft>
              <a:buNone/>
              <a:defRPr sz="3200" baseline="0">
                <a:solidFill>
                  <a:schemeClr val="tx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US" noProof="0" dirty="0" smtClean="0"/>
              <a:t>Subtitle and date (move higher if title is only one line)</a:t>
            </a:r>
          </a:p>
        </p:txBody>
      </p:sp>
      <p:sp>
        <p:nvSpPr>
          <p:cNvPr id="144" name="Text Placeholder 31"/>
          <p:cNvSpPr>
            <a:spLocks noGrp="1"/>
          </p:cNvSpPr>
          <p:nvPr>
            <p:ph type="body" sz="quarter" idx="10" hasCustomPrompt="1"/>
          </p:nvPr>
        </p:nvSpPr>
        <p:spPr bwMode="black">
          <a:xfrm>
            <a:off x="1895475" y="374904"/>
            <a:ext cx="4105656" cy="146304"/>
          </a:xfrm>
        </p:spPr>
        <p:txBody>
          <a:bodyPr/>
          <a:lstStyle>
            <a:lvl1pPr>
              <a:defRPr sz="1100">
                <a:solidFill>
                  <a:schemeClr val="tx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r>
              <a:rPr lang="en-US" noProof="0" dirty="0" smtClean="0"/>
              <a:t>www.pwc.com</a:t>
            </a:r>
            <a:endParaRPr lang="en-US" noProof="0" dirty="0"/>
          </a:p>
        </p:txBody>
      </p:sp>
      <p:grpSp>
        <p:nvGrpSpPr>
          <p:cNvPr id="102" name="Group 101"/>
          <p:cNvGrpSpPr>
            <a:grpSpLocks noChangeAspect="1"/>
          </p:cNvGrpSpPr>
          <p:nvPr userDrawn="1"/>
        </p:nvGrpSpPr>
        <p:grpSpPr>
          <a:xfrm>
            <a:off x="968592" y="5768681"/>
            <a:ext cx="1232283" cy="935789"/>
            <a:chOff x="518032" y="-1032869"/>
            <a:chExt cx="6161413" cy="4678943"/>
          </a:xfrm>
        </p:grpSpPr>
        <p:grpSp>
          <p:nvGrpSpPr>
            <p:cNvPr id="103" name="Group 73"/>
            <p:cNvGrpSpPr>
              <a:grpSpLocks noChangeAspect="1"/>
            </p:cNvGrpSpPr>
            <p:nvPr/>
          </p:nvGrpSpPr>
          <p:grpSpPr>
            <a:xfrm>
              <a:off x="4438637" y="-1032863"/>
              <a:ext cx="2240792" cy="2011550"/>
              <a:chOff x="1905000" y="5715000"/>
              <a:chExt cx="445770" cy="381000"/>
            </a:xfrm>
          </p:grpSpPr>
          <p:sp>
            <p:nvSpPr>
              <p:cNvPr id="107" name="Rectangle 25"/>
              <p:cNvSpPr>
                <a:spLocks noChangeArrowheads="1"/>
              </p:cNvSpPr>
              <p:nvPr userDrawn="1"/>
            </p:nvSpPr>
            <p:spPr bwMode="gray">
              <a:xfrm>
                <a:off x="2293620" y="5988118"/>
                <a:ext cx="57150" cy="107882"/>
              </a:xfrm>
              <a:prstGeom prst="rect">
                <a:avLst/>
              </a:prstGeom>
              <a:solidFill>
                <a:srgbClr val="F445F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08" name="Rectangle 26"/>
              <p:cNvSpPr>
                <a:spLocks noChangeArrowheads="1"/>
              </p:cNvSpPr>
              <p:nvPr userDrawn="1"/>
            </p:nvSpPr>
            <p:spPr bwMode="gray">
              <a:xfrm>
                <a:off x="2132171" y="5757333"/>
                <a:ext cx="44291" cy="66914"/>
              </a:xfrm>
              <a:prstGeom prst="rect">
                <a:avLst/>
              </a:prstGeom>
              <a:solidFill>
                <a:srgbClr val="F6B67F"/>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09" name="Rectangle 27"/>
              <p:cNvSpPr>
                <a:spLocks noChangeArrowheads="1"/>
              </p:cNvSpPr>
              <p:nvPr userDrawn="1"/>
            </p:nvSpPr>
            <p:spPr bwMode="gray">
              <a:xfrm>
                <a:off x="1905000" y="5715000"/>
                <a:ext cx="227171" cy="42333"/>
              </a:xfrm>
              <a:prstGeom prst="rect">
                <a:avLst/>
              </a:prstGeom>
              <a:solidFill>
                <a:srgbClr val="F48F1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10" name="Rectangle 28"/>
              <p:cNvSpPr>
                <a:spLocks noChangeArrowheads="1"/>
              </p:cNvSpPr>
              <p:nvPr userDrawn="1"/>
            </p:nvSpPr>
            <p:spPr bwMode="gray">
              <a:xfrm>
                <a:off x="1905000" y="5757333"/>
                <a:ext cx="227171" cy="66914"/>
              </a:xfrm>
              <a:prstGeom prst="rect">
                <a:avLst/>
              </a:prstGeom>
              <a:solidFill>
                <a:srgbClr val="EB660B"/>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11" name="Rectangle 29"/>
              <p:cNvSpPr>
                <a:spLocks noChangeArrowheads="1"/>
              </p:cNvSpPr>
              <p:nvPr userDrawn="1"/>
            </p:nvSpPr>
            <p:spPr bwMode="gray">
              <a:xfrm>
                <a:off x="2176462" y="5824247"/>
                <a:ext cx="117158" cy="163871"/>
              </a:xfrm>
              <a:prstGeom prst="rect">
                <a:avLst/>
              </a:prstGeom>
              <a:solidFill>
                <a:srgbClr val="F3BF09"/>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12" name="Rectangle 30"/>
              <p:cNvSpPr>
                <a:spLocks noChangeArrowheads="1"/>
              </p:cNvSpPr>
              <p:nvPr userDrawn="1"/>
            </p:nvSpPr>
            <p:spPr bwMode="gray">
              <a:xfrm>
                <a:off x="2176462" y="5988118"/>
                <a:ext cx="117158" cy="107882"/>
              </a:xfrm>
              <a:prstGeom prst="rect">
                <a:avLst/>
              </a:prstGeom>
              <a:solidFill>
                <a:srgbClr val="E93409"/>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13" name="Rectangle 31"/>
              <p:cNvSpPr>
                <a:spLocks noChangeArrowheads="1"/>
              </p:cNvSpPr>
              <p:nvPr userDrawn="1"/>
            </p:nvSpPr>
            <p:spPr bwMode="gray">
              <a:xfrm>
                <a:off x="2132171" y="5824247"/>
                <a:ext cx="44291" cy="163871"/>
              </a:xfrm>
              <a:prstGeom prst="rect">
                <a:avLst/>
              </a:prstGeom>
              <a:solidFill>
                <a:srgbClr val="EA880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14" name="Rectangle 32"/>
              <p:cNvSpPr>
                <a:spLocks noChangeArrowheads="1"/>
              </p:cNvSpPr>
              <p:nvPr userDrawn="1"/>
            </p:nvSpPr>
            <p:spPr bwMode="gray">
              <a:xfrm>
                <a:off x="2132171" y="5988118"/>
                <a:ext cx="44291" cy="107882"/>
              </a:xfrm>
              <a:prstGeom prst="rect">
                <a:avLst/>
              </a:prstGeom>
              <a:solidFill>
                <a:srgbClr val="E0250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15" name="Freeform 33"/>
              <p:cNvSpPr>
                <a:spLocks/>
              </p:cNvSpPr>
              <p:nvPr userDrawn="1"/>
            </p:nvSpPr>
            <p:spPr bwMode="gray">
              <a:xfrm>
                <a:off x="1905000" y="5824247"/>
                <a:ext cx="227171" cy="163871"/>
              </a:xfrm>
              <a:custGeom>
                <a:avLst/>
                <a:gdLst/>
                <a:ahLst/>
                <a:cxnLst>
                  <a:cxn ang="0">
                    <a:pos x="0" y="0"/>
                  </a:cxn>
                  <a:cxn ang="0">
                    <a:pos x="159" y="0"/>
                  </a:cxn>
                  <a:cxn ang="0">
                    <a:pos x="159" y="120"/>
                  </a:cxn>
                  <a:cxn ang="0">
                    <a:pos x="99" y="120"/>
                  </a:cxn>
                  <a:cxn ang="0">
                    <a:pos x="99" y="80"/>
                  </a:cxn>
                  <a:cxn ang="0">
                    <a:pos x="0" y="80"/>
                  </a:cxn>
                  <a:cxn ang="0">
                    <a:pos x="0" y="0"/>
                  </a:cxn>
                </a:cxnLst>
                <a:rect l="0" t="0" r="r" b="b"/>
                <a:pathLst>
                  <a:path w="159" h="120">
                    <a:moveTo>
                      <a:pt x="0" y="0"/>
                    </a:moveTo>
                    <a:lnTo>
                      <a:pt x="159" y="0"/>
                    </a:lnTo>
                    <a:lnTo>
                      <a:pt x="159" y="120"/>
                    </a:lnTo>
                    <a:lnTo>
                      <a:pt x="99" y="120"/>
                    </a:lnTo>
                    <a:lnTo>
                      <a:pt x="99" y="80"/>
                    </a:lnTo>
                    <a:lnTo>
                      <a:pt x="0" y="80"/>
                    </a:lnTo>
                    <a:lnTo>
                      <a:pt x="0" y="0"/>
                    </a:lnTo>
                    <a:close/>
                  </a:path>
                </a:pathLst>
              </a:custGeom>
              <a:solidFill>
                <a:srgbClr val="E04C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16" name="Rectangle 34"/>
              <p:cNvSpPr>
                <a:spLocks noChangeArrowheads="1"/>
              </p:cNvSpPr>
              <p:nvPr userDrawn="1"/>
            </p:nvSpPr>
            <p:spPr bwMode="gray">
              <a:xfrm>
                <a:off x="2046446" y="5988118"/>
                <a:ext cx="85725" cy="107882"/>
              </a:xfrm>
              <a:prstGeom prst="rect">
                <a:avLst/>
              </a:prstGeom>
              <a:solidFill>
                <a:srgbClr val="D614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17" name="Rectangle 35"/>
              <p:cNvSpPr>
                <a:spLocks noChangeArrowheads="1"/>
              </p:cNvSpPr>
              <p:nvPr userDrawn="1"/>
            </p:nvSpPr>
            <p:spPr bwMode="gray">
              <a:xfrm>
                <a:off x="1905000" y="5933495"/>
                <a:ext cx="141446" cy="54624"/>
              </a:xfrm>
              <a:prstGeom prst="rect">
                <a:avLst/>
              </a:prstGeom>
              <a:solidFill>
                <a:srgbClr val="C93C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18" name="Rectangle 36"/>
              <p:cNvSpPr>
                <a:spLocks noChangeArrowheads="1"/>
              </p:cNvSpPr>
              <p:nvPr userDrawn="1"/>
            </p:nvSpPr>
            <p:spPr bwMode="gray">
              <a:xfrm>
                <a:off x="1905000" y="5988118"/>
                <a:ext cx="141446" cy="107882"/>
              </a:xfrm>
              <a:prstGeom prst="rect">
                <a:avLst/>
              </a:prstGeom>
              <a:solidFill>
                <a:srgbClr val="C010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19" name="Rectangle 25"/>
              <p:cNvSpPr>
                <a:spLocks noChangeArrowheads="1"/>
              </p:cNvSpPr>
              <p:nvPr/>
            </p:nvSpPr>
            <p:spPr bwMode="gray">
              <a:xfrm>
                <a:off x="2293620" y="5988118"/>
                <a:ext cx="57150" cy="107882"/>
              </a:xfrm>
              <a:prstGeom prst="rect">
                <a:avLst/>
              </a:prstGeom>
              <a:solidFill>
                <a:srgbClr val="F445F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20" name="Rectangle 26"/>
              <p:cNvSpPr>
                <a:spLocks noChangeArrowheads="1"/>
              </p:cNvSpPr>
              <p:nvPr/>
            </p:nvSpPr>
            <p:spPr bwMode="gray">
              <a:xfrm>
                <a:off x="2132171" y="5757333"/>
                <a:ext cx="44291" cy="66914"/>
              </a:xfrm>
              <a:prstGeom prst="rect">
                <a:avLst/>
              </a:prstGeom>
              <a:solidFill>
                <a:srgbClr val="F6B67F"/>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21" name="Rectangle 27"/>
              <p:cNvSpPr>
                <a:spLocks noChangeArrowheads="1"/>
              </p:cNvSpPr>
              <p:nvPr/>
            </p:nvSpPr>
            <p:spPr bwMode="gray">
              <a:xfrm>
                <a:off x="1905000" y="5715000"/>
                <a:ext cx="227171" cy="42333"/>
              </a:xfrm>
              <a:prstGeom prst="rect">
                <a:avLst/>
              </a:prstGeom>
              <a:solidFill>
                <a:srgbClr val="F48F1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22" name="Rectangle 28"/>
              <p:cNvSpPr>
                <a:spLocks noChangeArrowheads="1"/>
              </p:cNvSpPr>
              <p:nvPr/>
            </p:nvSpPr>
            <p:spPr bwMode="gray">
              <a:xfrm>
                <a:off x="1905000" y="5757333"/>
                <a:ext cx="227171" cy="66914"/>
              </a:xfrm>
              <a:prstGeom prst="rect">
                <a:avLst/>
              </a:prstGeom>
              <a:solidFill>
                <a:srgbClr val="EB660B"/>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23" name="Rectangle 29"/>
              <p:cNvSpPr>
                <a:spLocks noChangeArrowheads="1"/>
              </p:cNvSpPr>
              <p:nvPr/>
            </p:nvSpPr>
            <p:spPr bwMode="gray">
              <a:xfrm>
                <a:off x="2176462" y="5824247"/>
                <a:ext cx="117158" cy="163871"/>
              </a:xfrm>
              <a:prstGeom prst="rect">
                <a:avLst/>
              </a:prstGeom>
              <a:solidFill>
                <a:srgbClr val="F3BF09"/>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24" name="Rectangle 30"/>
              <p:cNvSpPr>
                <a:spLocks noChangeArrowheads="1"/>
              </p:cNvSpPr>
              <p:nvPr/>
            </p:nvSpPr>
            <p:spPr bwMode="gray">
              <a:xfrm>
                <a:off x="2176462" y="5988118"/>
                <a:ext cx="117158" cy="107882"/>
              </a:xfrm>
              <a:prstGeom prst="rect">
                <a:avLst/>
              </a:prstGeom>
              <a:solidFill>
                <a:srgbClr val="E93409"/>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25" name="Rectangle 31"/>
              <p:cNvSpPr>
                <a:spLocks noChangeArrowheads="1"/>
              </p:cNvSpPr>
              <p:nvPr/>
            </p:nvSpPr>
            <p:spPr bwMode="gray">
              <a:xfrm>
                <a:off x="2132171" y="5824247"/>
                <a:ext cx="44291" cy="163871"/>
              </a:xfrm>
              <a:prstGeom prst="rect">
                <a:avLst/>
              </a:prstGeom>
              <a:solidFill>
                <a:srgbClr val="EA880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26" name="Rectangle 32"/>
              <p:cNvSpPr>
                <a:spLocks noChangeArrowheads="1"/>
              </p:cNvSpPr>
              <p:nvPr/>
            </p:nvSpPr>
            <p:spPr bwMode="gray">
              <a:xfrm>
                <a:off x="2132171" y="5988118"/>
                <a:ext cx="44291" cy="107882"/>
              </a:xfrm>
              <a:prstGeom prst="rect">
                <a:avLst/>
              </a:prstGeom>
              <a:solidFill>
                <a:srgbClr val="E0250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27" name="Freeform 33"/>
              <p:cNvSpPr>
                <a:spLocks/>
              </p:cNvSpPr>
              <p:nvPr/>
            </p:nvSpPr>
            <p:spPr bwMode="gray">
              <a:xfrm>
                <a:off x="1905000" y="5824247"/>
                <a:ext cx="227171" cy="163871"/>
              </a:xfrm>
              <a:custGeom>
                <a:avLst/>
                <a:gdLst/>
                <a:ahLst/>
                <a:cxnLst>
                  <a:cxn ang="0">
                    <a:pos x="0" y="0"/>
                  </a:cxn>
                  <a:cxn ang="0">
                    <a:pos x="159" y="0"/>
                  </a:cxn>
                  <a:cxn ang="0">
                    <a:pos x="159" y="120"/>
                  </a:cxn>
                  <a:cxn ang="0">
                    <a:pos x="99" y="120"/>
                  </a:cxn>
                  <a:cxn ang="0">
                    <a:pos x="99" y="80"/>
                  </a:cxn>
                  <a:cxn ang="0">
                    <a:pos x="0" y="80"/>
                  </a:cxn>
                  <a:cxn ang="0">
                    <a:pos x="0" y="0"/>
                  </a:cxn>
                </a:cxnLst>
                <a:rect l="0" t="0" r="r" b="b"/>
                <a:pathLst>
                  <a:path w="159" h="120">
                    <a:moveTo>
                      <a:pt x="0" y="0"/>
                    </a:moveTo>
                    <a:lnTo>
                      <a:pt x="159" y="0"/>
                    </a:lnTo>
                    <a:lnTo>
                      <a:pt x="159" y="120"/>
                    </a:lnTo>
                    <a:lnTo>
                      <a:pt x="99" y="120"/>
                    </a:lnTo>
                    <a:lnTo>
                      <a:pt x="99" y="80"/>
                    </a:lnTo>
                    <a:lnTo>
                      <a:pt x="0" y="80"/>
                    </a:lnTo>
                    <a:lnTo>
                      <a:pt x="0" y="0"/>
                    </a:lnTo>
                    <a:close/>
                  </a:path>
                </a:pathLst>
              </a:custGeom>
              <a:solidFill>
                <a:srgbClr val="E04C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28" name="Rectangle 34"/>
              <p:cNvSpPr>
                <a:spLocks noChangeArrowheads="1"/>
              </p:cNvSpPr>
              <p:nvPr/>
            </p:nvSpPr>
            <p:spPr bwMode="gray">
              <a:xfrm>
                <a:off x="2046446" y="5988118"/>
                <a:ext cx="85725" cy="107882"/>
              </a:xfrm>
              <a:prstGeom prst="rect">
                <a:avLst/>
              </a:prstGeom>
              <a:solidFill>
                <a:srgbClr val="D614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29" name="Rectangle 35"/>
              <p:cNvSpPr>
                <a:spLocks noChangeArrowheads="1"/>
              </p:cNvSpPr>
              <p:nvPr/>
            </p:nvSpPr>
            <p:spPr bwMode="gray">
              <a:xfrm>
                <a:off x="1905000" y="5933495"/>
                <a:ext cx="141446" cy="54624"/>
              </a:xfrm>
              <a:prstGeom prst="rect">
                <a:avLst/>
              </a:prstGeom>
              <a:solidFill>
                <a:srgbClr val="C93C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30" name="Rectangle 36"/>
              <p:cNvSpPr>
                <a:spLocks noChangeArrowheads="1"/>
              </p:cNvSpPr>
              <p:nvPr/>
            </p:nvSpPr>
            <p:spPr bwMode="gray">
              <a:xfrm>
                <a:off x="1905000" y="5988118"/>
                <a:ext cx="141446" cy="107882"/>
              </a:xfrm>
              <a:prstGeom prst="rect">
                <a:avLst/>
              </a:prstGeom>
              <a:solidFill>
                <a:srgbClr val="C010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grpSp>
        <p:grpSp>
          <p:nvGrpSpPr>
            <p:cNvPr id="104" name="Group 32"/>
            <p:cNvGrpSpPr/>
            <p:nvPr/>
          </p:nvGrpSpPr>
          <p:grpSpPr>
            <a:xfrm>
              <a:off x="518032" y="978681"/>
              <a:ext cx="4572000" cy="2667393"/>
              <a:chOff x="518032" y="978681"/>
              <a:chExt cx="4572000" cy="2667393"/>
            </a:xfrm>
          </p:grpSpPr>
          <p:sp>
            <p:nvSpPr>
              <p:cNvPr id="105" name="Rectangle 37"/>
              <p:cNvSpPr>
                <a:spLocks noChangeArrowheads="1"/>
              </p:cNvSpPr>
              <p:nvPr userDrawn="1"/>
            </p:nvSpPr>
            <p:spPr bwMode="black">
              <a:xfrm>
                <a:off x="3295650" y="978681"/>
                <a:ext cx="1143000" cy="263229"/>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06" name="Freeform 7"/>
              <p:cNvSpPr>
                <a:spLocks noEditPoints="1"/>
              </p:cNvSpPr>
              <p:nvPr userDrawn="1"/>
            </p:nvSpPr>
            <p:spPr bwMode="black">
              <a:xfrm>
                <a:off x="518032" y="1922794"/>
                <a:ext cx="4572000" cy="1723280"/>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noProof="0"/>
              </a:p>
            </p:txBody>
          </p:sp>
        </p:grpSp>
      </p:gr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ver Slide: Client Logo">
    <p:spTree>
      <p:nvGrpSpPr>
        <p:cNvPr id="1" name=""/>
        <p:cNvGrpSpPr/>
        <p:nvPr/>
      </p:nvGrpSpPr>
      <p:grpSpPr>
        <a:xfrm>
          <a:off x="0" y="0"/>
          <a:ext cx="0" cy="0"/>
          <a:chOff x="0" y="0"/>
          <a:chExt cx="0" cy="0"/>
        </a:xfrm>
      </p:grpSpPr>
      <p:grpSp>
        <p:nvGrpSpPr>
          <p:cNvPr id="32" name="Group 31"/>
          <p:cNvGrpSpPr/>
          <p:nvPr userDrawn="1"/>
        </p:nvGrpSpPr>
        <p:grpSpPr bwMode="gray">
          <a:xfrm>
            <a:off x="1752601" y="1"/>
            <a:ext cx="7391400" cy="6176009"/>
            <a:chOff x="19140488" y="13674"/>
            <a:chExt cx="7443798" cy="6145827"/>
          </a:xfrm>
        </p:grpSpPr>
        <p:sp>
          <p:nvSpPr>
            <p:cNvPr id="35" name="Rectangle 17"/>
            <p:cNvSpPr>
              <a:spLocks noChangeArrowheads="1"/>
            </p:cNvSpPr>
            <p:nvPr/>
          </p:nvSpPr>
          <p:spPr bwMode="gray">
            <a:xfrm>
              <a:off x="19140488" y="4188799"/>
              <a:ext cx="2302206" cy="1970702"/>
            </a:xfrm>
            <a:prstGeom prst="rect">
              <a:avLst/>
            </a:prstGeom>
            <a:solidFill>
              <a:srgbClr val="9A170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36" name="Rectangle 7"/>
            <p:cNvSpPr>
              <a:spLocks noChangeArrowheads="1"/>
            </p:cNvSpPr>
            <p:nvPr/>
          </p:nvSpPr>
          <p:spPr bwMode="gray">
            <a:xfrm>
              <a:off x="25663403" y="4032250"/>
              <a:ext cx="920883" cy="2127250"/>
            </a:xfrm>
            <a:prstGeom prst="rect">
              <a:avLst/>
            </a:prstGeom>
            <a:solidFill>
              <a:srgbClr val="F3BE2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37" name="Rectangle 8"/>
            <p:cNvSpPr>
              <a:spLocks noChangeArrowheads="1"/>
            </p:cNvSpPr>
            <p:nvPr/>
          </p:nvSpPr>
          <p:spPr bwMode="gray">
            <a:xfrm>
              <a:off x="25049482" y="2899477"/>
              <a:ext cx="734694" cy="1289321"/>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42" name="Rectangle 9"/>
            <p:cNvSpPr>
              <a:spLocks noChangeArrowheads="1"/>
            </p:cNvSpPr>
            <p:nvPr/>
          </p:nvSpPr>
          <p:spPr bwMode="gray">
            <a:xfrm>
              <a:off x="25049482" y="4032250"/>
              <a:ext cx="734693" cy="2127250"/>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43" name="Rectangle 11"/>
            <p:cNvSpPr>
              <a:spLocks noChangeArrowheads="1"/>
            </p:cNvSpPr>
            <p:nvPr/>
          </p:nvSpPr>
          <p:spPr bwMode="gray">
            <a:xfrm>
              <a:off x="24665780" y="706365"/>
              <a:ext cx="477045" cy="2263848"/>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44" name="Rectangle 12"/>
            <p:cNvSpPr>
              <a:spLocks noChangeArrowheads="1"/>
            </p:cNvSpPr>
            <p:nvPr/>
          </p:nvSpPr>
          <p:spPr bwMode="gray">
            <a:xfrm>
              <a:off x="24665780" y="2899478"/>
              <a:ext cx="477045" cy="1289321"/>
            </a:xfrm>
            <a:prstGeom prst="rect">
              <a:avLst/>
            </a:prstGeom>
            <a:solidFill>
              <a:srgbClr val="DB4D5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48" name="Rectangle 13"/>
            <p:cNvSpPr>
              <a:spLocks noChangeArrowheads="1"/>
            </p:cNvSpPr>
            <p:nvPr/>
          </p:nvSpPr>
          <p:spPr bwMode="gray">
            <a:xfrm>
              <a:off x="24665780" y="4032250"/>
              <a:ext cx="477045" cy="2127250"/>
            </a:xfrm>
            <a:prstGeom prst="rect">
              <a:avLst/>
            </a:prstGeom>
            <a:solidFill>
              <a:srgbClr val="D13A0D"/>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49" name="Rectangle 14"/>
            <p:cNvSpPr>
              <a:spLocks noChangeArrowheads="1"/>
            </p:cNvSpPr>
            <p:nvPr/>
          </p:nvSpPr>
          <p:spPr bwMode="gray">
            <a:xfrm>
              <a:off x="19140488" y="669925"/>
              <a:ext cx="5662612" cy="2300288"/>
            </a:xfrm>
            <a:prstGeom prst="rect">
              <a:avLst/>
            </a:prstGeom>
            <a:solidFill>
              <a:srgbClr val="D7402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50" name="Rectangle 15"/>
            <p:cNvSpPr>
              <a:spLocks noChangeArrowheads="1"/>
            </p:cNvSpPr>
            <p:nvPr/>
          </p:nvSpPr>
          <p:spPr bwMode="gray">
            <a:xfrm>
              <a:off x="19140488" y="2899478"/>
              <a:ext cx="5662612" cy="1289321"/>
            </a:xfrm>
            <a:prstGeom prst="rect">
              <a:avLst/>
            </a:prstGeom>
            <a:solidFill>
              <a:srgbClr val="CD2F1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51" name="Freeform 16"/>
            <p:cNvSpPr>
              <a:spLocks/>
            </p:cNvSpPr>
            <p:nvPr/>
          </p:nvSpPr>
          <p:spPr bwMode="gray">
            <a:xfrm>
              <a:off x="19140488" y="4032250"/>
              <a:ext cx="5662612" cy="2127250"/>
            </a:xfrm>
            <a:custGeom>
              <a:avLst/>
              <a:gdLst/>
              <a:ahLst/>
              <a:cxnLst>
                <a:cxn ang="0">
                  <a:pos x="0" y="0"/>
                </a:cxn>
                <a:cxn ang="0">
                  <a:pos x="3567" y="0"/>
                </a:cxn>
                <a:cxn ang="0">
                  <a:pos x="3567" y="1340"/>
                </a:cxn>
                <a:cxn ang="0">
                  <a:pos x="1372" y="1340"/>
                </a:cxn>
                <a:cxn ang="0">
                  <a:pos x="1372" y="181"/>
                </a:cxn>
                <a:cxn ang="0">
                  <a:pos x="0" y="181"/>
                </a:cxn>
                <a:cxn ang="0">
                  <a:pos x="0" y="0"/>
                </a:cxn>
              </a:cxnLst>
              <a:rect l="0" t="0" r="r" b="b"/>
              <a:pathLst>
                <a:path w="3567" h="1340">
                  <a:moveTo>
                    <a:pt x="0" y="0"/>
                  </a:moveTo>
                  <a:lnTo>
                    <a:pt x="3567" y="0"/>
                  </a:lnTo>
                  <a:lnTo>
                    <a:pt x="3567" y="1340"/>
                  </a:lnTo>
                  <a:lnTo>
                    <a:pt x="1372" y="1340"/>
                  </a:lnTo>
                  <a:lnTo>
                    <a:pt x="1372" y="181"/>
                  </a:lnTo>
                  <a:lnTo>
                    <a:pt x="0" y="181"/>
                  </a:lnTo>
                  <a:lnTo>
                    <a:pt x="0" y="0"/>
                  </a:lnTo>
                  <a:close/>
                </a:path>
              </a:pathLst>
            </a:custGeom>
            <a:solidFill>
              <a:srgbClr val="C42303"/>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52" name="Rectangle 10"/>
            <p:cNvSpPr>
              <a:spLocks noChangeArrowheads="1"/>
            </p:cNvSpPr>
            <p:nvPr/>
          </p:nvSpPr>
          <p:spPr bwMode="gray">
            <a:xfrm>
              <a:off x="19140488" y="13674"/>
              <a:ext cx="5662612" cy="692692"/>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grpSp>
      <p:sp>
        <p:nvSpPr>
          <p:cNvPr id="31" name="Picture Placeholder 76"/>
          <p:cNvSpPr>
            <a:spLocks noGrp="1"/>
          </p:cNvSpPr>
          <p:nvPr>
            <p:ph type="pic" sz="quarter" idx="13"/>
          </p:nvPr>
        </p:nvSpPr>
        <p:spPr>
          <a:xfrm>
            <a:off x="609601" y="3048000"/>
            <a:ext cx="914400" cy="762000"/>
          </a:xfrm>
        </p:spPr>
        <p:txBody>
          <a:bodyPr/>
          <a:lstStyle>
            <a:lvl1pPr>
              <a:defRPr sz="1400"/>
            </a:lvl1pPr>
          </a:lstStyle>
          <a:p>
            <a:r>
              <a:rPr lang="en-US" noProof="0" smtClean="0"/>
              <a:t>Click icon to add picture</a:t>
            </a:r>
            <a:endParaRPr lang="en-GB" noProof="0" dirty="0"/>
          </a:p>
        </p:txBody>
      </p:sp>
      <p:grpSp>
        <p:nvGrpSpPr>
          <p:cNvPr id="3" name="Group 31"/>
          <p:cNvGrpSpPr/>
          <p:nvPr/>
        </p:nvGrpSpPr>
        <p:grpSpPr>
          <a:xfrm>
            <a:off x="489086" y="2901697"/>
            <a:ext cx="1209752" cy="151219"/>
            <a:chOff x="489087" y="2521685"/>
            <a:chExt cx="1209752" cy="151219"/>
          </a:xfrm>
        </p:grpSpPr>
        <p:cxnSp>
          <p:nvCxnSpPr>
            <p:cNvPr id="33" name="Straight Connector 32"/>
            <p:cNvCxnSpPr/>
            <p:nvPr userDrawn="1"/>
          </p:nvCxnSpPr>
          <p:spPr>
            <a:xfrm rot="10800000">
              <a:off x="489087" y="2521686"/>
              <a:ext cx="1209752"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userDrawn="1"/>
          </p:nvCxnSpPr>
          <p:spPr>
            <a:xfrm rot="5400000">
              <a:off x="413478" y="2597295"/>
              <a:ext cx="151219"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45" name="Title 1"/>
          <p:cNvSpPr>
            <a:spLocks noGrp="1"/>
          </p:cNvSpPr>
          <p:nvPr>
            <p:ph type="ctrTitle" hasCustomPrompt="1"/>
          </p:nvPr>
        </p:nvSpPr>
        <p:spPr bwMode="white">
          <a:xfrm>
            <a:off x="1895475" y="838200"/>
            <a:ext cx="5343525" cy="914400"/>
          </a:xfrm>
        </p:spPr>
        <p:txBody>
          <a:bodyPr anchor="t" anchorCtr="0">
            <a:noAutofit/>
          </a:bodyPr>
          <a:lstStyle>
            <a:lvl1pPr>
              <a:lnSpc>
                <a:spcPct val="90000"/>
              </a:lnSpc>
              <a:defRPr sz="3200" b="1" i="1" baseline="0">
                <a:solidFill>
                  <a:schemeClr val="bg1"/>
                </a:solidFill>
              </a:defRPr>
            </a:lvl1pPr>
          </a:lstStyle>
          <a:p>
            <a:r>
              <a:rPr lang="en-US" noProof="0" dirty="0" smtClean="0"/>
              <a:t>Click to add the presentation’s main title</a:t>
            </a:r>
            <a:endParaRPr lang="en-US" noProof="0" dirty="0"/>
          </a:p>
        </p:txBody>
      </p:sp>
      <p:sp>
        <p:nvSpPr>
          <p:cNvPr id="46" name="Subtitle 2"/>
          <p:cNvSpPr>
            <a:spLocks noGrp="1"/>
          </p:cNvSpPr>
          <p:nvPr>
            <p:ph type="subTitle" idx="1" hasCustomPrompt="1"/>
          </p:nvPr>
        </p:nvSpPr>
        <p:spPr bwMode="white">
          <a:xfrm>
            <a:off x="1895475" y="1828799"/>
            <a:ext cx="5343525" cy="914401"/>
          </a:xfrm>
        </p:spPr>
        <p:txBody>
          <a:bodyPr>
            <a:noAutofit/>
          </a:bodyPr>
          <a:lstStyle>
            <a:lvl1pPr marL="0" indent="0" algn="l">
              <a:lnSpc>
                <a:spcPct val="90000"/>
              </a:lnSpc>
              <a:spcAft>
                <a:spcPts val="0"/>
              </a:spcAft>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US" noProof="0" dirty="0" smtClean="0"/>
              <a:t>Subtitle and date (move higher if title is only one line)</a:t>
            </a:r>
          </a:p>
        </p:txBody>
      </p:sp>
      <p:sp>
        <p:nvSpPr>
          <p:cNvPr id="47" name="Text Placeholder 31"/>
          <p:cNvSpPr>
            <a:spLocks noGrp="1"/>
          </p:cNvSpPr>
          <p:nvPr>
            <p:ph type="body" sz="quarter" idx="10" hasCustomPrompt="1"/>
          </p:nvPr>
        </p:nvSpPr>
        <p:spPr bwMode="white">
          <a:xfrm>
            <a:off x="1895475" y="374904"/>
            <a:ext cx="4105656" cy="146304"/>
          </a:xfrm>
        </p:spPr>
        <p:txBody>
          <a:bodyPr/>
          <a:lstStyle>
            <a:lvl1pPr>
              <a:defRPr sz="1100">
                <a:solidFill>
                  <a:schemeClr val="bg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r>
              <a:rPr lang="en-US" noProof="0" dirty="0" smtClean="0"/>
              <a:t>www.pwc.com</a:t>
            </a:r>
            <a:endParaRPr lang="en-US" noProof="0" dirty="0"/>
          </a:p>
        </p:txBody>
      </p:sp>
      <p:grpSp>
        <p:nvGrpSpPr>
          <p:cNvPr id="96" name="Group 32"/>
          <p:cNvGrpSpPr/>
          <p:nvPr/>
        </p:nvGrpSpPr>
        <p:grpSpPr>
          <a:xfrm>
            <a:off x="968592" y="6170991"/>
            <a:ext cx="914400" cy="533479"/>
            <a:chOff x="518032" y="978681"/>
            <a:chExt cx="4572000" cy="2667393"/>
          </a:xfrm>
        </p:grpSpPr>
        <p:sp>
          <p:nvSpPr>
            <p:cNvPr id="97" name="Rectangle 37"/>
            <p:cNvSpPr>
              <a:spLocks noChangeArrowheads="1"/>
            </p:cNvSpPr>
            <p:nvPr userDrawn="1"/>
          </p:nvSpPr>
          <p:spPr bwMode="black">
            <a:xfrm>
              <a:off x="3295650" y="978681"/>
              <a:ext cx="1143000" cy="263229"/>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98" name="Freeform 7"/>
            <p:cNvSpPr>
              <a:spLocks noEditPoints="1"/>
            </p:cNvSpPr>
            <p:nvPr userDrawn="1"/>
          </p:nvSpPr>
          <p:spPr bwMode="black">
            <a:xfrm>
              <a:off x="518032" y="1922794"/>
              <a:ext cx="4572000" cy="1723280"/>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noProof="0"/>
            </a:p>
          </p:txBody>
        </p:sp>
      </p:gr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over Slide: Picture">
    <p:spTree>
      <p:nvGrpSpPr>
        <p:cNvPr id="1" name=""/>
        <p:cNvGrpSpPr/>
        <p:nvPr/>
      </p:nvGrpSpPr>
      <p:grpSpPr>
        <a:xfrm>
          <a:off x="0" y="0"/>
          <a:ext cx="0" cy="0"/>
          <a:chOff x="0" y="0"/>
          <a:chExt cx="0" cy="0"/>
        </a:xfrm>
      </p:grpSpPr>
      <p:grpSp>
        <p:nvGrpSpPr>
          <p:cNvPr id="27" name="Group 26"/>
          <p:cNvGrpSpPr/>
          <p:nvPr userDrawn="1"/>
        </p:nvGrpSpPr>
        <p:grpSpPr bwMode="gray">
          <a:xfrm>
            <a:off x="1752601" y="1"/>
            <a:ext cx="7391400" cy="6176009"/>
            <a:chOff x="19140488" y="13674"/>
            <a:chExt cx="7443798" cy="6145827"/>
          </a:xfrm>
        </p:grpSpPr>
        <p:sp>
          <p:nvSpPr>
            <p:cNvPr id="28" name="Rectangle 17"/>
            <p:cNvSpPr>
              <a:spLocks noChangeArrowheads="1"/>
            </p:cNvSpPr>
            <p:nvPr/>
          </p:nvSpPr>
          <p:spPr bwMode="gray">
            <a:xfrm>
              <a:off x="19140488" y="4188799"/>
              <a:ext cx="2302206" cy="1970702"/>
            </a:xfrm>
            <a:prstGeom prst="rect">
              <a:avLst/>
            </a:prstGeom>
            <a:solidFill>
              <a:srgbClr val="9A170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29" name="Rectangle 7"/>
            <p:cNvSpPr>
              <a:spLocks noChangeArrowheads="1"/>
            </p:cNvSpPr>
            <p:nvPr/>
          </p:nvSpPr>
          <p:spPr bwMode="gray">
            <a:xfrm>
              <a:off x="25663403" y="4032250"/>
              <a:ext cx="920883" cy="2127250"/>
            </a:xfrm>
            <a:prstGeom prst="rect">
              <a:avLst/>
            </a:prstGeom>
            <a:solidFill>
              <a:srgbClr val="F3BE2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30" name="Rectangle 8"/>
            <p:cNvSpPr>
              <a:spLocks noChangeArrowheads="1"/>
            </p:cNvSpPr>
            <p:nvPr/>
          </p:nvSpPr>
          <p:spPr bwMode="gray">
            <a:xfrm>
              <a:off x="25049482" y="2899477"/>
              <a:ext cx="734694" cy="1289321"/>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31" name="Rectangle 9"/>
            <p:cNvSpPr>
              <a:spLocks noChangeArrowheads="1"/>
            </p:cNvSpPr>
            <p:nvPr/>
          </p:nvSpPr>
          <p:spPr bwMode="gray">
            <a:xfrm>
              <a:off x="25049482" y="4032250"/>
              <a:ext cx="734693" cy="2127250"/>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32" name="Rectangle 11"/>
            <p:cNvSpPr>
              <a:spLocks noChangeArrowheads="1"/>
            </p:cNvSpPr>
            <p:nvPr/>
          </p:nvSpPr>
          <p:spPr bwMode="gray">
            <a:xfrm>
              <a:off x="24665780" y="706365"/>
              <a:ext cx="477045" cy="2263848"/>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33" name="Rectangle 12"/>
            <p:cNvSpPr>
              <a:spLocks noChangeArrowheads="1"/>
            </p:cNvSpPr>
            <p:nvPr/>
          </p:nvSpPr>
          <p:spPr bwMode="gray">
            <a:xfrm>
              <a:off x="24665780" y="2899478"/>
              <a:ext cx="477045" cy="1289321"/>
            </a:xfrm>
            <a:prstGeom prst="rect">
              <a:avLst/>
            </a:prstGeom>
            <a:solidFill>
              <a:srgbClr val="DB4D5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40" name="Rectangle 13"/>
            <p:cNvSpPr>
              <a:spLocks noChangeArrowheads="1"/>
            </p:cNvSpPr>
            <p:nvPr/>
          </p:nvSpPr>
          <p:spPr bwMode="gray">
            <a:xfrm>
              <a:off x="24665780" y="4032250"/>
              <a:ext cx="477045" cy="2127250"/>
            </a:xfrm>
            <a:prstGeom prst="rect">
              <a:avLst/>
            </a:prstGeom>
            <a:solidFill>
              <a:srgbClr val="D13A0D"/>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41" name="Rectangle 14"/>
            <p:cNvSpPr>
              <a:spLocks noChangeArrowheads="1"/>
            </p:cNvSpPr>
            <p:nvPr/>
          </p:nvSpPr>
          <p:spPr bwMode="gray">
            <a:xfrm>
              <a:off x="19140488" y="669925"/>
              <a:ext cx="5662612" cy="2300288"/>
            </a:xfrm>
            <a:prstGeom prst="rect">
              <a:avLst/>
            </a:prstGeom>
            <a:solidFill>
              <a:srgbClr val="D7402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42" name="Rectangle 15"/>
            <p:cNvSpPr>
              <a:spLocks noChangeArrowheads="1"/>
            </p:cNvSpPr>
            <p:nvPr/>
          </p:nvSpPr>
          <p:spPr bwMode="gray">
            <a:xfrm>
              <a:off x="19140488" y="2899478"/>
              <a:ext cx="5662612" cy="1289321"/>
            </a:xfrm>
            <a:prstGeom prst="rect">
              <a:avLst/>
            </a:prstGeom>
            <a:solidFill>
              <a:srgbClr val="CD2F1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43" name="Freeform 16"/>
            <p:cNvSpPr>
              <a:spLocks/>
            </p:cNvSpPr>
            <p:nvPr/>
          </p:nvSpPr>
          <p:spPr bwMode="gray">
            <a:xfrm>
              <a:off x="19140488" y="4032250"/>
              <a:ext cx="5662612" cy="2127250"/>
            </a:xfrm>
            <a:custGeom>
              <a:avLst/>
              <a:gdLst/>
              <a:ahLst/>
              <a:cxnLst>
                <a:cxn ang="0">
                  <a:pos x="0" y="0"/>
                </a:cxn>
                <a:cxn ang="0">
                  <a:pos x="3567" y="0"/>
                </a:cxn>
                <a:cxn ang="0">
                  <a:pos x="3567" y="1340"/>
                </a:cxn>
                <a:cxn ang="0">
                  <a:pos x="1372" y="1340"/>
                </a:cxn>
                <a:cxn ang="0">
                  <a:pos x="1372" y="181"/>
                </a:cxn>
                <a:cxn ang="0">
                  <a:pos x="0" y="181"/>
                </a:cxn>
                <a:cxn ang="0">
                  <a:pos x="0" y="0"/>
                </a:cxn>
              </a:cxnLst>
              <a:rect l="0" t="0" r="r" b="b"/>
              <a:pathLst>
                <a:path w="3567" h="1340">
                  <a:moveTo>
                    <a:pt x="0" y="0"/>
                  </a:moveTo>
                  <a:lnTo>
                    <a:pt x="3567" y="0"/>
                  </a:lnTo>
                  <a:lnTo>
                    <a:pt x="3567" y="1340"/>
                  </a:lnTo>
                  <a:lnTo>
                    <a:pt x="1372" y="1340"/>
                  </a:lnTo>
                  <a:lnTo>
                    <a:pt x="1372" y="181"/>
                  </a:lnTo>
                  <a:lnTo>
                    <a:pt x="0" y="181"/>
                  </a:lnTo>
                  <a:lnTo>
                    <a:pt x="0" y="0"/>
                  </a:lnTo>
                  <a:close/>
                </a:path>
              </a:pathLst>
            </a:custGeom>
            <a:solidFill>
              <a:srgbClr val="C42303"/>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44" name="Rectangle 10"/>
            <p:cNvSpPr>
              <a:spLocks noChangeArrowheads="1"/>
            </p:cNvSpPr>
            <p:nvPr/>
          </p:nvSpPr>
          <p:spPr bwMode="gray">
            <a:xfrm>
              <a:off x="19140488" y="13674"/>
              <a:ext cx="5662612" cy="692692"/>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a:p>
          </p:txBody>
        </p:sp>
      </p:grpSp>
      <p:sp>
        <p:nvSpPr>
          <p:cNvPr id="54" name="Title 1"/>
          <p:cNvSpPr>
            <a:spLocks noGrp="1"/>
          </p:cNvSpPr>
          <p:nvPr>
            <p:ph type="ctrTitle" hasCustomPrompt="1"/>
          </p:nvPr>
        </p:nvSpPr>
        <p:spPr bwMode="white">
          <a:xfrm>
            <a:off x="1895475" y="838200"/>
            <a:ext cx="5343525" cy="914400"/>
          </a:xfrm>
        </p:spPr>
        <p:txBody>
          <a:bodyPr anchor="t" anchorCtr="0">
            <a:noAutofit/>
          </a:bodyPr>
          <a:lstStyle>
            <a:lvl1pPr>
              <a:lnSpc>
                <a:spcPct val="90000"/>
              </a:lnSpc>
              <a:defRPr sz="3200" b="1" i="1" baseline="0">
                <a:solidFill>
                  <a:schemeClr val="bg1"/>
                </a:solidFill>
              </a:defRPr>
            </a:lvl1pPr>
          </a:lstStyle>
          <a:p>
            <a:r>
              <a:rPr lang="en-US" noProof="0" dirty="0" smtClean="0"/>
              <a:t>Click to add the presentation’s main title</a:t>
            </a:r>
            <a:endParaRPr lang="en-US" noProof="0" dirty="0"/>
          </a:p>
        </p:txBody>
      </p:sp>
      <p:sp>
        <p:nvSpPr>
          <p:cNvPr id="55" name="Subtitle 2"/>
          <p:cNvSpPr>
            <a:spLocks noGrp="1"/>
          </p:cNvSpPr>
          <p:nvPr>
            <p:ph type="subTitle" idx="1" hasCustomPrompt="1"/>
          </p:nvPr>
        </p:nvSpPr>
        <p:spPr bwMode="white">
          <a:xfrm>
            <a:off x="1895475" y="1828799"/>
            <a:ext cx="5343525" cy="914401"/>
          </a:xfrm>
        </p:spPr>
        <p:txBody>
          <a:bodyPr>
            <a:noAutofit/>
          </a:bodyPr>
          <a:lstStyle>
            <a:lvl1pPr marL="0" indent="0" algn="l">
              <a:lnSpc>
                <a:spcPct val="90000"/>
              </a:lnSpc>
              <a:spcAft>
                <a:spcPts val="0"/>
              </a:spcAft>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US" noProof="0" dirty="0" smtClean="0"/>
              <a:t>Subtitle and date (move higher if title is only one line)</a:t>
            </a:r>
          </a:p>
        </p:txBody>
      </p:sp>
      <p:sp>
        <p:nvSpPr>
          <p:cNvPr id="56" name="Text Placeholder 31"/>
          <p:cNvSpPr>
            <a:spLocks noGrp="1"/>
          </p:cNvSpPr>
          <p:nvPr>
            <p:ph type="body" sz="quarter" idx="10" hasCustomPrompt="1"/>
          </p:nvPr>
        </p:nvSpPr>
        <p:spPr bwMode="white">
          <a:xfrm>
            <a:off x="1895475" y="374904"/>
            <a:ext cx="4105656" cy="146304"/>
          </a:xfrm>
        </p:spPr>
        <p:txBody>
          <a:bodyPr/>
          <a:lstStyle>
            <a:lvl1pPr>
              <a:defRPr sz="1100">
                <a:solidFill>
                  <a:schemeClr val="bg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r>
              <a:rPr lang="en-US" noProof="0" dirty="0" smtClean="0"/>
              <a:t>www.pwc.com</a:t>
            </a:r>
            <a:endParaRPr lang="en-US" noProof="0" dirty="0"/>
          </a:p>
        </p:txBody>
      </p:sp>
      <p:sp>
        <p:nvSpPr>
          <p:cNvPr id="17" name="Picture Placeholder 76"/>
          <p:cNvSpPr>
            <a:spLocks noGrp="1"/>
          </p:cNvSpPr>
          <p:nvPr>
            <p:ph type="pic" sz="quarter" idx="13"/>
          </p:nvPr>
        </p:nvSpPr>
        <p:spPr>
          <a:xfrm>
            <a:off x="1752600" y="2899977"/>
            <a:ext cx="6324600" cy="3272223"/>
          </a:xfrm>
        </p:spPr>
        <p:txBody>
          <a:bodyPr/>
          <a:lstStyle>
            <a:lvl1pPr>
              <a:defRPr sz="1400"/>
            </a:lvl1pPr>
          </a:lstStyle>
          <a:p>
            <a:r>
              <a:rPr lang="en-US" noProof="0" smtClean="0"/>
              <a:t>Click icon to add picture</a:t>
            </a:r>
            <a:endParaRPr lang="en-GB" noProof="0" dirty="0"/>
          </a:p>
        </p:txBody>
      </p:sp>
      <p:grpSp>
        <p:nvGrpSpPr>
          <p:cNvPr id="18" name="Group 32"/>
          <p:cNvGrpSpPr/>
          <p:nvPr userDrawn="1"/>
        </p:nvGrpSpPr>
        <p:grpSpPr>
          <a:xfrm>
            <a:off x="968592" y="6170991"/>
            <a:ext cx="914400" cy="533479"/>
            <a:chOff x="518032" y="978681"/>
            <a:chExt cx="4572000" cy="2667393"/>
          </a:xfrm>
        </p:grpSpPr>
        <p:sp>
          <p:nvSpPr>
            <p:cNvPr id="19" name="Rectangle 37"/>
            <p:cNvSpPr>
              <a:spLocks noChangeArrowheads="1"/>
            </p:cNvSpPr>
            <p:nvPr userDrawn="1"/>
          </p:nvSpPr>
          <p:spPr bwMode="black">
            <a:xfrm>
              <a:off x="3295650" y="978681"/>
              <a:ext cx="1143000" cy="263229"/>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21" name="Freeform 7"/>
            <p:cNvSpPr>
              <a:spLocks noEditPoints="1"/>
            </p:cNvSpPr>
            <p:nvPr userDrawn="1"/>
          </p:nvSpPr>
          <p:spPr bwMode="black">
            <a:xfrm>
              <a:off x="518032" y="1922794"/>
              <a:ext cx="4572000" cy="1723280"/>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noProof="0"/>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ontent: One">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914400"/>
          </a:xfrm>
        </p:spPr>
        <p:txBody>
          <a:bodyPr/>
          <a:lstStyle>
            <a:lvl1pPr>
              <a:defRPr/>
            </a:lvl1pPr>
          </a:lstStyle>
          <a:p>
            <a:r>
              <a:rPr lang="en-US" noProof="0" dirty="0" smtClean="0"/>
              <a:t>Click to edit Master title style</a:t>
            </a:r>
            <a:endParaRPr lang="en-US" noProof="0" dirty="0"/>
          </a:p>
        </p:txBody>
      </p:sp>
      <p:sp>
        <p:nvSpPr>
          <p:cNvPr id="31" name="Content Placeholder 26"/>
          <p:cNvSpPr>
            <a:spLocks noGrp="1"/>
          </p:cNvSpPr>
          <p:nvPr>
            <p:ph sz="quarter" idx="15"/>
          </p:nvPr>
        </p:nvSpPr>
        <p:spPr>
          <a:xfrm>
            <a:off x="533400" y="1752600"/>
            <a:ext cx="8077200" cy="4419600"/>
          </a:xfrm>
        </p:spPr>
        <p:txBody>
          <a:bodyPr/>
          <a:lstStyle>
            <a:lvl1pPr>
              <a:defRPr sz="1800" baseline="0"/>
            </a:lvl1pPr>
            <a:lvl2pPr>
              <a:defRPr sz="1800"/>
            </a:lvl2pPr>
            <a:lvl3pPr>
              <a:defRPr sz="1800"/>
            </a:lvl3pPr>
            <a:lvl4pPr>
              <a:defRPr sz="1800"/>
            </a:lvl4pPr>
            <a:lvl5pPr>
              <a:defRPr sz="1800"/>
            </a:lvl5p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27"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r>
              <a:rPr lang="en-US" smtClean="0"/>
              <a:t>UC Davis Summer Tax Institute</a:t>
            </a:r>
            <a:endParaRPr lang="en-US" dirty="0"/>
          </a:p>
        </p:txBody>
      </p:sp>
      <p:sp>
        <p:nvSpPr>
          <p:cNvPr id="32" name="PwCFirm"/>
          <p:cNvSpPr txBox="1"/>
          <p:nvPr/>
        </p:nvSpPr>
        <p:spPr>
          <a:xfrm>
            <a:off x="533400" y="6477000"/>
            <a:ext cx="2590800" cy="152401"/>
          </a:xfrm>
          <a:prstGeom prst="rect">
            <a:avLst/>
          </a:prstGeom>
          <a:noFill/>
        </p:spPr>
        <p:txBody>
          <a:bodyPr vert="horz" wrap="square" lIns="0" tIns="0" rIns="0" bIns="0" rtlCol="0" anchor="t" anchorCtr="0">
            <a:noAutofit/>
          </a:bodyPr>
          <a:lstStyle/>
          <a:p>
            <a:r>
              <a:rPr lang="en-US" sz="1000" noProof="0" dirty="0" smtClean="0">
                <a:latin typeface="Arial" pitchFamily="34" charset="0"/>
                <a:cs typeface="Arial" pitchFamily="34" charset="0"/>
              </a:rPr>
              <a:t>PwC</a:t>
            </a:r>
            <a:endParaRPr lang="en-US" sz="1000" noProof="0" dirty="0">
              <a:latin typeface="Arial" pitchFamily="34" charset="0"/>
              <a:cs typeface="Arial" pitchFamily="34" charset="0"/>
            </a:endParaRPr>
          </a:p>
        </p:txBody>
      </p:sp>
      <p:cxnSp>
        <p:nvCxnSpPr>
          <p:cNvPr id="15" name="Shape 14"/>
          <p:cNvCxnSpPr/>
          <p:nvPr/>
        </p:nvCxnSpPr>
        <p:spPr>
          <a:xfrm rot="5400000" flipH="1" flipV="1">
            <a:off x="4419601" y="-3429000"/>
            <a:ext cx="152399"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0"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smtClean="0"/>
              <a:t>June 15, 2017</a:t>
            </a:r>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over Slide: Colour">
    <p:spTree>
      <p:nvGrpSpPr>
        <p:cNvPr id="1" name=""/>
        <p:cNvGrpSpPr/>
        <p:nvPr/>
      </p:nvGrpSpPr>
      <p:grpSpPr>
        <a:xfrm>
          <a:off x="0" y="0"/>
          <a:ext cx="0" cy="0"/>
          <a:chOff x="0" y="0"/>
          <a:chExt cx="0" cy="0"/>
        </a:xfrm>
      </p:grpSpPr>
      <p:sp>
        <p:nvSpPr>
          <p:cNvPr id="82" name="Rectangle 649"/>
          <p:cNvSpPr>
            <a:spLocks noChangeArrowheads="1"/>
          </p:cNvSpPr>
          <p:nvPr/>
        </p:nvSpPr>
        <p:spPr bwMode="gray">
          <a:xfrm>
            <a:off x="7391400" y="685801"/>
            <a:ext cx="1752600" cy="5486399"/>
          </a:xfrm>
          <a:prstGeom prst="rect">
            <a:avLst/>
          </a:prstGeom>
          <a:solidFill>
            <a:schemeClr val="tx2">
              <a:lumMod val="40000"/>
              <a:lumOff val="60000"/>
            </a:schemeClr>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81" name="Rectangle 648"/>
          <p:cNvSpPr>
            <a:spLocks noChangeArrowheads="1"/>
          </p:cNvSpPr>
          <p:nvPr/>
        </p:nvSpPr>
        <p:spPr bwMode="gray">
          <a:xfrm>
            <a:off x="1752600" y="0"/>
            <a:ext cx="5638800" cy="685800"/>
          </a:xfrm>
          <a:prstGeom prst="rect">
            <a:avLst/>
          </a:prstGeom>
          <a:solidFill>
            <a:schemeClr val="tx2">
              <a:lumMod val="60000"/>
              <a:lumOff val="40000"/>
            </a:schemeClr>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83" name="Rectangle 650"/>
          <p:cNvSpPr>
            <a:spLocks noChangeArrowheads="1"/>
          </p:cNvSpPr>
          <p:nvPr/>
        </p:nvSpPr>
        <p:spPr bwMode="gray">
          <a:xfrm>
            <a:off x="1752600" y="685800"/>
            <a:ext cx="5638800" cy="5486400"/>
          </a:xfrm>
          <a:prstGeom prst="rect">
            <a:avLst/>
          </a:prstGeom>
          <a:solidFill>
            <a:schemeClr val="tx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noProof="0" dirty="0"/>
          </a:p>
        </p:txBody>
      </p:sp>
      <p:sp>
        <p:nvSpPr>
          <p:cNvPr id="50" name="Title 1"/>
          <p:cNvSpPr>
            <a:spLocks noGrp="1"/>
          </p:cNvSpPr>
          <p:nvPr>
            <p:ph type="ctrTitle" hasCustomPrompt="1"/>
          </p:nvPr>
        </p:nvSpPr>
        <p:spPr bwMode="white">
          <a:xfrm>
            <a:off x="1895475" y="838200"/>
            <a:ext cx="5343525" cy="914400"/>
          </a:xfrm>
        </p:spPr>
        <p:txBody>
          <a:bodyPr anchor="t" anchorCtr="0">
            <a:noAutofit/>
          </a:bodyPr>
          <a:lstStyle>
            <a:lvl1pPr>
              <a:lnSpc>
                <a:spcPct val="90000"/>
              </a:lnSpc>
              <a:defRPr sz="3200" b="1" i="1" baseline="0">
                <a:solidFill>
                  <a:schemeClr val="bg1"/>
                </a:solidFill>
              </a:defRPr>
            </a:lvl1pPr>
          </a:lstStyle>
          <a:p>
            <a:r>
              <a:rPr lang="en-US" noProof="0" dirty="0" smtClean="0"/>
              <a:t>Click to add the presentation’s main title</a:t>
            </a:r>
            <a:endParaRPr lang="en-US" noProof="0" dirty="0"/>
          </a:p>
        </p:txBody>
      </p:sp>
      <p:sp>
        <p:nvSpPr>
          <p:cNvPr id="51" name="Subtitle 2"/>
          <p:cNvSpPr>
            <a:spLocks noGrp="1"/>
          </p:cNvSpPr>
          <p:nvPr>
            <p:ph type="subTitle" idx="1" hasCustomPrompt="1"/>
          </p:nvPr>
        </p:nvSpPr>
        <p:spPr bwMode="white">
          <a:xfrm>
            <a:off x="1895475" y="1828799"/>
            <a:ext cx="5343525" cy="914401"/>
          </a:xfrm>
        </p:spPr>
        <p:txBody>
          <a:bodyPr>
            <a:noAutofit/>
          </a:bodyPr>
          <a:lstStyle>
            <a:lvl1pPr marL="0" indent="0" algn="l">
              <a:lnSpc>
                <a:spcPct val="90000"/>
              </a:lnSpc>
              <a:spcAft>
                <a:spcPts val="0"/>
              </a:spcAft>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US" noProof="0" dirty="0" smtClean="0"/>
              <a:t>Subtitle and date (move higher if title is only one line)</a:t>
            </a:r>
          </a:p>
        </p:txBody>
      </p:sp>
      <p:sp>
        <p:nvSpPr>
          <p:cNvPr id="52" name="Text Placeholder 31"/>
          <p:cNvSpPr>
            <a:spLocks noGrp="1"/>
          </p:cNvSpPr>
          <p:nvPr>
            <p:ph type="body" sz="quarter" idx="10" hasCustomPrompt="1"/>
          </p:nvPr>
        </p:nvSpPr>
        <p:spPr bwMode="white">
          <a:xfrm>
            <a:off x="1895475" y="374904"/>
            <a:ext cx="4105656" cy="146304"/>
          </a:xfrm>
        </p:spPr>
        <p:txBody>
          <a:bodyPr/>
          <a:lstStyle>
            <a:lvl1pPr>
              <a:defRPr sz="1100">
                <a:solidFill>
                  <a:schemeClr val="bg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r>
              <a:rPr lang="en-US" noProof="0" dirty="0" smtClean="0"/>
              <a:t>www.pwc.com</a:t>
            </a:r>
            <a:endParaRPr lang="en-US" noProof="0" dirty="0"/>
          </a:p>
        </p:txBody>
      </p:sp>
      <p:grpSp>
        <p:nvGrpSpPr>
          <p:cNvPr id="11" name="Group 32"/>
          <p:cNvGrpSpPr/>
          <p:nvPr userDrawn="1"/>
        </p:nvGrpSpPr>
        <p:grpSpPr>
          <a:xfrm>
            <a:off x="968592" y="6170991"/>
            <a:ext cx="914400" cy="533479"/>
            <a:chOff x="518032" y="978681"/>
            <a:chExt cx="4572000" cy="2667393"/>
          </a:xfrm>
        </p:grpSpPr>
        <p:sp>
          <p:nvSpPr>
            <p:cNvPr id="12" name="Rectangle 37"/>
            <p:cNvSpPr>
              <a:spLocks noChangeArrowheads="1"/>
            </p:cNvSpPr>
            <p:nvPr userDrawn="1"/>
          </p:nvSpPr>
          <p:spPr bwMode="black">
            <a:xfrm>
              <a:off x="3295650" y="978681"/>
              <a:ext cx="1143000" cy="263229"/>
            </a:xfrm>
            <a:prstGeom prst="rect">
              <a:avLst/>
            </a:prstGeom>
            <a:solidFill>
              <a:schemeClr val="tx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noProof="0"/>
            </a:p>
          </p:txBody>
        </p:sp>
        <p:sp>
          <p:nvSpPr>
            <p:cNvPr id="13" name="Freeform 7"/>
            <p:cNvSpPr>
              <a:spLocks noEditPoints="1"/>
            </p:cNvSpPr>
            <p:nvPr userDrawn="1"/>
          </p:nvSpPr>
          <p:spPr bwMode="black">
            <a:xfrm>
              <a:off x="518032" y="1922794"/>
              <a:ext cx="4572000" cy="1723280"/>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noProof="0"/>
            </a:p>
          </p:txBody>
        </p:sp>
      </p:gr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Closing Statement">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914400"/>
          </a:xfrm>
        </p:spPr>
        <p:txBody>
          <a:bodyPr/>
          <a:lstStyle>
            <a:lvl1pPr>
              <a:defRPr sz="3200">
                <a:solidFill>
                  <a:schemeClr val="tx1"/>
                </a:solidFill>
              </a:defRPr>
            </a:lvl1pPr>
          </a:lstStyle>
          <a:p>
            <a:r>
              <a:rPr lang="en-US" noProof="0" dirty="0" smtClean="0"/>
              <a:t>Click to edit Master title style</a:t>
            </a:r>
            <a:endParaRPr lang="en-US" noProof="0" dirty="0"/>
          </a:p>
        </p:txBody>
      </p:sp>
      <p:sp>
        <p:nvSpPr>
          <p:cNvPr id="11" name="Text Placeholder 10"/>
          <p:cNvSpPr>
            <a:spLocks noGrp="1"/>
          </p:cNvSpPr>
          <p:nvPr>
            <p:ph type="body" sz="quarter" idx="10" hasCustomPrompt="1"/>
          </p:nvPr>
        </p:nvSpPr>
        <p:spPr>
          <a:xfrm>
            <a:off x="533400" y="5867400"/>
            <a:ext cx="4800600" cy="762000"/>
          </a:xfrm>
        </p:spPr>
        <p:txBody>
          <a:bodyPr anchor="b"/>
          <a:lstStyle>
            <a:lvl1pPr>
              <a:defRPr sz="900">
                <a:latin typeface="Arial" pitchFamily="34" charset="0"/>
                <a:cs typeface="Arial" pitchFamily="34" charset="0"/>
              </a:defRPr>
            </a:lvl1pPr>
          </a:lstStyle>
          <a:p>
            <a:pPr lvl="0"/>
            <a:r>
              <a:rPr lang="en-US" noProof="0" dirty="0" smtClean="0"/>
              <a:t>Add legal and copyright disclaimers here.</a:t>
            </a:r>
            <a:endParaRPr lang="en-US" noProof="0" dirty="0"/>
          </a:p>
        </p:txBody>
      </p:sp>
      <p:cxnSp>
        <p:nvCxnSpPr>
          <p:cNvPr id="7" name="Shape 6"/>
          <p:cNvCxnSpPr/>
          <p:nvPr/>
        </p:nvCxnSpPr>
        <p:spPr>
          <a:xfrm rot="5400000" flipH="1" flipV="1">
            <a:off x="4419601" y="-3429000"/>
            <a:ext cx="152399"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over Slide">
    <p:spTree>
      <p:nvGrpSpPr>
        <p:cNvPr id="1" name=""/>
        <p:cNvGrpSpPr/>
        <p:nvPr/>
      </p:nvGrpSpPr>
      <p:grpSpPr>
        <a:xfrm>
          <a:off x="0" y="0"/>
          <a:ext cx="0" cy="0"/>
          <a:chOff x="0" y="0"/>
          <a:chExt cx="0" cy="0"/>
        </a:xfrm>
      </p:grpSpPr>
      <p:grpSp>
        <p:nvGrpSpPr>
          <p:cNvPr id="2" name="Group 16"/>
          <p:cNvGrpSpPr>
            <a:grpSpLocks/>
          </p:cNvGrpSpPr>
          <p:nvPr/>
        </p:nvGrpSpPr>
        <p:grpSpPr bwMode="auto">
          <a:xfrm>
            <a:off x="984250" y="0"/>
            <a:ext cx="8159750" cy="6635750"/>
            <a:chOff x="984728" y="0"/>
            <a:chExt cx="8159272" cy="6635214"/>
          </a:xfrm>
        </p:grpSpPr>
        <p:sp>
          <p:nvSpPr>
            <p:cNvPr id="6" name="Rectangle 158"/>
            <p:cNvSpPr>
              <a:spLocks noChangeArrowheads="1"/>
            </p:cNvSpPr>
            <p:nvPr userDrawn="1"/>
          </p:nvSpPr>
          <p:spPr bwMode="gray">
            <a:xfrm>
              <a:off x="1753033" y="685745"/>
              <a:ext cx="5638470" cy="2209622"/>
            </a:xfrm>
            <a:prstGeom prst="rect">
              <a:avLst/>
            </a:prstGeom>
            <a:solidFill>
              <a:srgbClr val="D74021"/>
            </a:solidFill>
            <a:ln w="0">
              <a:noFill/>
              <a:prstDash val="solid"/>
              <a:miter lim="800000"/>
              <a:headEnd/>
              <a:tailEnd/>
            </a:ln>
          </p:spPr>
          <p:txBody>
            <a:bodyPr lIns="0" tIns="0" rIns="0" bIns="0"/>
            <a:lstStyle/>
            <a:p>
              <a:pPr>
                <a:defRPr/>
              </a:pPr>
              <a:endParaRPr lang="en-GB" dirty="0">
                <a:solidFill>
                  <a:srgbClr val="000000"/>
                </a:solidFill>
                <a:cs typeface="Arial" charset="0"/>
              </a:endParaRPr>
            </a:p>
          </p:txBody>
        </p:sp>
        <p:sp>
          <p:nvSpPr>
            <p:cNvPr id="7" name="Rectangle 159"/>
            <p:cNvSpPr>
              <a:spLocks noChangeArrowheads="1"/>
            </p:cNvSpPr>
            <p:nvPr userDrawn="1"/>
          </p:nvSpPr>
          <p:spPr bwMode="gray">
            <a:xfrm>
              <a:off x="8077262" y="2895366"/>
              <a:ext cx="619089" cy="3276335"/>
            </a:xfrm>
            <a:prstGeom prst="rect">
              <a:avLst/>
            </a:prstGeom>
            <a:solidFill>
              <a:srgbClr val="E88C14"/>
            </a:solidFill>
            <a:ln w="0">
              <a:noFill/>
              <a:prstDash val="solid"/>
              <a:miter lim="800000"/>
              <a:headEnd/>
              <a:tailEnd/>
            </a:ln>
          </p:spPr>
          <p:txBody>
            <a:bodyPr lIns="0" tIns="0" rIns="0" bIns="0"/>
            <a:lstStyle/>
            <a:p>
              <a:pPr>
                <a:defRPr/>
              </a:pPr>
              <a:endParaRPr lang="en-GB" dirty="0">
                <a:solidFill>
                  <a:srgbClr val="000000"/>
                </a:solidFill>
                <a:cs typeface="Arial" charset="0"/>
              </a:endParaRPr>
            </a:p>
          </p:txBody>
        </p:sp>
        <p:sp>
          <p:nvSpPr>
            <p:cNvPr id="8" name="Rectangle 153"/>
            <p:cNvSpPr>
              <a:spLocks noChangeArrowheads="1"/>
            </p:cNvSpPr>
            <p:nvPr/>
          </p:nvSpPr>
          <p:spPr bwMode="gray">
            <a:xfrm>
              <a:off x="8686827" y="2895366"/>
              <a:ext cx="457173" cy="3276335"/>
            </a:xfrm>
            <a:prstGeom prst="rect">
              <a:avLst/>
            </a:prstGeom>
            <a:solidFill>
              <a:srgbClr val="F3BC87"/>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9" name="Rectangle 156"/>
            <p:cNvSpPr>
              <a:spLocks noChangeArrowheads="1"/>
            </p:cNvSpPr>
            <p:nvPr userDrawn="1"/>
          </p:nvSpPr>
          <p:spPr bwMode="gray">
            <a:xfrm>
              <a:off x="1753033" y="0"/>
              <a:ext cx="5638470" cy="685745"/>
            </a:xfrm>
            <a:prstGeom prst="rect">
              <a:avLst/>
            </a:prstGeom>
            <a:solidFill>
              <a:srgbClr val="EE9C34"/>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10" name="Rectangle 160"/>
            <p:cNvSpPr>
              <a:spLocks noChangeArrowheads="1"/>
            </p:cNvSpPr>
            <p:nvPr userDrawn="1"/>
          </p:nvSpPr>
          <p:spPr bwMode="gray">
            <a:xfrm>
              <a:off x="7391503" y="2895366"/>
              <a:ext cx="685760" cy="3276335"/>
            </a:xfrm>
            <a:prstGeom prst="rect">
              <a:avLst/>
            </a:prstGeom>
            <a:solidFill>
              <a:srgbClr val="D1390D"/>
            </a:solidFill>
            <a:ln w="0">
              <a:noFill/>
              <a:prstDash val="solid"/>
              <a:miter lim="800000"/>
              <a:headEnd/>
              <a:tailEnd/>
            </a:ln>
          </p:spPr>
          <p:txBody>
            <a:bodyPr lIns="0" tIns="0" rIns="0" bIns="0"/>
            <a:lstStyle/>
            <a:p>
              <a:pPr>
                <a:defRPr/>
              </a:pPr>
              <a:endParaRPr lang="en-GB" dirty="0">
                <a:solidFill>
                  <a:srgbClr val="000000"/>
                </a:solidFill>
                <a:cs typeface="Arial" charset="0"/>
              </a:endParaRPr>
            </a:p>
          </p:txBody>
        </p:sp>
        <p:sp>
          <p:nvSpPr>
            <p:cNvPr id="11" name="Rectangle 10"/>
            <p:cNvSpPr/>
            <p:nvPr userDrawn="1"/>
          </p:nvSpPr>
          <p:spPr bwMode="gray">
            <a:xfrm>
              <a:off x="1753033" y="2895366"/>
              <a:ext cx="5638470" cy="3276335"/>
            </a:xfrm>
            <a:prstGeom prst="rect">
              <a:avLst/>
            </a:prstGeom>
            <a:solidFill>
              <a:srgbClr val="C22303"/>
            </a:solidFill>
            <a:ln w="0">
              <a:noFill/>
              <a:prstDash val="solid"/>
              <a:round/>
              <a:headEnd/>
              <a:tailEnd/>
            </a:ln>
          </p:spPr>
          <p:txBody>
            <a:bodyPr lIns="0" tIns="0" rIns="0" bIns="0"/>
            <a:lstStyle/>
            <a:p>
              <a:pPr>
                <a:defRPr/>
              </a:pPr>
              <a:endParaRPr lang="en-GB" dirty="0">
                <a:solidFill>
                  <a:srgbClr val="000000"/>
                </a:solidFill>
                <a:cs typeface="Arial" charset="0"/>
              </a:endParaRPr>
            </a:p>
          </p:txBody>
        </p:sp>
        <p:sp>
          <p:nvSpPr>
            <p:cNvPr id="12" name="Rectangle 155"/>
            <p:cNvSpPr>
              <a:spLocks noChangeArrowheads="1"/>
            </p:cNvSpPr>
            <p:nvPr userDrawn="1"/>
          </p:nvSpPr>
          <p:spPr bwMode="gray">
            <a:xfrm>
              <a:off x="7391503" y="685745"/>
              <a:ext cx="685760" cy="2209622"/>
            </a:xfrm>
            <a:prstGeom prst="rect">
              <a:avLst/>
            </a:prstGeom>
            <a:solidFill>
              <a:srgbClr val="E669A2"/>
            </a:solidFill>
            <a:ln w="0">
              <a:noFill/>
              <a:prstDash val="solid"/>
              <a:miter lim="800000"/>
              <a:headEnd/>
              <a:tailEnd/>
            </a:ln>
          </p:spPr>
          <p:txBody>
            <a:bodyPr lIns="0" tIns="0" rIns="0" bIns="0"/>
            <a:lstStyle/>
            <a:p>
              <a:pPr>
                <a:defRPr/>
              </a:pPr>
              <a:endParaRPr lang="en-GB" dirty="0">
                <a:solidFill>
                  <a:srgbClr val="000000"/>
                </a:solidFill>
                <a:cs typeface="Arial" charset="0"/>
              </a:endParaRPr>
            </a:p>
          </p:txBody>
        </p:sp>
        <p:grpSp>
          <p:nvGrpSpPr>
            <p:cNvPr id="3" name="Group 24"/>
            <p:cNvGrpSpPr>
              <a:grpSpLocks/>
            </p:cNvGrpSpPr>
            <p:nvPr userDrawn="1"/>
          </p:nvGrpSpPr>
          <p:grpSpPr bwMode="auto">
            <a:xfrm>
              <a:off x="984728" y="6171701"/>
              <a:ext cx="914346" cy="463513"/>
              <a:chOff x="984728" y="6171701"/>
              <a:chExt cx="914346" cy="463513"/>
            </a:xfrm>
          </p:grpSpPr>
          <p:sp>
            <p:nvSpPr>
              <p:cNvPr id="14" name="Rectangle 37"/>
              <p:cNvSpPr>
                <a:spLocks noChangeArrowheads="1"/>
              </p:cNvSpPr>
              <p:nvPr userDrawn="1"/>
            </p:nvSpPr>
            <p:spPr bwMode="black">
              <a:xfrm>
                <a:off x="1524446" y="6171701"/>
                <a:ext cx="228587" cy="46034"/>
              </a:xfrm>
              <a:prstGeom prst="rect">
                <a:avLst/>
              </a:prstGeom>
              <a:solidFill>
                <a:srgbClr val="A10000"/>
              </a:solidFill>
              <a:ln w="0">
                <a:solidFill>
                  <a:srgbClr val="A10000"/>
                </a:solidFill>
                <a:prstDash val="solid"/>
                <a:miter lim="800000"/>
                <a:headEnd/>
                <a:tailEnd/>
              </a:ln>
            </p:spPr>
            <p:txBody>
              <a:bodyPr/>
              <a:lstStyle/>
              <a:p>
                <a:pPr>
                  <a:defRPr/>
                </a:pPr>
                <a:endParaRPr lang="en-GB" dirty="0">
                  <a:solidFill>
                    <a:srgbClr val="000000"/>
                  </a:solidFill>
                  <a:cs typeface="Arial" charset="0"/>
                </a:endParaRPr>
              </a:p>
            </p:txBody>
          </p:sp>
          <p:sp>
            <p:nvSpPr>
              <p:cNvPr id="16" name="Freeform 7"/>
              <p:cNvSpPr>
                <a:spLocks noEditPoints="1"/>
              </p:cNvSpPr>
              <p:nvPr userDrawn="1"/>
            </p:nvSpPr>
            <p:spPr bwMode="black">
              <a:xfrm>
                <a:off x="984728" y="6290754"/>
                <a:ext cx="914346" cy="344460"/>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a:lstStyle/>
              <a:p>
                <a:pPr>
                  <a:defRPr/>
                </a:pPr>
                <a:endParaRPr lang="en-GB" dirty="0">
                  <a:solidFill>
                    <a:srgbClr val="000000"/>
                  </a:solidFill>
                  <a:cs typeface="Arial" charset="0"/>
                </a:endParaRPr>
              </a:p>
            </p:txBody>
          </p:sp>
        </p:grpSp>
      </p:grpSp>
      <p:sp>
        <p:nvSpPr>
          <p:cNvPr id="15" name="Title 1"/>
          <p:cNvSpPr>
            <a:spLocks noGrp="1"/>
          </p:cNvSpPr>
          <p:nvPr>
            <p:ph type="ctrTitle"/>
          </p:nvPr>
        </p:nvSpPr>
        <p:spPr bwMode="white">
          <a:xfrm>
            <a:off x="1895475" y="838200"/>
            <a:ext cx="5343525" cy="914400"/>
          </a:xfrm>
        </p:spPr>
        <p:txBody>
          <a:bodyPr>
            <a:noAutofit/>
          </a:bodyPr>
          <a:lstStyle>
            <a:lvl1pPr>
              <a:lnSpc>
                <a:spcPct val="90000"/>
              </a:lnSpc>
              <a:defRPr sz="3200" b="1" i="1" baseline="0">
                <a:solidFill>
                  <a:schemeClr val="bg1"/>
                </a:solidFill>
              </a:defRPr>
            </a:lvl1pPr>
          </a:lstStyle>
          <a:p>
            <a:r>
              <a:rPr lang="en-US" noProof="0" smtClean="0"/>
              <a:t>Click to edit Master title style</a:t>
            </a:r>
            <a:endParaRPr lang="en-GB" noProof="0" dirty="0"/>
          </a:p>
        </p:txBody>
      </p:sp>
      <p:sp>
        <p:nvSpPr>
          <p:cNvPr id="18" name="Subtitle 2"/>
          <p:cNvSpPr>
            <a:spLocks noGrp="1"/>
          </p:cNvSpPr>
          <p:nvPr>
            <p:ph type="subTitle" idx="1"/>
          </p:nvPr>
        </p:nvSpPr>
        <p:spPr bwMode="white">
          <a:xfrm>
            <a:off x="1895475" y="1828799"/>
            <a:ext cx="5343525" cy="914401"/>
          </a:xfrm>
        </p:spPr>
        <p:txBody>
          <a:bodyPr>
            <a:noAutofit/>
          </a:bodyPr>
          <a:lstStyle>
            <a:lvl1pPr marL="0" indent="0" algn="l">
              <a:lnSpc>
                <a:spcPct val="90000"/>
              </a:lnSpc>
              <a:spcAft>
                <a:spcPts val="0"/>
              </a:spcAft>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US" noProof="0" smtClean="0"/>
              <a:t>Click to edit Master subtitle style</a:t>
            </a:r>
            <a:endParaRPr lang="en-GB" noProof="0" dirty="0" smtClean="0"/>
          </a:p>
        </p:txBody>
      </p:sp>
      <p:sp>
        <p:nvSpPr>
          <p:cNvPr id="21" name="Text Placeholder 31"/>
          <p:cNvSpPr>
            <a:spLocks noGrp="1"/>
          </p:cNvSpPr>
          <p:nvPr>
            <p:ph type="body" sz="quarter" idx="10"/>
          </p:nvPr>
        </p:nvSpPr>
        <p:spPr bwMode="white">
          <a:xfrm>
            <a:off x="1895475" y="374904"/>
            <a:ext cx="4105656" cy="146304"/>
          </a:xfrm>
        </p:spPr>
        <p:txBody>
          <a:bodyPr/>
          <a:lstStyle>
            <a:lvl1pPr>
              <a:defRPr sz="1100">
                <a:solidFill>
                  <a:schemeClr val="bg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r>
              <a:rPr lang="en-US" noProof="0" smtClean="0"/>
              <a:t>Click to edit Master text styles</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One">
    <p:spTree>
      <p:nvGrpSpPr>
        <p:cNvPr id="1" name=""/>
        <p:cNvGrpSpPr/>
        <p:nvPr/>
      </p:nvGrpSpPr>
      <p:grpSpPr>
        <a:xfrm>
          <a:off x="0" y="0"/>
          <a:ext cx="0" cy="0"/>
          <a:chOff x="0" y="0"/>
          <a:chExt cx="0" cy="0"/>
        </a:xfrm>
      </p:grpSpPr>
      <p:sp>
        <p:nvSpPr>
          <p:cNvPr id="4" name="TextBox 3"/>
          <p:cNvSpPr txBox="1"/>
          <p:nvPr/>
        </p:nvSpPr>
        <p:spPr>
          <a:xfrm>
            <a:off x="533400" y="6477000"/>
            <a:ext cx="2590800" cy="152400"/>
          </a:xfrm>
          <a:prstGeom prst="rect">
            <a:avLst/>
          </a:prstGeom>
          <a:noFill/>
        </p:spPr>
        <p:txBody>
          <a:bodyPr lIns="0" tIns="0" rIns="0" bIns="0"/>
          <a:lstStyle/>
          <a:p>
            <a:pPr>
              <a:defRPr/>
            </a:pPr>
            <a:r>
              <a:rPr lang="en-GB" sz="1000" dirty="0">
                <a:solidFill>
                  <a:srgbClr val="000000"/>
                </a:solidFill>
                <a:latin typeface="Georgia"/>
                <a:cs typeface="Arial" pitchFamily="34" charset="0"/>
              </a:rPr>
              <a:t>PwC</a:t>
            </a:r>
          </a:p>
        </p:txBody>
      </p:sp>
      <p:cxnSp>
        <p:nvCxnSpPr>
          <p:cNvPr id="5" name="Shape 4"/>
          <p:cNvCxnSpPr/>
          <p:nvPr/>
        </p:nvCxnSpPr>
        <p:spPr>
          <a:xfrm rot="5400000" flipH="1" flipV="1">
            <a:off x="4419600" y="-3429000"/>
            <a:ext cx="152400"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31" name="Content Placeholder 26"/>
          <p:cNvSpPr>
            <a:spLocks noGrp="1"/>
          </p:cNvSpPr>
          <p:nvPr>
            <p:ph sz="quarter" idx="15"/>
          </p:nvPr>
        </p:nvSpPr>
        <p:spPr>
          <a:xfrm>
            <a:off x="533400" y="1752600"/>
            <a:ext cx="8077200" cy="4419600"/>
          </a:xfrm>
        </p:spPr>
        <p:txBody>
          <a:bodyPr/>
          <a:lstStyle>
            <a:lvl1pPr>
              <a:defRPr baseline="0"/>
            </a:lvl1p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GB" noProof="0" dirty="0"/>
          </a:p>
        </p:txBody>
      </p:sp>
      <p:sp>
        <p:nvSpPr>
          <p:cNvPr id="3" name="Title 2"/>
          <p:cNvSpPr>
            <a:spLocks noGrp="1"/>
          </p:cNvSpPr>
          <p:nvPr>
            <p:ph type="title"/>
          </p:nvPr>
        </p:nvSpPr>
        <p:spPr/>
        <p:txBody>
          <a:bodyPr/>
          <a:lstStyle/>
          <a:p>
            <a:r>
              <a:rPr lang="en-US" smtClean="0"/>
              <a:t>Click to edit Master title style</a:t>
            </a:r>
            <a:endParaRPr lang="en-US"/>
          </a:p>
        </p:txBody>
      </p:sp>
      <p:sp>
        <p:nvSpPr>
          <p:cNvPr id="6" name="Date Placeholder 5"/>
          <p:cNvSpPr>
            <a:spLocks noGrp="1"/>
          </p:cNvSpPr>
          <p:nvPr>
            <p:ph type="dt" sz="half" idx="16"/>
          </p:nvPr>
        </p:nvSpPr>
        <p:spPr/>
        <p:txBody>
          <a:bodyPr/>
          <a:lstStyle>
            <a:lvl1pPr>
              <a:defRPr>
                <a:latin typeface="+mj-lt"/>
              </a:defRPr>
            </a:lvl1pPr>
          </a:lstStyle>
          <a:p>
            <a:pPr>
              <a:defRPr/>
            </a:pPr>
            <a:r>
              <a:rPr lang="en-US" smtClean="0">
                <a:solidFill>
                  <a:srgbClr val="000000"/>
                </a:solidFill>
              </a:rPr>
              <a:t>June 15, 2017</a:t>
            </a:r>
            <a:endParaRPr lang="en-GB" dirty="0">
              <a:solidFill>
                <a:srgbClr val="000000"/>
              </a:solidFill>
            </a:endParaRPr>
          </a:p>
        </p:txBody>
      </p:sp>
      <p:sp>
        <p:nvSpPr>
          <p:cNvPr id="7" name="Footer Placeholder 6"/>
          <p:cNvSpPr>
            <a:spLocks noGrp="1"/>
          </p:cNvSpPr>
          <p:nvPr>
            <p:ph type="ftr" sz="quarter" idx="17"/>
          </p:nvPr>
        </p:nvSpPr>
        <p:spPr/>
        <p:txBody>
          <a:bodyPr/>
          <a:lstStyle>
            <a:lvl1pPr>
              <a:defRPr>
                <a:latin typeface="+mj-lt"/>
              </a:defRPr>
            </a:lvl1pPr>
          </a:lstStyle>
          <a:p>
            <a:pPr>
              <a:defRPr/>
            </a:pPr>
            <a:r>
              <a:rPr lang="en-GB" smtClean="0">
                <a:solidFill>
                  <a:srgbClr val="000000"/>
                </a:solidFill>
              </a:rPr>
              <a:t>UC Davis Summer Tax Institute</a:t>
            </a:r>
            <a:endParaRPr lang="en-GB" dirty="0">
              <a:solidFill>
                <a:srgbClr val="000000"/>
              </a:solidFill>
            </a:endParaRPr>
          </a:p>
        </p:txBody>
      </p:sp>
      <p:sp>
        <p:nvSpPr>
          <p:cNvPr id="8" name="Slide Number Placeholder 7"/>
          <p:cNvSpPr>
            <a:spLocks noGrp="1"/>
          </p:cNvSpPr>
          <p:nvPr>
            <p:ph type="sldNum" sz="quarter" idx="18"/>
          </p:nvPr>
        </p:nvSpPr>
        <p:spPr/>
        <p:txBody>
          <a:bodyPr/>
          <a:lstStyle>
            <a:lvl1pPr>
              <a:defRPr>
                <a:latin typeface="+mj-lt"/>
              </a:defRPr>
            </a:lvl1pPr>
          </a:lstStyle>
          <a:p>
            <a:pPr>
              <a:defRPr/>
            </a:pPr>
            <a:r>
              <a:rPr lang="en-GB" dirty="0" smtClean="0">
                <a:solidFill>
                  <a:srgbClr val="000000"/>
                </a:solidFill>
              </a:rPr>
              <a:t>Slide </a:t>
            </a:r>
            <a:fld id="{6B22BB8E-5BF0-42CE-A011-AD609F148EE5}" type="slidenum">
              <a:rPr lang="en-GB" smtClean="0">
                <a:solidFill>
                  <a:srgbClr val="000000"/>
                </a:solidFill>
              </a:rPr>
              <a:pPr>
                <a:defRPr/>
              </a:pPr>
              <a:t>‹#›</a:t>
            </a:fld>
            <a:endParaRPr lang="en-GB" dirty="0">
              <a:solidFill>
                <a:srgbClr val="000000"/>
              </a:solidFil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ontent: Two">
    <p:spTree>
      <p:nvGrpSpPr>
        <p:cNvPr id="1" name=""/>
        <p:cNvGrpSpPr/>
        <p:nvPr/>
      </p:nvGrpSpPr>
      <p:grpSpPr>
        <a:xfrm>
          <a:off x="0" y="0"/>
          <a:ext cx="0" cy="0"/>
          <a:chOff x="0" y="0"/>
          <a:chExt cx="0" cy="0"/>
        </a:xfrm>
      </p:grpSpPr>
      <p:sp>
        <p:nvSpPr>
          <p:cNvPr id="5" name="TextBox 4"/>
          <p:cNvSpPr txBox="1"/>
          <p:nvPr/>
        </p:nvSpPr>
        <p:spPr>
          <a:xfrm>
            <a:off x="533400" y="6477000"/>
            <a:ext cx="2590800" cy="152400"/>
          </a:xfrm>
          <a:prstGeom prst="rect">
            <a:avLst/>
          </a:prstGeom>
          <a:noFill/>
        </p:spPr>
        <p:txBody>
          <a:bodyPr lIns="0" tIns="0" rIns="0" bIns="0"/>
          <a:lstStyle/>
          <a:p>
            <a:pPr>
              <a:defRPr/>
            </a:pPr>
            <a:r>
              <a:rPr lang="en-GB" sz="1000" dirty="0">
                <a:solidFill>
                  <a:srgbClr val="000000"/>
                </a:solidFill>
                <a:cs typeface="Arial" pitchFamily="34" charset="0"/>
              </a:rPr>
              <a:t>PwC</a:t>
            </a:r>
          </a:p>
        </p:txBody>
      </p:sp>
      <p:cxnSp>
        <p:nvCxnSpPr>
          <p:cNvPr id="6" name="Shape 5"/>
          <p:cNvCxnSpPr/>
          <p:nvPr/>
        </p:nvCxnSpPr>
        <p:spPr>
          <a:xfrm rot="5400000" flipH="1" flipV="1">
            <a:off x="4419600" y="-3429000"/>
            <a:ext cx="152400"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533400" y="685800"/>
            <a:ext cx="8077200" cy="914400"/>
          </a:xfrm>
        </p:spPr>
        <p:txBody>
          <a:bodyPr/>
          <a:lstStyle/>
          <a:p>
            <a:r>
              <a:rPr lang="en-US" noProof="0" smtClean="0"/>
              <a:t>Click to edit Master title style</a:t>
            </a:r>
            <a:endParaRPr lang="en-GB" noProof="0"/>
          </a:p>
        </p:txBody>
      </p:sp>
      <p:sp>
        <p:nvSpPr>
          <p:cNvPr id="28" name="Content Placeholder 26"/>
          <p:cNvSpPr>
            <a:spLocks noGrp="1"/>
          </p:cNvSpPr>
          <p:nvPr>
            <p:ph sz="quarter" idx="14"/>
          </p:nvPr>
        </p:nvSpPr>
        <p:spPr>
          <a:xfrm>
            <a:off x="533400" y="1752601"/>
            <a:ext cx="3962400" cy="4419599"/>
          </a:xfrm>
        </p:spPr>
        <p:txBody>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GB" noProof="0" dirty="0"/>
          </a:p>
        </p:txBody>
      </p:sp>
      <p:sp>
        <p:nvSpPr>
          <p:cNvPr id="31" name="Content Placeholder 26"/>
          <p:cNvSpPr>
            <a:spLocks noGrp="1"/>
          </p:cNvSpPr>
          <p:nvPr>
            <p:ph sz="quarter" idx="15"/>
          </p:nvPr>
        </p:nvSpPr>
        <p:spPr>
          <a:xfrm>
            <a:off x="4648201" y="1752600"/>
            <a:ext cx="3962399" cy="4419600"/>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7" name="Footer Placeholder 4"/>
          <p:cNvSpPr>
            <a:spLocks noGrp="1"/>
          </p:cNvSpPr>
          <p:nvPr>
            <p:ph type="ftr" sz="quarter" idx="16"/>
          </p:nvPr>
        </p:nvSpPr>
        <p:spPr>
          <a:xfrm>
            <a:off x="533400" y="6324600"/>
            <a:ext cx="5257800" cy="152400"/>
          </a:xfrm>
        </p:spPr>
        <p:txBody>
          <a:bodyPr/>
          <a:lstStyle>
            <a:lvl1pPr algn="l">
              <a:defRPr sz="1000">
                <a:solidFill>
                  <a:schemeClr val="tx1"/>
                </a:solidFill>
                <a:latin typeface="Arial" pitchFamily="34" charset="0"/>
                <a:cs typeface="Arial" pitchFamily="34" charset="0"/>
              </a:defRPr>
            </a:lvl1pPr>
          </a:lstStyle>
          <a:p>
            <a:pPr>
              <a:defRPr/>
            </a:pPr>
            <a:r>
              <a:rPr lang="en-GB" smtClean="0">
                <a:solidFill>
                  <a:srgbClr val="000000"/>
                </a:solidFill>
              </a:rPr>
              <a:t>UC Davis Summer Tax Institute</a:t>
            </a:r>
            <a:endParaRPr lang="en-GB" dirty="0">
              <a:solidFill>
                <a:srgbClr val="000000"/>
              </a:solidFill>
            </a:endParaRPr>
          </a:p>
        </p:txBody>
      </p:sp>
      <p:sp>
        <p:nvSpPr>
          <p:cNvPr id="8" name="Slide Number Placeholder 5"/>
          <p:cNvSpPr>
            <a:spLocks noGrp="1"/>
          </p:cNvSpPr>
          <p:nvPr>
            <p:ph type="sldNum" sz="quarter" idx="17"/>
          </p:nvPr>
        </p:nvSpPr>
        <p:spPr/>
        <p:txBody>
          <a:bodyPr/>
          <a:lstStyle>
            <a:lvl1pPr algn="r">
              <a:defRPr sz="1000">
                <a:solidFill>
                  <a:schemeClr val="tx1"/>
                </a:solidFill>
                <a:latin typeface="Arial" pitchFamily="34" charset="0"/>
                <a:cs typeface="Arial" pitchFamily="34" charset="0"/>
              </a:defRPr>
            </a:lvl1pPr>
          </a:lstStyle>
          <a:p>
            <a:pPr>
              <a:defRPr/>
            </a:pPr>
            <a:r>
              <a:rPr lang="en-GB" dirty="0" smtClean="0">
                <a:solidFill>
                  <a:srgbClr val="000000"/>
                </a:solidFill>
              </a:rPr>
              <a:t>Slide </a:t>
            </a:r>
            <a:fld id="{CAA7B30B-6872-43FD-9AC4-C49D65D25BDF}" type="slidenum">
              <a:rPr lang="en-GB" smtClean="0">
                <a:solidFill>
                  <a:srgbClr val="000000"/>
                </a:solidFill>
              </a:rPr>
              <a:pPr>
                <a:defRPr/>
              </a:pPr>
              <a:t>‹#›</a:t>
            </a:fld>
            <a:endParaRPr lang="en-GB" dirty="0">
              <a:solidFill>
                <a:srgbClr val="000000"/>
              </a:solidFill>
            </a:endParaRPr>
          </a:p>
        </p:txBody>
      </p:sp>
      <p:sp>
        <p:nvSpPr>
          <p:cNvPr id="9" name="Date Placeholder 3"/>
          <p:cNvSpPr>
            <a:spLocks noGrp="1"/>
          </p:cNvSpPr>
          <p:nvPr>
            <p:ph type="dt" sz="half" idx="18"/>
          </p:nvPr>
        </p:nvSpPr>
        <p:spPr/>
        <p:txBody>
          <a:bodyPr/>
          <a:lstStyle>
            <a:lvl1pPr algn="r">
              <a:defRPr sz="1000">
                <a:solidFill>
                  <a:schemeClr val="tx1"/>
                </a:solidFill>
                <a:latin typeface="Arial" pitchFamily="34" charset="0"/>
                <a:cs typeface="Arial" pitchFamily="34" charset="0"/>
              </a:defRPr>
            </a:lvl1pPr>
          </a:lstStyle>
          <a:p>
            <a:pPr>
              <a:defRPr/>
            </a:pPr>
            <a:r>
              <a:rPr lang="en-US" smtClean="0">
                <a:solidFill>
                  <a:srgbClr val="000000"/>
                </a:solidFill>
              </a:rPr>
              <a:t>June 15, 2017</a:t>
            </a:r>
            <a:endParaRPr lang="en-GB" dirty="0">
              <a:solidFill>
                <a:srgbClr val="000000"/>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Content: Three">
    <p:spTree>
      <p:nvGrpSpPr>
        <p:cNvPr id="1" name=""/>
        <p:cNvGrpSpPr/>
        <p:nvPr/>
      </p:nvGrpSpPr>
      <p:grpSpPr>
        <a:xfrm>
          <a:off x="0" y="0"/>
          <a:ext cx="0" cy="0"/>
          <a:chOff x="0" y="0"/>
          <a:chExt cx="0" cy="0"/>
        </a:xfrm>
      </p:grpSpPr>
      <p:sp>
        <p:nvSpPr>
          <p:cNvPr id="6" name="TextBox 5"/>
          <p:cNvSpPr txBox="1"/>
          <p:nvPr/>
        </p:nvSpPr>
        <p:spPr>
          <a:xfrm>
            <a:off x="533400" y="6477000"/>
            <a:ext cx="2590800" cy="152400"/>
          </a:xfrm>
          <a:prstGeom prst="rect">
            <a:avLst/>
          </a:prstGeom>
          <a:noFill/>
        </p:spPr>
        <p:txBody>
          <a:bodyPr lIns="0" tIns="0" rIns="0" bIns="0"/>
          <a:lstStyle/>
          <a:p>
            <a:pPr>
              <a:defRPr/>
            </a:pPr>
            <a:r>
              <a:rPr lang="en-GB" sz="1000" dirty="0">
                <a:solidFill>
                  <a:srgbClr val="000000"/>
                </a:solidFill>
                <a:cs typeface="Arial" pitchFamily="34" charset="0"/>
              </a:rPr>
              <a:t>PwC</a:t>
            </a:r>
          </a:p>
        </p:txBody>
      </p:sp>
      <p:cxnSp>
        <p:nvCxnSpPr>
          <p:cNvPr id="7" name="Shape 6"/>
          <p:cNvCxnSpPr/>
          <p:nvPr/>
        </p:nvCxnSpPr>
        <p:spPr>
          <a:xfrm rot="5400000" flipH="1" flipV="1">
            <a:off x="4419600" y="-3429000"/>
            <a:ext cx="152400"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533400" y="685801"/>
            <a:ext cx="8077200" cy="914400"/>
          </a:xfrm>
        </p:spPr>
        <p:txBody>
          <a:bodyPr/>
          <a:lstStyle/>
          <a:p>
            <a:r>
              <a:rPr lang="en-US" noProof="0" smtClean="0"/>
              <a:t>Click to edit Master title style</a:t>
            </a:r>
            <a:endParaRPr lang="en-GB" noProof="0"/>
          </a:p>
        </p:txBody>
      </p:sp>
      <p:sp>
        <p:nvSpPr>
          <p:cNvPr id="27" name="Content Placeholder 26"/>
          <p:cNvSpPr>
            <a:spLocks noGrp="1"/>
          </p:cNvSpPr>
          <p:nvPr>
            <p:ph sz="quarter" idx="13"/>
          </p:nvPr>
        </p:nvSpPr>
        <p:spPr>
          <a:xfrm>
            <a:off x="533400" y="1752601"/>
            <a:ext cx="2590800" cy="4419599"/>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28" name="Content Placeholder 26"/>
          <p:cNvSpPr>
            <a:spLocks noGrp="1"/>
          </p:cNvSpPr>
          <p:nvPr>
            <p:ph sz="quarter" idx="14"/>
          </p:nvPr>
        </p:nvSpPr>
        <p:spPr>
          <a:xfrm>
            <a:off x="3276601" y="1752601"/>
            <a:ext cx="2590799" cy="4419599"/>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31" name="Content Placeholder 26"/>
          <p:cNvSpPr>
            <a:spLocks noGrp="1"/>
          </p:cNvSpPr>
          <p:nvPr>
            <p:ph sz="quarter" idx="15"/>
          </p:nvPr>
        </p:nvSpPr>
        <p:spPr>
          <a:xfrm>
            <a:off x="6019800" y="1752601"/>
            <a:ext cx="2590800" cy="4419599"/>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8" name="Footer Placeholder 4"/>
          <p:cNvSpPr>
            <a:spLocks noGrp="1"/>
          </p:cNvSpPr>
          <p:nvPr>
            <p:ph type="ftr" sz="quarter" idx="16"/>
          </p:nvPr>
        </p:nvSpPr>
        <p:spPr>
          <a:xfrm>
            <a:off x="533400" y="6324600"/>
            <a:ext cx="5257800" cy="152400"/>
          </a:xfrm>
        </p:spPr>
        <p:txBody>
          <a:bodyPr/>
          <a:lstStyle>
            <a:lvl1pPr algn="l">
              <a:defRPr sz="1000">
                <a:solidFill>
                  <a:schemeClr val="tx1"/>
                </a:solidFill>
                <a:latin typeface="Arial" pitchFamily="34" charset="0"/>
                <a:cs typeface="Arial" pitchFamily="34" charset="0"/>
              </a:defRPr>
            </a:lvl1pPr>
          </a:lstStyle>
          <a:p>
            <a:pPr>
              <a:defRPr/>
            </a:pPr>
            <a:r>
              <a:rPr lang="en-GB" smtClean="0">
                <a:solidFill>
                  <a:srgbClr val="000000"/>
                </a:solidFill>
              </a:rPr>
              <a:t>UC Davis Summer Tax Institute</a:t>
            </a:r>
            <a:endParaRPr lang="en-GB" dirty="0">
              <a:solidFill>
                <a:srgbClr val="000000"/>
              </a:solidFill>
            </a:endParaRPr>
          </a:p>
        </p:txBody>
      </p:sp>
      <p:sp>
        <p:nvSpPr>
          <p:cNvPr id="9" name="Slide Number Placeholder 5"/>
          <p:cNvSpPr>
            <a:spLocks noGrp="1"/>
          </p:cNvSpPr>
          <p:nvPr>
            <p:ph type="sldNum" sz="quarter" idx="17"/>
          </p:nvPr>
        </p:nvSpPr>
        <p:spPr/>
        <p:txBody>
          <a:bodyPr/>
          <a:lstStyle>
            <a:lvl1pPr algn="r">
              <a:defRPr sz="1000">
                <a:solidFill>
                  <a:schemeClr val="tx1"/>
                </a:solidFill>
                <a:latin typeface="Arial" pitchFamily="34" charset="0"/>
                <a:cs typeface="Arial" pitchFamily="34" charset="0"/>
              </a:defRPr>
            </a:lvl1pPr>
          </a:lstStyle>
          <a:p>
            <a:pPr>
              <a:defRPr/>
            </a:pPr>
            <a:fld id="{54ADD1D4-8113-42E8-9ADB-04167CE33FC6}" type="slidenum">
              <a:rPr lang="en-GB">
                <a:solidFill>
                  <a:srgbClr val="000000"/>
                </a:solidFill>
              </a:rPr>
              <a:pPr>
                <a:defRPr/>
              </a:pPr>
              <a:t>‹#›</a:t>
            </a:fld>
            <a:endParaRPr lang="en-GB" dirty="0">
              <a:solidFill>
                <a:srgbClr val="000000"/>
              </a:solidFill>
            </a:endParaRPr>
          </a:p>
        </p:txBody>
      </p:sp>
      <p:sp>
        <p:nvSpPr>
          <p:cNvPr id="10" name="Date Placeholder 3"/>
          <p:cNvSpPr>
            <a:spLocks noGrp="1"/>
          </p:cNvSpPr>
          <p:nvPr>
            <p:ph type="dt" sz="half" idx="18"/>
          </p:nvPr>
        </p:nvSpPr>
        <p:spPr/>
        <p:txBody>
          <a:bodyPr/>
          <a:lstStyle>
            <a:lvl1pPr algn="r">
              <a:defRPr sz="1000">
                <a:solidFill>
                  <a:schemeClr val="tx1"/>
                </a:solidFill>
                <a:latin typeface="Arial" pitchFamily="34" charset="0"/>
                <a:cs typeface="Arial" pitchFamily="34" charset="0"/>
              </a:defRPr>
            </a:lvl1pPr>
          </a:lstStyle>
          <a:p>
            <a:pPr>
              <a:defRPr/>
            </a:pPr>
            <a:r>
              <a:rPr lang="en-US" smtClean="0">
                <a:solidFill>
                  <a:srgbClr val="000000"/>
                </a:solidFill>
              </a:rPr>
              <a:t>June 15, 2017</a:t>
            </a:r>
            <a:endParaRPr lang="en-GB" dirty="0">
              <a:solidFill>
                <a:srgbClr val="000000"/>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Content: Two under Text">
    <p:spTree>
      <p:nvGrpSpPr>
        <p:cNvPr id="1" name=""/>
        <p:cNvGrpSpPr/>
        <p:nvPr/>
      </p:nvGrpSpPr>
      <p:grpSpPr>
        <a:xfrm>
          <a:off x="0" y="0"/>
          <a:ext cx="0" cy="0"/>
          <a:chOff x="0" y="0"/>
          <a:chExt cx="0" cy="0"/>
        </a:xfrm>
      </p:grpSpPr>
      <p:sp>
        <p:nvSpPr>
          <p:cNvPr id="6" name="TextBox 5"/>
          <p:cNvSpPr txBox="1"/>
          <p:nvPr/>
        </p:nvSpPr>
        <p:spPr>
          <a:xfrm>
            <a:off x="533400" y="6477000"/>
            <a:ext cx="2590800" cy="152400"/>
          </a:xfrm>
          <a:prstGeom prst="rect">
            <a:avLst/>
          </a:prstGeom>
          <a:noFill/>
        </p:spPr>
        <p:txBody>
          <a:bodyPr lIns="0" tIns="0" rIns="0" bIns="0"/>
          <a:lstStyle/>
          <a:p>
            <a:pPr>
              <a:defRPr/>
            </a:pPr>
            <a:r>
              <a:rPr lang="en-GB" sz="1000" dirty="0">
                <a:solidFill>
                  <a:srgbClr val="000000"/>
                </a:solidFill>
                <a:cs typeface="Arial" pitchFamily="34" charset="0"/>
              </a:rPr>
              <a:t>PwC</a:t>
            </a:r>
          </a:p>
        </p:txBody>
      </p:sp>
      <p:cxnSp>
        <p:nvCxnSpPr>
          <p:cNvPr id="7" name="Shape 6"/>
          <p:cNvCxnSpPr/>
          <p:nvPr/>
        </p:nvCxnSpPr>
        <p:spPr>
          <a:xfrm rot="5400000" flipH="1" flipV="1">
            <a:off x="4419600" y="-3429000"/>
            <a:ext cx="152400"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533400" y="685800"/>
            <a:ext cx="8077200" cy="914400"/>
          </a:xfrm>
        </p:spPr>
        <p:txBody>
          <a:bodyPr/>
          <a:lstStyle/>
          <a:p>
            <a:r>
              <a:rPr lang="en-US" noProof="0" smtClean="0"/>
              <a:t>Click to edit Master title style</a:t>
            </a:r>
            <a:endParaRPr lang="en-GB" noProof="0"/>
          </a:p>
        </p:txBody>
      </p:sp>
      <p:sp>
        <p:nvSpPr>
          <p:cNvPr id="28" name="Content Placeholder 26"/>
          <p:cNvSpPr>
            <a:spLocks noGrp="1"/>
          </p:cNvSpPr>
          <p:nvPr>
            <p:ph sz="quarter" idx="14"/>
          </p:nvPr>
        </p:nvSpPr>
        <p:spPr>
          <a:xfrm>
            <a:off x="533400" y="3352800"/>
            <a:ext cx="3962400" cy="2819400"/>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31" name="Content Placeholder 26"/>
          <p:cNvSpPr>
            <a:spLocks noGrp="1"/>
          </p:cNvSpPr>
          <p:nvPr>
            <p:ph sz="quarter" idx="15"/>
          </p:nvPr>
        </p:nvSpPr>
        <p:spPr>
          <a:xfrm>
            <a:off x="4648199" y="3352800"/>
            <a:ext cx="3962401" cy="2819400"/>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13" name="Text Placeholder 12"/>
          <p:cNvSpPr>
            <a:spLocks noGrp="1"/>
          </p:cNvSpPr>
          <p:nvPr>
            <p:ph type="body" sz="quarter" idx="16"/>
          </p:nvPr>
        </p:nvSpPr>
        <p:spPr>
          <a:xfrm>
            <a:off x="533400" y="1752600"/>
            <a:ext cx="8077200" cy="1447800"/>
          </a:xfrm>
        </p:spPr>
        <p:txBody>
          <a:bodyPr/>
          <a:lstStyle/>
          <a:p>
            <a:pPr lvl="0"/>
            <a:r>
              <a:rPr lang="en-US" noProof="0" smtClean="0"/>
              <a:t>Click to edit Master text styles</a:t>
            </a:r>
          </a:p>
        </p:txBody>
      </p:sp>
      <p:sp>
        <p:nvSpPr>
          <p:cNvPr id="8" name="Footer Placeholder 4"/>
          <p:cNvSpPr>
            <a:spLocks noGrp="1"/>
          </p:cNvSpPr>
          <p:nvPr>
            <p:ph type="ftr" sz="quarter" idx="17"/>
          </p:nvPr>
        </p:nvSpPr>
        <p:spPr>
          <a:xfrm>
            <a:off x="533400" y="6324600"/>
            <a:ext cx="5257800" cy="152400"/>
          </a:xfrm>
        </p:spPr>
        <p:txBody>
          <a:bodyPr/>
          <a:lstStyle>
            <a:lvl1pPr algn="l">
              <a:defRPr sz="1000">
                <a:solidFill>
                  <a:schemeClr val="tx1"/>
                </a:solidFill>
                <a:latin typeface="Arial" pitchFamily="34" charset="0"/>
                <a:cs typeface="Arial" pitchFamily="34" charset="0"/>
              </a:defRPr>
            </a:lvl1pPr>
          </a:lstStyle>
          <a:p>
            <a:pPr>
              <a:defRPr/>
            </a:pPr>
            <a:r>
              <a:rPr lang="en-GB" smtClean="0">
                <a:solidFill>
                  <a:srgbClr val="000000"/>
                </a:solidFill>
              </a:rPr>
              <a:t>UC Davis Summer Tax Institute</a:t>
            </a:r>
            <a:endParaRPr lang="en-GB" dirty="0">
              <a:solidFill>
                <a:srgbClr val="000000"/>
              </a:solidFill>
            </a:endParaRPr>
          </a:p>
        </p:txBody>
      </p:sp>
      <p:sp>
        <p:nvSpPr>
          <p:cNvPr id="9" name="Slide Number Placeholder 5"/>
          <p:cNvSpPr>
            <a:spLocks noGrp="1"/>
          </p:cNvSpPr>
          <p:nvPr>
            <p:ph type="sldNum" sz="quarter" idx="18"/>
          </p:nvPr>
        </p:nvSpPr>
        <p:spPr/>
        <p:txBody>
          <a:bodyPr/>
          <a:lstStyle>
            <a:lvl1pPr algn="r">
              <a:defRPr sz="1000">
                <a:solidFill>
                  <a:schemeClr val="tx1"/>
                </a:solidFill>
                <a:latin typeface="Arial" pitchFamily="34" charset="0"/>
                <a:cs typeface="Arial" pitchFamily="34" charset="0"/>
              </a:defRPr>
            </a:lvl1pPr>
          </a:lstStyle>
          <a:p>
            <a:pPr>
              <a:defRPr/>
            </a:pPr>
            <a:r>
              <a:rPr lang="en-GB" dirty="0" smtClean="0">
                <a:solidFill>
                  <a:srgbClr val="000000"/>
                </a:solidFill>
              </a:rPr>
              <a:t>Slide </a:t>
            </a:r>
            <a:fld id="{256ECD26-DCF5-4834-9C39-D360E7300FB4}" type="slidenum">
              <a:rPr lang="en-GB" smtClean="0">
                <a:solidFill>
                  <a:srgbClr val="000000"/>
                </a:solidFill>
              </a:rPr>
              <a:pPr>
                <a:defRPr/>
              </a:pPr>
              <a:t>‹#›</a:t>
            </a:fld>
            <a:endParaRPr lang="en-GB" dirty="0">
              <a:solidFill>
                <a:srgbClr val="000000"/>
              </a:solidFill>
            </a:endParaRPr>
          </a:p>
        </p:txBody>
      </p:sp>
      <p:sp>
        <p:nvSpPr>
          <p:cNvPr id="10" name="Date Placeholder 3"/>
          <p:cNvSpPr>
            <a:spLocks noGrp="1"/>
          </p:cNvSpPr>
          <p:nvPr>
            <p:ph type="dt" sz="half" idx="19"/>
          </p:nvPr>
        </p:nvSpPr>
        <p:spPr/>
        <p:txBody>
          <a:bodyPr/>
          <a:lstStyle>
            <a:lvl1pPr algn="r">
              <a:defRPr sz="1000">
                <a:solidFill>
                  <a:schemeClr val="tx1"/>
                </a:solidFill>
                <a:latin typeface="Arial" pitchFamily="34" charset="0"/>
                <a:cs typeface="Arial" pitchFamily="34" charset="0"/>
              </a:defRPr>
            </a:lvl1pPr>
          </a:lstStyle>
          <a:p>
            <a:pPr>
              <a:defRPr/>
            </a:pPr>
            <a:r>
              <a:rPr lang="en-US" smtClean="0">
                <a:solidFill>
                  <a:srgbClr val="000000"/>
                </a:solidFill>
              </a:rPr>
              <a:t>June 15, 2017</a:t>
            </a:r>
            <a:endParaRPr lang="en-GB" dirty="0">
              <a:solidFill>
                <a:srgbClr val="000000"/>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ontent: Two and Left Text">
    <p:spTree>
      <p:nvGrpSpPr>
        <p:cNvPr id="1" name=""/>
        <p:cNvGrpSpPr/>
        <p:nvPr/>
      </p:nvGrpSpPr>
      <p:grpSpPr>
        <a:xfrm>
          <a:off x="0" y="0"/>
          <a:ext cx="0" cy="0"/>
          <a:chOff x="0" y="0"/>
          <a:chExt cx="0" cy="0"/>
        </a:xfrm>
      </p:grpSpPr>
      <p:sp>
        <p:nvSpPr>
          <p:cNvPr id="6" name="TextBox 5"/>
          <p:cNvSpPr txBox="1"/>
          <p:nvPr/>
        </p:nvSpPr>
        <p:spPr>
          <a:xfrm>
            <a:off x="533400" y="6477000"/>
            <a:ext cx="2590800" cy="152400"/>
          </a:xfrm>
          <a:prstGeom prst="rect">
            <a:avLst/>
          </a:prstGeom>
          <a:noFill/>
        </p:spPr>
        <p:txBody>
          <a:bodyPr lIns="0" tIns="0" rIns="0" bIns="0"/>
          <a:lstStyle/>
          <a:p>
            <a:pPr>
              <a:defRPr/>
            </a:pPr>
            <a:r>
              <a:rPr lang="en-GB" sz="1000" dirty="0">
                <a:solidFill>
                  <a:srgbClr val="000000"/>
                </a:solidFill>
                <a:cs typeface="Arial" pitchFamily="34" charset="0"/>
              </a:rPr>
              <a:t>PwC</a:t>
            </a:r>
          </a:p>
        </p:txBody>
      </p:sp>
      <p:cxnSp>
        <p:nvCxnSpPr>
          <p:cNvPr id="7" name="Shape 6"/>
          <p:cNvCxnSpPr/>
          <p:nvPr/>
        </p:nvCxnSpPr>
        <p:spPr>
          <a:xfrm rot="5400000" flipH="1" flipV="1">
            <a:off x="4419600" y="-3429000"/>
            <a:ext cx="152400"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533400" y="685800"/>
            <a:ext cx="8077200" cy="914400"/>
          </a:xfrm>
        </p:spPr>
        <p:txBody>
          <a:bodyPr/>
          <a:lstStyle/>
          <a:p>
            <a:r>
              <a:rPr lang="en-US" noProof="0" smtClean="0"/>
              <a:t>Click to edit Master title style</a:t>
            </a:r>
            <a:endParaRPr lang="en-GB" noProof="0"/>
          </a:p>
        </p:txBody>
      </p:sp>
      <p:sp>
        <p:nvSpPr>
          <p:cNvPr id="28" name="Content Placeholder 26"/>
          <p:cNvSpPr>
            <a:spLocks noGrp="1"/>
          </p:cNvSpPr>
          <p:nvPr>
            <p:ph sz="quarter" idx="14"/>
          </p:nvPr>
        </p:nvSpPr>
        <p:spPr>
          <a:xfrm>
            <a:off x="6019800" y="1752600"/>
            <a:ext cx="2590800" cy="2133600"/>
          </a:xfrm>
        </p:spPr>
        <p:txBody>
          <a:bodyPr/>
          <a:lstStyle/>
          <a:p>
            <a:pPr lvl="0"/>
            <a:r>
              <a:rPr lang="en-US" noProof="0" smtClean="0"/>
              <a:t>Click to edit Master text styles</a:t>
            </a:r>
          </a:p>
        </p:txBody>
      </p:sp>
      <p:sp>
        <p:nvSpPr>
          <p:cNvPr id="31" name="Content Placeholder 26"/>
          <p:cNvSpPr>
            <a:spLocks noGrp="1"/>
          </p:cNvSpPr>
          <p:nvPr>
            <p:ph sz="quarter" idx="15"/>
          </p:nvPr>
        </p:nvSpPr>
        <p:spPr>
          <a:xfrm>
            <a:off x="6019800" y="4038600"/>
            <a:ext cx="2590800" cy="2133600"/>
          </a:xfrm>
        </p:spPr>
        <p:txBody>
          <a:bodyPr/>
          <a:lstStyle/>
          <a:p>
            <a:pPr lvl="0"/>
            <a:r>
              <a:rPr lang="en-US" noProof="0" smtClean="0"/>
              <a:t>Click to edit Master text styles</a:t>
            </a:r>
          </a:p>
        </p:txBody>
      </p:sp>
      <p:sp>
        <p:nvSpPr>
          <p:cNvPr id="13" name="Text Placeholder 12"/>
          <p:cNvSpPr>
            <a:spLocks noGrp="1"/>
          </p:cNvSpPr>
          <p:nvPr>
            <p:ph type="body" sz="quarter" idx="16"/>
          </p:nvPr>
        </p:nvSpPr>
        <p:spPr>
          <a:xfrm>
            <a:off x="533400" y="1752600"/>
            <a:ext cx="5334000" cy="4419600"/>
          </a:xfrm>
        </p:spPr>
        <p:txBody>
          <a:bodyPr/>
          <a:lstStyle/>
          <a:p>
            <a:pPr lvl="0"/>
            <a:r>
              <a:rPr lang="en-US" noProof="0" smtClean="0"/>
              <a:t>Click to edit Master text styles</a:t>
            </a:r>
          </a:p>
        </p:txBody>
      </p:sp>
      <p:sp>
        <p:nvSpPr>
          <p:cNvPr id="8" name="Footer Placeholder 4"/>
          <p:cNvSpPr>
            <a:spLocks noGrp="1"/>
          </p:cNvSpPr>
          <p:nvPr>
            <p:ph type="ftr" sz="quarter" idx="17"/>
          </p:nvPr>
        </p:nvSpPr>
        <p:spPr>
          <a:xfrm>
            <a:off x="533400" y="6324600"/>
            <a:ext cx="5257800" cy="152400"/>
          </a:xfrm>
        </p:spPr>
        <p:txBody>
          <a:bodyPr/>
          <a:lstStyle>
            <a:lvl1pPr algn="l">
              <a:defRPr sz="1000">
                <a:solidFill>
                  <a:schemeClr val="tx1"/>
                </a:solidFill>
                <a:latin typeface="Arial" pitchFamily="34" charset="0"/>
                <a:cs typeface="Arial" pitchFamily="34" charset="0"/>
              </a:defRPr>
            </a:lvl1pPr>
          </a:lstStyle>
          <a:p>
            <a:pPr>
              <a:defRPr/>
            </a:pPr>
            <a:r>
              <a:rPr lang="en-GB" smtClean="0">
                <a:solidFill>
                  <a:srgbClr val="000000"/>
                </a:solidFill>
              </a:rPr>
              <a:t>UC Davis Summer Tax Institute</a:t>
            </a:r>
            <a:endParaRPr lang="en-GB" dirty="0">
              <a:solidFill>
                <a:srgbClr val="000000"/>
              </a:solidFill>
            </a:endParaRPr>
          </a:p>
        </p:txBody>
      </p:sp>
      <p:sp>
        <p:nvSpPr>
          <p:cNvPr id="9" name="Slide Number Placeholder 5"/>
          <p:cNvSpPr>
            <a:spLocks noGrp="1"/>
          </p:cNvSpPr>
          <p:nvPr>
            <p:ph type="sldNum" sz="quarter" idx="18"/>
          </p:nvPr>
        </p:nvSpPr>
        <p:spPr/>
        <p:txBody>
          <a:bodyPr/>
          <a:lstStyle>
            <a:lvl1pPr algn="r">
              <a:defRPr sz="1000">
                <a:solidFill>
                  <a:schemeClr val="tx1"/>
                </a:solidFill>
                <a:latin typeface="Arial" pitchFamily="34" charset="0"/>
                <a:cs typeface="Arial" pitchFamily="34" charset="0"/>
              </a:defRPr>
            </a:lvl1pPr>
          </a:lstStyle>
          <a:p>
            <a:pPr>
              <a:defRPr/>
            </a:pPr>
            <a:r>
              <a:rPr lang="en-GB" dirty="0" smtClean="0">
                <a:solidFill>
                  <a:srgbClr val="000000"/>
                </a:solidFill>
              </a:rPr>
              <a:t>Slide  </a:t>
            </a:r>
            <a:endParaRPr lang="en-GB" dirty="0">
              <a:solidFill>
                <a:srgbClr val="000000"/>
              </a:solidFill>
            </a:endParaRPr>
          </a:p>
        </p:txBody>
      </p:sp>
      <p:sp>
        <p:nvSpPr>
          <p:cNvPr id="10" name="Date Placeholder 3"/>
          <p:cNvSpPr>
            <a:spLocks noGrp="1"/>
          </p:cNvSpPr>
          <p:nvPr>
            <p:ph type="dt" sz="half" idx="19"/>
          </p:nvPr>
        </p:nvSpPr>
        <p:spPr/>
        <p:txBody>
          <a:bodyPr/>
          <a:lstStyle>
            <a:lvl1pPr algn="r">
              <a:defRPr sz="1000">
                <a:solidFill>
                  <a:schemeClr val="tx1"/>
                </a:solidFill>
                <a:latin typeface="Arial" pitchFamily="34" charset="0"/>
                <a:cs typeface="Arial" pitchFamily="34" charset="0"/>
              </a:defRPr>
            </a:lvl1pPr>
          </a:lstStyle>
          <a:p>
            <a:pPr>
              <a:defRPr/>
            </a:pPr>
            <a:r>
              <a:rPr lang="en-US" smtClean="0">
                <a:solidFill>
                  <a:srgbClr val="000000"/>
                </a:solidFill>
              </a:rPr>
              <a:t>June 15, 2017</a:t>
            </a:r>
            <a:endParaRPr lang="en-GB" dirty="0">
              <a:solidFill>
                <a:srgbClr val="000000"/>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Content: Two and Right Text">
    <p:spTree>
      <p:nvGrpSpPr>
        <p:cNvPr id="1" name=""/>
        <p:cNvGrpSpPr/>
        <p:nvPr/>
      </p:nvGrpSpPr>
      <p:grpSpPr>
        <a:xfrm>
          <a:off x="0" y="0"/>
          <a:ext cx="0" cy="0"/>
          <a:chOff x="0" y="0"/>
          <a:chExt cx="0" cy="0"/>
        </a:xfrm>
      </p:grpSpPr>
      <p:sp>
        <p:nvSpPr>
          <p:cNvPr id="6" name="TextBox 5"/>
          <p:cNvSpPr txBox="1"/>
          <p:nvPr/>
        </p:nvSpPr>
        <p:spPr>
          <a:xfrm>
            <a:off x="533400" y="6477000"/>
            <a:ext cx="2590800" cy="152400"/>
          </a:xfrm>
          <a:prstGeom prst="rect">
            <a:avLst/>
          </a:prstGeom>
          <a:noFill/>
        </p:spPr>
        <p:txBody>
          <a:bodyPr lIns="0" tIns="0" rIns="0" bIns="0"/>
          <a:lstStyle/>
          <a:p>
            <a:pPr>
              <a:defRPr/>
            </a:pPr>
            <a:r>
              <a:rPr lang="en-GB" sz="1000" dirty="0">
                <a:solidFill>
                  <a:srgbClr val="000000"/>
                </a:solidFill>
                <a:cs typeface="Arial" pitchFamily="34" charset="0"/>
              </a:rPr>
              <a:t>PwC</a:t>
            </a:r>
          </a:p>
        </p:txBody>
      </p:sp>
      <p:cxnSp>
        <p:nvCxnSpPr>
          <p:cNvPr id="7" name="Shape 6"/>
          <p:cNvCxnSpPr/>
          <p:nvPr/>
        </p:nvCxnSpPr>
        <p:spPr>
          <a:xfrm rot="5400000" flipH="1" flipV="1">
            <a:off x="4419600" y="-3429000"/>
            <a:ext cx="152400"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8" name="Content Placeholder 26"/>
          <p:cNvSpPr>
            <a:spLocks noGrp="1"/>
          </p:cNvSpPr>
          <p:nvPr>
            <p:ph sz="quarter" idx="14"/>
          </p:nvPr>
        </p:nvSpPr>
        <p:spPr>
          <a:xfrm>
            <a:off x="533400" y="1752600"/>
            <a:ext cx="2590800" cy="2133600"/>
          </a:xfrm>
        </p:spPr>
        <p:txBody>
          <a:bodyPr/>
          <a:lstStyle/>
          <a:p>
            <a:pPr lvl="0"/>
            <a:r>
              <a:rPr lang="en-US" noProof="0" smtClean="0"/>
              <a:t>Click to edit Master text styles</a:t>
            </a:r>
          </a:p>
        </p:txBody>
      </p:sp>
      <p:sp>
        <p:nvSpPr>
          <p:cNvPr id="2" name="Title 1"/>
          <p:cNvSpPr>
            <a:spLocks noGrp="1"/>
          </p:cNvSpPr>
          <p:nvPr>
            <p:ph type="title"/>
          </p:nvPr>
        </p:nvSpPr>
        <p:spPr>
          <a:xfrm>
            <a:off x="533400" y="685800"/>
            <a:ext cx="8077200" cy="914400"/>
          </a:xfrm>
        </p:spPr>
        <p:txBody>
          <a:bodyPr/>
          <a:lstStyle/>
          <a:p>
            <a:r>
              <a:rPr lang="en-US" noProof="0" smtClean="0"/>
              <a:t>Click to edit Master title style</a:t>
            </a:r>
            <a:endParaRPr lang="en-GB" noProof="0"/>
          </a:p>
        </p:txBody>
      </p:sp>
      <p:sp>
        <p:nvSpPr>
          <p:cNvPr id="31" name="Content Placeholder 26"/>
          <p:cNvSpPr>
            <a:spLocks noGrp="1"/>
          </p:cNvSpPr>
          <p:nvPr>
            <p:ph sz="quarter" idx="15"/>
          </p:nvPr>
        </p:nvSpPr>
        <p:spPr>
          <a:xfrm>
            <a:off x="533400" y="4038600"/>
            <a:ext cx="2590800" cy="2133600"/>
          </a:xfrm>
        </p:spPr>
        <p:txBody>
          <a:bodyPr/>
          <a:lstStyle/>
          <a:p>
            <a:pPr lvl="0"/>
            <a:r>
              <a:rPr lang="en-US" noProof="0" smtClean="0"/>
              <a:t>Click to edit Master text styles</a:t>
            </a:r>
          </a:p>
        </p:txBody>
      </p:sp>
      <p:sp>
        <p:nvSpPr>
          <p:cNvPr id="13" name="Text Placeholder 12"/>
          <p:cNvSpPr>
            <a:spLocks noGrp="1"/>
          </p:cNvSpPr>
          <p:nvPr>
            <p:ph type="body" sz="quarter" idx="16"/>
          </p:nvPr>
        </p:nvSpPr>
        <p:spPr>
          <a:xfrm>
            <a:off x="3276600" y="1752600"/>
            <a:ext cx="5334000" cy="4419600"/>
          </a:xfrm>
        </p:spPr>
        <p:txBody>
          <a:bodyPr/>
          <a:lstStyle/>
          <a:p>
            <a:pPr lvl="0"/>
            <a:r>
              <a:rPr lang="en-US" noProof="0" smtClean="0"/>
              <a:t>Click to edit Master text styles</a:t>
            </a:r>
          </a:p>
        </p:txBody>
      </p:sp>
      <p:sp>
        <p:nvSpPr>
          <p:cNvPr id="8" name="Footer Placeholder 4"/>
          <p:cNvSpPr>
            <a:spLocks noGrp="1"/>
          </p:cNvSpPr>
          <p:nvPr>
            <p:ph type="ftr" sz="quarter" idx="17"/>
          </p:nvPr>
        </p:nvSpPr>
        <p:spPr>
          <a:xfrm>
            <a:off x="533400" y="6324600"/>
            <a:ext cx="5257800" cy="152400"/>
          </a:xfrm>
        </p:spPr>
        <p:txBody>
          <a:bodyPr/>
          <a:lstStyle>
            <a:lvl1pPr algn="l">
              <a:defRPr sz="1000">
                <a:solidFill>
                  <a:schemeClr val="tx1"/>
                </a:solidFill>
                <a:latin typeface="Arial" pitchFamily="34" charset="0"/>
                <a:cs typeface="Arial" pitchFamily="34" charset="0"/>
              </a:defRPr>
            </a:lvl1pPr>
          </a:lstStyle>
          <a:p>
            <a:pPr>
              <a:defRPr/>
            </a:pPr>
            <a:r>
              <a:rPr lang="en-GB" smtClean="0">
                <a:solidFill>
                  <a:srgbClr val="000000"/>
                </a:solidFill>
              </a:rPr>
              <a:t>UC Davis Summer Tax Institute</a:t>
            </a:r>
            <a:endParaRPr lang="en-GB" dirty="0">
              <a:solidFill>
                <a:srgbClr val="000000"/>
              </a:solidFill>
            </a:endParaRPr>
          </a:p>
        </p:txBody>
      </p:sp>
      <p:sp>
        <p:nvSpPr>
          <p:cNvPr id="9" name="Slide Number Placeholder 5"/>
          <p:cNvSpPr>
            <a:spLocks noGrp="1"/>
          </p:cNvSpPr>
          <p:nvPr>
            <p:ph type="sldNum" sz="quarter" idx="18"/>
          </p:nvPr>
        </p:nvSpPr>
        <p:spPr/>
        <p:txBody>
          <a:bodyPr/>
          <a:lstStyle>
            <a:lvl1pPr algn="r">
              <a:defRPr sz="1000">
                <a:solidFill>
                  <a:schemeClr val="tx1"/>
                </a:solidFill>
                <a:latin typeface="Arial" pitchFamily="34" charset="0"/>
                <a:cs typeface="Arial" pitchFamily="34" charset="0"/>
              </a:defRPr>
            </a:lvl1pPr>
          </a:lstStyle>
          <a:p>
            <a:pPr>
              <a:defRPr/>
            </a:pPr>
            <a:fld id="{2EEBE3EE-C953-4E0F-8AAA-89C6B4B09B7F}" type="slidenum">
              <a:rPr lang="en-GB">
                <a:solidFill>
                  <a:srgbClr val="000000"/>
                </a:solidFill>
              </a:rPr>
              <a:pPr>
                <a:defRPr/>
              </a:pPr>
              <a:t>‹#›</a:t>
            </a:fld>
            <a:endParaRPr lang="en-GB" dirty="0">
              <a:solidFill>
                <a:srgbClr val="000000"/>
              </a:solidFill>
            </a:endParaRPr>
          </a:p>
        </p:txBody>
      </p:sp>
      <p:sp>
        <p:nvSpPr>
          <p:cNvPr id="10" name="Date Placeholder 3"/>
          <p:cNvSpPr>
            <a:spLocks noGrp="1"/>
          </p:cNvSpPr>
          <p:nvPr>
            <p:ph type="dt" sz="half" idx="19"/>
          </p:nvPr>
        </p:nvSpPr>
        <p:spPr/>
        <p:txBody>
          <a:bodyPr/>
          <a:lstStyle>
            <a:lvl1pPr algn="r">
              <a:defRPr sz="1000">
                <a:solidFill>
                  <a:schemeClr val="tx1"/>
                </a:solidFill>
                <a:latin typeface="Arial" pitchFamily="34" charset="0"/>
                <a:cs typeface="Arial" pitchFamily="34" charset="0"/>
              </a:defRPr>
            </a:lvl1pPr>
          </a:lstStyle>
          <a:p>
            <a:pPr>
              <a:defRPr/>
            </a:pPr>
            <a:r>
              <a:rPr lang="en-US" smtClean="0">
                <a:solidFill>
                  <a:srgbClr val="000000"/>
                </a:solidFill>
              </a:rPr>
              <a:t>June 15, 2017</a:t>
            </a:r>
            <a:endParaRPr lang="en-GB" dirty="0">
              <a:solidFill>
                <a:srgbClr val="000000"/>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ntent: One with Impact">
    <p:spTree>
      <p:nvGrpSpPr>
        <p:cNvPr id="1" name=""/>
        <p:cNvGrpSpPr/>
        <p:nvPr/>
      </p:nvGrpSpPr>
      <p:grpSpPr>
        <a:xfrm>
          <a:off x="0" y="0"/>
          <a:ext cx="0" cy="0"/>
          <a:chOff x="0" y="0"/>
          <a:chExt cx="0" cy="0"/>
        </a:xfrm>
      </p:grpSpPr>
      <p:sp>
        <p:nvSpPr>
          <p:cNvPr id="5" name="TextBox 4"/>
          <p:cNvSpPr txBox="1"/>
          <p:nvPr/>
        </p:nvSpPr>
        <p:spPr>
          <a:xfrm>
            <a:off x="533400" y="6477000"/>
            <a:ext cx="2590800" cy="152400"/>
          </a:xfrm>
          <a:prstGeom prst="rect">
            <a:avLst/>
          </a:prstGeom>
          <a:noFill/>
        </p:spPr>
        <p:txBody>
          <a:bodyPr lIns="0" tIns="0" rIns="0" bIns="0"/>
          <a:lstStyle/>
          <a:p>
            <a:pPr>
              <a:defRPr/>
            </a:pPr>
            <a:r>
              <a:rPr lang="en-GB" sz="1000" noProof="1">
                <a:solidFill>
                  <a:srgbClr val="000000"/>
                </a:solidFill>
                <a:cs typeface="Arial" pitchFamily="34" charset="0"/>
              </a:rPr>
              <a:t>PwC</a:t>
            </a:r>
          </a:p>
        </p:txBody>
      </p:sp>
      <p:cxnSp>
        <p:nvCxnSpPr>
          <p:cNvPr id="6" name="Shape 5"/>
          <p:cNvCxnSpPr/>
          <p:nvPr/>
        </p:nvCxnSpPr>
        <p:spPr>
          <a:xfrm rot="5400000" flipH="1" flipV="1">
            <a:off x="5791200" y="-2057400"/>
            <a:ext cx="152400" cy="54864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276600" y="685800"/>
            <a:ext cx="5334000" cy="914400"/>
          </a:xfrm>
        </p:spPr>
        <p:txBody>
          <a:bodyPr/>
          <a:lstStyle>
            <a:lvl1pPr>
              <a:defRPr/>
            </a:lvl1pPr>
          </a:lstStyle>
          <a:p>
            <a:r>
              <a:rPr lang="en-US" noProof="1" smtClean="0"/>
              <a:t>Click to edit Master title style</a:t>
            </a:r>
            <a:endParaRPr lang="en-GB" noProof="1"/>
          </a:p>
        </p:txBody>
      </p:sp>
      <p:sp>
        <p:nvSpPr>
          <p:cNvPr id="31" name="Content Placeholder 26"/>
          <p:cNvSpPr>
            <a:spLocks noGrp="1"/>
          </p:cNvSpPr>
          <p:nvPr>
            <p:ph sz="quarter" idx="15"/>
          </p:nvPr>
        </p:nvSpPr>
        <p:spPr>
          <a:xfrm>
            <a:off x="3276600" y="1752600"/>
            <a:ext cx="5334000" cy="4419600"/>
          </a:xfrm>
        </p:spPr>
        <p:txBody>
          <a:bodyPr/>
          <a:lstStyle>
            <a:lvl1pPr>
              <a:defRPr baseline="0"/>
            </a:lvl1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GB" noProof="1"/>
          </a:p>
        </p:txBody>
      </p:sp>
      <p:sp>
        <p:nvSpPr>
          <p:cNvPr id="12" name="Text Placeholder 11"/>
          <p:cNvSpPr>
            <a:spLocks noGrp="1"/>
          </p:cNvSpPr>
          <p:nvPr>
            <p:ph type="body" sz="quarter" idx="16"/>
          </p:nvPr>
        </p:nvSpPr>
        <p:spPr>
          <a:xfrm>
            <a:off x="533400" y="1752600"/>
            <a:ext cx="2590800" cy="2130552"/>
          </a:xfrm>
        </p:spPr>
        <p:txBody>
          <a:bodyPr/>
          <a:lstStyle>
            <a:lvl1pPr>
              <a:defRPr sz="2400" b="1" i="1" baseline="0">
                <a:solidFill>
                  <a:schemeClr val="tx2"/>
                </a:solidFill>
              </a:defRPr>
            </a:lvl1pPr>
          </a:lstStyle>
          <a:p>
            <a:pPr lvl="0"/>
            <a:r>
              <a:rPr lang="en-US" noProof="1" smtClean="0"/>
              <a:t>Click to edit Master text styles</a:t>
            </a:r>
          </a:p>
        </p:txBody>
      </p:sp>
      <p:sp>
        <p:nvSpPr>
          <p:cNvPr id="7" name="Footer Placeholder 4"/>
          <p:cNvSpPr>
            <a:spLocks noGrp="1"/>
          </p:cNvSpPr>
          <p:nvPr>
            <p:ph type="ftr" sz="quarter" idx="17"/>
          </p:nvPr>
        </p:nvSpPr>
        <p:spPr>
          <a:xfrm>
            <a:off x="533400" y="6324600"/>
            <a:ext cx="5257800" cy="152400"/>
          </a:xfrm>
        </p:spPr>
        <p:txBody>
          <a:bodyPr/>
          <a:lstStyle>
            <a:lvl1pPr algn="l">
              <a:defRPr sz="1000">
                <a:solidFill>
                  <a:schemeClr val="tx1"/>
                </a:solidFill>
                <a:latin typeface="Arial" pitchFamily="34" charset="0"/>
                <a:cs typeface="Arial" pitchFamily="34" charset="0"/>
              </a:defRPr>
            </a:lvl1pPr>
          </a:lstStyle>
          <a:p>
            <a:pPr>
              <a:defRPr/>
            </a:pPr>
            <a:r>
              <a:rPr lang="en-GB" smtClean="0">
                <a:solidFill>
                  <a:srgbClr val="000000"/>
                </a:solidFill>
              </a:rPr>
              <a:t>UC Davis Summer Tax Institute</a:t>
            </a:r>
            <a:endParaRPr lang="en-GB" dirty="0">
              <a:solidFill>
                <a:srgbClr val="000000"/>
              </a:solidFill>
            </a:endParaRPr>
          </a:p>
        </p:txBody>
      </p:sp>
      <p:sp>
        <p:nvSpPr>
          <p:cNvPr id="8" name="Slide Number Placeholder 5"/>
          <p:cNvSpPr>
            <a:spLocks noGrp="1"/>
          </p:cNvSpPr>
          <p:nvPr>
            <p:ph type="sldNum" sz="quarter" idx="18"/>
          </p:nvPr>
        </p:nvSpPr>
        <p:spPr/>
        <p:txBody>
          <a:bodyPr/>
          <a:lstStyle>
            <a:lvl1pPr algn="r">
              <a:defRPr sz="1000">
                <a:solidFill>
                  <a:schemeClr val="tx1"/>
                </a:solidFill>
                <a:latin typeface="Arial" pitchFamily="34" charset="0"/>
                <a:cs typeface="Arial" pitchFamily="34" charset="0"/>
              </a:defRPr>
            </a:lvl1pPr>
          </a:lstStyle>
          <a:p>
            <a:pPr>
              <a:defRPr/>
            </a:pPr>
            <a:fld id="{3F2BD691-9202-46EE-B18F-C9580DCF528B}" type="slidenum">
              <a:rPr lang="en-GB">
                <a:solidFill>
                  <a:srgbClr val="000000"/>
                </a:solidFill>
              </a:rPr>
              <a:pPr>
                <a:defRPr/>
              </a:pPr>
              <a:t>‹#›</a:t>
            </a:fld>
            <a:endParaRPr lang="en-GB" dirty="0">
              <a:solidFill>
                <a:srgbClr val="000000"/>
              </a:solidFill>
            </a:endParaRPr>
          </a:p>
        </p:txBody>
      </p:sp>
      <p:sp>
        <p:nvSpPr>
          <p:cNvPr id="9" name="Date Placeholder 3"/>
          <p:cNvSpPr>
            <a:spLocks noGrp="1"/>
          </p:cNvSpPr>
          <p:nvPr>
            <p:ph type="dt" sz="half" idx="19"/>
          </p:nvPr>
        </p:nvSpPr>
        <p:spPr/>
        <p:txBody>
          <a:bodyPr/>
          <a:lstStyle>
            <a:lvl1pPr algn="r">
              <a:defRPr sz="1000">
                <a:solidFill>
                  <a:schemeClr val="tx1"/>
                </a:solidFill>
                <a:latin typeface="Arial" pitchFamily="34" charset="0"/>
                <a:cs typeface="Arial" pitchFamily="34" charset="0"/>
              </a:defRPr>
            </a:lvl1pPr>
          </a:lstStyle>
          <a:p>
            <a:pPr>
              <a:defRPr/>
            </a:pPr>
            <a:r>
              <a:rPr lang="en-US" smtClean="0">
                <a:solidFill>
                  <a:srgbClr val="000000"/>
                </a:solidFill>
              </a:rPr>
              <a:t>June 15, 2017</a:t>
            </a:r>
            <a:endParaRPr lang="en-GB" dirty="0">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ontent: Two">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914400"/>
          </a:xfrm>
        </p:spPr>
        <p:txBody>
          <a:bodyPr/>
          <a:lstStyle/>
          <a:p>
            <a:r>
              <a:rPr lang="en-US" noProof="0" dirty="0" smtClean="0"/>
              <a:t>Click to edit Master title style</a:t>
            </a:r>
            <a:endParaRPr lang="en-US" noProof="0" dirty="0"/>
          </a:p>
        </p:txBody>
      </p:sp>
      <p:sp>
        <p:nvSpPr>
          <p:cNvPr id="28" name="Content Placeholder 26"/>
          <p:cNvSpPr>
            <a:spLocks noGrp="1"/>
          </p:cNvSpPr>
          <p:nvPr>
            <p:ph sz="quarter" idx="14"/>
          </p:nvPr>
        </p:nvSpPr>
        <p:spPr>
          <a:xfrm>
            <a:off x="533400" y="1752601"/>
            <a:ext cx="3962400" cy="4419599"/>
          </a:xfrm>
        </p:spPr>
        <p:txBody>
          <a:bodyPr/>
          <a:lstStyle>
            <a:lvl1pPr>
              <a:defRPr sz="1600"/>
            </a:lvl1pPr>
            <a:lvl2pPr>
              <a:defRPr sz="1600"/>
            </a:lvl2pPr>
            <a:lvl3pPr>
              <a:defRPr sz="1600"/>
            </a:lvl3pPr>
            <a:lvl4pPr>
              <a:defRPr sz="1600"/>
            </a:lvl4pPr>
            <a:lvl5pPr>
              <a:defRPr sz="1600"/>
            </a:lvl5p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31" name="Content Placeholder 26"/>
          <p:cNvSpPr>
            <a:spLocks noGrp="1"/>
          </p:cNvSpPr>
          <p:nvPr>
            <p:ph sz="quarter" idx="15"/>
          </p:nvPr>
        </p:nvSpPr>
        <p:spPr>
          <a:xfrm>
            <a:off x="4648201" y="1752600"/>
            <a:ext cx="3962399" cy="4419600"/>
          </a:xfrm>
        </p:spPr>
        <p:txBody>
          <a:bodyPr/>
          <a:lstStyle>
            <a:lvl1pPr>
              <a:defRPr sz="1600"/>
            </a:lvl1pPr>
            <a:lvl2pPr>
              <a:defRPr sz="1600"/>
            </a:lvl2pPr>
            <a:lvl3pPr>
              <a:defRPr sz="1600"/>
            </a:lvl3pPr>
            <a:lvl4pPr>
              <a:defRPr sz="1600"/>
            </a:lvl4pPr>
            <a:lvl5pPr>
              <a:defRPr sz="1600"/>
            </a:lvl5p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32"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r>
              <a:rPr lang="en-US" smtClean="0"/>
              <a:t>UC Davis Summer Tax Institute</a:t>
            </a:r>
            <a:endParaRPr lang="en-US" dirty="0"/>
          </a:p>
        </p:txBody>
      </p:sp>
      <p:cxnSp>
        <p:nvCxnSpPr>
          <p:cNvPr id="62" name="Shape 61"/>
          <p:cNvCxnSpPr/>
          <p:nvPr/>
        </p:nvCxnSpPr>
        <p:spPr>
          <a:xfrm rot="5400000" flipH="1" flipV="1">
            <a:off x="4419601" y="-3429000"/>
            <a:ext cx="152399"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1"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smtClean="0"/>
              <a:t>June 15, 2017</a:t>
            </a:r>
            <a:endParaRPr lang="en-US" dirty="0"/>
          </a:p>
        </p:txBody>
      </p:sp>
      <p:sp>
        <p:nvSpPr>
          <p:cNvPr id="12" name="PwCFirm"/>
          <p:cNvSpPr txBox="1"/>
          <p:nvPr userDrawn="1"/>
        </p:nvSpPr>
        <p:spPr>
          <a:xfrm>
            <a:off x="533400" y="6477000"/>
            <a:ext cx="2590800" cy="152401"/>
          </a:xfrm>
          <a:prstGeom prst="rect">
            <a:avLst/>
          </a:prstGeom>
          <a:noFill/>
        </p:spPr>
        <p:txBody>
          <a:bodyPr vert="horz" wrap="square" lIns="0" tIns="0" rIns="0" bIns="0" rtlCol="0" anchor="t" anchorCtr="0">
            <a:noAutofit/>
          </a:bodyPr>
          <a:lstStyle/>
          <a:p>
            <a:r>
              <a:rPr lang="en-US" sz="1000" noProof="0" dirty="0" smtClean="0">
                <a:latin typeface="Arial" pitchFamily="34" charset="0"/>
                <a:cs typeface="Arial" pitchFamily="34" charset="0"/>
              </a:rPr>
              <a:t>PwC</a:t>
            </a:r>
            <a:endParaRPr lang="en-US" sz="1000" noProof="0" dirty="0">
              <a:latin typeface="Arial" pitchFamily="34" charset="0"/>
              <a:cs typeface="Arial"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over Only">
    <p:spTree>
      <p:nvGrpSpPr>
        <p:cNvPr id="1" name=""/>
        <p:cNvGrpSpPr/>
        <p:nvPr/>
      </p:nvGrpSpPr>
      <p:grpSpPr>
        <a:xfrm>
          <a:off x="0" y="0"/>
          <a:ext cx="0" cy="0"/>
          <a:chOff x="0" y="0"/>
          <a:chExt cx="0" cy="0"/>
        </a:xfrm>
      </p:grpSpPr>
      <p:sp>
        <p:nvSpPr>
          <p:cNvPr id="3" name="TextBox 2"/>
          <p:cNvSpPr txBox="1"/>
          <p:nvPr/>
        </p:nvSpPr>
        <p:spPr>
          <a:xfrm>
            <a:off x="533400" y="6477000"/>
            <a:ext cx="2590800" cy="152400"/>
          </a:xfrm>
          <a:prstGeom prst="rect">
            <a:avLst/>
          </a:prstGeom>
          <a:noFill/>
        </p:spPr>
        <p:txBody>
          <a:bodyPr lIns="0" tIns="0" rIns="0" bIns="0"/>
          <a:lstStyle/>
          <a:p>
            <a:pPr>
              <a:defRPr/>
            </a:pPr>
            <a:r>
              <a:rPr lang="en-GB" sz="1000" dirty="0">
                <a:solidFill>
                  <a:srgbClr val="000000"/>
                </a:solidFill>
                <a:cs typeface="Arial" pitchFamily="34" charset="0"/>
              </a:rPr>
              <a:t>PwC</a:t>
            </a:r>
          </a:p>
        </p:txBody>
      </p:sp>
      <p:cxnSp>
        <p:nvCxnSpPr>
          <p:cNvPr id="4" name="Shape 3"/>
          <p:cNvCxnSpPr/>
          <p:nvPr/>
        </p:nvCxnSpPr>
        <p:spPr>
          <a:xfrm rot="5400000" flipH="1" flipV="1">
            <a:off x="4419600" y="-3429000"/>
            <a:ext cx="152400"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533400" y="685800"/>
            <a:ext cx="8077200" cy="914400"/>
          </a:xfrm>
        </p:spPr>
        <p:txBody>
          <a:bodyPr/>
          <a:lstStyle/>
          <a:p>
            <a:r>
              <a:rPr lang="en-US" noProof="0" smtClean="0"/>
              <a:t>Click to edit Master title style</a:t>
            </a:r>
            <a:endParaRPr lang="en-GB" noProof="0"/>
          </a:p>
        </p:txBody>
      </p:sp>
      <p:sp>
        <p:nvSpPr>
          <p:cNvPr id="5" name="Footer Placeholder 4"/>
          <p:cNvSpPr>
            <a:spLocks noGrp="1"/>
          </p:cNvSpPr>
          <p:nvPr>
            <p:ph type="ftr" sz="quarter" idx="10"/>
          </p:nvPr>
        </p:nvSpPr>
        <p:spPr>
          <a:xfrm>
            <a:off x="533400" y="6324600"/>
            <a:ext cx="5257800" cy="152400"/>
          </a:xfrm>
        </p:spPr>
        <p:txBody>
          <a:bodyPr/>
          <a:lstStyle>
            <a:lvl1pPr algn="l">
              <a:defRPr sz="1000">
                <a:solidFill>
                  <a:schemeClr val="tx1"/>
                </a:solidFill>
                <a:latin typeface="Arial" pitchFamily="34" charset="0"/>
                <a:cs typeface="Arial" pitchFamily="34" charset="0"/>
              </a:defRPr>
            </a:lvl1pPr>
          </a:lstStyle>
          <a:p>
            <a:pPr>
              <a:defRPr/>
            </a:pPr>
            <a:r>
              <a:rPr lang="en-GB" smtClean="0">
                <a:solidFill>
                  <a:srgbClr val="000000"/>
                </a:solidFill>
              </a:rPr>
              <a:t>UC Davis Summer Tax Institute</a:t>
            </a:r>
            <a:endParaRPr lang="en-GB" dirty="0">
              <a:solidFill>
                <a:srgbClr val="000000"/>
              </a:solidFill>
            </a:endParaRPr>
          </a:p>
        </p:txBody>
      </p:sp>
      <p:sp>
        <p:nvSpPr>
          <p:cNvPr id="6" name="Slide Number Placeholder 5"/>
          <p:cNvSpPr>
            <a:spLocks noGrp="1"/>
          </p:cNvSpPr>
          <p:nvPr>
            <p:ph type="sldNum" sz="quarter" idx="11"/>
          </p:nvPr>
        </p:nvSpPr>
        <p:spPr/>
        <p:txBody>
          <a:bodyPr/>
          <a:lstStyle>
            <a:lvl1pPr algn="r">
              <a:defRPr sz="1000">
                <a:solidFill>
                  <a:schemeClr val="tx1"/>
                </a:solidFill>
                <a:latin typeface="Arial" pitchFamily="34" charset="0"/>
                <a:cs typeface="Arial" pitchFamily="34" charset="0"/>
              </a:defRPr>
            </a:lvl1pPr>
          </a:lstStyle>
          <a:p>
            <a:pPr>
              <a:defRPr/>
            </a:pPr>
            <a:fld id="{9860BFF5-1D49-4F5E-995B-B9FAD730263D}" type="slidenum">
              <a:rPr lang="en-GB">
                <a:solidFill>
                  <a:srgbClr val="000000"/>
                </a:solidFill>
              </a:rPr>
              <a:pPr>
                <a:defRPr/>
              </a:pPr>
              <a:t>‹#›</a:t>
            </a:fld>
            <a:endParaRPr lang="en-GB" dirty="0">
              <a:solidFill>
                <a:srgbClr val="000000"/>
              </a:solidFill>
            </a:endParaRPr>
          </a:p>
        </p:txBody>
      </p:sp>
      <p:sp>
        <p:nvSpPr>
          <p:cNvPr id="7" name="Date Placeholder 3"/>
          <p:cNvSpPr>
            <a:spLocks noGrp="1"/>
          </p:cNvSpPr>
          <p:nvPr>
            <p:ph type="dt" sz="half" idx="12"/>
          </p:nvPr>
        </p:nvSpPr>
        <p:spPr/>
        <p:txBody>
          <a:bodyPr/>
          <a:lstStyle>
            <a:lvl1pPr algn="r">
              <a:defRPr sz="1000">
                <a:solidFill>
                  <a:schemeClr val="tx1"/>
                </a:solidFill>
                <a:latin typeface="Arial" pitchFamily="34" charset="0"/>
                <a:cs typeface="Arial" pitchFamily="34" charset="0"/>
              </a:defRPr>
            </a:lvl1pPr>
          </a:lstStyle>
          <a:p>
            <a:pPr>
              <a:defRPr/>
            </a:pPr>
            <a:r>
              <a:rPr lang="en-US" smtClean="0">
                <a:solidFill>
                  <a:srgbClr val="000000"/>
                </a:solidFill>
              </a:rPr>
              <a:t>June 15, 2017</a:t>
            </a:r>
            <a:endParaRPr lang="en-GB" dirty="0">
              <a:solidFill>
                <a:srgbClr val="000000"/>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Empty no Footer">
    <p:spTree>
      <p:nvGrpSpPr>
        <p:cNvPr id="1" name=""/>
        <p:cNvGrpSpPr/>
        <p:nvPr/>
      </p:nvGrpSpPr>
      <p:grpSpPr>
        <a:xfrm>
          <a:off x="0" y="0"/>
          <a:ext cx="0" cy="0"/>
          <a:chOff x="0" y="0"/>
          <a:chExt cx="0" cy="0"/>
        </a:xfrm>
      </p:grpSpPr>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
        <p:nvSpPr>
          <p:cNvPr id="2" name="TextBox 1"/>
          <p:cNvSpPr txBox="1"/>
          <p:nvPr/>
        </p:nvSpPr>
        <p:spPr>
          <a:xfrm>
            <a:off x="533400" y="6477000"/>
            <a:ext cx="2590800" cy="152400"/>
          </a:xfrm>
          <a:prstGeom prst="rect">
            <a:avLst/>
          </a:prstGeom>
          <a:noFill/>
        </p:spPr>
        <p:txBody>
          <a:bodyPr lIns="0" tIns="0" rIns="0" bIns="0"/>
          <a:lstStyle/>
          <a:p>
            <a:pPr>
              <a:defRPr/>
            </a:pPr>
            <a:r>
              <a:rPr lang="en-GB" sz="1000" dirty="0">
                <a:solidFill>
                  <a:srgbClr val="000000"/>
                </a:solidFill>
                <a:cs typeface="Arial" pitchFamily="34" charset="0"/>
              </a:rPr>
              <a:t>PwC</a:t>
            </a:r>
          </a:p>
        </p:txBody>
      </p:sp>
      <p:sp>
        <p:nvSpPr>
          <p:cNvPr id="3" name="Footer Placeholder 4"/>
          <p:cNvSpPr>
            <a:spLocks noGrp="1"/>
          </p:cNvSpPr>
          <p:nvPr>
            <p:ph type="ftr" sz="quarter" idx="10"/>
          </p:nvPr>
        </p:nvSpPr>
        <p:spPr>
          <a:xfrm>
            <a:off x="533400" y="6324600"/>
            <a:ext cx="5257800" cy="152400"/>
          </a:xfrm>
        </p:spPr>
        <p:txBody>
          <a:bodyPr/>
          <a:lstStyle>
            <a:lvl1pPr algn="l">
              <a:defRPr sz="1000">
                <a:solidFill>
                  <a:schemeClr val="tx1"/>
                </a:solidFill>
                <a:latin typeface="Arial" pitchFamily="34" charset="0"/>
                <a:cs typeface="Arial" pitchFamily="34" charset="0"/>
              </a:defRPr>
            </a:lvl1pPr>
          </a:lstStyle>
          <a:p>
            <a:pPr>
              <a:defRPr/>
            </a:pPr>
            <a:r>
              <a:rPr lang="en-GB" smtClean="0">
                <a:solidFill>
                  <a:srgbClr val="000000"/>
                </a:solidFill>
              </a:rPr>
              <a:t>UC Davis Summer Tax Institute</a:t>
            </a:r>
            <a:endParaRPr lang="en-GB" dirty="0">
              <a:solidFill>
                <a:srgbClr val="000000"/>
              </a:solidFill>
            </a:endParaRPr>
          </a:p>
        </p:txBody>
      </p:sp>
      <p:sp>
        <p:nvSpPr>
          <p:cNvPr id="4" name="Slide Number Placeholder 5"/>
          <p:cNvSpPr>
            <a:spLocks noGrp="1"/>
          </p:cNvSpPr>
          <p:nvPr>
            <p:ph type="sldNum" sz="quarter" idx="11"/>
          </p:nvPr>
        </p:nvSpPr>
        <p:spPr/>
        <p:txBody>
          <a:bodyPr/>
          <a:lstStyle>
            <a:lvl1pPr algn="r">
              <a:defRPr sz="1000">
                <a:solidFill>
                  <a:schemeClr val="tx1"/>
                </a:solidFill>
                <a:latin typeface="Arial" pitchFamily="34" charset="0"/>
                <a:cs typeface="Arial" pitchFamily="34" charset="0"/>
              </a:defRPr>
            </a:lvl1pPr>
          </a:lstStyle>
          <a:p>
            <a:pPr>
              <a:defRPr/>
            </a:pPr>
            <a:fld id="{CB953A12-70D1-42FA-A9B4-1E6715F017A3}" type="slidenum">
              <a:rPr lang="en-GB">
                <a:solidFill>
                  <a:srgbClr val="000000"/>
                </a:solidFill>
              </a:rPr>
              <a:pPr>
                <a:defRPr/>
              </a:pPr>
              <a:t>‹#›</a:t>
            </a:fld>
            <a:endParaRPr lang="en-GB" dirty="0">
              <a:solidFill>
                <a:srgbClr val="000000"/>
              </a:solidFill>
            </a:endParaRPr>
          </a:p>
        </p:txBody>
      </p:sp>
      <p:sp>
        <p:nvSpPr>
          <p:cNvPr id="5" name="Date Placeholder 3"/>
          <p:cNvSpPr>
            <a:spLocks noGrp="1"/>
          </p:cNvSpPr>
          <p:nvPr>
            <p:ph type="dt" sz="half" idx="12"/>
          </p:nvPr>
        </p:nvSpPr>
        <p:spPr/>
        <p:txBody>
          <a:bodyPr/>
          <a:lstStyle>
            <a:lvl1pPr algn="r">
              <a:defRPr sz="1000">
                <a:solidFill>
                  <a:schemeClr val="tx1"/>
                </a:solidFill>
                <a:latin typeface="Arial" pitchFamily="34" charset="0"/>
                <a:cs typeface="Arial" pitchFamily="34" charset="0"/>
              </a:defRPr>
            </a:lvl1pPr>
          </a:lstStyle>
          <a:p>
            <a:pPr>
              <a:defRPr/>
            </a:pPr>
            <a:r>
              <a:rPr lang="en-US" smtClean="0">
                <a:solidFill>
                  <a:srgbClr val="000000"/>
                </a:solidFill>
              </a:rPr>
              <a:t>June 15, 2017</a:t>
            </a:r>
            <a:endParaRPr lang="en-GB" dirty="0">
              <a:solidFill>
                <a:srgbClr val="000000"/>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Key point">
    <p:spTree>
      <p:nvGrpSpPr>
        <p:cNvPr id="1" name=""/>
        <p:cNvGrpSpPr/>
        <p:nvPr/>
      </p:nvGrpSpPr>
      <p:grpSpPr>
        <a:xfrm>
          <a:off x="0" y="0"/>
          <a:ext cx="0" cy="0"/>
          <a:chOff x="0" y="0"/>
          <a:chExt cx="0" cy="0"/>
        </a:xfrm>
      </p:grpSpPr>
      <p:cxnSp>
        <p:nvCxnSpPr>
          <p:cNvPr id="4" name="Shape 3"/>
          <p:cNvCxnSpPr/>
          <p:nvPr/>
        </p:nvCxnSpPr>
        <p:spPr>
          <a:xfrm rot="5400000" flipH="1" flipV="1">
            <a:off x="4419600" y="-3429000"/>
            <a:ext cx="152400"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533400" y="6477000"/>
            <a:ext cx="2590800" cy="152400"/>
          </a:xfrm>
          <a:prstGeom prst="rect">
            <a:avLst/>
          </a:prstGeom>
          <a:noFill/>
        </p:spPr>
        <p:txBody>
          <a:bodyPr lIns="0" tIns="0" rIns="0" bIns="0"/>
          <a:lstStyle/>
          <a:p>
            <a:pPr>
              <a:defRPr/>
            </a:pPr>
            <a:r>
              <a:rPr lang="en-GB" sz="1000" dirty="0">
                <a:solidFill>
                  <a:srgbClr val="000000"/>
                </a:solidFill>
                <a:cs typeface="Arial" pitchFamily="34" charset="0"/>
              </a:rPr>
              <a:t>PwC</a:t>
            </a:r>
          </a:p>
        </p:txBody>
      </p:sp>
      <p:sp>
        <p:nvSpPr>
          <p:cNvPr id="2" name="Title 1"/>
          <p:cNvSpPr>
            <a:spLocks noGrp="1"/>
          </p:cNvSpPr>
          <p:nvPr>
            <p:ph type="title"/>
          </p:nvPr>
        </p:nvSpPr>
        <p:spPr>
          <a:xfrm>
            <a:off x="533400" y="685800"/>
            <a:ext cx="8077200" cy="914400"/>
          </a:xfrm>
        </p:spPr>
        <p:txBody>
          <a:bodyPr/>
          <a:lstStyle>
            <a:lvl1pPr>
              <a:lnSpc>
                <a:spcPct val="100000"/>
              </a:lnSpc>
              <a:defRPr baseline="0">
                <a:solidFill>
                  <a:schemeClr val="tx1"/>
                </a:solidFill>
              </a:defRPr>
            </a:lvl1pPr>
          </a:lstStyle>
          <a:p>
            <a:r>
              <a:rPr lang="en-US" noProof="0" smtClean="0"/>
              <a:t>Click to edit Master title style</a:t>
            </a:r>
            <a:endParaRPr lang="en-GB" noProof="0"/>
          </a:p>
        </p:txBody>
      </p:sp>
      <p:sp>
        <p:nvSpPr>
          <p:cNvPr id="15" name="Content Placeholder 26"/>
          <p:cNvSpPr>
            <a:spLocks noGrp="1"/>
          </p:cNvSpPr>
          <p:nvPr>
            <p:ph sz="quarter" idx="15"/>
          </p:nvPr>
        </p:nvSpPr>
        <p:spPr>
          <a:xfrm>
            <a:off x="533400" y="1752600"/>
            <a:ext cx="8077200" cy="4419600"/>
          </a:xfrm>
        </p:spPr>
        <p:txBody>
          <a:bodyPr/>
          <a:lstStyle>
            <a:lvl1pPr>
              <a:defRPr sz="3200" baseline="0">
                <a:solidFill>
                  <a:schemeClr val="tx2"/>
                </a:solidFill>
              </a:defRPr>
            </a:lvl1pPr>
            <a:lvl2pPr>
              <a:buClr>
                <a:schemeClr val="tx2"/>
              </a:buClr>
              <a:defRPr sz="3200">
                <a:solidFill>
                  <a:schemeClr val="tx2"/>
                </a:solidFill>
              </a:defRPr>
            </a:lvl2pPr>
            <a:lvl3pPr>
              <a:buClr>
                <a:schemeClr val="tx2"/>
              </a:buClr>
              <a:defRPr sz="3200">
                <a:solidFill>
                  <a:schemeClr val="tx2"/>
                </a:solidFill>
              </a:defRPr>
            </a:lvl3pPr>
            <a:lvl4pPr>
              <a:buClr>
                <a:schemeClr val="tx2"/>
              </a:buClr>
              <a:defRPr sz="3200">
                <a:solidFill>
                  <a:schemeClr val="tx2"/>
                </a:solidFill>
              </a:defRPr>
            </a:lvl4pPr>
            <a:lvl5pPr>
              <a:buClr>
                <a:schemeClr val="tx2"/>
              </a:buClr>
              <a:defRPr sz="3200">
                <a:solidFill>
                  <a:schemeClr val="tx2"/>
                </a:solidFill>
              </a:defRPr>
            </a:lvl5pPr>
            <a:lvl6pPr>
              <a:buClr>
                <a:schemeClr val="tx2"/>
              </a:buClr>
              <a:defRPr sz="3200" baseline="0">
                <a:solidFill>
                  <a:schemeClr val="tx2"/>
                </a:solidFill>
              </a:defRPr>
            </a:lvl6pPr>
            <a:lvl7pPr>
              <a:buClr>
                <a:schemeClr val="tx2"/>
              </a:buClr>
              <a:buAutoNum type="alphaLcPeriod"/>
              <a:defRPr sz="3200" baseline="0">
                <a:solidFill>
                  <a:schemeClr val="tx2"/>
                </a:solidFill>
              </a:defRPr>
            </a:lvl7pPr>
            <a:lvl8pPr>
              <a:buClr>
                <a:schemeClr val="tx2"/>
              </a:buClr>
              <a:buNone/>
              <a:defRPr sz="3200">
                <a:solidFill>
                  <a:schemeClr val="tx2"/>
                </a:solidFill>
              </a:defRPr>
            </a:lvl8pPr>
            <a:lvl9pPr>
              <a:defRPr sz="32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4"/>
          <p:cNvSpPr>
            <a:spLocks noGrp="1"/>
          </p:cNvSpPr>
          <p:nvPr>
            <p:ph type="ftr" sz="quarter" idx="16"/>
          </p:nvPr>
        </p:nvSpPr>
        <p:spPr>
          <a:xfrm>
            <a:off x="533400" y="6324600"/>
            <a:ext cx="5257800" cy="152400"/>
          </a:xfrm>
        </p:spPr>
        <p:txBody>
          <a:bodyPr/>
          <a:lstStyle>
            <a:lvl1pPr algn="l">
              <a:defRPr sz="1000">
                <a:solidFill>
                  <a:schemeClr val="tx1"/>
                </a:solidFill>
                <a:latin typeface="Arial" pitchFamily="34" charset="0"/>
                <a:cs typeface="Arial" pitchFamily="34" charset="0"/>
              </a:defRPr>
            </a:lvl1pPr>
          </a:lstStyle>
          <a:p>
            <a:pPr>
              <a:defRPr/>
            </a:pPr>
            <a:r>
              <a:rPr lang="en-GB" smtClean="0">
                <a:solidFill>
                  <a:srgbClr val="000000"/>
                </a:solidFill>
              </a:rPr>
              <a:t>UC Davis Summer Tax Institute</a:t>
            </a:r>
            <a:endParaRPr lang="en-GB" dirty="0">
              <a:solidFill>
                <a:srgbClr val="000000"/>
              </a:solidFill>
            </a:endParaRPr>
          </a:p>
        </p:txBody>
      </p:sp>
      <p:sp>
        <p:nvSpPr>
          <p:cNvPr id="7" name="Slide Number Placeholder 5"/>
          <p:cNvSpPr>
            <a:spLocks noGrp="1"/>
          </p:cNvSpPr>
          <p:nvPr>
            <p:ph type="sldNum" sz="quarter" idx="17"/>
          </p:nvPr>
        </p:nvSpPr>
        <p:spPr/>
        <p:txBody>
          <a:bodyPr/>
          <a:lstStyle>
            <a:lvl1pPr algn="r">
              <a:defRPr sz="1000">
                <a:solidFill>
                  <a:schemeClr val="tx1"/>
                </a:solidFill>
                <a:latin typeface="Arial" pitchFamily="34" charset="0"/>
                <a:cs typeface="Arial" pitchFamily="34" charset="0"/>
              </a:defRPr>
            </a:lvl1pPr>
          </a:lstStyle>
          <a:p>
            <a:pPr>
              <a:defRPr/>
            </a:pPr>
            <a:fld id="{D757B1A6-662B-455C-AC45-A211E881FB7B}" type="slidenum">
              <a:rPr lang="en-GB">
                <a:solidFill>
                  <a:srgbClr val="000000"/>
                </a:solidFill>
              </a:rPr>
              <a:pPr>
                <a:defRPr/>
              </a:pPr>
              <a:t>‹#›</a:t>
            </a:fld>
            <a:endParaRPr lang="en-GB" dirty="0">
              <a:solidFill>
                <a:srgbClr val="000000"/>
              </a:solidFill>
            </a:endParaRPr>
          </a:p>
        </p:txBody>
      </p:sp>
      <p:sp>
        <p:nvSpPr>
          <p:cNvPr id="8" name="Date Placeholder 3"/>
          <p:cNvSpPr>
            <a:spLocks noGrp="1"/>
          </p:cNvSpPr>
          <p:nvPr>
            <p:ph type="dt" sz="half" idx="18"/>
          </p:nvPr>
        </p:nvSpPr>
        <p:spPr/>
        <p:txBody>
          <a:bodyPr/>
          <a:lstStyle>
            <a:lvl1pPr algn="r">
              <a:defRPr sz="1000">
                <a:solidFill>
                  <a:schemeClr val="tx1"/>
                </a:solidFill>
                <a:latin typeface="Arial" pitchFamily="34" charset="0"/>
                <a:cs typeface="Arial" pitchFamily="34" charset="0"/>
              </a:defRPr>
            </a:lvl1pPr>
          </a:lstStyle>
          <a:p>
            <a:pPr>
              <a:defRPr/>
            </a:pPr>
            <a:r>
              <a:rPr lang="en-US" smtClean="0">
                <a:solidFill>
                  <a:srgbClr val="000000"/>
                </a:solidFill>
              </a:rPr>
              <a:t>June 15, 2017</a:t>
            </a:r>
            <a:endParaRPr lang="en-GB" dirty="0">
              <a:solidFill>
                <a:srgbClr val="000000"/>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Key point: Colour">
    <p:bg>
      <p:bgPr>
        <a:solidFill>
          <a:schemeClr val="tx2"/>
        </a:solidFill>
        <a:effectLst/>
      </p:bgPr>
    </p:bg>
    <p:spTree>
      <p:nvGrpSpPr>
        <p:cNvPr id="1" name=""/>
        <p:cNvGrpSpPr/>
        <p:nvPr/>
      </p:nvGrpSpPr>
      <p:grpSpPr>
        <a:xfrm>
          <a:off x="0" y="0"/>
          <a:ext cx="0" cy="0"/>
          <a:chOff x="0" y="0"/>
          <a:chExt cx="0" cy="0"/>
        </a:xfrm>
      </p:grpSpPr>
      <p:sp>
        <p:nvSpPr>
          <p:cNvPr id="4" name="TextBox 3"/>
          <p:cNvSpPr txBox="1"/>
          <p:nvPr/>
        </p:nvSpPr>
        <p:spPr>
          <a:xfrm>
            <a:off x="533400" y="6477000"/>
            <a:ext cx="2590800" cy="152400"/>
          </a:xfrm>
          <a:prstGeom prst="rect">
            <a:avLst/>
          </a:prstGeom>
          <a:noFill/>
        </p:spPr>
        <p:txBody>
          <a:bodyPr lIns="0" tIns="0" rIns="0" bIns="0"/>
          <a:lstStyle/>
          <a:p>
            <a:pPr>
              <a:defRPr/>
            </a:pPr>
            <a:r>
              <a:rPr lang="en-GB" sz="1000" dirty="0">
                <a:solidFill>
                  <a:srgbClr val="FFFFFF"/>
                </a:solidFill>
                <a:cs typeface="Arial" pitchFamily="34" charset="0"/>
              </a:rPr>
              <a:t>PwC</a:t>
            </a:r>
          </a:p>
        </p:txBody>
      </p:sp>
      <p:cxnSp>
        <p:nvCxnSpPr>
          <p:cNvPr id="5" name="Shape 4"/>
          <p:cNvCxnSpPr/>
          <p:nvPr/>
        </p:nvCxnSpPr>
        <p:spPr>
          <a:xfrm rot="5400000" flipH="1" flipV="1">
            <a:off x="4419600" y="-3429000"/>
            <a:ext cx="152400" cy="8229600"/>
          </a:xfrm>
          <a:prstGeom prst="bentConnector2">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533400" y="685800"/>
            <a:ext cx="8077200" cy="914400"/>
          </a:xfrm>
        </p:spPr>
        <p:txBody>
          <a:bodyPr/>
          <a:lstStyle>
            <a:lvl1pPr>
              <a:lnSpc>
                <a:spcPct val="100000"/>
              </a:lnSpc>
              <a:defRPr baseline="0">
                <a:solidFill>
                  <a:schemeClr val="bg1"/>
                </a:solidFill>
              </a:defRPr>
            </a:lvl1pPr>
          </a:lstStyle>
          <a:p>
            <a:r>
              <a:rPr lang="en-US" noProof="0" smtClean="0"/>
              <a:t>Click to edit Master title style</a:t>
            </a:r>
            <a:endParaRPr lang="en-GB" noProof="0"/>
          </a:p>
        </p:txBody>
      </p:sp>
      <p:sp>
        <p:nvSpPr>
          <p:cNvPr id="3" name="Content Placeholder 2"/>
          <p:cNvSpPr>
            <a:spLocks noGrp="1"/>
          </p:cNvSpPr>
          <p:nvPr>
            <p:ph idx="1"/>
          </p:nvPr>
        </p:nvSpPr>
        <p:spPr>
          <a:xfrm>
            <a:off x="533400" y="1752600"/>
            <a:ext cx="8077200" cy="4419600"/>
          </a:xfrm>
        </p:spPr>
        <p:txBody>
          <a:bodyPr>
            <a:noAutofit/>
          </a:bodyPr>
          <a:lstStyle>
            <a:lvl1pPr>
              <a:lnSpc>
                <a:spcPts val="3600"/>
              </a:lnSpc>
              <a:spcBef>
                <a:spcPts val="0"/>
              </a:spcBef>
              <a:spcAft>
                <a:spcPts val="600"/>
              </a:spcAft>
              <a:defRPr sz="3200" baseline="0">
                <a:solidFill>
                  <a:schemeClr val="bg1"/>
                </a:solidFill>
              </a:defRPr>
            </a:lvl1pPr>
            <a:lvl2pPr marL="444500" indent="-263525">
              <a:lnSpc>
                <a:spcPts val="3600"/>
              </a:lnSpc>
              <a:spcBef>
                <a:spcPts val="0"/>
              </a:spcBef>
              <a:spcAft>
                <a:spcPts val="600"/>
              </a:spcAft>
              <a:buClr>
                <a:schemeClr val="bg1"/>
              </a:buClr>
              <a:defRPr sz="3200">
                <a:solidFill>
                  <a:schemeClr val="bg1"/>
                </a:solidFill>
              </a:defRPr>
            </a:lvl2pPr>
            <a:lvl3pPr marL="714375" indent="-266700">
              <a:lnSpc>
                <a:spcPts val="3600"/>
              </a:lnSpc>
              <a:spcBef>
                <a:spcPts val="0"/>
              </a:spcBef>
              <a:spcAft>
                <a:spcPts val="600"/>
              </a:spcAft>
              <a:buClr>
                <a:schemeClr val="bg1"/>
              </a:buClr>
              <a:defRPr sz="3200">
                <a:solidFill>
                  <a:schemeClr val="bg1"/>
                </a:solidFill>
              </a:defRPr>
            </a:lvl3pPr>
            <a:lvl4pPr marL="984250" indent="-266700">
              <a:lnSpc>
                <a:spcPts val="3600"/>
              </a:lnSpc>
              <a:spcBef>
                <a:spcPts val="0"/>
              </a:spcBef>
              <a:spcAft>
                <a:spcPts val="600"/>
              </a:spcAft>
              <a:buClr>
                <a:schemeClr val="bg1"/>
              </a:buClr>
              <a:defRPr sz="3200">
                <a:solidFill>
                  <a:schemeClr val="bg1"/>
                </a:solidFill>
              </a:defRPr>
            </a:lvl4pPr>
            <a:lvl5pPr marL="1341438" indent="-266700">
              <a:lnSpc>
                <a:spcPts val="3600"/>
              </a:lnSpc>
              <a:spcBef>
                <a:spcPts val="0"/>
              </a:spcBef>
              <a:spcAft>
                <a:spcPts val="600"/>
              </a:spcAft>
              <a:buClr>
                <a:schemeClr val="bg1"/>
              </a:buClr>
              <a:defRPr sz="3200">
                <a:solidFill>
                  <a:schemeClr val="bg1"/>
                </a:solidFill>
              </a:defRPr>
            </a:lvl5pPr>
            <a:lvl6pPr marL="1611313" indent="-271463">
              <a:lnSpc>
                <a:spcPts val="3600"/>
              </a:lnSpc>
              <a:spcBef>
                <a:spcPts val="0"/>
              </a:spcBef>
              <a:spcAft>
                <a:spcPts val="60"/>
              </a:spcAft>
              <a:buClr>
                <a:schemeClr val="bg1"/>
              </a:buClr>
              <a:buFont typeface="Arial" pitchFamily="34" charset="0"/>
              <a:buNone/>
              <a:defRPr sz="2800">
                <a:solidFill>
                  <a:schemeClr val="bg1"/>
                </a:solidFill>
              </a:defRPr>
            </a:lvl6pPr>
            <a:lvl7pPr>
              <a:defRPr sz="2800">
                <a:solidFill>
                  <a:schemeClr val="bg1"/>
                </a:solidFill>
              </a:defRPr>
            </a:lvl7pPr>
            <a:lvl8pPr>
              <a:lnSpc>
                <a:spcPts val="3600"/>
              </a:lnSpc>
              <a:defRPr sz="2800">
                <a:solidFill>
                  <a:schemeClr val="bg1"/>
                </a:solidFill>
              </a:defRPr>
            </a:lvl8pPr>
            <a:lvl9pPr>
              <a:defRPr sz="2800">
                <a:solidFill>
                  <a:schemeClr val="bg1"/>
                </a:solidFill>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4"/>
          <p:cNvSpPr>
            <a:spLocks noGrp="1"/>
          </p:cNvSpPr>
          <p:nvPr>
            <p:ph type="ftr" sz="quarter" idx="10"/>
          </p:nvPr>
        </p:nvSpPr>
        <p:spPr>
          <a:xfrm>
            <a:off x="533400" y="6324600"/>
            <a:ext cx="5257800" cy="152400"/>
          </a:xfrm>
        </p:spPr>
        <p:txBody>
          <a:bodyPr/>
          <a:lstStyle>
            <a:lvl1pPr algn="l">
              <a:defRPr sz="1000">
                <a:solidFill>
                  <a:schemeClr val="bg1"/>
                </a:solidFill>
                <a:latin typeface="Arial" pitchFamily="34" charset="0"/>
                <a:cs typeface="Arial" pitchFamily="34" charset="0"/>
              </a:defRPr>
            </a:lvl1pPr>
          </a:lstStyle>
          <a:p>
            <a:pPr>
              <a:defRPr/>
            </a:pPr>
            <a:r>
              <a:rPr lang="en-GB" smtClean="0">
                <a:solidFill>
                  <a:srgbClr val="FFFFFF"/>
                </a:solidFill>
              </a:rPr>
              <a:t>UC Davis Summer Tax Institute</a:t>
            </a:r>
            <a:endParaRPr lang="en-GB" dirty="0">
              <a:solidFill>
                <a:srgbClr val="FFFFFF"/>
              </a:solidFill>
            </a:endParaRPr>
          </a:p>
        </p:txBody>
      </p:sp>
      <p:sp>
        <p:nvSpPr>
          <p:cNvPr id="7" name="Slide Number Placeholder 5"/>
          <p:cNvSpPr>
            <a:spLocks noGrp="1"/>
          </p:cNvSpPr>
          <p:nvPr>
            <p:ph type="sldNum" sz="quarter" idx="11"/>
          </p:nvPr>
        </p:nvSpPr>
        <p:spPr/>
        <p:txBody>
          <a:bodyPr/>
          <a:lstStyle>
            <a:lvl1pPr algn="r">
              <a:defRPr sz="1000">
                <a:solidFill>
                  <a:schemeClr val="bg1"/>
                </a:solidFill>
                <a:latin typeface="Arial" pitchFamily="34" charset="0"/>
                <a:cs typeface="Arial" pitchFamily="34" charset="0"/>
              </a:defRPr>
            </a:lvl1pPr>
          </a:lstStyle>
          <a:p>
            <a:pPr>
              <a:defRPr/>
            </a:pPr>
            <a:fld id="{3DE0E4C4-1F37-4415-BC64-43A4A0413648}" type="slidenum">
              <a:rPr lang="en-GB">
                <a:solidFill>
                  <a:srgbClr val="FFFFFF"/>
                </a:solidFill>
              </a:rPr>
              <a:pPr>
                <a:defRPr/>
              </a:pPr>
              <a:t>‹#›</a:t>
            </a:fld>
            <a:endParaRPr lang="en-GB" dirty="0">
              <a:solidFill>
                <a:srgbClr val="FFFFFF"/>
              </a:solidFill>
            </a:endParaRPr>
          </a:p>
        </p:txBody>
      </p:sp>
      <p:sp>
        <p:nvSpPr>
          <p:cNvPr id="8" name="Date Placeholder 3"/>
          <p:cNvSpPr>
            <a:spLocks noGrp="1"/>
          </p:cNvSpPr>
          <p:nvPr>
            <p:ph type="dt" sz="half" idx="12"/>
          </p:nvPr>
        </p:nvSpPr>
        <p:spPr/>
        <p:txBody>
          <a:bodyPr/>
          <a:lstStyle>
            <a:lvl1pPr algn="r">
              <a:defRPr sz="1000">
                <a:solidFill>
                  <a:schemeClr val="bg1"/>
                </a:solidFill>
                <a:latin typeface="Arial" pitchFamily="34" charset="0"/>
                <a:cs typeface="Arial" pitchFamily="34" charset="0"/>
              </a:defRPr>
            </a:lvl1pPr>
          </a:lstStyle>
          <a:p>
            <a:pPr>
              <a:defRPr/>
            </a:pPr>
            <a:r>
              <a:rPr lang="en-US" smtClean="0">
                <a:solidFill>
                  <a:srgbClr val="FFFFFF"/>
                </a:solidFill>
              </a:rPr>
              <a:t>June 15, 2017</a:t>
            </a:r>
            <a:endParaRPr lang="en-GB" dirty="0">
              <a:solidFill>
                <a:srgbClr val="FFFFFF"/>
              </a:solidFil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Section Divider">
    <p:spTree>
      <p:nvGrpSpPr>
        <p:cNvPr id="1" name=""/>
        <p:cNvGrpSpPr/>
        <p:nvPr/>
      </p:nvGrpSpPr>
      <p:grpSpPr>
        <a:xfrm>
          <a:off x="0" y="0"/>
          <a:ext cx="0" cy="0"/>
          <a:chOff x="0" y="0"/>
          <a:chExt cx="0" cy="0"/>
        </a:xfrm>
      </p:grpSpPr>
      <p:sp>
        <p:nvSpPr>
          <p:cNvPr id="4" name="TextBox 3"/>
          <p:cNvSpPr txBox="1"/>
          <p:nvPr/>
        </p:nvSpPr>
        <p:spPr>
          <a:xfrm>
            <a:off x="533400" y="6477000"/>
            <a:ext cx="2590800" cy="152400"/>
          </a:xfrm>
          <a:prstGeom prst="rect">
            <a:avLst/>
          </a:prstGeom>
          <a:noFill/>
        </p:spPr>
        <p:txBody>
          <a:bodyPr lIns="0" tIns="0" rIns="0" bIns="0"/>
          <a:lstStyle/>
          <a:p>
            <a:pPr>
              <a:defRPr/>
            </a:pPr>
            <a:r>
              <a:rPr lang="en-GB" sz="1000" dirty="0">
                <a:solidFill>
                  <a:srgbClr val="000000"/>
                </a:solidFill>
                <a:cs typeface="Arial" pitchFamily="34" charset="0"/>
              </a:rPr>
              <a:t>PwC</a:t>
            </a:r>
          </a:p>
        </p:txBody>
      </p:sp>
      <p:cxnSp>
        <p:nvCxnSpPr>
          <p:cNvPr id="5" name="Shape 4"/>
          <p:cNvCxnSpPr/>
          <p:nvPr/>
        </p:nvCxnSpPr>
        <p:spPr>
          <a:xfrm rot="5400000" flipH="1" flipV="1">
            <a:off x="4419600" y="-3429000"/>
            <a:ext cx="152400"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57" name="Title 1"/>
          <p:cNvSpPr>
            <a:spLocks noGrp="1"/>
          </p:cNvSpPr>
          <p:nvPr>
            <p:ph type="ctrTitle"/>
          </p:nvPr>
        </p:nvSpPr>
        <p:spPr bwMode="black">
          <a:xfrm>
            <a:off x="533400" y="685801"/>
            <a:ext cx="8077200" cy="1066799"/>
          </a:xfrm>
        </p:spPr>
        <p:txBody>
          <a:bodyPr>
            <a:noAutofit/>
          </a:bodyPr>
          <a:lstStyle>
            <a:lvl1pPr>
              <a:lnSpc>
                <a:spcPct val="90000"/>
              </a:lnSpc>
              <a:defRPr sz="3200">
                <a:solidFill>
                  <a:schemeClr val="tx1"/>
                </a:solidFill>
              </a:defRPr>
            </a:lvl1pPr>
          </a:lstStyle>
          <a:p>
            <a:r>
              <a:rPr lang="en-US" noProof="0" smtClean="0"/>
              <a:t>Click to edit Master title style</a:t>
            </a:r>
            <a:endParaRPr lang="en-GB" noProof="0" smtClean="0"/>
          </a:p>
        </p:txBody>
      </p:sp>
      <p:sp>
        <p:nvSpPr>
          <p:cNvPr id="58" name="Subtitle 2"/>
          <p:cNvSpPr>
            <a:spLocks noGrp="1"/>
          </p:cNvSpPr>
          <p:nvPr>
            <p:ph type="subTitle" idx="1"/>
          </p:nvPr>
        </p:nvSpPr>
        <p:spPr bwMode="black">
          <a:xfrm>
            <a:off x="533400" y="1905001"/>
            <a:ext cx="8077200" cy="1371599"/>
          </a:xfrm>
        </p:spPr>
        <p:txBody>
          <a:bodyPr>
            <a:noAutofit/>
          </a:bodyPr>
          <a:lstStyle>
            <a:lvl1pPr marL="0" indent="0" algn="l">
              <a:lnSpc>
                <a:spcPct val="90000"/>
              </a:lnSpc>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smtClean="0"/>
              <a:t>Click to edit Master subtitle style</a:t>
            </a:r>
            <a:endParaRPr lang="en-GB" noProof="0" smtClean="0"/>
          </a:p>
        </p:txBody>
      </p:sp>
      <p:sp>
        <p:nvSpPr>
          <p:cNvPr id="6" name="Footer Placeholder 4"/>
          <p:cNvSpPr>
            <a:spLocks noGrp="1"/>
          </p:cNvSpPr>
          <p:nvPr>
            <p:ph type="ftr" sz="quarter" idx="10"/>
          </p:nvPr>
        </p:nvSpPr>
        <p:spPr>
          <a:xfrm>
            <a:off x="533400" y="6324600"/>
            <a:ext cx="5257800" cy="152400"/>
          </a:xfrm>
        </p:spPr>
        <p:txBody>
          <a:bodyPr/>
          <a:lstStyle>
            <a:lvl1pPr algn="l">
              <a:defRPr sz="1000">
                <a:solidFill>
                  <a:schemeClr val="tx1"/>
                </a:solidFill>
                <a:latin typeface="Arial" pitchFamily="34" charset="0"/>
                <a:cs typeface="Arial" pitchFamily="34" charset="0"/>
              </a:defRPr>
            </a:lvl1pPr>
          </a:lstStyle>
          <a:p>
            <a:pPr>
              <a:defRPr/>
            </a:pPr>
            <a:r>
              <a:rPr lang="en-GB" smtClean="0">
                <a:solidFill>
                  <a:srgbClr val="000000"/>
                </a:solidFill>
              </a:rPr>
              <a:t>UC Davis Summer Tax Institute</a:t>
            </a:r>
            <a:endParaRPr lang="en-GB" dirty="0">
              <a:solidFill>
                <a:srgbClr val="000000"/>
              </a:solidFill>
            </a:endParaRPr>
          </a:p>
        </p:txBody>
      </p:sp>
      <p:sp>
        <p:nvSpPr>
          <p:cNvPr id="7" name="Slide Number Placeholder 5"/>
          <p:cNvSpPr>
            <a:spLocks noGrp="1"/>
          </p:cNvSpPr>
          <p:nvPr>
            <p:ph type="sldNum" sz="quarter" idx="11"/>
          </p:nvPr>
        </p:nvSpPr>
        <p:spPr/>
        <p:txBody>
          <a:bodyPr/>
          <a:lstStyle>
            <a:lvl1pPr algn="r">
              <a:defRPr sz="1000">
                <a:solidFill>
                  <a:schemeClr val="tx1"/>
                </a:solidFill>
                <a:latin typeface="Arial" pitchFamily="34" charset="0"/>
                <a:cs typeface="Arial" pitchFamily="34" charset="0"/>
              </a:defRPr>
            </a:lvl1pPr>
          </a:lstStyle>
          <a:p>
            <a:pPr>
              <a:defRPr/>
            </a:pPr>
            <a:fld id="{3BAD3BA4-9569-43EB-91DA-E144A30471A7}" type="slidenum">
              <a:rPr lang="en-GB">
                <a:solidFill>
                  <a:srgbClr val="000000"/>
                </a:solidFill>
              </a:rPr>
              <a:pPr>
                <a:defRPr/>
              </a:pPr>
              <a:t>‹#›</a:t>
            </a:fld>
            <a:endParaRPr lang="en-GB" dirty="0">
              <a:solidFill>
                <a:srgbClr val="000000"/>
              </a:solidFill>
            </a:endParaRPr>
          </a:p>
        </p:txBody>
      </p:sp>
      <p:sp>
        <p:nvSpPr>
          <p:cNvPr id="8" name="Date Placeholder 3"/>
          <p:cNvSpPr>
            <a:spLocks noGrp="1"/>
          </p:cNvSpPr>
          <p:nvPr>
            <p:ph type="dt" sz="half" idx="12"/>
          </p:nvPr>
        </p:nvSpPr>
        <p:spPr/>
        <p:txBody>
          <a:bodyPr/>
          <a:lstStyle>
            <a:lvl1pPr algn="r">
              <a:defRPr sz="1000">
                <a:solidFill>
                  <a:schemeClr val="tx1"/>
                </a:solidFill>
                <a:latin typeface="Arial" pitchFamily="34" charset="0"/>
                <a:cs typeface="Arial" pitchFamily="34" charset="0"/>
              </a:defRPr>
            </a:lvl1pPr>
          </a:lstStyle>
          <a:p>
            <a:pPr>
              <a:defRPr/>
            </a:pPr>
            <a:r>
              <a:rPr lang="en-US" smtClean="0">
                <a:solidFill>
                  <a:srgbClr val="000000"/>
                </a:solidFill>
              </a:rPr>
              <a:t>June 15, 2017</a:t>
            </a:r>
            <a:endParaRPr lang="en-GB" dirty="0">
              <a:solidFill>
                <a:srgbClr val="000000"/>
              </a:solidFil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Section Divider: Colour">
    <p:bg>
      <p:bgPr>
        <a:solidFill>
          <a:schemeClr val="tx2"/>
        </a:solidFill>
        <a:effectLst/>
      </p:bgPr>
    </p:bg>
    <p:spTree>
      <p:nvGrpSpPr>
        <p:cNvPr id="1" name=""/>
        <p:cNvGrpSpPr/>
        <p:nvPr/>
      </p:nvGrpSpPr>
      <p:grpSpPr>
        <a:xfrm>
          <a:off x="0" y="0"/>
          <a:ext cx="0" cy="0"/>
          <a:chOff x="0" y="0"/>
          <a:chExt cx="0" cy="0"/>
        </a:xfrm>
      </p:grpSpPr>
      <p:sp>
        <p:nvSpPr>
          <p:cNvPr id="4" name="TextBox 3"/>
          <p:cNvSpPr txBox="1"/>
          <p:nvPr/>
        </p:nvSpPr>
        <p:spPr>
          <a:xfrm>
            <a:off x="533400" y="6477000"/>
            <a:ext cx="2590800" cy="152400"/>
          </a:xfrm>
          <a:prstGeom prst="rect">
            <a:avLst/>
          </a:prstGeom>
          <a:noFill/>
        </p:spPr>
        <p:txBody>
          <a:bodyPr lIns="0" tIns="0" rIns="0" bIns="0"/>
          <a:lstStyle/>
          <a:p>
            <a:pPr>
              <a:defRPr/>
            </a:pPr>
            <a:r>
              <a:rPr lang="en-GB" sz="1000" dirty="0">
                <a:solidFill>
                  <a:srgbClr val="FFFFFF"/>
                </a:solidFill>
                <a:cs typeface="Arial" pitchFamily="34" charset="0"/>
              </a:rPr>
              <a:t>PwC</a:t>
            </a:r>
          </a:p>
        </p:txBody>
      </p:sp>
      <p:cxnSp>
        <p:nvCxnSpPr>
          <p:cNvPr id="5" name="Shape 4"/>
          <p:cNvCxnSpPr/>
          <p:nvPr/>
        </p:nvCxnSpPr>
        <p:spPr>
          <a:xfrm rot="5400000" flipH="1" flipV="1">
            <a:off x="4419600" y="-3429000"/>
            <a:ext cx="152400" cy="8229600"/>
          </a:xfrm>
          <a:prstGeom prst="bentConnector2">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7" name="Title 1"/>
          <p:cNvSpPr>
            <a:spLocks noGrp="1"/>
          </p:cNvSpPr>
          <p:nvPr>
            <p:ph type="ctrTitle"/>
          </p:nvPr>
        </p:nvSpPr>
        <p:spPr bwMode="black">
          <a:xfrm>
            <a:off x="533400" y="685800"/>
            <a:ext cx="8077200" cy="1066800"/>
          </a:xfrm>
        </p:spPr>
        <p:txBody>
          <a:bodyPr>
            <a:noAutofit/>
          </a:bodyPr>
          <a:lstStyle>
            <a:lvl1pPr>
              <a:lnSpc>
                <a:spcPct val="90000"/>
              </a:lnSpc>
              <a:defRPr sz="3200" baseline="0">
                <a:solidFill>
                  <a:schemeClr val="bg1"/>
                </a:solidFill>
              </a:defRPr>
            </a:lvl1pPr>
          </a:lstStyle>
          <a:p>
            <a:r>
              <a:rPr lang="en-US" noProof="0" smtClean="0"/>
              <a:t>Click to edit Master title style</a:t>
            </a:r>
            <a:endParaRPr lang="en-GB" noProof="0"/>
          </a:p>
        </p:txBody>
      </p:sp>
      <p:sp>
        <p:nvSpPr>
          <p:cNvPr id="22" name="Subtitle 2"/>
          <p:cNvSpPr>
            <a:spLocks noGrp="1"/>
          </p:cNvSpPr>
          <p:nvPr>
            <p:ph type="subTitle" idx="1"/>
          </p:nvPr>
        </p:nvSpPr>
        <p:spPr bwMode="black">
          <a:xfrm>
            <a:off x="533400" y="1905000"/>
            <a:ext cx="8077200" cy="1371600"/>
          </a:xfrm>
        </p:spPr>
        <p:txBody>
          <a:bodyPr>
            <a:noAutofit/>
          </a:bodyPr>
          <a:lstStyle>
            <a:lvl1pPr marL="0" indent="0" algn="l">
              <a:lnSpc>
                <a:spcPct val="90000"/>
              </a:lnSpc>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US" noProof="0" smtClean="0"/>
              <a:t>Click to edit Master subtitle style</a:t>
            </a:r>
            <a:endParaRPr lang="en-GB" noProof="0" smtClean="0"/>
          </a:p>
        </p:txBody>
      </p:sp>
      <p:sp>
        <p:nvSpPr>
          <p:cNvPr id="6" name="Footer Placeholder 4"/>
          <p:cNvSpPr>
            <a:spLocks noGrp="1"/>
          </p:cNvSpPr>
          <p:nvPr>
            <p:ph type="ftr" sz="quarter" idx="10"/>
          </p:nvPr>
        </p:nvSpPr>
        <p:spPr>
          <a:xfrm>
            <a:off x="533400" y="6324600"/>
            <a:ext cx="5257800" cy="152400"/>
          </a:xfrm>
        </p:spPr>
        <p:txBody>
          <a:bodyPr/>
          <a:lstStyle>
            <a:lvl1pPr algn="l">
              <a:defRPr sz="1000">
                <a:solidFill>
                  <a:schemeClr val="bg1"/>
                </a:solidFill>
                <a:latin typeface="Arial" pitchFamily="34" charset="0"/>
                <a:cs typeface="Arial" pitchFamily="34" charset="0"/>
              </a:defRPr>
            </a:lvl1pPr>
          </a:lstStyle>
          <a:p>
            <a:pPr>
              <a:defRPr/>
            </a:pPr>
            <a:r>
              <a:rPr lang="en-GB" smtClean="0">
                <a:solidFill>
                  <a:srgbClr val="FFFFFF"/>
                </a:solidFill>
              </a:rPr>
              <a:t>UC Davis Summer Tax Institute</a:t>
            </a:r>
            <a:endParaRPr lang="en-GB" dirty="0">
              <a:solidFill>
                <a:srgbClr val="FFFFFF"/>
              </a:solidFill>
            </a:endParaRPr>
          </a:p>
        </p:txBody>
      </p:sp>
      <p:sp>
        <p:nvSpPr>
          <p:cNvPr id="7" name="Slide Number Placeholder 5"/>
          <p:cNvSpPr>
            <a:spLocks noGrp="1"/>
          </p:cNvSpPr>
          <p:nvPr>
            <p:ph type="sldNum" sz="quarter" idx="11"/>
          </p:nvPr>
        </p:nvSpPr>
        <p:spPr/>
        <p:txBody>
          <a:bodyPr/>
          <a:lstStyle>
            <a:lvl1pPr algn="r">
              <a:defRPr sz="1000">
                <a:solidFill>
                  <a:schemeClr val="bg1"/>
                </a:solidFill>
                <a:latin typeface="Arial" pitchFamily="34" charset="0"/>
                <a:cs typeface="Arial" pitchFamily="34" charset="0"/>
              </a:defRPr>
            </a:lvl1pPr>
          </a:lstStyle>
          <a:p>
            <a:pPr>
              <a:defRPr/>
            </a:pPr>
            <a:fld id="{74AC9AB3-AB7F-4D99-AC95-E8E98338D449}" type="slidenum">
              <a:rPr lang="en-GB">
                <a:solidFill>
                  <a:srgbClr val="FFFFFF"/>
                </a:solidFill>
              </a:rPr>
              <a:pPr>
                <a:defRPr/>
              </a:pPr>
              <a:t>‹#›</a:t>
            </a:fld>
            <a:endParaRPr lang="en-GB" dirty="0">
              <a:solidFill>
                <a:srgbClr val="FFFFFF"/>
              </a:solidFill>
            </a:endParaRPr>
          </a:p>
        </p:txBody>
      </p:sp>
      <p:sp>
        <p:nvSpPr>
          <p:cNvPr id="8" name="Date Placeholder 3"/>
          <p:cNvSpPr>
            <a:spLocks noGrp="1"/>
          </p:cNvSpPr>
          <p:nvPr>
            <p:ph type="dt" sz="half" idx="12"/>
          </p:nvPr>
        </p:nvSpPr>
        <p:spPr/>
        <p:txBody>
          <a:bodyPr/>
          <a:lstStyle>
            <a:lvl1pPr algn="r">
              <a:defRPr sz="1000">
                <a:solidFill>
                  <a:schemeClr val="bg1"/>
                </a:solidFill>
                <a:latin typeface="Arial" pitchFamily="34" charset="0"/>
                <a:cs typeface="Arial" pitchFamily="34" charset="0"/>
              </a:defRPr>
            </a:lvl1pPr>
          </a:lstStyle>
          <a:p>
            <a:pPr>
              <a:defRPr/>
            </a:pPr>
            <a:r>
              <a:rPr lang="en-US" smtClean="0">
                <a:solidFill>
                  <a:srgbClr val="FFFFFF"/>
                </a:solidFill>
              </a:rPr>
              <a:t>June 15, 2017</a:t>
            </a:r>
            <a:endParaRPr lang="en-GB" dirty="0">
              <a:solidFill>
                <a:srgbClr val="FFFFFF"/>
              </a:solidFil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Section Divider: Content">
    <p:bg>
      <p:bgPr>
        <a:solidFill>
          <a:schemeClr val="tx2"/>
        </a:solidFill>
        <a:effectLst/>
      </p:bgPr>
    </p:bg>
    <p:spTree>
      <p:nvGrpSpPr>
        <p:cNvPr id="1" name=""/>
        <p:cNvGrpSpPr/>
        <p:nvPr/>
      </p:nvGrpSpPr>
      <p:grpSpPr>
        <a:xfrm>
          <a:off x="0" y="0"/>
          <a:ext cx="0" cy="0"/>
          <a:chOff x="0" y="0"/>
          <a:chExt cx="0" cy="0"/>
        </a:xfrm>
      </p:grpSpPr>
      <p:sp>
        <p:nvSpPr>
          <p:cNvPr id="5" name="TextBox 4"/>
          <p:cNvSpPr txBox="1"/>
          <p:nvPr/>
        </p:nvSpPr>
        <p:spPr>
          <a:xfrm>
            <a:off x="533400" y="6477000"/>
            <a:ext cx="2590800" cy="152400"/>
          </a:xfrm>
          <a:prstGeom prst="rect">
            <a:avLst/>
          </a:prstGeom>
          <a:noFill/>
        </p:spPr>
        <p:txBody>
          <a:bodyPr lIns="0" tIns="0" rIns="0" bIns="0"/>
          <a:lstStyle/>
          <a:p>
            <a:pPr>
              <a:defRPr/>
            </a:pPr>
            <a:r>
              <a:rPr lang="en-GB" sz="1000" dirty="0">
                <a:solidFill>
                  <a:srgbClr val="FFFFFF"/>
                </a:solidFill>
                <a:latin typeface="Georgia"/>
                <a:cs typeface="Arial" pitchFamily="34" charset="0"/>
              </a:rPr>
              <a:t>PwC</a:t>
            </a:r>
          </a:p>
        </p:txBody>
      </p:sp>
      <p:cxnSp>
        <p:nvCxnSpPr>
          <p:cNvPr id="6" name="Shape 5"/>
          <p:cNvCxnSpPr/>
          <p:nvPr/>
        </p:nvCxnSpPr>
        <p:spPr>
          <a:xfrm rot="5400000" flipH="1" flipV="1">
            <a:off x="4419600" y="-3429000"/>
            <a:ext cx="152400" cy="8229600"/>
          </a:xfrm>
          <a:prstGeom prst="bentConnector2">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7" name="Title 1"/>
          <p:cNvSpPr>
            <a:spLocks noGrp="1"/>
          </p:cNvSpPr>
          <p:nvPr>
            <p:ph type="ctrTitle"/>
          </p:nvPr>
        </p:nvSpPr>
        <p:spPr bwMode="black">
          <a:xfrm>
            <a:off x="533400" y="685800"/>
            <a:ext cx="8077200" cy="1066800"/>
          </a:xfrm>
        </p:spPr>
        <p:txBody>
          <a:bodyPr>
            <a:noAutofit/>
          </a:bodyPr>
          <a:lstStyle>
            <a:lvl1pPr>
              <a:lnSpc>
                <a:spcPct val="90000"/>
              </a:lnSpc>
              <a:defRPr sz="3200">
                <a:solidFill>
                  <a:schemeClr val="bg1"/>
                </a:solidFill>
              </a:defRPr>
            </a:lvl1pPr>
          </a:lstStyle>
          <a:p>
            <a:r>
              <a:rPr lang="en-US" noProof="0" smtClean="0"/>
              <a:t>Click to edit Master title style</a:t>
            </a:r>
            <a:endParaRPr lang="en-GB" noProof="0" smtClean="0"/>
          </a:p>
        </p:txBody>
      </p:sp>
      <p:sp>
        <p:nvSpPr>
          <p:cNvPr id="20" name="Content Placeholder 19"/>
          <p:cNvSpPr>
            <a:spLocks noGrp="1"/>
          </p:cNvSpPr>
          <p:nvPr>
            <p:ph sz="quarter" idx="13"/>
          </p:nvPr>
        </p:nvSpPr>
        <p:spPr>
          <a:xfrm>
            <a:off x="533401" y="2819400"/>
            <a:ext cx="3962399" cy="3352800"/>
          </a:xfr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vl6pPr>
              <a:buClr>
                <a:schemeClr val="bg1"/>
              </a:buCl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33" name="Subtitle 2"/>
          <p:cNvSpPr>
            <a:spLocks noGrp="1"/>
          </p:cNvSpPr>
          <p:nvPr>
            <p:ph type="subTitle" idx="1"/>
          </p:nvPr>
        </p:nvSpPr>
        <p:spPr bwMode="black">
          <a:xfrm>
            <a:off x="533400" y="1905001"/>
            <a:ext cx="8077200" cy="762000"/>
          </a:xfrm>
        </p:spPr>
        <p:txBody>
          <a:bodyPr>
            <a:noAutofit/>
          </a:bodyPr>
          <a:lstStyle>
            <a:lvl1pPr marL="0" indent="0" algn="l">
              <a:lnSpc>
                <a:spcPct val="90000"/>
              </a:lnSpc>
              <a:buNone/>
              <a:defRPr sz="320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US" noProof="0" smtClean="0"/>
              <a:t>Click to edit Master subtitle style</a:t>
            </a:r>
            <a:endParaRPr lang="en-GB" noProof="0" smtClean="0"/>
          </a:p>
        </p:txBody>
      </p:sp>
      <p:sp>
        <p:nvSpPr>
          <p:cNvPr id="3" name="Date Placeholder 2"/>
          <p:cNvSpPr>
            <a:spLocks noGrp="1"/>
          </p:cNvSpPr>
          <p:nvPr>
            <p:ph type="dt" sz="half" idx="14"/>
          </p:nvPr>
        </p:nvSpPr>
        <p:spPr/>
        <p:txBody>
          <a:bodyPr/>
          <a:lstStyle>
            <a:lvl1pPr>
              <a:defRPr>
                <a:solidFill>
                  <a:schemeClr val="bg1"/>
                </a:solidFill>
                <a:latin typeface="+mj-lt"/>
              </a:defRPr>
            </a:lvl1pPr>
          </a:lstStyle>
          <a:p>
            <a:pPr>
              <a:defRPr/>
            </a:pPr>
            <a:r>
              <a:rPr lang="en-US" smtClean="0">
                <a:solidFill>
                  <a:srgbClr val="FFFFFF"/>
                </a:solidFill>
              </a:rPr>
              <a:t>June 15, 2017</a:t>
            </a:r>
            <a:endParaRPr lang="en-GB" dirty="0">
              <a:solidFill>
                <a:srgbClr val="FFFFFF"/>
              </a:solidFill>
            </a:endParaRPr>
          </a:p>
        </p:txBody>
      </p:sp>
      <p:sp>
        <p:nvSpPr>
          <p:cNvPr id="4" name="Footer Placeholder 3"/>
          <p:cNvSpPr>
            <a:spLocks noGrp="1"/>
          </p:cNvSpPr>
          <p:nvPr>
            <p:ph type="ftr" sz="quarter" idx="15"/>
          </p:nvPr>
        </p:nvSpPr>
        <p:spPr/>
        <p:txBody>
          <a:bodyPr/>
          <a:lstStyle>
            <a:lvl1pPr>
              <a:defRPr>
                <a:solidFill>
                  <a:schemeClr val="bg1"/>
                </a:solidFill>
                <a:latin typeface="+mj-lt"/>
              </a:defRPr>
            </a:lvl1pPr>
          </a:lstStyle>
          <a:p>
            <a:pPr>
              <a:defRPr/>
            </a:pPr>
            <a:r>
              <a:rPr lang="en-GB" smtClean="0">
                <a:solidFill>
                  <a:srgbClr val="FFFFFF"/>
                </a:solidFill>
              </a:rPr>
              <a:t>UC Davis Summer Tax Institute</a:t>
            </a:r>
            <a:endParaRPr lang="en-GB" dirty="0">
              <a:solidFill>
                <a:srgbClr val="FFFFFF"/>
              </a:solidFill>
            </a:endParaRPr>
          </a:p>
        </p:txBody>
      </p:sp>
      <p:sp>
        <p:nvSpPr>
          <p:cNvPr id="10" name="Slide Number Placeholder 9"/>
          <p:cNvSpPr>
            <a:spLocks noGrp="1"/>
          </p:cNvSpPr>
          <p:nvPr>
            <p:ph type="sldNum" sz="quarter" idx="16"/>
          </p:nvPr>
        </p:nvSpPr>
        <p:spPr/>
        <p:txBody>
          <a:bodyPr/>
          <a:lstStyle>
            <a:lvl1pPr>
              <a:defRPr>
                <a:solidFill>
                  <a:schemeClr val="bg1"/>
                </a:solidFill>
                <a:latin typeface="+mj-lt"/>
              </a:defRPr>
            </a:lvl1pPr>
          </a:lstStyle>
          <a:p>
            <a:pPr>
              <a:defRPr/>
            </a:pPr>
            <a:r>
              <a:rPr lang="en-GB" dirty="0" smtClean="0">
                <a:solidFill>
                  <a:srgbClr val="FFFFFF"/>
                </a:solidFill>
              </a:rPr>
              <a:t>Slide </a:t>
            </a:r>
            <a:fld id="{03CA4A76-51E5-4024-8537-422928303EF6}" type="slidenum">
              <a:rPr lang="en-GB" smtClean="0">
                <a:solidFill>
                  <a:srgbClr val="FFFFFF"/>
                </a:solidFill>
              </a:rPr>
              <a:pPr>
                <a:defRPr/>
              </a:pPr>
              <a:t>‹#›</a:t>
            </a:fld>
            <a:endParaRPr lang="en-GB" dirty="0">
              <a:solidFill>
                <a:srgbClr val="FFFFFF"/>
              </a:solidFill>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Cover Slide: Fixed Logo">
    <p:spTree>
      <p:nvGrpSpPr>
        <p:cNvPr id="1" name=""/>
        <p:cNvGrpSpPr/>
        <p:nvPr/>
      </p:nvGrpSpPr>
      <p:grpSpPr>
        <a:xfrm>
          <a:off x="0" y="0"/>
          <a:ext cx="0" cy="0"/>
          <a:chOff x="0" y="0"/>
          <a:chExt cx="0" cy="0"/>
        </a:xfrm>
      </p:grpSpPr>
      <p:grpSp>
        <p:nvGrpSpPr>
          <p:cNvPr id="2" name="Group 73"/>
          <p:cNvGrpSpPr>
            <a:grpSpLocks/>
          </p:cNvGrpSpPr>
          <p:nvPr/>
        </p:nvGrpSpPr>
        <p:grpSpPr bwMode="auto">
          <a:xfrm>
            <a:off x="1752600" y="5791200"/>
            <a:ext cx="446088" cy="381000"/>
            <a:chOff x="1905000" y="5715000"/>
            <a:chExt cx="445770" cy="381000"/>
          </a:xfrm>
        </p:grpSpPr>
        <p:sp>
          <p:nvSpPr>
            <p:cNvPr id="6" name="Rectangle 25"/>
            <p:cNvSpPr>
              <a:spLocks noChangeArrowheads="1"/>
            </p:cNvSpPr>
            <p:nvPr userDrawn="1"/>
          </p:nvSpPr>
          <p:spPr bwMode="gray">
            <a:xfrm>
              <a:off x="2293661" y="5988050"/>
              <a:ext cx="57109" cy="107950"/>
            </a:xfrm>
            <a:prstGeom prst="rect">
              <a:avLst/>
            </a:prstGeom>
            <a:solidFill>
              <a:srgbClr val="F445F6"/>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7" name="Rectangle 26"/>
            <p:cNvSpPr>
              <a:spLocks noChangeArrowheads="1"/>
            </p:cNvSpPr>
            <p:nvPr userDrawn="1"/>
          </p:nvSpPr>
          <p:spPr bwMode="gray">
            <a:xfrm>
              <a:off x="2131851" y="5757863"/>
              <a:ext cx="44418" cy="66675"/>
            </a:xfrm>
            <a:prstGeom prst="rect">
              <a:avLst/>
            </a:prstGeom>
            <a:solidFill>
              <a:srgbClr val="F6B67F"/>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8" name="Rectangle 27"/>
            <p:cNvSpPr>
              <a:spLocks noChangeArrowheads="1"/>
            </p:cNvSpPr>
            <p:nvPr userDrawn="1"/>
          </p:nvSpPr>
          <p:spPr bwMode="gray">
            <a:xfrm>
              <a:off x="1905000" y="5715000"/>
              <a:ext cx="226851" cy="42863"/>
            </a:xfrm>
            <a:prstGeom prst="rect">
              <a:avLst/>
            </a:prstGeom>
            <a:solidFill>
              <a:srgbClr val="F48F17"/>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9" name="Rectangle 28"/>
            <p:cNvSpPr>
              <a:spLocks noChangeArrowheads="1"/>
            </p:cNvSpPr>
            <p:nvPr userDrawn="1"/>
          </p:nvSpPr>
          <p:spPr bwMode="gray">
            <a:xfrm>
              <a:off x="1905000" y="5757863"/>
              <a:ext cx="226851" cy="66675"/>
            </a:xfrm>
            <a:prstGeom prst="rect">
              <a:avLst/>
            </a:prstGeom>
            <a:solidFill>
              <a:srgbClr val="EB660B"/>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10" name="Rectangle 29"/>
            <p:cNvSpPr>
              <a:spLocks noChangeArrowheads="1"/>
            </p:cNvSpPr>
            <p:nvPr userDrawn="1"/>
          </p:nvSpPr>
          <p:spPr bwMode="gray">
            <a:xfrm>
              <a:off x="2176269" y="5824538"/>
              <a:ext cx="117391" cy="163512"/>
            </a:xfrm>
            <a:prstGeom prst="rect">
              <a:avLst/>
            </a:prstGeom>
            <a:solidFill>
              <a:srgbClr val="F3BF09"/>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11" name="Rectangle 30"/>
            <p:cNvSpPr>
              <a:spLocks noChangeArrowheads="1"/>
            </p:cNvSpPr>
            <p:nvPr userDrawn="1"/>
          </p:nvSpPr>
          <p:spPr bwMode="gray">
            <a:xfrm>
              <a:off x="2176269" y="5988050"/>
              <a:ext cx="117391" cy="107950"/>
            </a:xfrm>
            <a:prstGeom prst="rect">
              <a:avLst/>
            </a:prstGeom>
            <a:solidFill>
              <a:srgbClr val="E93409"/>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12" name="Rectangle 31"/>
            <p:cNvSpPr>
              <a:spLocks noChangeArrowheads="1"/>
            </p:cNvSpPr>
            <p:nvPr userDrawn="1"/>
          </p:nvSpPr>
          <p:spPr bwMode="gray">
            <a:xfrm>
              <a:off x="2131851" y="5824538"/>
              <a:ext cx="44418" cy="163512"/>
            </a:xfrm>
            <a:prstGeom prst="rect">
              <a:avLst/>
            </a:prstGeom>
            <a:solidFill>
              <a:srgbClr val="EA8804"/>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13" name="Rectangle 32"/>
            <p:cNvSpPr>
              <a:spLocks noChangeArrowheads="1"/>
            </p:cNvSpPr>
            <p:nvPr userDrawn="1"/>
          </p:nvSpPr>
          <p:spPr bwMode="gray">
            <a:xfrm>
              <a:off x="2131851" y="5988050"/>
              <a:ext cx="44418" cy="107950"/>
            </a:xfrm>
            <a:prstGeom prst="rect">
              <a:avLst/>
            </a:prstGeom>
            <a:solidFill>
              <a:srgbClr val="E02504"/>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14" name="Freeform 33"/>
            <p:cNvSpPr>
              <a:spLocks/>
            </p:cNvSpPr>
            <p:nvPr userDrawn="1"/>
          </p:nvSpPr>
          <p:spPr bwMode="gray">
            <a:xfrm>
              <a:off x="1905000" y="5824538"/>
              <a:ext cx="226851" cy="163512"/>
            </a:xfrm>
            <a:custGeom>
              <a:avLst/>
              <a:gdLst/>
              <a:ahLst/>
              <a:cxnLst>
                <a:cxn ang="0">
                  <a:pos x="0" y="0"/>
                </a:cxn>
                <a:cxn ang="0">
                  <a:pos x="159" y="0"/>
                </a:cxn>
                <a:cxn ang="0">
                  <a:pos x="159" y="120"/>
                </a:cxn>
                <a:cxn ang="0">
                  <a:pos x="99" y="120"/>
                </a:cxn>
                <a:cxn ang="0">
                  <a:pos x="99" y="80"/>
                </a:cxn>
                <a:cxn ang="0">
                  <a:pos x="0" y="80"/>
                </a:cxn>
                <a:cxn ang="0">
                  <a:pos x="0" y="0"/>
                </a:cxn>
              </a:cxnLst>
              <a:rect l="0" t="0" r="r" b="b"/>
              <a:pathLst>
                <a:path w="159" h="120">
                  <a:moveTo>
                    <a:pt x="0" y="0"/>
                  </a:moveTo>
                  <a:lnTo>
                    <a:pt x="159" y="0"/>
                  </a:lnTo>
                  <a:lnTo>
                    <a:pt x="159" y="120"/>
                  </a:lnTo>
                  <a:lnTo>
                    <a:pt x="99" y="120"/>
                  </a:lnTo>
                  <a:lnTo>
                    <a:pt x="99" y="80"/>
                  </a:lnTo>
                  <a:lnTo>
                    <a:pt x="0" y="80"/>
                  </a:lnTo>
                  <a:lnTo>
                    <a:pt x="0" y="0"/>
                  </a:lnTo>
                  <a:close/>
                </a:path>
              </a:pathLst>
            </a:custGeom>
            <a:solidFill>
              <a:srgbClr val="E04C00"/>
            </a:solidFill>
            <a:ln w="0">
              <a:noFill/>
              <a:prstDash val="solid"/>
              <a:round/>
              <a:headEnd/>
              <a:tailEnd/>
            </a:ln>
          </p:spPr>
          <p:txBody>
            <a:bodyPr/>
            <a:lstStyle/>
            <a:p>
              <a:pPr>
                <a:defRPr/>
              </a:pPr>
              <a:endParaRPr lang="en-GB" dirty="0">
                <a:solidFill>
                  <a:srgbClr val="000000"/>
                </a:solidFill>
                <a:cs typeface="Arial" charset="0"/>
              </a:endParaRPr>
            </a:p>
          </p:txBody>
        </p:sp>
        <p:sp>
          <p:nvSpPr>
            <p:cNvPr id="15" name="Rectangle 34"/>
            <p:cNvSpPr>
              <a:spLocks noChangeArrowheads="1"/>
            </p:cNvSpPr>
            <p:nvPr userDrawn="1"/>
          </p:nvSpPr>
          <p:spPr bwMode="gray">
            <a:xfrm>
              <a:off x="2046187" y="5988050"/>
              <a:ext cx="85664" cy="107950"/>
            </a:xfrm>
            <a:prstGeom prst="rect">
              <a:avLst/>
            </a:prstGeom>
            <a:solidFill>
              <a:srgbClr val="D61400"/>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16" name="Rectangle 35"/>
            <p:cNvSpPr>
              <a:spLocks noChangeArrowheads="1"/>
            </p:cNvSpPr>
            <p:nvPr userDrawn="1"/>
          </p:nvSpPr>
          <p:spPr bwMode="gray">
            <a:xfrm>
              <a:off x="1905000" y="5934075"/>
              <a:ext cx="141187" cy="53975"/>
            </a:xfrm>
            <a:prstGeom prst="rect">
              <a:avLst/>
            </a:prstGeom>
            <a:solidFill>
              <a:srgbClr val="C93C00"/>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17" name="Rectangle 36"/>
            <p:cNvSpPr>
              <a:spLocks noChangeArrowheads="1"/>
            </p:cNvSpPr>
            <p:nvPr userDrawn="1"/>
          </p:nvSpPr>
          <p:spPr bwMode="gray">
            <a:xfrm>
              <a:off x="1905000" y="5988050"/>
              <a:ext cx="141187" cy="107950"/>
            </a:xfrm>
            <a:prstGeom prst="rect">
              <a:avLst/>
            </a:prstGeom>
            <a:solidFill>
              <a:srgbClr val="C01000"/>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18" name="Rectangle 25"/>
            <p:cNvSpPr>
              <a:spLocks noChangeArrowheads="1"/>
            </p:cNvSpPr>
            <p:nvPr/>
          </p:nvSpPr>
          <p:spPr bwMode="gray">
            <a:xfrm>
              <a:off x="2293661" y="5988050"/>
              <a:ext cx="57109" cy="107950"/>
            </a:xfrm>
            <a:prstGeom prst="rect">
              <a:avLst/>
            </a:prstGeom>
            <a:solidFill>
              <a:srgbClr val="F445F6"/>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19" name="Rectangle 26"/>
            <p:cNvSpPr>
              <a:spLocks noChangeArrowheads="1"/>
            </p:cNvSpPr>
            <p:nvPr/>
          </p:nvSpPr>
          <p:spPr bwMode="gray">
            <a:xfrm>
              <a:off x="2131851" y="5757863"/>
              <a:ext cx="44418" cy="66675"/>
            </a:xfrm>
            <a:prstGeom prst="rect">
              <a:avLst/>
            </a:prstGeom>
            <a:solidFill>
              <a:srgbClr val="F6B67F"/>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20" name="Rectangle 27"/>
            <p:cNvSpPr>
              <a:spLocks noChangeArrowheads="1"/>
            </p:cNvSpPr>
            <p:nvPr/>
          </p:nvSpPr>
          <p:spPr bwMode="gray">
            <a:xfrm>
              <a:off x="1905000" y="5715000"/>
              <a:ext cx="226851" cy="42863"/>
            </a:xfrm>
            <a:prstGeom prst="rect">
              <a:avLst/>
            </a:prstGeom>
            <a:solidFill>
              <a:srgbClr val="F48F17"/>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21" name="Rectangle 28"/>
            <p:cNvSpPr>
              <a:spLocks noChangeArrowheads="1"/>
            </p:cNvSpPr>
            <p:nvPr/>
          </p:nvSpPr>
          <p:spPr bwMode="gray">
            <a:xfrm>
              <a:off x="1905000" y="5757863"/>
              <a:ext cx="226851" cy="66675"/>
            </a:xfrm>
            <a:prstGeom prst="rect">
              <a:avLst/>
            </a:prstGeom>
            <a:solidFill>
              <a:srgbClr val="EB660B"/>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22" name="Rectangle 29"/>
            <p:cNvSpPr>
              <a:spLocks noChangeArrowheads="1"/>
            </p:cNvSpPr>
            <p:nvPr/>
          </p:nvSpPr>
          <p:spPr bwMode="gray">
            <a:xfrm>
              <a:off x="2176269" y="5824538"/>
              <a:ext cx="117391" cy="163512"/>
            </a:xfrm>
            <a:prstGeom prst="rect">
              <a:avLst/>
            </a:prstGeom>
            <a:solidFill>
              <a:srgbClr val="F3BF09"/>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23" name="Rectangle 30"/>
            <p:cNvSpPr>
              <a:spLocks noChangeArrowheads="1"/>
            </p:cNvSpPr>
            <p:nvPr/>
          </p:nvSpPr>
          <p:spPr bwMode="gray">
            <a:xfrm>
              <a:off x="2176269" y="5988050"/>
              <a:ext cx="117391" cy="107950"/>
            </a:xfrm>
            <a:prstGeom prst="rect">
              <a:avLst/>
            </a:prstGeom>
            <a:solidFill>
              <a:srgbClr val="E93409"/>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24" name="Rectangle 31"/>
            <p:cNvSpPr>
              <a:spLocks noChangeArrowheads="1"/>
            </p:cNvSpPr>
            <p:nvPr/>
          </p:nvSpPr>
          <p:spPr bwMode="gray">
            <a:xfrm>
              <a:off x="2131851" y="5824538"/>
              <a:ext cx="44418" cy="163512"/>
            </a:xfrm>
            <a:prstGeom prst="rect">
              <a:avLst/>
            </a:prstGeom>
            <a:solidFill>
              <a:srgbClr val="EA8804"/>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25" name="Rectangle 32"/>
            <p:cNvSpPr>
              <a:spLocks noChangeArrowheads="1"/>
            </p:cNvSpPr>
            <p:nvPr/>
          </p:nvSpPr>
          <p:spPr bwMode="gray">
            <a:xfrm>
              <a:off x="2131851" y="5988050"/>
              <a:ext cx="44418" cy="107950"/>
            </a:xfrm>
            <a:prstGeom prst="rect">
              <a:avLst/>
            </a:prstGeom>
            <a:solidFill>
              <a:srgbClr val="E02504"/>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26" name="Freeform 33"/>
            <p:cNvSpPr>
              <a:spLocks/>
            </p:cNvSpPr>
            <p:nvPr/>
          </p:nvSpPr>
          <p:spPr bwMode="gray">
            <a:xfrm>
              <a:off x="1905000" y="5824538"/>
              <a:ext cx="226851" cy="163512"/>
            </a:xfrm>
            <a:custGeom>
              <a:avLst/>
              <a:gdLst/>
              <a:ahLst/>
              <a:cxnLst>
                <a:cxn ang="0">
                  <a:pos x="0" y="0"/>
                </a:cxn>
                <a:cxn ang="0">
                  <a:pos x="159" y="0"/>
                </a:cxn>
                <a:cxn ang="0">
                  <a:pos x="159" y="120"/>
                </a:cxn>
                <a:cxn ang="0">
                  <a:pos x="99" y="120"/>
                </a:cxn>
                <a:cxn ang="0">
                  <a:pos x="99" y="80"/>
                </a:cxn>
                <a:cxn ang="0">
                  <a:pos x="0" y="80"/>
                </a:cxn>
                <a:cxn ang="0">
                  <a:pos x="0" y="0"/>
                </a:cxn>
              </a:cxnLst>
              <a:rect l="0" t="0" r="r" b="b"/>
              <a:pathLst>
                <a:path w="159" h="120">
                  <a:moveTo>
                    <a:pt x="0" y="0"/>
                  </a:moveTo>
                  <a:lnTo>
                    <a:pt x="159" y="0"/>
                  </a:lnTo>
                  <a:lnTo>
                    <a:pt x="159" y="120"/>
                  </a:lnTo>
                  <a:lnTo>
                    <a:pt x="99" y="120"/>
                  </a:lnTo>
                  <a:lnTo>
                    <a:pt x="99" y="80"/>
                  </a:lnTo>
                  <a:lnTo>
                    <a:pt x="0" y="80"/>
                  </a:lnTo>
                  <a:lnTo>
                    <a:pt x="0" y="0"/>
                  </a:lnTo>
                  <a:close/>
                </a:path>
              </a:pathLst>
            </a:custGeom>
            <a:solidFill>
              <a:srgbClr val="E04C00"/>
            </a:solidFill>
            <a:ln w="0">
              <a:noFill/>
              <a:prstDash val="solid"/>
              <a:round/>
              <a:headEnd/>
              <a:tailEnd/>
            </a:ln>
          </p:spPr>
          <p:txBody>
            <a:bodyPr/>
            <a:lstStyle/>
            <a:p>
              <a:pPr>
                <a:defRPr/>
              </a:pPr>
              <a:endParaRPr lang="en-GB" dirty="0">
                <a:solidFill>
                  <a:srgbClr val="000000"/>
                </a:solidFill>
                <a:cs typeface="Arial" charset="0"/>
              </a:endParaRPr>
            </a:p>
          </p:txBody>
        </p:sp>
        <p:sp>
          <p:nvSpPr>
            <p:cNvPr id="27" name="Rectangle 34"/>
            <p:cNvSpPr>
              <a:spLocks noChangeArrowheads="1"/>
            </p:cNvSpPr>
            <p:nvPr/>
          </p:nvSpPr>
          <p:spPr bwMode="gray">
            <a:xfrm>
              <a:off x="2046187" y="5988050"/>
              <a:ext cx="85664" cy="107950"/>
            </a:xfrm>
            <a:prstGeom prst="rect">
              <a:avLst/>
            </a:prstGeom>
            <a:solidFill>
              <a:srgbClr val="D61400"/>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28" name="Rectangle 35"/>
            <p:cNvSpPr>
              <a:spLocks noChangeArrowheads="1"/>
            </p:cNvSpPr>
            <p:nvPr/>
          </p:nvSpPr>
          <p:spPr bwMode="gray">
            <a:xfrm>
              <a:off x="1905000" y="5934075"/>
              <a:ext cx="141187" cy="53975"/>
            </a:xfrm>
            <a:prstGeom prst="rect">
              <a:avLst/>
            </a:prstGeom>
            <a:solidFill>
              <a:srgbClr val="C93C00"/>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29" name="Rectangle 36"/>
            <p:cNvSpPr>
              <a:spLocks noChangeArrowheads="1"/>
            </p:cNvSpPr>
            <p:nvPr/>
          </p:nvSpPr>
          <p:spPr bwMode="gray">
            <a:xfrm>
              <a:off x="1905000" y="5988050"/>
              <a:ext cx="141187" cy="107950"/>
            </a:xfrm>
            <a:prstGeom prst="rect">
              <a:avLst/>
            </a:prstGeom>
            <a:solidFill>
              <a:srgbClr val="C01000"/>
            </a:solidFill>
            <a:ln w="0">
              <a:noFill/>
              <a:prstDash val="solid"/>
              <a:miter lim="800000"/>
              <a:headEnd/>
              <a:tailEnd/>
            </a:ln>
          </p:spPr>
          <p:txBody>
            <a:bodyPr/>
            <a:lstStyle/>
            <a:p>
              <a:pPr>
                <a:defRPr/>
              </a:pPr>
              <a:endParaRPr lang="en-GB" dirty="0">
                <a:solidFill>
                  <a:srgbClr val="000000"/>
                </a:solidFill>
                <a:cs typeface="Arial" charset="0"/>
              </a:endParaRPr>
            </a:p>
          </p:txBody>
        </p:sp>
      </p:grpSp>
      <p:grpSp>
        <p:nvGrpSpPr>
          <p:cNvPr id="3" name="Group 42"/>
          <p:cNvGrpSpPr>
            <a:grpSpLocks/>
          </p:cNvGrpSpPr>
          <p:nvPr/>
        </p:nvGrpSpPr>
        <p:grpSpPr bwMode="auto">
          <a:xfrm>
            <a:off x="984250" y="6172200"/>
            <a:ext cx="914400" cy="463550"/>
            <a:chOff x="984728" y="6172200"/>
            <a:chExt cx="914400" cy="463014"/>
          </a:xfrm>
        </p:grpSpPr>
        <p:sp>
          <p:nvSpPr>
            <p:cNvPr id="31" name="Rectangle 37"/>
            <p:cNvSpPr>
              <a:spLocks noChangeArrowheads="1"/>
            </p:cNvSpPr>
            <p:nvPr userDrawn="1"/>
          </p:nvSpPr>
          <p:spPr bwMode="black">
            <a:xfrm>
              <a:off x="1524478" y="6172200"/>
              <a:ext cx="228600" cy="45985"/>
            </a:xfrm>
            <a:prstGeom prst="rect">
              <a:avLst/>
            </a:prstGeom>
            <a:solidFill>
              <a:srgbClr val="A10000"/>
            </a:solidFill>
            <a:ln w="0">
              <a:solidFill>
                <a:srgbClr val="A10000"/>
              </a:solidFill>
              <a:prstDash val="solid"/>
              <a:miter lim="800000"/>
              <a:headEnd/>
              <a:tailEnd/>
            </a:ln>
          </p:spPr>
          <p:txBody>
            <a:bodyPr/>
            <a:lstStyle/>
            <a:p>
              <a:pPr>
                <a:defRPr/>
              </a:pPr>
              <a:endParaRPr lang="en-GB" dirty="0">
                <a:solidFill>
                  <a:srgbClr val="000000"/>
                </a:solidFill>
                <a:cs typeface="Arial" charset="0"/>
              </a:endParaRPr>
            </a:p>
          </p:txBody>
        </p:sp>
        <p:sp>
          <p:nvSpPr>
            <p:cNvPr id="32" name="Freeform 7"/>
            <p:cNvSpPr>
              <a:spLocks noEditPoints="1"/>
            </p:cNvSpPr>
            <p:nvPr userDrawn="1"/>
          </p:nvSpPr>
          <p:spPr bwMode="black">
            <a:xfrm>
              <a:off x="984728" y="6291125"/>
              <a:ext cx="914400" cy="344089"/>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a:lstStyle/>
            <a:p>
              <a:pPr>
                <a:defRPr/>
              </a:pPr>
              <a:endParaRPr lang="en-GB" dirty="0">
                <a:solidFill>
                  <a:srgbClr val="000000"/>
                </a:solidFill>
                <a:cs typeface="Arial" charset="0"/>
              </a:endParaRPr>
            </a:p>
          </p:txBody>
        </p:sp>
      </p:grpSp>
      <p:cxnSp>
        <p:nvCxnSpPr>
          <p:cNvPr id="33" name="Shape 32"/>
          <p:cNvCxnSpPr/>
          <p:nvPr/>
        </p:nvCxnSpPr>
        <p:spPr>
          <a:xfrm rot="5400000" flipH="1" flipV="1">
            <a:off x="5095875" y="-2733675"/>
            <a:ext cx="152400" cy="683895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42" name="Title 1"/>
          <p:cNvSpPr>
            <a:spLocks noGrp="1"/>
          </p:cNvSpPr>
          <p:nvPr>
            <p:ph type="ctrTitle"/>
          </p:nvPr>
        </p:nvSpPr>
        <p:spPr bwMode="black">
          <a:xfrm>
            <a:off x="1895475" y="838200"/>
            <a:ext cx="5343525" cy="914400"/>
          </a:xfrm>
        </p:spPr>
        <p:txBody>
          <a:bodyPr>
            <a:noAutofit/>
          </a:bodyPr>
          <a:lstStyle>
            <a:lvl1pPr>
              <a:lnSpc>
                <a:spcPct val="90000"/>
              </a:lnSpc>
              <a:defRPr sz="3200" b="1" i="1" baseline="0">
                <a:solidFill>
                  <a:schemeClr val="tx1"/>
                </a:solidFill>
              </a:defRPr>
            </a:lvl1pPr>
          </a:lstStyle>
          <a:p>
            <a:r>
              <a:rPr lang="en-US" noProof="0" smtClean="0"/>
              <a:t>Click to edit Master title style</a:t>
            </a:r>
            <a:endParaRPr lang="en-GB" noProof="0" dirty="0"/>
          </a:p>
        </p:txBody>
      </p:sp>
      <p:sp>
        <p:nvSpPr>
          <p:cNvPr id="143" name="Subtitle 2"/>
          <p:cNvSpPr>
            <a:spLocks noGrp="1"/>
          </p:cNvSpPr>
          <p:nvPr>
            <p:ph type="subTitle" idx="1"/>
          </p:nvPr>
        </p:nvSpPr>
        <p:spPr bwMode="black">
          <a:xfrm>
            <a:off x="1895475" y="1828799"/>
            <a:ext cx="5343525" cy="914401"/>
          </a:xfrm>
        </p:spPr>
        <p:txBody>
          <a:bodyPr>
            <a:noAutofit/>
          </a:bodyPr>
          <a:lstStyle>
            <a:lvl1pPr marL="0" indent="0" algn="l">
              <a:lnSpc>
                <a:spcPct val="90000"/>
              </a:lnSpc>
              <a:spcAft>
                <a:spcPts val="0"/>
              </a:spcAft>
              <a:buNone/>
              <a:defRPr sz="3200" baseline="0">
                <a:solidFill>
                  <a:schemeClr val="tx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US" noProof="0" smtClean="0"/>
              <a:t>Click to edit Master subtitle style</a:t>
            </a:r>
            <a:endParaRPr lang="en-GB" noProof="0" dirty="0" smtClean="0"/>
          </a:p>
        </p:txBody>
      </p:sp>
      <p:sp>
        <p:nvSpPr>
          <p:cNvPr id="144" name="Text Placeholder 31"/>
          <p:cNvSpPr>
            <a:spLocks noGrp="1"/>
          </p:cNvSpPr>
          <p:nvPr>
            <p:ph type="body" sz="quarter" idx="10"/>
          </p:nvPr>
        </p:nvSpPr>
        <p:spPr bwMode="black">
          <a:xfrm>
            <a:off x="1895475" y="374904"/>
            <a:ext cx="4105656" cy="146304"/>
          </a:xfrm>
        </p:spPr>
        <p:txBody>
          <a:bodyPr/>
          <a:lstStyle>
            <a:lvl1pPr>
              <a:defRPr sz="1100">
                <a:solidFill>
                  <a:schemeClr val="tx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r>
              <a:rPr lang="en-US" noProof="0" smtClean="0"/>
              <a:t>Click to edit Master text styles</a:t>
            </a: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Cover Slide: Client Logo">
    <p:spTree>
      <p:nvGrpSpPr>
        <p:cNvPr id="1" name=""/>
        <p:cNvGrpSpPr/>
        <p:nvPr/>
      </p:nvGrpSpPr>
      <p:grpSpPr>
        <a:xfrm>
          <a:off x="0" y="0"/>
          <a:ext cx="0" cy="0"/>
          <a:chOff x="0" y="0"/>
          <a:chExt cx="0" cy="0"/>
        </a:xfrm>
      </p:grpSpPr>
      <p:grpSp>
        <p:nvGrpSpPr>
          <p:cNvPr id="2" name="Group 19"/>
          <p:cNvGrpSpPr>
            <a:grpSpLocks/>
          </p:cNvGrpSpPr>
          <p:nvPr/>
        </p:nvGrpSpPr>
        <p:grpSpPr bwMode="auto">
          <a:xfrm>
            <a:off x="984250" y="0"/>
            <a:ext cx="8159750" cy="6635750"/>
            <a:chOff x="984728" y="0"/>
            <a:chExt cx="8159272" cy="6635214"/>
          </a:xfrm>
        </p:grpSpPr>
        <p:sp>
          <p:nvSpPr>
            <p:cNvPr id="7" name="Rectangle 158"/>
            <p:cNvSpPr>
              <a:spLocks noChangeArrowheads="1"/>
            </p:cNvSpPr>
            <p:nvPr userDrawn="1"/>
          </p:nvSpPr>
          <p:spPr bwMode="gray">
            <a:xfrm>
              <a:off x="1753033" y="685745"/>
              <a:ext cx="5638470" cy="2209622"/>
            </a:xfrm>
            <a:prstGeom prst="rect">
              <a:avLst/>
            </a:prstGeom>
            <a:solidFill>
              <a:srgbClr val="D74021"/>
            </a:solidFill>
            <a:ln w="0">
              <a:noFill/>
              <a:prstDash val="solid"/>
              <a:miter lim="800000"/>
              <a:headEnd/>
              <a:tailEnd/>
            </a:ln>
          </p:spPr>
          <p:txBody>
            <a:bodyPr lIns="0" tIns="0" rIns="0" bIns="0"/>
            <a:lstStyle/>
            <a:p>
              <a:pPr>
                <a:defRPr/>
              </a:pPr>
              <a:endParaRPr lang="en-GB" dirty="0">
                <a:solidFill>
                  <a:srgbClr val="000000"/>
                </a:solidFill>
                <a:cs typeface="Arial" charset="0"/>
              </a:endParaRPr>
            </a:p>
          </p:txBody>
        </p:sp>
        <p:sp>
          <p:nvSpPr>
            <p:cNvPr id="8" name="Rectangle 159"/>
            <p:cNvSpPr>
              <a:spLocks noChangeArrowheads="1"/>
            </p:cNvSpPr>
            <p:nvPr userDrawn="1"/>
          </p:nvSpPr>
          <p:spPr bwMode="gray">
            <a:xfrm>
              <a:off x="8077262" y="2895366"/>
              <a:ext cx="619089" cy="3276335"/>
            </a:xfrm>
            <a:prstGeom prst="rect">
              <a:avLst/>
            </a:prstGeom>
            <a:solidFill>
              <a:srgbClr val="E88C14"/>
            </a:solidFill>
            <a:ln w="0">
              <a:noFill/>
              <a:prstDash val="solid"/>
              <a:miter lim="800000"/>
              <a:headEnd/>
              <a:tailEnd/>
            </a:ln>
          </p:spPr>
          <p:txBody>
            <a:bodyPr lIns="0" tIns="0" rIns="0" bIns="0"/>
            <a:lstStyle/>
            <a:p>
              <a:pPr>
                <a:defRPr/>
              </a:pPr>
              <a:endParaRPr lang="en-GB" dirty="0">
                <a:solidFill>
                  <a:srgbClr val="000000"/>
                </a:solidFill>
                <a:cs typeface="Arial" charset="0"/>
              </a:endParaRPr>
            </a:p>
          </p:txBody>
        </p:sp>
        <p:sp>
          <p:nvSpPr>
            <p:cNvPr id="9" name="Rectangle 153"/>
            <p:cNvSpPr>
              <a:spLocks noChangeArrowheads="1"/>
            </p:cNvSpPr>
            <p:nvPr/>
          </p:nvSpPr>
          <p:spPr bwMode="gray">
            <a:xfrm>
              <a:off x="8686827" y="2895366"/>
              <a:ext cx="457173" cy="3276335"/>
            </a:xfrm>
            <a:prstGeom prst="rect">
              <a:avLst/>
            </a:prstGeom>
            <a:solidFill>
              <a:srgbClr val="F3BC87"/>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10" name="Rectangle 156"/>
            <p:cNvSpPr>
              <a:spLocks noChangeArrowheads="1"/>
            </p:cNvSpPr>
            <p:nvPr userDrawn="1"/>
          </p:nvSpPr>
          <p:spPr bwMode="gray">
            <a:xfrm>
              <a:off x="1753033" y="0"/>
              <a:ext cx="5638470" cy="685745"/>
            </a:xfrm>
            <a:prstGeom prst="rect">
              <a:avLst/>
            </a:prstGeom>
            <a:solidFill>
              <a:srgbClr val="EE9C34"/>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11" name="Rectangle 160"/>
            <p:cNvSpPr>
              <a:spLocks noChangeArrowheads="1"/>
            </p:cNvSpPr>
            <p:nvPr userDrawn="1"/>
          </p:nvSpPr>
          <p:spPr bwMode="gray">
            <a:xfrm>
              <a:off x="7391503" y="2895366"/>
              <a:ext cx="685760" cy="3276335"/>
            </a:xfrm>
            <a:prstGeom prst="rect">
              <a:avLst/>
            </a:prstGeom>
            <a:solidFill>
              <a:srgbClr val="D1390D"/>
            </a:solidFill>
            <a:ln w="0">
              <a:noFill/>
              <a:prstDash val="solid"/>
              <a:miter lim="800000"/>
              <a:headEnd/>
              <a:tailEnd/>
            </a:ln>
          </p:spPr>
          <p:txBody>
            <a:bodyPr lIns="0" tIns="0" rIns="0" bIns="0"/>
            <a:lstStyle/>
            <a:p>
              <a:pPr>
                <a:defRPr/>
              </a:pPr>
              <a:endParaRPr lang="en-GB" dirty="0">
                <a:solidFill>
                  <a:srgbClr val="000000"/>
                </a:solidFill>
                <a:cs typeface="Arial" charset="0"/>
              </a:endParaRPr>
            </a:p>
          </p:txBody>
        </p:sp>
        <p:sp>
          <p:nvSpPr>
            <p:cNvPr id="12" name="Rectangle 11"/>
            <p:cNvSpPr/>
            <p:nvPr userDrawn="1"/>
          </p:nvSpPr>
          <p:spPr bwMode="gray">
            <a:xfrm>
              <a:off x="1753033" y="2895366"/>
              <a:ext cx="5638470" cy="3276335"/>
            </a:xfrm>
            <a:prstGeom prst="rect">
              <a:avLst/>
            </a:prstGeom>
            <a:solidFill>
              <a:srgbClr val="C22303"/>
            </a:solidFill>
            <a:ln w="0">
              <a:noFill/>
              <a:prstDash val="solid"/>
              <a:round/>
              <a:headEnd/>
              <a:tailEnd/>
            </a:ln>
          </p:spPr>
          <p:txBody>
            <a:bodyPr lIns="0" tIns="0" rIns="0" bIns="0"/>
            <a:lstStyle/>
            <a:p>
              <a:pPr>
                <a:defRPr/>
              </a:pPr>
              <a:endParaRPr lang="en-GB" dirty="0">
                <a:solidFill>
                  <a:srgbClr val="000000"/>
                </a:solidFill>
                <a:cs typeface="Arial" charset="0"/>
              </a:endParaRPr>
            </a:p>
          </p:txBody>
        </p:sp>
        <p:sp>
          <p:nvSpPr>
            <p:cNvPr id="13" name="Rectangle 155"/>
            <p:cNvSpPr>
              <a:spLocks noChangeArrowheads="1"/>
            </p:cNvSpPr>
            <p:nvPr userDrawn="1"/>
          </p:nvSpPr>
          <p:spPr bwMode="gray">
            <a:xfrm>
              <a:off x="7391503" y="685745"/>
              <a:ext cx="685760" cy="2209622"/>
            </a:xfrm>
            <a:prstGeom prst="rect">
              <a:avLst/>
            </a:prstGeom>
            <a:solidFill>
              <a:srgbClr val="E669A2"/>
            </a:solidFill>
            <a:ln w="0">
              <a:noFill/>
              <a:prstDash val="solid"/>
              <a:miter lim="800000"/>
              <a:headEnd/>
              <a:tailEnd/>
            </a:ln>
          </p:spPr>
          <p:txBody>
            <a:bodyPr lIns="0" tIns="0" rIns="0" bIns="0"/>
            <a:lstStyle/>
            <a:p>
              <a:pPr>
                <a:defRPr/>
              </a:pPr>
              <a:endParaRPr lang="en-GB" dirty="0">
                <a:solidFill>
                  <a:srgbClr val="000000"/>
                </a:solidFill>
                <a:cs typeface="Arial" charset="0"/>
              </a:endParaRPr>
            </a:p>
          </p:txBody>
        </p:sp>
        <p:sp>
          <p:nvSpPr>
            <p:cNvPr id="14" name="Freeform 7"/>
            <p:cNvSpPr>
              <a:spLocks noEditPoints="1"/>
            </p:cNvSpPr>
            <p:nvPr userDrawn="1"/>
          </p:nvSpPr>
          <p:spPr bwMode="black">
            <a:xfrm>
              <a:off x="984728" y="6290755"/>
              <a:ext cx="914346" cy="344459"/>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a:lstStyle/>
            <a:p>
              <a:pPr>
                <a:defRPr/>
              </a:pPr>
              <a:endParaRPr lang="en-GB" dirty="0">
                <a:solidFill>
                  <a:srgbClr val="000000"/>
                </a:solidFill>
                <a:cs typeface="Arial" charset="0"/>
              </a:endParaRPr>
            </a:p>
          </p:txBody>
        </p:sp>
      </p:grpSp>
      <p:grpSp>
        <p:nvGrpSpPr>
          <p:cNvPr id="3" name="Group 31"/>
          <p:cNvGrpSpPr>
            <a:grpSpLocks/>
          </p:cNvGrpSpPr>
          <p:nvPr/>
        </p:nvGrpSpPr>
        <p:grpSpPr bwMode="auto">
          <a:xfrm>
            <a:off x="488950" y="2901950"/>
            <a:ext cx="1209675" cy="150813"/>
            <a:chOff x="489087" y="2521685"/>
            <a:chExt cx="1209752" cy="151219"/>
          </a:xfrm>
        </p:grpSpPr>
        <p:cxnSp>
          <p:nvCxnSpPr>
            <p:cNvPr id="16" name="Straight Connector 15"/>
            <p:cNvCxnSpPr/>
            <p:nvPr userDrawn="1"/>
          </p:nvCxnSpPr>
          <p:spPr>
            <a:xfrm rot="10800000">
              <a:off x="489087" y="2521685"/>
              <a:ext cx="1209752"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a:xfrm rot="5400000">
              <a:off x="413477" y="2597295"/>
              <a:ext cx="151219"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8" name="Freeform 7"/>
          <p:cNvSpPr>
            <a:spLocks noEditPoints="1"/>
          </p:cNvSpPr>
          <p:nvPr/>
        </p:nvSpPr>
        <p:spPr bwMode="black">
          <a:xfrm>
            <a:off x="984250" y="6291263"/>
            <a:ext cx="914400" cy="344487"/>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a:lstStyle/>
          <a:p>
            <a:pPr>
              <a:defRPr/>
            </a:pPr>
            <a:endParaRPr lang="en-GB" dirty="0">
              <a:solidFill>
                <a:srgbClr val="000000"/>
              </a:solidFill>
              <a:cs typeface="Arial" charset="0"/>
            </a:endParaRPr>
          </a:p>
        </p:txBody>
      </p:sp>
      <p:sp>
        <p:nvSpPr>
          <p:cNvPr id="19" name="Rectangle 37"/>
          <p:cNvSpPr>
            <a:spLocks noChangeArrowheads="1"/>
          </p:cNvSpPr>
          <p:nvPr/>
        </p:nvSpPr>
        <p:spPr bwMode="black">
          <a:xfrm>
            <a:off x="1524000" y="6172200"/>
            <a:ext cx="228600" cy="46038"/>
          </a:xfrm>
          <a:prstGeom prst="rect">
            <a:avLst/>
          </a:prstGeom>
          <a:solidFill>
            <a:srgbClr val="A10000"/>
          </a:solidFill>
          <a:ln w="0">
            <a:solidFill>
              <a:srgbClr val="A10000"/>
            </a:solidFill>
            <a:prstDash val="solid"/>
            <a:miter lim="800000"/>
            <a:headEnd/>
            <a:tailEnd/>
          </a:ln>
        </p:spPr>
        <p:txBody>
          <a:bodyPr/>
          <a:lstStyle/>
          <a:p>
            <a:pPr>
              <a:defRPr/>
            </a:pPr>
            <a:endParaRPr lang="en-GB" dirty="0">
              <a:solidFill>
                <a:srgbClr val="000000"/>
              </a:solidFill>
              <a:cs typeface="Arial" charset="0"/>
            </a:endParaRPr>
          </a:p>
        </p:txBody>
      </p:sp>
      <p:sp>
        <p:nvSpPr>
          <p:cNvPr id="31" name="Picture Placeholder 76"/>
          <p:cNvSpPr>
            <a:spLocks noGrp="1"/>
          </p:cNvSpPr>
          <p:nvPr>
            <p:ph type="pic" sz="quarter" idx="13"/>
          </p:nvPr>
        </p:nvSpPr>
        <p:spPr>
          <a:xfrm>
            <a:off x="609601" y="3048000"/>
            <a:ext cx="914400" cy="762000"/>
          </a:xfrm>
        </p:spPr>
        <p:txBody>
          <a:bodyPr rtlCol="0">
            <a:noAutofit/>
          </a:bodyPr>
          <a:lstStyle>
            <a:lvl1pPr>
              <a:defRPr sz="1400"/>
            </a:lvl1pPr>
          </a:lstStyle>
          <a:p>
            <a:pPr lvl="0"/>
            <a:r>
              <a:rPr lang="en-US" noProof="0" dirty="0" smtClean="0"/>
              <a:t>Click icon to add picture</a:t>
            </a:r>
            <a:endParaRPr lang="en-GB" noProof="0" dirty="0"/>
          </a:p>
        </p:txBody>
      </p:sp>
      <p:sp>
        <p:nvSpPr>
          <p:cNvPr id="45" name="Title 1"/>
          <p:cNvSpPr>
            <a:spLocks noGrp="1"/>
          </p:cNvSpPr>
          <p:nvPr>
            <p:ph type="ctrTitle"/>
          </p:nvPr>
        </p:nvSpPr>
        <p:spPr bwMode="white">
          <a:xfrm>
            <a:off x="1895475" y="838200"/>
            <a:ext cx="5343525" cy="914400"/>
          </a:xfrm>
        </p:spPr>
        <p:txBody>
          <a:bodyPr>
            <a:noAutofit/>
          </a:bodyPr>
          <a:lstStyle>
            <a:lvl1pPr>
              <a:lnSpc>
                <a:spcPct val="90000"/>
              </a:lnSpc>
              <a:defRPr sz="3200" b="1" i="1" baseline="0">
                <a:solidFill>
                  <a:schemeClr val="bg1"/>
                </a:solidFill>
              </a:defRPr>
            </a:lvl1pPr>
          </a:lstStyle>
          <a:p>
            <a:r>
              <a:rPr lang="en-US" noProof="0" smtClean="0"/>
              <a:t>Click to edit Master title style</a:t>
            </a:r>
            <a:endParaRPr lang="en-GB" noProof="0"/>
          </a:p>
        </p:txBody>
      </p:sp>
      <p:sp>
        <p:nvSpPr>
          <p:cNvPr id="46" name="Subtitle 2"/>
          <p:cNvSpPr>
            <a:spLocks noGrp="1"/>
          </p:cNvSpPr>
          <p:nvPr>
            <p:ph type="subTitle" idx="1"/>
          </p:nvPr>
        </p:nvSpPr>
        <p:spPr bwMode="white">
          <a:xfrm>
            <a:off x="1895475" y="1828799"/>
            <a:ext cx="5343525" cy="914401"/>
          </a:xfrm>
        </p:spPr>
        <p:txBody>
          <a:bodyPr>
            <a:noAutofit/>
          </a:bodyPr>
          <a:lstStyle>
            <a:lvl1pPr marL="0" indent="0" algn="l">
              <a:lnSpc>
                <a:spcPct val="90000"/>
              </a:lnSpc>
              <a:spcAft>
                <a:spcPts val="0"/>
              </a:spcAft>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US" noProof="0" smtClean="0"/>
              <a:t>Click to edit Master subtitle style</a:t>
            </a:r>
            <a:endParaRPr lang="en-GB" noProof="0" dirty="0" smtClean="0"/>
          </a:p>
        </p:txBody>
      </p:sp>
      <p:sp>
        <p:nvSpPr>
          <p:cNvPr id="47" name="Text Placeholder 31"/>
          <p:cNvSpPr>
            <a:spLocks noGrp="1"/>
          </p:cNvSpPr>
          <p:nvPr>
            <p:ph type="body" sz="quarter" idx="10"/>
          </p:nvPr>
        </p:nvSpPr>
        <p:spPr bwMode="white">
          <a:xfrm>
            <a:off x="1895475" y="374904"/>
            <a:ext cx="4105656" cy="146304"/>
          </a:xfrm>
        </p:spPr>
        <p:txBody>
          <a:bodyPr/>
          <a:lstStyle>
            <a:lvl1pPr>
              <a:defRPr sz="1100">
                <a:solidFill>
                  <a:schemeClr val="bg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r>
              <a:rPr lang="en-US" noProof="0"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ntent: Three">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1"/>
            <a:ext cx="8077200" cy="914400"/>
          </a:xfrm>
        </p:spPr>
        <p:txBody>
          <a:bodyPr/>
          <a:lstStyle/>
          <a:p>
            <a:r>
              <a:rPr lang="en-US" noProof="0" dirty="0" smtClean="0"/>
              <a:t>Click to edit Master title style</a:t>
            </a:r>
            <a:endParaRPr lang="en-US" noProof="0" dirty="0"/>
          </a:p>
        </p:txBody>
      </p:sp>
      <p:sp>
        <p:nvSpPr>
          <p:cNvPr id="27" name="Content Placeholder 26"/>
          <p:cNvSpPr>
            <a:spLocks noGrp="1"/>
          </p:cNvSpPr>
          <p:nvPr>
            <p:ph sz="quarter" idx="13"/>
          </p:nvPr>
        </p:nvSpPr>
        <p:spPr>
          <a:xfrm>
            <a:off x="533400" y="1752601"/>
            <a:ext cx="2590800" cy="4419599"/>
          </a:xfrm>
        </p:spPr>
        <p:txBody>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28" name="Content Placeholder 26"/>
          <p:cNvSpPr>
            <a:spLocks noGrp="1"/>
          </p:cNvSpPr>
          <p:nvPr>
            <p:ph sz="quarter" idx="14"/>
          </p:nvPr>
        </p:nvSpPr>
        <p:spPr>
          <a:xfrm>
            <a:off x="3276601" y="1752601"/>
            <a:ext cx="2590799" cy="4419599"/>
          </a:xfrm>
        </p:spPr>
        <p:txBody>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31" name="Content Placeholder 26"/>
          <p:cNvSpPr>
            <a:spLocks noGrp="1"/>
          </p:cNvSpPr>
          <p:nvPr>
            <p:ph sz="quarter" idx="15"/>
          </p:nvPr>
        </p:nvSpPr>
        <p:spPr>
          <a:xfrm>
            <a:off x="6019800" y="1752601"/>
            <a:ext cx="2590800" cy="4419599"/>
          </a:xfrm>
        </p:spPr>
        <p:txBody>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36"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r>
              <a:rPr lang="en-US" smtClean="0"/>
              <a:t>UC Davis Summer Tax Institute</a:t>
            </a:r>
            <a:endParaRPr lang="en-US" dirty="0"/>
          </a:p>
        </p:txBody>
      </p:sp>
      <p:cxnSp>
        <p:nvCxnSpPr>
          <p:cNvPr id="19" name="Shape 18"/>
          <p:cNvCxnSpPr/>
          <p:nvPr/>
        </p:nvCxnSpPr>
        <p:spPr>
          <a:xfrm rot="5400000" flipH="1" flipV="1">
            <a:off x="4419601" y="-3429000"/>
            <a:ext cx="152399"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2"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smtClean="0"/>
              <a:t>June 15, 2017</a:t>
            </a:r>
            <a:endParaRPr lang="en-US" dirty="0"/>
          </a:p>
        </p:txBody>
      </p:sp>
      <p:sp>
        <p:nvSpPr>
          <p:cNvPr id="13" name="PwCFirm"/>
          <p:cNvSpPr txBox="1"/>
          <p:nvPr userDrawn="1"/>
        </p:nvSpPr>
        <p:spPr>
          <a:xfrm>
            <a:off x="533400" y="6477000"/>
            <a:ext cx="2590800" cy="152401"/>
          </a:xfrm>
          <a:prstGeom prst="rect">
            <a:avLst/>
          </a:prstGeom>
          <a:noFill/>
        </p:spPr>
        <p:txBody>
          <a:bodyPr vert="horz" wrap="square" lIns="0" tIns="0" rIns="0" bIns="0" rtlCol="0" anchor="t" anchorCtr="0">
            <a:noAutofit/>
          </a:bodyPr>
          <a:lstStyle/>
          <a:p>
            <a:r>
              <a:rPr lang="en-US" sz="1000" noProof="0" dirty="0" smtClean="0">
                <a:latin typeface="Arial" pitchFamily="34" charset="0"/>
                <a:cs typeface="Arial" pitchFamily="34" charset="0"/>
              </a:rPr>
              <a:t>PwC</a:t>
            </a:r>
            <a:endParaRPr lang="en-US" sz="1000" noProof="0" dirty="0">
              <a:latin typeface="Arial" pitchFamily="34" charset="0"/>
              <a:cs typeface="Arial" pitchFamily="34" charset="0"/>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ver Slide: Picture">
    <p:spTree>
      <p:nvGrpSpPr>
        <p:cNvPr id="1" name=""/>
        <p:cNvGrpSpPr/>
        <p:nvPr/>
      </p:nvGrpSpPr>
      <p:grpSpPr>
        <a:xfrm>
          <a:off x="0" y="0"/>
          <a:ext cx="0" cy="0"/>
          <a:chOff x="0" y="0"/>
          <a:chExt cx="0" cy="0"/>
        </a:xfrm>
      </p:grpSpPr>
      <p:grpSp>
        <p:nvGrpSpPr>
          <p:cNvPr id="2" name="Group 25"/>
          <p:cNvGrpSpPr>
            <a:grpSpLocks/>
          </p:cNvGrpSpPr>
          <p:nvPr/>
        </p:nvGrpSpPr>
        <p:grpSpPr bwMode="auto">
          <a:xfrm>
            <a:off x="984250" y="0"/>
            <a:ext cx="8159750" cy="6635750"/>
            <a:chOff x="984728" y="0"/>
            <a:chExt cx="8159272" cy="6635214"/>
          </a:xfrm>
        </p:grpSpPr>
        <p:sp>
          <p:nvSpPr>
            <p:cNvPr id="7" name="Rectangle 158"/>
            <p:cNvSpPr>
              <a:spLocks noChangeArrowheads="1"/>
            </p:cNvSpPr>
            <p:nvPr userDrawn="1"/>
          </p:nvSpPr>
          <p:spPr bwMode="gray">
            <a:xfrm>
              <a:off x="1753033" y="685745"/>
              <a:ext cx="5638470" cy="2209622"/>
            </a:xfrm>
            <a:prstGeom prst="rect">
              <a:avLst/>
            </a:prstGeom>
            <a:solidFill>
              <a:srgbClr val="D74021"/>
            </a:solidFill>
            <a:ln w="0">
              <a:noFill/>
              <a:prstDash val="solid"/>
              <a:miter lim="800000"/>
              <a:headEnd/>
              <a:tailEnd/>
            </a:ln>
          </p:spPr>
          <p:txBody>
            <a:bodyPr lIns="0" tIns="0" rIns="0" bIns="0"/>
            <a:lstStyle/>
            <a:p>
              <a:pPr>
                <a:defRPr/>
              </a:pPr>
              <a:endParaRPr lang="en-GB" dirty="0">
                <a:solidFill>
                  <a:srgbClr val="000000"/>
                </a:solidFill>
                <a:cs typeface="Arial" charset="0"/>
              </a:endParaRPr>
            </a:p>
          </p:txBody>
        </p:sp>
        <p:sp>
          <p:nvSpPr>
            <p:cNvPr id="8" name="Rectangle 159"/>
            <p:cNvSpPr>
              <a:spLocks noChangeArrowheads="1"/>
            </p:cNvSpPr>
            <p:nvPr userDrawn="1"/>
          </p:nvSpPr>
          <p:spPr bwMode="gray">
            <a:xfrm>
              <a:off x="8077262" y="2895366"/>
              <a:ext cx="619089" cy="3276335"/>
            </a:xfrm>
            <a:prstGeom prst="rect">
              <a:avLst/>
            </a:prstGeom>
            <a:solidFill>
              <a:srgbClr val="E88C14"/>
            </a:solidFill>
            <a:ln w="0">
              <a:noFill/>
              <a:prstDash val="solid"/>
              <a:miter lim="800000"/>
              <a:headEnd/>
              <a:tailEnd/>
            </a:ln>
          </p:spPr>
          <p:txBody>
            <a:bodyPr lIns="0" tIns="0" rIns="0" bIns="0"/>
            <a:lstStyle/>
            <a:p>
              <a:pPr>
                <a:defRPr/>
              </a:pPr>
              <a:endParaRPr lang="en-GB" dirty="0">
                <a:solidFill>
                  <a:srgbClr val="000000"/>
                </a:solidFill>
                <a:cs typeface="Arial" charset="0"/>
              </a:endParaRPr>
            </a:p>
          </p:txBody>
        </p:sp>
        <p:sp>
          <p:nvSpPr>
            <p:cNvPr id="9" name="Rectangle 153"/>
            <p:cNvSpPr>
              <a:spLocks noChangeArrowheads="1"/>
            </p:cNvSpPr>
            <p:nvPr/>
          </p:nvSpPr>
          <p:spPr bwMode="gray">
            <a:xfrm>
              <a:off x="8686827" y="2895366"/>
              <a:ext cx="457173" cy="3276335"/>
            </a:xfrm>
            <a:prstGeom prst="rect">
              <a:avLst/>
            </a:prstGeom>
            <a:solidFill>
              <a:srgbClr val="F3BC87"/>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10" name="Rectangle 156"/>
            <p:cNvSpPr>
              <a:spLocks noChangeArrowheads="1"/>
            </p:cNvSpPr>
            <p:nvPr userDrawn="1"/>
          </p:nvSpPr>
          <p:spPr bwMode="gray">
            <a:xfrm>
              <a:off x="1753033" y="0"/>
              <a:ext cx="5638470" cy="685745"/>
            </a:xfrm>
            <a:prstGeom prst="rect">
              <a:avLst/>
            </a:prstGeom>
            <a:solidFill>
              <a:srgbClr val="EE9C34"/>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11" name="Rectangle 160"/>
            <p:cNvSpPr>
              <a:spLocks noChangeArrowheads="1"/>
            </p:cNvSpPr>
            <p:nvPr userDrawn="1"/>
          </p:nvSpPr>
          <p:spPr bwMode="gray">
            <a:xfrm>
              <a:off x="7391503" y="2895366"/>
              <a:ext cx="685760" cy="3276335"/>
            </a:xfrm>
            <a:prstGeom prst="rect">
              <a:avLst/>
            </a:prstGeom>
            <a:solidFill>
              <a:srgbClr val="D1390D"/>
            </a:solidFill>
            <a:ln w="0">
              <a:noFill/>
              <a:prstDash val="solid"/>
              <a:miter lim="800000"/>
              <a:headEnd/>
              <a:tailEnd/>
            </a:ln>
          </p:spPr>
          <p:txBody>
            <a:bodyPr lIns="0" tIns="0" rIns="0" bIns="0"/>
            <a:lstStyle/>
            <a:p>
              <a:pPr>
                <a:defRPr/>
              </a:pPr>
              <a:endParaRPr lang="en-GB" dirty="0">
                <a:solidFill>
                  <a:srgbClr val="000000"/>
                </a:solidFill>
                <a:cs typeface="Arial" charset="0"/>
              </a:endParaRPr>
            </a:p>
          </p:txBody>
        </p:sp>
        <p:sp>
          <p:nvSpPr>
            <p:cNvPr id="12" name="Rectangle 11"/>
            <p:cNvSpPr/>
            <p:nvPr userDrawn="1"/>
          </p:nvSpPr>
          <p:spPr bwMode="gray">
            <a:xfrm>
              <a:off x="1753033" y="2895366"/>
              <a:ext cx="5638470" cy="3276335"/>
            </a:xfrm>
            <a:prstGeom prst="rect">
              <a:avLst/>
            </a:prstGeom>
            <a:solidFill>
              <a:srgbClr val="C22303"/>
            </a:solidFill>
            <a:ln w="0">
              <a:noFill/>
              <a:prstDash val="solid"/>
              <a:round/>
              <a:headEnd/>
              <a:tailEnd/>
            </a:ln>
          </p:spPr>
          <p:txBody>
            <a:bodyPr lIns="0" tIns="0" rIns="0" bIns="0"/>
            <a:lstStyle/>
            <a:p>
              <a:pPr>
                <a:defRPr/>
              </a:pPr>
              <a:endParaRPr lang="en-GB" dirty="0">
                <a:solidFill>
                  <a:srgbClr val="000000"/>
                </a:solidFill>
                <a:cs typeface="Arial" charset="0"/>
              </a:endParaRPr>
            </a:p>
          </p:txBody>
        </p:sp>
        <p:sp>
          <p:nvSpPr>
            <p:cNvPr id="13" name="Rectangle 155"/>
            <p:cNvSpPr>
              <a:spLocks noChangeArrowheads="1"/>
            </p:cNvSpPr>
            <p:nvPr userDrawn="1"/>
          </p:nvSpPr>
          <p:spPr bwMode="gray">
            <a:xfrm>
              <a:off x="7391503" y="685745"/>
              <a:ext cx="685760" cy="2209622"/>
            </a:xfrm>
            <a:prstGeom prst="rect">
              <a:avLst/>
            </a:prstGeom>
            <a:solidFill>
              <a:srgbClr val="E669A2"/>
            </a:solidFill>
            <a:ln w="0">
              <a:noFill/>
              <a:prstDash val="solid"/>
              <a:miter lim="800000"/>
              <a:headEnd/>
              <a:tailEnd/>
            </a:ln>
          </p:spPr>
          <p:txBody>
            <a:bodyPr lIns="0" tIns="0" rIns="0" bIns="0"/>
            <a:lstStyle/>
            <a:p>
              <a:pPr>
                <a:defRPr/>
              </a:pPr>
              <a:endParaRPr lang="en-GB" dirty="0">
                <a:solidFill>
                  <a:srgbClr val="000000"/>
                </a:solidFill>
                <a:cs typeface="Arial" charset="0"/>
              </a:endParaRPr>
            </a:p>
          </p:txBody>
        </p:sp>
        <p:sp>
          <p:nvSpPr>
            <p:cNvPr id="14" name="Freeform 7"/>
            <p:cNvSpPr>
              <a:spLocks noEditPoints="1"/>
            </p:cNvSpPr>
            <p:nvPr userDrawn="1"/>
          </p:nvSpPr>
          <p:spPr bwMode="black">
            <a:xfrm>
              <a:off x="984728" y="6290755"/>
              <a:ext cx="914346" cy="344459"/>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a:lstStyle/>
            <a:p>
              <a:pPr>
                <a:defRPr/>
              </a:pPr>
              <a:endParaRPr lang="en-GB" dirty="0">
                <a:solidFill>
                  <a:srgbClr val="000000"/>
                </a:solidFill>
                <a:cs typeface="Arial" charset="0"/>
              </a:endParaRPr>
            </a:p>
          </p:txBody>
        </p:sp>
      </p:grpSp>
      <p:sp>
        <p:nvSpPr>
          <p:cNvPr id="15" name="Freeform 7"/>
          <p:cNvSpPr>
            <a:spLocks noEditPoints="1"/>
          </p:cNvSpPr>
          <p:nvPr/>
        </p:nvSpPr>
        <p:spPr bwMode="black">
          <a:xfrm>
            <a:off x="984250" y="6291263"/>
            <a:ext cx="914400" cy="344487"/>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a:lstStyle/>
          <a:p>
            <a:pPr>
              <a:defRPr/>
            </a:pPr>
            <a:endParaRPr lang="en-GB" dirty="0">
              <a:solidFill>
                <a:srgbClr val="000000"/>
              </a:solidFill>
              <a:cs typeface="Arial" charset="0"/>
            </a:endParaRPr>
          </a:p>
        </p:txBody>
      </p:sp>
      <p:sp>
        <p:nvSpPr>
          <p:cNvPr id="16" name="Rectangle 37"/>
          <p:cNvSpPr>
            <a:spLocks noChangeArrowheads="1"/>
          </p:cNvSpPr>
          <p:nvPr/>
        </p:nvSpPr>
        <p:spPr bwMode="black">
          <a:xfrm>
            <a:off x="1524000" y="6172200"/>
            <a:ext cx="228600" cy="46038"/>
          </a:xfrm>
          <a:prstGeom prst="rect">
            <a:avLst/>
          </a:prstGeom>
          <a:solidFill>
            <a:srgbClr val="A10000"/>
          </a:solidFill>
          <a:ln w="0">
            <a:solidFill>
              <a:srgbClr val="A10000"/>
            </a:solidFill>
            <a:prstDash val="solid"/>
            <a:miter lim="800000"/>
            <a:headEnd/>
            <a:tailEnd/>
          </a:ln>
        </p:spPr>
        <p:txBody>
          <a:bodyPr/>
          <a:lstStyle/>
          <a:p>
            <a:pPr>
              <a:defRPr/>
            </a:pPr>
            <a:endParaRPr lang="en-GB" dirty="0">
              <a:solidFill>
                <a:srgbClr val="000000"/>
              </a:solidFill>
              <a:cs typeface="Arial" charset="0"/>
            </a:endParaRPr>
          </a:p>
        </p:txBody>
      </p:sp>
      <p:sp>
        <p:nvSpPr>
          <p:cNvPr id="54" name="Title 1"/>
          <p:cNvSpPr>
            <a:spLocks noGrp="1"/>
          </p:cNvSpPr>
          <p:nvPr>
            <p:ph type="ctrTitle"/>
          </p:nvPr>
        </p:nvSpPr>
        <p:spPr bwMode="white">
          <a:xfrm>
            <a:off x="1895475" y="838200"/>
            <a:ext cx="5343525" cy="914400"/>
          </a:xfrm>
        </p:spPr>
        <p:txBody>
          <a:bodyPr>
            <a:noAutofit/>
          </a:bodyPr>
          <a:lstStyle>
            <a:lvl1pPr>
              <a:lnSpc>
                <a:spcPct val="90000"/>
              </a:lnSpc>
              <a:defRPr sz="3200" b="1" i="1" baseline="0">
                <a:solidFill>
                  <a:schemeClr val="bg1"/>
                </a:solidFill>
              </a:defRPr>
            </a:lvl1pPr>
          </a:lstStyle>
          <a:p>
            <a:r>
              <a:rPr lang="en-US" noProof="0" smtClean="0"/>
              <a:t>Click to edit Master title style</a:t>
            </a:r>
            <a:endParaRPr lang="en-GB" noProof="0" dirty="0"/>
          </a:p>
        </p:txBody>
      </p:sp>
      <p:sp>
        <p:nvSpPr>
          <p:cNvPr id="55" name="Subtitle 2"/>
          <p:cNvSpPr>
            <a:spLocks noGrp="1"/>
          </p:cNvSpPr>
          <p:nvPr>
            <p:ph type="subTitle" idx="1"/>
          </p:nvPr>
        </p:nvSpPr>
        <p:spPr bwMode="white">
          <a:xfrm>
            <a:off x="1895475" y="1828799"/>
            <a:ext cx="5343525" cy="914401"/>
          </a:xfrm>
        </p:spPr>
        <p:txBody>
          <a:bodyPr>
            <a:noAutofit/>
          </a:bodyPr>
          <a:lstStyle>
            <a:lvl1pPr marL="0" indent="0" algn="l">
              <a:lnSpc>
                <a:spcPct val="90000"/>
              </a:lnSpc>
              <a:spcAft>
                <a:spcPts val="0"/>
              </a:spcAft>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US" noProof="0" smtClean="0"/>
              <a:t>Click to edit Master subtitle style</a:t>
            </a:r>
            <a:endParaRPr lang="en-GB" noProof="0" dirty="0" smtClean="0"/>
          </a:p>
        </p:txBody>
      </p:sp>
      <p:sp>
        <p:nvSpPr>
          <p:cNvPr id="56" name="Text Placeholder 31"/>
          <p:cNvSpPr>
            <a:spLocks noGrp="1"/>
          </p:cNvSpPr>
          <p:nvPr>
            <p:ph type="body" sz="quarter" idx="10"/>
          </p:nvPr>
        </p:nvSpPr>
        <p:spPr bwMode="white">
          <a:xfrm>
            <a:off x="1895475" y="374904"/>
            <a:ext cx="4105656" cy="146304"/>
          </a:xfrm>
        </p:spPr>
        <p:txBody>
          <a:bodyPr/>
          <a:lstStyle>
            <a:lvl1pPr>
              <a:defRPr sz="1100">
                <a:solidFill>
                  <a:schemeClr val="bg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r>
              <a:rPr lang="en-US" noProof="0" smtClean="0"/>
              <a:t>Click to edit Master text styles</a:t>
            </a:r>
          </a:p>
        </p:txBody>
      </p:sp>
      <p:sp>
        <p:nvSpPr>
          <p:cNvPr id="17" name="Picture Placeholder 76"/>
          <p:cNvSpPr>
            <a:spLocks noGrp="1"/>
          </p:cNvSpPr>
          <p:nvPr>
            <p:ph type="pic" sz="quarter" idx="13"/>
          </p:nvPr>
        </p:nvSpPr>
        <p:spPr>
          <a:xfrm>
            <a:off x="1752600" y="2895600"/>
            <a:ext cx="6324600" cy="3276600"/>
          </a:xfrm>
        </p:spPr>
        <p:txBody>
          <a:bodyPr rtlCol="0">
            <a:noAutofit/>
          </a:bodyPr>
          <a:lstStyle>
            <a:lvl1pPr>
              <a:defRPr sz="1400"/>
            </a:lvl1pPr>
          </a:lstStyle>
          <a:p>
            <a:pPr lvl="0"/>
            <a:r>
              <a:rPr lang="en-US" noProof="0" dirty="0" smtClean="0"/>
              <a:t>Click icon to add picture</a:t>
            </a:r>
            <a:endParaRPr lang="en-GB" noProof="0"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Cover Slide: Colour">
    <p:spTree>
      <p:nvGrpSpPr>
        <p:cNvPr id="1" name=""/>
        <p:cNvGrpSpPr/>
        <p:nvPr/>
      </p:nvGrpSpPr>
      <p:grpSpPr>
        <a:xfrm>
          <a:off x="0" y="0"/>
          <a:ext cx="0" cy="0"/>
          <a:chOff x="0" y="0"/>
          <a:chExt cx="0" cy="0"/>
        </a:xfrm>
      </p:grpSpPr>
      <p:sp>
        <p:nvSpPr>
          <p:cNvPr id="5" name="Rectangle 649"/>
          <p:cNvSpPr>
            <a:spLocks noChangeArrowheads="1"/>
          </p:cNvSpPr>
          <p:nvPr/>
        </p:nvSpPr>
        <p:spPr bwMode="gray">
          <a:xfrm>
            <a:off x="7391400" y="685800"/>
            <a:ext cx="1752600" cy="5486400"/>
          </a:xfrm>
          <a:prstGeom prst="rect">
            <a:avLst/>
          </a:prstGeom>
          <a:solidFill>
            <a:schemeClr val="tx2">
              <a:lumMod val="40000"/>
              <a:lumOff val="60000"/>
            </a:schemeClr>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6" name="Rectangle 648"/>
          <p:cNvSpPr>
            <a:spLocks noChangeArrowheads="1"/>
          </p:cNvSpPr>
          <p:nvPr/>
        </p:nvSpPr>
        <p:spPr bwMode="gray">
          <a:xfrm>
            <a:off x="1752600" y="0"/>
            <a:ext cx="5638800" cy="685800"/>
          </a:xfrm>
          <a:prstGeom prst="rect">
            <a:avLst/>
          </a:prstGeom>
          <a:solidFill>
            <a:schemeClr val="tx2">
              <a:lumMod val="60000"/>
              <a:lumOff val="40000"/>
            </a:schemeClr>
          </a:solidFill>
          <a:ln w="0">
            <a:noFill/>
            <a:prstDash val="solid"/>
            <a:miter lim="800000"/>
            <a:headEnd/>
            <a:tailEnd/>
          </a:ln>
        </p:spPr>
        <p:txBody>
          <a:bodyPr/>
          <a:lstStyle/>
          <a:p>
            <a:pPr>
              <a:defRPr/>
            </a:pPr>
            <a:endParaRPr lang="en-GB" dirty="0">
              <a:solidFill>
                <a:srgbClr val="000000"/>
              </a:solidFill>
              <a:cs typeface="Arial" charset="0"/>
            </a:endParaRPr>
          </a:p>
        </p:txBody>
      </p:sp>
      <p:sp>
        <p:nvSpPr>
          <p:cNvPr id="7" name="Rectangle 650"/>
          <p:cNvSpPr>
            <a:spLocks noChangeArrowheads="1"/>
          </p:cNvSpPr>
          <p:nvPr/>
        </p:nvSpPr>
        <p:spPr bwMode="gray">
          <a:xfrm>
            <a:off x="1752600" y="685800"/>
            <a:ext cx="5638800" cy="5486400"/>
          </a:xfrm>
          <a:prstGeom prst="rect">
            <a:avLst/>
          </a:prstGeom>
          <a:solidFill>
            <a:schemeClr val="tx2"/>
          </a:solidFill>
          <a:ln w="0">
            <a:noFill/>
            <a:prstDash val="solid"/>
            <a:miter lim="800000"/>
            <a:headEnd/>
            <a:tailEnd/>
          </a:ln>
        </p:spPr>
        <p:txBody>
          <a:bodyPr/>
          <a:lstStyle/>
          <a:p>
            <a:pPr>
              <a:defRPr/>
            </a:pPr>
            <a:endParaRPr lang="en-GB" dirty="0">
              <a:solidFill>
                <a:srgbClr val="000000"/>
              </a:solidFill>
              <a:cs typeface="Arial" charset="0"/>
            </a:endParaRPr>
          </a:p>
        </p:txBody>
      </p:sp>
      <p:grpSp>
        <p:nvGrpSpPr>
          <p:cNvPr id="2" name="Group 60"/>
          <p:cNvGrpSpPr>
            <a:grpSpLocks/>
          </p:cNvGrpSpPr>
          <p:nvPr/>
        </p:nvGrpSpPr>
        <p:grpSpPr bwMode="auto">
          <a:xfrm>
            <a:off x="984250" y="6172200"/>
            <a:ext cx="914400" cy="463550"/>
            <a:chOff x="984728" y="6172200"/>
            <a:chExt cx="914400" cy="463014"/>
          </a:xfrm>
        </p:grpSpPr>
        <p:sp>
          <p:nvSpPr>
            <p:cNvPr id="9" name="Rectangle 37"/>
            <p:cNvSpPr>
              <a:spLocks noChangeArrowheads="1"/>
            </p:cNvSpPr>
            <p:nvPr userDrawn="1"/>
          </p:nvSpPr>
          <p:spPr bwMode="black">
            <a:xfrm>
              <a:off x="1524478" y="6172200"/>
              <a:ext cx="228600" cy="45985"/>
            </a:xfrm>
            <a:prstGeom prst="rect">
              <a:avLst/>
            </a:prstGeom>
            <a:solidFill>
              <a:schemeClr val="tx2"/>
            </a:solidFill>
            <a:ln w="0">
              <a:solidFill>
                <a:schemeClr val="tx2"/>
              </a:solidFill>
              <a:prstDash val="solid"/>
              <a:miter lim="800000"/>
              <a:headEnd/>
              <a:tailEnd/>
            </a:ln>
          </p:spPr>
          <p:txBody>
            <a:bodyPr/>
            <a:lstStyle/>
            <a:p>
              <a:pPr>
                <a:defRPr/>
              </a:pPr>
              <a:endParaRPr lang="en-GB" dirty="0">
                <a:solidFill>
                  <a:srgbClr val="000000"/>
                </a:solidFill>
                <a:cs typeface="Arial" charset="0"/>
              </a:endParaRPr>
            </a:p>
          </p:txBody>
        </p:sp>
        <p:sp>
          <p:nvSpPr>
            <p:cNvPr id="10" name="Freeform 7"/>
            <p:cNvSpPr>
              <a:spLocks noEditPoints="1"/>
            </p:cNvSpPr>
            <p:nvPr userDrawn="1"/>
          </p:nvSpPr>
          <p:spPr bwMode="black">
            <a:xfrm>
              <a:off x="984728" y="6291125"/>
              <a:ext cx="914400" cy="344089"/>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a:lstStyle/>
            <a:p>
              <a:pPr>
                <a:defRPr/>
              </a:pPr>
              <a:endParaRPr lang="en-GB" dirty="0">
                <a:solidFill>
                  <a:srgbClr val="000000"/>
                </a:solidFill>
                <a:cs typeface="Arial" charset="0"/>
              </a:endParaRPr>
            </a:p>
          </p:txBody>
        </p:sp>
      </p:grpSp>
      <p:sp>
        <p:nvSpPr>
          <p:cNvPr id="50" name="Title 1"/>
          <p:cNvSpPr>
            <a:spLocks noGrp="1"/>
          </p:cNvSpPr>
          <p:nvPr>
            <p:ph type="ctrTitle"/>
          </p:nvPr>
        </p:nvSpPr>
        <p:spPr bwMode="white">
          <a:xfrm>
            <a:off x="1895475" y="838200"/>
            <a:ext cx="5343525" cy="914400"/>
          </a:xfrm>
        </p:spPr>
        <p:txBody>
          <a:bodyPr>
            <a:noAutofit/>
          </a:bodyPr>
          <a:lstStyle>
            <a:lvl1pPr>
              <a:lnSpc>
                <a:spcPct val="90000"/>
              </a:lnSpc>
              <a:defRPr sz="3200" b="1" i="1" baseline="0">
                <a:solidFill>
                  <a:schemeClr val="bg1"/>
                </a:solidFill>
              </a:defRPr>
            </a:lvl1pPr>
          </a:lstStyle>
          <a:p>
            <a:r>
              <a:rPr lang="en-US" noProof="0" smtClean="0"/>
              <a:t>Click to edit Master title style</a:t>
            </a:r>
            <a:endParaRPr lang="en-GB" noProof="0" dirty="0"/>
          </a:p>
        </p:txBody>
      </p:sp>
      <p:sp>
        <p:nvSpPr>
          <p:cNvPr id="51" name="Subtitle 2"/>
          <p:cNvSpPr>
            <a:spLocks noGrp="1"/>
          </p:cNvSpPr>
          <p:nvPr>
            <p:ph type="subTitle" idx="1"/>
          </p:nvPr>
        </p:nvSpPr>
        <p:spPr bwMode="white">
          <a:xfrm>
            <a:off x="1895475" y="1828799"/>
            <a:ext cx="5343525" cy="914401"/>
          </a:xfrm>
        </p:spPr>
        <p:txBody>
          <a:bodyPr>
            <a:noAutofit/>
          </a:bodyPr>
          <a:lstStyle>
            <a:lvl1pPr marL="0" indent="0" algn="l">
              <a:lnSpc>
                <a:spcPct val="90000"/>
              </a:lnSpc>
              <a:spcAft>
                <a:spcPts val="0"/>
              </a:spcAft>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US" noProof="0" smtClean="0"/>
              <a:t>Click to edit Master subtitle style</a:t>
            </a:r>
            <a:endParaRPr lang="en-GB" noProof="0" dirty="0" smtClean="0"/>
          </a:p>
        </p:txBody>
      </p:sp>
      <p:sp>
        <p:nvSpPr>
          <p:cNvPr id="52" name="Text Placeholder 31"/>
          <p:cNvSpPr>
            <a:spLocks noGrp="1"/>
          </p:cNvSpPr>
          <p:nvPr>
            <p:ph type="body" sz="quarter" idx="10"/>
          </p:nvPr>
        </p:nvSpPr>
        <p:spPr bwMode="white">
          <a:xfrm>
            <a:off x="1895475" y="374904"/>
            <a:ext cx="4105656" cy="146304"/>
          </a:xfrm>
        </p:spPr>
        <p:txBody>
          <a:bodyPr/>
          <a:lstStyle>
            <a:lvl1pPr>
              <a:defRPr sz="1100">
                <a:solidFill>
                  <a:schemeClr val="bg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r>
              <a:rPr lang="en-US" noProof="0" smtClean="0"/>
              <a:t>Click to edit Master text styles</a:t>
            </a: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Closing Statement">
    <p:spTree>
      <p:nvGrpSpPr>
        <p:cNvPr id="1" name=""/>
        <p:cNvGrpSpPr/>
        <p:nvPr/>
      </p:nvGrpSpPr>
      <p:grpSpPr>
        <a:xfrm>
          <a:off x="0" y="0"/>
          <a:ext cx="0" cy="0"/>
          <a:chOff x="0" y="0"/>
          <a:chExt cx="0" cy="0"/>
        </a:xfrm>
      </p:grpSpPr>
      <p:cxnSp>
        <p:nvCxnSpPr>
          <p:cNvPr id="4" name="Shape 3"/>
          <p:cNvCxnSpPr/>
          <p:nvPr/>
        </p:nvCxnSpPr>
        <p:spPr>
          <a:xfrm rot="5400000" flipH="1" flipV="1">
            <a:off x="4419600" y="-3429000"/>
            <a:ext cx="152400"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533400" y="685800"/>
            <a:ext cx="8077200" cy="914400"/>
          </a:xfrm>
        </p:spPr>
        <p:txBody>
          <a:bodyPr/>
          <a:lstStyle>
            <a:lvl1pPr>
              <a:defRPr sz="3200">
                <a:solidFill>
                  <a:schemeClr val="tx1"/>
                </a:solidFill>
              </a:defRPr>
            </a:lvl1pPr>
          </a:lstStyle>
          <a:p>
            <a:r>
              <a:rPr lang="en-US" noProof="0" smtClean="0"/>
              <a:t>Click to edit Master title style</a:t>
            </a:r>
            <a:endParaRPr lang="en-GB" noProof="0"/>
          </a:p>
        </p:txBody>
      </p:sp>
      <p:sp>
        <p:nvSpPr>
          <p:cNvPr id="11" name="Text Placeholder 10"/>
          <p:cNvSpPr>
            <a:spLocks noGrp="1"/>
          </p:cNvSpPr>
          <p:nvPr>
            <p:ph type="body" sz="quarter" idx="10"/>
          </p:nvPr>
        </p:nvSpPr>
        <p:spPr>
          <a:xfrm>
            <a:off x="533400" y="5867400"/>
            <a:ext cx="4800600" cy="762000"/>
          </a:xfrm>
        </p:spPr>
        <p:txBody>
          <a:bodyPr anchor="b"/>
          <a:lstStyle>
            <a:lvl1pPr>
              <a:defRPr sz="900">
                <a:latin typeface="Arial" pitchFamily="34" charset="0"/>
                <a:cs typeface="Arial" pitchFamily="34" charset="0"/>
              </a:defRPr>
            </a:lvl1pPr>
          </a:lstStyle>
          <a:p>
            <a:pPr lvl="0"/>
            <a:r>
              <a:rPr lang="en-US" noProof="0" smtClean="0"/>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ntent: Two under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914400"/>
          </a:xfrm>
        </p:spPr>
        <p:txBody>
          <a:bodyPr/>
          <a:lstStyle/>
          <a:p>
            <a:r>
              <a:rPr lang="en-US" noProof="0" dirty="0" smtClean="0"/>
              <a:t>Click to edit Master title style</a:t>
            </a:r>
            <a:endParaRPr lang="en-US" noProof="0" dirty="0"/>
          </a:p>
        </p:txBody>
      </p:sp>
      <p:sp>
        <p:nvSpPr>
          <p:cNvPr id="28" name="Content Placeholder 26"/>
          <p:cNvSpPr>
            <a:spLocks noGrp="1"/>
          </p:cNvSpPr>
          <p:nvPr>
            <p:ph sz="quarter" idx="14"/>
          </p:nvPr>
        </p:nvSpPr>
        <p:spPr>
          <a:xfrm>
            <a:off x="533400" y="3352800"/>
            <a:ext cx="3962400" cy="2819400"/>
          </a:xfrm>
        </p:spPr>
        <p:txBody>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31" name="Content Placeholder 26"/>
          <p:cNvSpPr>
            <a:spLocks noGrp="1"/>
          </p:cNvSpPr>
          <p:nvPr>
            <p:ph sz="quarter" idx="15"/>
          </p:nvPr>
        </p:nvSpPr>
        <p:spPr>
          <a:xfrm>
            <a:off x="4648199" y="3352800"/>
            <a:ext cx="3962401" cy="2819400"/>
          </a:xfrm>
        </p:spPr>
        <p:txBody>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32"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r>
              <a:rPr lang="en-US" smtClean="0"/>
              <a:t>UC Davis Summer Tax Institute</a:t>
            </a:r>
            <a:endParaRPr lang="en-US" dirty="0"/>
          </a:p>
        </p:txBody>
      </p:sp>
      <p:sp>
        <p:nvSpPr>
          <p:cNvPr id="13" name="Text Placeholder 12"/>
          <p:cNvSpPr>
            <a:spLocks noGrp="1"/>
          </p:cNvSpPr>
          <p:nvPr>
            <p:ph type="body" sz="quarter" idx="16"/>
          </p:nvPr>
        </p:nvSpPr>
        <p:spPr>
          <a:xfrm>
            <a:off x="533400" y="1752600"/>
            <a:ext cx="8077200" cy="1447800"/>
          </a:xfrm>
        </p:spPr>
        <p:txBody>
          <a:bodyPr/>
          <a:lstStyle/>
          <a:p>
            <a:pPr lvl="0"/>
            <a:r>
              <a:rPr lang="en-US" noProof="0" dirty="0" smtClean="0"/>
              <a:t>Click to edit Master text styles</a:t>
            </a:r>
          </a:p>
        </p:txBody>
      </p:sp>
      <p:cxnSp>
        <p:nvCxnSpPr>
          <p:cNvPr id="14" name="Shape 13"/>
          <p:cNvCxnSpPr/>
          <p:nvPr/>
        </p:nvCxnSpPr>
        <p:spPr>
          <a:xfrm rot="5400000" flipH="1" flipV="1">
            <a:off x="4419601" y="-3429000"/>
            <a:ext cx="152399"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2"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smtClean="0"/>
              <a:t>June 15, 2017</a:t>
            </a:r>
            <a:endParaRPr lang="en-US" dirty="0"/>
          </a:p>
        </p:txBody>
      </p:sp>
      <p:sp>
        <p:nvSpPr>
          <p:cNvPr id="15" name="PwCFirm"/>
          <p:cNvSpPr txBox="1"/>
          <p:nvPr userDrawn="1"/>
        </p:nvSpPr>
        <p:spPr>
          <a:xfrm>
            <a:off x="533400" y="6477000"/>
            <a:ext cx="2590800" cy="152401"/>
          </a:xfrm>
          <a:prstGeom prst="rect">
            <a:avLst/>
          </a:prstGeom>
          <a:noFill/>
        </p:spPr>
        <p:txBody>
          <a:bodyPr vert="horz" wrap="square" lIns="0" tIns="0" rIns="0" bIns="0" rtlCol="0" anchor="t" anchorCtr="0">
            <a:noAutofit/>
          </a:bodyPr>
          <a:lstStyle/>
          <a:p>
            <a:r>
              <a:rPr lang="en-US" sz="1000" noProof="0" dirty="0" smtClean="0">
                <a:latin typeface="Arial" pitchFamily="34" charset="0"/>
                <a:cs typeface="Arial" pitchFamily="34" charset="0"/>
              </a:rPr>
              <a:t>PwC</a:t>
            </a:r>
            <a:endParaRPr lang="en-US" sz="1000" noProof="0" dirty="0">
              <a:latin typeface="Arial" pitchFamily="34" charset="0"/>
              <a:cs typeface="Arial"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ntent: Two and Left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914400"/>
          </a:xfrm>
        </p:spPr>
        <p:txBody>
          <a:bodyPr/>
          <a:lstStyle/>
          <a:p>
            <a:r>
              <a:rPr lang="en-US" noProof="0" dirty="0" smtClean="0"/>
              <a:t>Click to edit Master title style</a:t>
            </a:r>
            <a:endParaRPr lang="en-US" noProof="0" dirty="0"/>
          </a:p>
        </p:txBody>
      </p:sp>
      <p:sp>
        <p:nvSpPr>
          <p:cNvPr id="28" name="Content Placeholder 26"/>
          <p:cNvSpPr>
            <a:spLocks noGrp="1"/>
          </p:cNvSpPr>
          <p:nvPr>
            <p:ph sz="quarter" idx="14"/>
          </p:nvPr>
        </p:nvSpPr>
        <p:spPr>
          <a:xfrm>
            <a:off x="6019800" y="1752600"/>
            <a:ext cx="2590800" cy="2133600"/>
          </a:xfrm>
        </p:spPr>
        <p:txBody>
          <a:bodyPr/>
          <a:lstStyle/>
          <a:p>
            <a:pPr lvl="0"/>
            <a:r>
              <a:rPr lang="en-US" noProof="0" dirty="0" smtClean="0"/>
              <a:t>Click to edit Master text styles</a:t>
            </a:r>
          </a:p>
        </p:txBody>
      </p:sp>
      <p:sp>
        <p:nvSpPr>
          <p:cNvPr id="31" name="Content Placeholder 26"/>
          <p:cNvSpPr>
            <a:spLocks noGrp="1"/>
          </p:cNvSpPr>
          <p:nvPr>
            <p:ph sz="quarter" idx="15"/>
          </p:nvPr>
        </p:nvSpPr>
        <p:spPr>
          <a:xfrm>
            <a:off x="6019800" y="4038600"/>
            <a:ext cx="2590800" cy="2133600"/>
          </a:xfrm>
        </p:spPr>
        <p:txBody>
          <a:bodyPr/>
          <a:lstStyle/>
          <a:p>
            <a:pPr lvl="0"/>
            <a:r>
              <a:rPr lang="en-US" noProof="0" dirty="0" smtClean="0"/>
              <a:t>Click to edit Master text styles</a:t>
            </a:r>
          </a:p>
        </p:txBody>
      </p:sp>
      <p:sp>
        <p:nvSpPr>
          <p:cNvPr id="13" name="Text Placeholder 12"/>
          <p:cNvSpPr>
            <a:spLocks noGrp="1"/>
          </p:cNvSpPr>
          <p:nvPr>
            <p:ph type="body" sz="quarter" idx="16"/>
          </p:nvPr>
        </p:nvSpPr>
        <p:spPr>
          <a:xfrm>
            <a:off x="533400" y="1752600"/>
            <a:ext cx="5334000" cy="4419600"/>
          </a:xfrm>
        </p:spPr>
        <p:txBody>
          <a:bodyPr/>
          <a:lstStyle/>
          <a:p>
            <a:pPr lvl="0"/>
            <a:r>
              <a:rPr lang="en-US" noProof="0" dirty="0" smtClean="0"/>
              <a:t>Click to edit Master text styles</a:t>
            </a:r>
          </a:p>
        </p:txBody>
      </p:sp>
      <p:sp>
        <p:nvSpPr>
          <p:cNvPr id="19"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r>
              <a:rPr lang="en-US" smtClean="0"/>
              <a:t>UC Davis Summer Tax Institute</a:t>
            </a:r>
            <a:endParaRPr lang="en-US" dirty="0"/>
          </a:p>
        </p:txBody>
      </p:sp>
      <p:cxnSp>
        <p:nvCxnSpPr>
          <p:cNvPr id="14" name="Shape 13"/>
          <p:cNvCxnSpPr/>
          <p:nvPr/>
        </p:nvCxnSpPr>
        <p:spPr>
          <a:xfrm rot="5400000" flipH="1" flipV="1">
            <a:off x="4419601" y="-3429000"/>
            <a:ext cx="152399"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2"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smtClean="0"/>
              <a:t>June 15, 2017</a:t>
            </a:r>
            <a:endParaRPr lang="en-US" dirty="0"/>
          </a:p>
        </p:txBody>
      </p:sp>
      <p:sp>
        <p:nvSpPr>
          <p:cNvPr id="15" name="PwCFirm"/>
          <p:cNvSpPr txBox="1"/>
          <p:nvPr userDrawn="1"/>
        </p:nvSpPr>
        <p:spPr>
          <a:xfrm>
            <a:off x="533400" y="6477000"/>
            <a:ext cx="2590800" cy="152401"/>
          </a:xfrm>
          <a:prstGeom prst="rect">
            <a:avLst/>
          </a:prstGeom>
          <a:noFill/>
        </p:spPr>
        <p:txBody>
          <a:bodyPr vert="horz" wrap="square" lIns="0" tIns="0" rIns="0" bIns="0" rtlCol="0" anchor="t" anchorCtr="0">
            <a:noAutofit/>
          </a:bodyPr>
          <a:lstStyle/>
          <a:p>
            <a:r>
              <a:rPr lang="en-US" sz="1000" noProof="0" dirty="0" smtClean="0">
                <a:latin typeface="Arial" pitchFamily="34" charset="0"/>
                <a:cs typeface="Arial" pitchFamily="34" charset="0"/>
              </a:rPr>
              <a:t>PwC</a:t>
            </a:r>
            <a:endParaRPr lang="en-US" sz="1000" noProof="0" dirty="0">
              <a:latin typeface="Arial" pitchFamily="34" charset="0"/>
              <a:cs typeface="Arial"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ntent: Two and Right Text">
    <p:spTree>
      <p:nvGrpSpPr>
        <p:cNvPr id="1" name=""/>
        <p:cNvGrpSpPr/>
        <p:nvPr/>
      </p:nvGrpSpPr>
      <p:grpSpPr>
        <a:xfrm>
          <a:off x="0" y="0"/>
          <a:ext cx="0" cy="0"/>
          <a:chOff x="0" y="0"/>
          <a:chExt cx="0" cy="0"/>
        </a:xfrm>
      </p:grpSpPr>
      <p:sp>
        <p:nvSpPr>
          <p:cNvPr id="28" name="Content Placeholder 26"/>
          <p:cNvSpPr>
            <a:spLocks noGrp="1"/>
          </p:cNvSpPr>
          <p:nvPr>
            <p:ph sz="quarter" idx="14"/>
          </p:nvPr>
        </p:nvSpPr>
        <p:spPr>
          <a:xfrm>
            <a:off x="533400" y="1752600"/>
            <a:ext cx="2590800" cy="2133600"/>
          </a:xfrm>
        </p:spPr>
        <p:txBody>
          <a:bodyPr/>
          <a:lstStyle/>
          <a:p>
            <a:pPr lvl="0"/>
            <a:r>
              <a:rPr lang="en-US" noProof="0" dirty="0" smtClean="0"/>
              <a:t>Click to edit Master text styles</a:t>
            </a:r>
          </a:p>
        </p:txBody>
      </p:sp>
      <p:sp>
        <p:nvSpPr>
          <p:cNvPr id="2" name="Title 1"/>
          <p:cNvSpPr>
            <a:spLocks noGrp="1"/>
          </p:cNvSpPr>
          <p:nvPr>
            <p:ph type="title"/>
          </p:nvPr>
        </p:nvSpPr>
        <p:spPr>
          <a:xfrm>
            <a:off x="533400" y="685800"/>
            <a:ext cx="8077200" cy="914400"/>
          </a:xfrm>
        </p:spPr>
        <p:txBody>
          <a:bodyPr/>
          <a:lstStyle/>
          <a:p>
            <a:r>
              <a:rPr lang="en-US" noProof="0" dirty="0" smtClean="0"/>
              <a:t>Click to edit Master title style</a:t>
            </a:r>
            <a:endParaRPr lang="en-US" noProof="0" dirty="0"/>
          </a:p>
        </p:txBody>
      </p:sp>
      <p:sp>
        <p:nvSpPr>
          <p:cNvPr id="31" name="Content Placeholder 26"/>
          <p:cNvSpPr>
            <a:spLocks noGrp="1"/>
          </p:cNvSpPr>
          <p:nvPr>
            <p:ph sz="quarter" idx="15"/>
          </p:nvPr>
        </p:nvSpPr>
        <p:spPr>
          <a:xfrm>
            <a:off x="533400" y="4038600"/>
            <a:ext cx="2590800" cy="2133600"/>
          </a:xfrm>
        </p:spPr>
        <p:txBody>
          <a:bodyPr/>
          <a:lstStyle/>
          <a:p>
            <a:pPr lvl="0"/>
            <a:r>
              <a:rPr lang="en-US" noProof="0" dirty="0" smtClean="0"/>
              <a:t>Click to edit Master text styles</a:t>
            </a:r>
          </a:p>
        </p:txBody>
      </p:sp>
      <p:sp>
        <p:nvSpPr>
          <p:cNvPr id="13" name="Text Placeholder 12"/>
          <p:cNvSpPr>
            <a:spLocks noGrp="1"/>
          </p:cNvSpPr>
          <p:nvPr>
            <p:ph type="body" sz="quarter" idx="16"/>
          </p:nvPr>
        </p:nvSpPr>
        <p:spPr>
          <a:xfrm>
            <a:off x="3276600" y="1752600"/>
            <a:ext cx="5334000" cy="4419600"/>
          </a:xfrm>
        </p:spPr>
        <p:txBody>
          <a:bodyPr/>
          <a:lstStyle/>
          <a:p>
            <a:pPr lvl="0"/>
            <a:r>
              <a:rPr lang="en-US" noProof="0" dirty="0" smtClean="0"/>
              <a:t>Click to edit Master text styles</a:t>
            </a:r>
          </a:p>
        </p:txBody>
      </p:sp>
      <p:sp>
        <p:nvSpPr>
          <p:cNvPr id="19"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r>
              <a:rPr lang="en-US" smtClean="0"/>
              <a:t>UC Davis Summer Tax Institute</a:t>
            </a:r>
            <a:endParaRPr lang="en-US" dirty="0"/>
          </a:p>
        </p:txBody>
      </p:sp>
      <p:cxnSp>
        <p:nvCxnSpPr>
          <p:cNvPr id="14" name="Shape 13"/>
          <p:cNvCxnSpPr/>
          <p:nvPr/>
        </p:nvCxnSpPr>
        <p:spPr>
          <a:xfrm rot="5400000" flipH="1" flipV="1">
            <a:off x="4419601" y="-3429000"/>
            <a:ext cx="152399"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2"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smtClean="0"/>
              <a:t>June 15, 2017</a:t>
            </a:r>
            <a:endParaRPr lang="en-US" dirty="0"/>
          </a:p>
        </p:txBody>
      </p:sp>
      <p:sp>
        <p:nvSpPr>
          <p:cNvPr id="15" name="PwCFirm"/>
          <p:cNvSpPr txBox="1"/>
          <p:nvPr userDrawn="1"/>
        </p:nvSpPr>
        <p:spPr>
          <a:xfrm>
            <a:off x="533400" y="6477000"/>
            <a:ext cx="2590800" cy="152401"/>
          </a:xfrm>
          <a:prstGeom prst="rect">
            <a:avLst/>
          </a:prstGeom>
          <a:noFill/>
        </p:spPr>
        <p:txBody>
          <a:bodyPr vert="horz" wrap="square" lIns="0" tIns="0" rIns="0" bIns="0" rtlCol="0" anchor="t" anchorCtr="0">
            <a:noAutofit/>
          </a:bodyPr>
          <a:lstStyle/>
          <a:p>
            <a:r>
              <a:rPr lang="en-US" sz="1000" noProof="0" dirty="0" smtClean="0">
                <a:latin typeface="Arial" pitchFamily="34" charset="0"/>
                <a:cs typeface="Arial" pitchFamily="34" charset="0"/>
              </a:rPr>
              <a:t>PwC</a:t>
            </a:r>
            <a:endParaRPr lang="en-US" sz="1000" noProof="0" dirty="0">
              <a:latin typeface="Arial" pitchFamily="34" charset="0"/>
              <a:cs typeface="Arial"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One with Impact">
    <p:spTree>
      <p:nvGrpSpPr>
        <p:cNvPr id="1" name=""/>
        <p:cNvGrpSpPr/>
        <p:nvPr/>
      </p:nvGrpSpPr>
      <p:grpSpPr>
        <a:xfrm>
          <a:off x="0" y="0"/>
          <a:ext cx="0" cy="0"/>
          <a:chOff x="0" y="0"/>
          <a:chExt cx="0" cy="0"/>
        </a:xfrm>
      </p:grpSpPr>
      <p:sp>
        <p:nvSpPr>
          <p:cNvPr id="2" name="Title 1"/>
          <p:cNvSpPr>
            <a:spLocks noGrp="1"/>
          </p:cNvSpPr>
          <p:nvPr>
            <p:ph type="title"/>
          </p:nvPr>
        </p:nvSpPr>
        <p:spPr>
          <a:xfrm>
            <a:off x="3276600" y="685800"/>
            <a:ext cx="5334000" cy="914400"/>
          </a:xfrm>
        </p:spPr>
        <p:txBody>
          <a:bodyPr/>
          <a:lstStyle>
            <a:lvl1pPr>
              <a:defRPr/>
            </a:lvl1pPr>
          </a:lstStyle>
          <a:p>
            <a:r>
              <a:rPr lang="en-US" noProof="1" smtClean="0"/>
              <a:t>Click to edit Master title style</a:t>
            </a:r>
            <a:endParaRPr lang="en-US" noProof="1"/>
          </a:p>
        </p:txBody>
      </p:sp>
      <p:sp>
        <p:nvSpPr>
          <p:cNvPr id="31" name="Content Placeholder 26"/>
          <p:cNvSpPr>
            <a:spLocks noGrp="1"/>
          </p:cNvSpPr>
          <p:nvPr>
            <p:ph sz="quarter" idx="15"/>
          </p:nvPr>
        </p:nvSpPr>
        <p:spPr>
          <a:xfrm>
            <a:off x="3276600" y="1752600"/>
            <a:ext cx="5334000" cy="4419600"/>
          </a:xfrm>
        </p:spPr>
        <p:txBody>
          <a:bodyPr/>
          <a:lstStyle>
            <a:lvl1pPr>
              <a:defRPr baseline="0"/>
            </a:lvl1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12" name="Text Placeholder 11"/>
          <p:cNvSpPr>
            <a:spLocks noGrp="1"/>
          </p:cNvSpPr>
          <p:nvPr>
            <p:ph type="body" sz="quarter" idx="16"/>
          </p:nvPr>
        </p:nvSpPr>
        <p:spPr>
          <a:xfrm>
            <a:off x="533400" y="1752600"/>
            <a:ext cx="2590800" cy="2130552"/>
          </a:xfrm>
        </p:spPr>
        <p:txBody>
          <a:bodyPr/>
          <a:lstStyle>
            <a:lvl1pPr>
              <a:defRPr sz="2400" b="1" i="1" baseline="0">
                <a:solidFill>
                  <a:schemeClr val="tx2"/>
                </a:solidFill>
              </a:defRPr>
            </a:lvl1pPr>
          </a:lstStyle>
          <a:p>
            <a:pPr lvl="0"/>
            <a:r>
              <a:rPr lang="en-US" noProof="1" smtClean="0"/>
              <a:t>Click to edit Master text styles</a:t>
            </a:r>
          </a:p>
        </p:txBody>
      </p:sp>
      <p:sp>
        <p:nvSpPr>
          <p:cNvPr id="18"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r>
              <a:rPr lang="en-US" smtClean="0"/>
              <a:t>UC Davis Summer Tax Institute</a:t>
            </a:r>
            <a:endParaRPr lang="en-US" dirty="0"/>
          </a:p>
        </p:txBody>
      </p:sp>
      <p:cxnSp>
        <p:nvCxnSpPr>
          <p:cNvPr id="30" name="Shape 29"/>
          <p:cNvCxnSpPr/>
          <p:nvPr/>
        </p:nvCxnSpPr>
        <p:spPr>
          <a:xfrm rot="5400000" flipH="1" flipV="1">
            <a:off x="5791201" y="-2057400"/>
            <a:ext cx="152399" cy="54864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11"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smtClean="0"/>
              <a:t>June 15, 2017</a:t>
            </a:r>
            <a:endParaRPr lang="en-US" dirty="0"/>
          </a:p>
        </p:txBody>
      </p:sp>
      <p:sp>
        <p:nvSpPr>
          <p:cNvPr id="13" name="PwCFirm"/>
          <p:cNvSpPr txBox="1"/>
          <p:nvPr userDrawn="1"/>
        </p:nvSpPr>
        <p:spPr>
          <a:xfrm>
            <a:off x="533400" y="6477000"/>
            <a:ext cx="2590800" cy="152401"/>
          </a:xfrm>
          <a:prstGeom prst="rect">
            <a:avLst/>
          </a:prstGeom>
          <a:noFill/>
        </p:spPr>
        <p:txBody>
          <a:bodyPr vert="horz" wrap="square" lIns="0" tIns="0" rIns="0" bIns="0" rtlCol="0" anchor="t" anchorCtr="0">
            <a:noAutofit/>
          </a:bodyPr>
          <a:lstStyle/>
          <a:p>
            <a:r>
              <a:rPr lang="en-US" sz="1000" noProof="0" dirty="0" smtClean="0">
                <a:latin typeface="Arial" pitchFamily="34" charset="0"/>
                <a:cs typeface="Arial" pitchFamily="34" charset="0"/>
              </a:rPr>
              <a:t>PwC</a:t>
            </a:r>
            <a:endParaRPr lang="en-US" sz="1000" noProof="0" dirty="0">
              <a:latin typeface="Arial" pitchFamily="34" charset="0"/>
              <a:cs typeface="Arial"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ver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77200" cy="914400"/>
          </a:xfrm>
        </p:spPr>
        <p:txBody>
          <a:bodyPr/>
          <a:lstStyle/>
          <a:p>
            <a:r>
              <a:rPr lang="en-US" noProof="0" dirty="0" smtClean="0"/>
              <a:t>Click to edit Master title style</a:t>
            </a:r>
            <a:endParaRPr lang="en-US" noProof="0" dirty="0"/>
          </a:p>
        </p:txBody>
      </p:sp>
      <p:sp>
        <p:nvSpPr>
          <p:cNvPr id="12" name="Footer Placeholder 4"/>
          <p:cNvSpPr>
            <a:spLocks noGrp="1"/>
          </p:cNvSpPr>
          <p:nvPr>
            <p:ph type="ftr" sz="quarter" idx="3"/>
          </p:nvPr>
        </p:nvSpPr>
        <p:spPr>
          <a:xfrm>
            <a:off x="533400" y="6324600"/>
            <a:ext cx="52578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r>
              <a:rPr lang="en-US" smtClean="0"/>
              <a:t>UC Davis Summer Tax Institute</a:t>
            </a:r>
            <a:endParaRPr lang="en-US" dirty="0"/>
          </a:p>
        </p:txBody>
      </p:sp>
      <p:cxnSp>
        <p:nvCxnSpPr>
          <p:cNvPr id="10" name="Shape 9"/>
          <p:cNvCxnSpPr/>
          <p:nvPr/>
        </p:nvCxnSpPr>
        <p:spPr>
          <a:xfrm rot="5400000" flipH="1" flipV="1">
            <a:off x="4419601" y="-3429000"/>
            <a:ext cx="152399" cy="82296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9"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smtClean="0"/>
              <a:t>June 15, 2017</a:t>
            </a:r>
            <a:endParaRPr lang="en-US" dirty="0"/>
          </a:p>
        </p:txBody>
      </p:sp>
      <p:sp>
        <p:nvSpPr>
          <p:cNvPr id="11" name="PwCFirm"/>
          <p:cNvSpPr txBox="1"/>
          <p:nvPr userDrawn="1"/>
        </p:nvSpPr>
        <p:spPr>
          <a:xfrm>
            <a:off x="533400" y="6477000"/>
            <a:ext cx="2590800" cy="152401"/>
          </a:xfrm>
          <a:prstGeom prst="rect">
            <a:avLst/>
          </a:prstGeom>
          <a:noFill/>
        </p:spPr>
        <p:txBody>
          <a:bodyPr vert="horz" wrap="square" lIns="0" tIns="0" rIns="0" bIns="0" rtlCol="0" anchor="t" anchorCtr="0">
            <a:noAutofit/>
          </a:bodyPr>
          <a:lstStyle/>
          <a:p>
            <a:r>
              <a:rPr lang="en-US" sz="1000" noProof="0" dirty="0" smtClean="0">
                <a:latin typeface="Arial" pitchFamily="34" charset="0"/>
                <a:cs typeface="Arial" pitchFamily="34" charset="0"/>
              </a:rPr>
              <a:t>PwC</a:t>
            </a:r>
            <a:endParaRPr lang="en-US" sz="1000" noProof="0" dirty="0">
              <a:latin typeface="Arial" pitchFamily="34" charset="0"/>
              <a:cs typeface="Arial"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slideLayout" Target="../slideLayouts/slideLayout34.xml"/><Relationship Id="rId18" Type="http://schemas.openxmlformats.org/officeDocument/2006/relationships/slideLayout" Target="../slideLayouts/slideLayout39.xml"/><Relationship Id="rId3" Type="http://schemas.openxmlformats.org/officeDocument/2006/relationships/slideLayout" Target="../slideLayouts/slideLayout24.xml"/><Relationship Id="rId21" Type="http://schemas.openxmlformats.org/officeDocument/2006/relationships/slideLayout" Target="../slideLayouts/slideLayout42.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17" Type="http://schemas.openxmlformats.org/officeDocument/2006/relationships/slideLayout" Target="../slideLayouts/slideLayout38.xml"/><Relationship Id="rId2" Type="http://schemas.openxmlformats.org/officeDocument/2006/relationships/slideLayout" Target="../slideLayouts/slideLayout23.xml"/><Relationship Id="rId16" Type="http://schemas.openxmlformats.org/officeDocument/2006/relationships/slideLayout" Target="../slideLayouts/slideLayout37.xml"/><Relationship Id="rId20" Type="http://schemas.openxmlformats.org/officeDocument/2006/relationships/slideLayout" Target="../slideLayouts/slideLayout41.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5" Type="http://schemas.openxmlformats.org/officeDocument/2006/relationships/slideLayout" Target="../slideLayouts/slideLayout36.xml"/><Relationship Id="rId10" Type="http://schemas.openxmlformats.org/officeDocument/2006/relationships/slideLayout" Target="../slideLayouts/slideLayout31.xml"/><Relationship Id="rId19" Type="http://schemas.openxmlformats.org/officeDocument/2006/relationships/slideLayout" Target="../slideLayouts/slideLayout40.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slideLayout" Target="../slideLayouts/slideLayout35.xml"/><Relationship Id="rId2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3400" y="685800"/>
            <a:ext cx="8077201" cy="914400"/>
          </a:xfrm>
          <a:prstGeom prst="rect">
            <a:avLst/>
          </a:prstGeom>
        </p:spPr>
        <p:txBody>
          <a:bodyPr vert="horz" lIns="0" tIns="0" rIns="0" bIns="0" rtlCol="0" anchor="t" anchorCtr="0">
            <a:noAutofit/>
          </a:bodyPr>
          <a:lstStyle/>
          <a:p>
            <a:r>
              <a:rPr lang="en-US" noProof="0" dirty="0" smtClean="0"/>
              <a:t>Click to edit</a:t>
            </a:r>
            <a:br>
              <a:rPr lang="en-US" noProof="0" dirty="0" smtClean="0"/>
            </a:br>
            <a:r>
              <a:rPr lang="en-US" noProof="0" dirty="0" smtClean="0"/>
              <a:t>Master title style</a:t>
            </a:r>
            <a:endParaRPr lang="en-US" noProof="0" dirty="0"/>
          </a:p>
        </p:txBody>
      </p:sp>
      <p:sp>
        <p:nvSpPr>
          <p:cNvPr id="3" name="Text Placeholder 2"/>
          <p:cNvSpPr>
            <a:spLocks noGrp="1"/>
          </p:cNvSpPr>
          <p:nvPr>
            <p:ph type="body" idx="1"/>
          </p:nvPr>
        </p:nvSpPr>
        <p:spPr>
          <a:xfrm>
            <a:off x="533401" y="1752600"/>
            <a:ext cx="8077199" cy="4419600"/>
          </a:xfrm>
          <a:prstGeom prst="rect">
            <a:avLst/>
          </a:prstGeom>
        </p:spPr>
        <p:txBody>
          <a:bodyPr vert="horz" lIns="0" tIns="0" rIns="0" bIns="0" rtlCol="0">
            <a:no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4" name="Slide Number Placeholder 5"/>
          <p:cNvSpPr>
            <a:spLocks noGrp="1"/>
          </p:cNvSpPr>
          <p:nvPr>
            <p:ph type="sldNum" sz="quarter" idx="4"/>
          </p:nvPr>
        </p:nvSpPr>
        <p:spPr>
          <a:xfrm>
            <a:off x="7086600" y="6477000"/>
            <a:ext cx="1527048"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9EBD5762-3BDC-484D-9503-7EA6D5A9A8CE}" type="slidenum">
              <a:rPr lang="en-US" smtClean="0"/>
              <a:pPr/>
              <a:t>‹#›</a:t>
            </a:fld>
            <a:endParaRPr lang="en-US" dirty="0"/>
          </a:p>
        </p:txBody>
      </p:sp>
      <p:sp>
        <p:nvSpPr>
          <p:cNvPr id="6"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r>
              <a:rPr lang="en-US" smtClean="0"/>
              <a:t>June 15, 2017</a:t>
            </a:r>
            <a:endParaRPr lang="en-US" dirty="0"/>
          </a:p>
        </p:txBody>
      </p:sp>
      <p:sp>
        <p:nvSpPr>
          <p:cNvPr id="7" name="Footer Placeholder 4"/>
          <p:cNvSpPr>
            <a:spLocks noGrp="1"/>
          </p:cNvSpPr>
          <p:nvPr>
            <p:ph type="ftr" sz="quarter" idx="3"/>
          </p:nvPr>
        </p:nvSpPr>
        <p:spPr>
          <a:xfrm>
            <a:off x="530352" y="6324600"/>
            <a:ext cx="5260848" cy="150876"/>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r>
              <a:rPr lang="en-US" smtClean="0"/>
              <a:t>UC Davis Summer Tax Institute</a:t>
            </a:r>
            <a:endParaRPr lang="en-US" dirty="0"/>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66" r:id="rId16"/>
    <p:sldLayoutId id="2147483667" r:id="rId17"/>
    <p:sldLayoutId id="2147483668" r:id="rId18"/>
    <p:sldLayoutId id="2147483669" r:id="rId19"/>
    <p:sldLayoutId id="2147483670" r:id="rId20"/>
    <p:sldLayoutId id="2147483671" r:id="rId21"/>
  </p:sldLayoutIdLst>
  <p:hf hdr="0"/>
  <p:txStyles>
    <p:titleStyle>
      <a:lvl1pPr algn="l" defTabSz="914400" rtl="0" eaLnBrk="1" latinLnBrk="0" hangingPunct="1">
        <a:lnSpc>
          <a:spcPct val="100000"/>
        </a:lnSpc>
        <a:spcBef>
          <a:spcPct val="0"/>
        </a:spcBef>
        <a:buNone/>
        <a:defRPr sz="2400" b="1" i="1" kern="1200">
          <a:solidFill>
            <a:schemeClr val="tx1"/>
          </a:solidFill>
          <a:latin typeface="+mj-lt"/>
          <a:ea typeface="+mj-ea"/>
          <a:cs typeface="+mj-cs"/>
        </a:defRPr>
      </a:lvl1pPr>
    </p:titleStyle>
    <p:bodyStyle>
      <a:lvl1pPr marL="0" marR="0" indent="-274320" algn="l" defTabSz="914400" rtl="0" eaLnBrk="1" fontAlgn="auto" latinLnBrk="0" hangingPunct="1">
        <a:lnSpc>
          <a:spcPct val="100000"/>
        </a:lnSpc>
        <a:spcBef>
          <a:spcPts val="0"/>
        </a:spcBef>
        <a:spcAft>
          <a:spcPts val="900"/>
        </a:spcAft>
        <a:buClr>
          <a:schemeClr val="tx1"/>
        </a:buClr>
        <a:buSzTx/>
        <a:buFontTx/>
        <a:buNone/>
        <a:tabLst/>
        <a:defRPr sz="2000" kern="1200">
          <a:solidFill>
            <a:schemeClr val="tx1"/>
          </a:solidFill>
          <a:latin typeface="Georgia" pitchFamily="18" charset="0"/>
          <a:ea typeface="+mn-ea"/>
          <a:cs typeface="+mn-cs"/>
        </a:defRPr>
      </a:lvl1pPr>
      <a:lvl2pPr marL="274320" indent="-274320" algn="l" defTabSz="914400" rtl="0" eaLnBrk="1" latinLnBrk="0" hangingPunct="1">
        <a:lnSpc>
          <a:spcPct val="100000"/>
        </a:lnSpc>
        <a:spcBef>
          <a:spcPts val="0"/>
        </a:spcBef>
        <a:spcAft>
          <a:spcPts val="900"/>
        </a:spcAft>
        <a:buClr>
          <a:schemeClr val="tx1"/>
        </a:buClr>
        <a:buFont typeface="Georgia" pitchFamily="18" charset="0"/>
        <a:buChar char="•"/>
        <a:defRPr sz="2000" kern="1200">
          <a:solidFill>
            <a:schemeClr val="tx1"/>
          </a:solidFill>
          <a:latin typeface="Georgia" pitchFamily="18" charset="0"/>
          <a:ea typeface="+mn-ea"/>
          <a:cs typeface="+mn-cs"/>
        </a:defRPr>
      </a:lvl2pPr>
      <a:lvl3pPr marL="548640" indent="-274320" algn="l" defTabSz="914400" rtl="0" eaLnBrk="1" latinLnBrk="0" hangingPunct="1">
        <a:lnSpc>
          <a:spcPct val="100000"/>
        </a:lnSpc>
        <a:spcBef>
          <a:spcPts val="0"/>
        </a:spcBef>
        <a:spcAft>
          <a:spcPts val="900"/>
        </a:spcAft>
        <a:buClr>
          <a:schemeClr val="tx1"/>
        </a:buClr>
        <a:buFont typeface="Georgia" pitchFamily="18" charset="0"/>
        <a:buChar char="-"/>
        <a:defRPr sz="2000" kern="1200">
          <a:solidFill>
            <a:schemeClr val="tx1"/>
          </a:solidFill>
          <a:latin typeface="Georgia" pitchFamily="18" charset="0"/>
          <a:ea typeface="+mn-ea"/>
          <a:cs typeface="+mn-cs"/>
        </a:defRPr>
      </a:lvl3pPr>
      <a:lvl4pPr marL="822960" indent="-274320" algn="l" defTabSz="914400" rtl="0" eaLnBrk="1" latinLnBrk="0" hangingPunct="1">
        <a:lnSpc>
          <a:spcPct val="100000"/>
        </a:lnSpc>
        <a:spcBef>
          <a:spcPts val="0"/>
        </a:spcBef>
        <a:spcAft>
          <a:spcPts val="900"/>
        </a:spcAft>
        <a:buClr>
          <a:schemeClr val="tx1"/>
        </a:buClr>
        <a:buFont typeface="Georgia" pitchFamily="18" charset="0"/>
        <a:buChar char="◦"/>
        <a:defRPr sz="2000" kern="1200">
          <a:solidFill>
            <a:schemeClr val="tx1"/>
          </a:solidFill>
          <a:latin typeface="Georgia" pitchFamily="18" charset="0"/>
          <a:ea typeface="+mn-ea"/>
          <a:cs typeface="+mn-cs"/>
        </a:defRPr>
      </a:lvl4pPr>
      <a:lvl5pPr marL="1097280" indent="-274320" algn="l" defTabSz="914400" rtl="0" eaLnBrk="1" latinLnBrk="0" hangingPunct="1">
        <a:lnSpc>
          <a:spcPct val="100000"/>
        </a:lnSpc>
        <a:spcBef>
          <a:spcPts val="0"/>
        </a:spcBef>
        <a:spcAft>
          <a:spcPts val="900"/>
        </a:spcAft>
        <a:buClr>
          <a:schemeClr val="tx1"/>
        </a:buClr>
        <a:buFont typeface="Georgia" pitchFamily="18" charset="0"/>
        <a:buChar char="›"/>
        <a:defRPr sz="2000" kern="1200" baseline="0">
          <a:solidFill>
            <a:schemeClr val="tx1"/>
          </a:solidFill>
          <a:latin typeface="Georgia" pitchFamily="18" charset="0"/>
          <a:ea typeface="+mn-ea"/>
          <a:cs typeface="+mn-cs"/>
        </a:defRPr>
      </a:lvl5pPr>
      <a:lvl6pPr marL="274320" marR="0" indent="-274320" algn="l" defTabSz="914400" rtl="0" eaLnBrk="1" fontAlgn="auto" latinLnBrk="0" hangingPunct="1">
        <a:lnSpc>
          <a:spcPct val="100000"/>
        </a:lnSpc>
        <a:spcBef>
          <a:spcPts val="0"/>
        </a:spcBef>
        <a:spcAft>
          <a:spcPts val="900"/>
        </a:spcAft>
        <a:buClr>
          <a:schemeClr val="tx1"/>
        </a:buClr>
        <a:buSzPct val="100000"/>
        <a:buFont typeface="+mj-lt"/>
        <a:buAutoNum type="arabicPeriod"/>
        <a:tabLst/>
        <a:defRPr sz="2000" kern="1200" baseline="0">
          <a:solidFill>
            <a:schemeClr val="tx1"/>
          </a:solidFill>
          <a:latin typeface="Georgia" pitchFamily="18" charset="0"/>
          <a:ea typeface="+mn-ea"/>
          <a:cs typeface="+mn-cs"/>
        </a:defRPr>
      </a:lvl6pPr>
      <a:lvl7pPr marL="548640" indent="-274320" algn="l" defTabSz="914400" rtl="0" eaLnBrk="1" latinLnBrk="0" hangingPunct="1">
        <a:lnSpc>
          <a:spcPct val="100000"/>
        </a:lnSpc>
        <a:spcBef>
          <a:spcPts val="0"/>
        </a:spcBef>
        <a:spcAft>
          <a:spcPts val="900"/>
        </a:spcAft>
        <a:buSzPct val="100000"/>
        <a:buFont typeface="+mj-lt"/>
        <a:buAutoNum type="alphaLcPeriod"/>
        <a:defRPr sz="2000" kern="1200" baseline="0">
          <a:solidFill>
            <a:schemeClr val="tx1"/>
          </a:solidFill>
          <a:latin typeface="Georgia" pitchFamily="18" charset="0"/>
          <a:ea typeface="+mn-ea"/>
          <a:cs typeface="+mn-cs"/>
        </a:defRPr>
      </a:lvl7pPr>
      <a:lvl8pPr marL="822960" indent="-274320" algn="l" defTabSz="914400" rtl="0" eaLnBrk="1" latinLnBrk="0" hangingPunct="1">
        <a:lnSpc>
          <a:spcPct val="100000"/>
        </a:lnSpc>
        <a:spcBef>
          <a:spcPts val="0"/>
        </a:spcBef>
        <a:spcAft>
          <a:spcPts val="900"/>
        </a:spcAft>
        <a:buSzPct val="100000"/>
        <a:buFont typeface="+mj-lt"/>
        <a:buAutoNum type="romanLcPeriod"/>
        <a:defRPr sz="2000" kern="1200" baseline="0">
          <a:solidFill>
            <a:schemeClr val="tx1"/>
          </a:solidFill>
          <a:latin typeface="Georgia" pitchFamily="18" charset="0"/>
          <a:ea typeface="+mn-ea"/>
          <a:cs typeface="+mn-cs"/>
        </a:defRPr>
      </a:lvl8pPr>
      <a:lvl9pPr marL="0" indent="-274320" algn="l" defTabSz="914400" rtl="0" eaLnBrk="1" latinLnBrk="0" hangingPunct="1">
        <a:lnSpc>
          <a:spcPct val="100000"/>
        </a:lnSpc>
        <a:spcBef>
          <a:spcPts val="0"/>
        </a:spcBef>
        <a:spcAft>
          <a:spcPts val="900"/>
        </a:spcAft>
        <a:buFont typeface="Arial" pitchFamily="34" charset="0"/>
        <a:buNone/>
        <a:defRPr sz="2000" b="1" kern="1200" baseline="0">
          <a:solidFill>
            <a:schemeClr val="tx2"/>
          </a:solidFill>
          <a:latin typeface="Georgia"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33400" y="685800"/>
            <a:ext cx="8077200" cy="9144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a:t>
            </a:r>
            <a:br>
              <a:rPr lang="en-GB" smtClean="0"/>
            </a:br>
            <a:r>
              <a:rPr lang="en-GB" smtClean="0"/>
              <a:t>Master title style</a:t>
            </a:r>
          </a:p>
        </p:txBody>
      </p:sp>
      <p:sp>
        <p:nvSpPr>
          <p:cNvPr id="1027" name="Text Placeholder 2"/>
          <p:cNvSpPr>
            <a:spLocks noGrp="1"/>
          </p:cNvSpPr>
          <p:nvPr>
            <p:ph type="body" idx="1"/>
          </p:nvPr>
        </p:nvSpPr>
        <p:spPr bwMode="auto">
          <a:xfrm>
            <a:off x="533400" y="1752600"/>
            <a:ext cx="8077200" cy="44196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smtClean="0"/>
          </a:p>
        </p:txBody>
      </p:sp>
      <p:sp>
        <p:nvSpPr>
          <p:cNvPr id="4" name="Slide Number Placeholder 5"/>
          <p:cNvSpPr>
            <a:spLocks noGrp="1"/>
          </p:cNvSpPr>
          <p:nvPr>
            <p:ph type="sldNum" sz="quarter" idx="4"/>
          </p:nvPr>
        </p:nvSpPr>
        <p:spPr>
          <a:xfrm>
            <a:off x="7086600" y="6477000"/>
            <a:ext cx="1527175" cy="152400"/>
          </a:xfrm>
          <a:prstGeom prst="rect">
            <a:avLst/>
          </a:prstGeom>
        </p:spPr>
        <p:txBody>
          <a:bodyPr lIns="0" tIns="0" rIns="0" bIns="0" anchor="t" anchorCtr="0">
            <a:noAutofit/>
          </a:bodyPr>
          <a:lstStyle>
            <a:lvl1pPr algn="r" fontAlgn="auto">
              <a:spcBef>
                <a:spcPts val="0"/>
              </a:spcBef>
              <a:spcAft>
                <a:spcPts val="0"/>
              </a:spcAft>
              <a:defRPr sz="1000">
                <a:solidFill>
                  <a:schemeClr val="tx1"/>
                </a:solidFill>
                <a:latin typeface="Arial" pitchFamily="34" charset="0"/>
                <a:cs typeface="Arial" pitchFamily="34" charset="0"/>
              </a:defRPr>
            </a:lvl1pPr>
          </a:lstStyle>
          <a:p>
            <a:pPr>
              <a:defRPr/>
            </a:pPr>
            <a:r>
              <a:rPr lang="en-GB" dirty="0" smtClean="0">
                <a:solidFill>
                  <a:srgbClr val="000000"/>
                </a:solidFill>
              </a:rPr>
              <a:t>Slide </a:t>
            </a:r>
            <a:fld id="{6B22BB8E-5BF0-42CE-A011-AD609F148EE5}" type="slidenum">
              <a:rPr lang="en-GB" smtClean="0">
                <a:solidFill>
                  <a:srgbClr val="000000"/>
                </a:solidFill>
              </a:rPr>
              <a:pPr>
                <a:defRPr/>
              </a:pPr>
              <a:t>‹#›</a:t>
            </a:fld>
            <a:endParaRPr lang="en-GB" dirty="0">
              <a:solidFill>
                <a:srgbClr val="000000"/>
              </a:solidFill>
            </a:endParaRPr>
          </a:p>
        </p:txBody>
      </p:sp>
      <p:sp>
        <p:nvSpPr>
          <p:cNvPr id="6" name="Date Placeholder 3"/>
          <p:cNvSpPr>
            <a:spLocks noGrp="1"/>
          </p:cNvSpPr>
          <p:nvPr>
            <p:ph type="dt" sz="half" idx="2"/>
          </p:nvPr>
        </p:nvSpPr>
        <p:spPr>
          <a:xfrm>
            <a:off x="7086600" y="6324600"/>
            <a:ext cx="1524000" cy="152400"/>
          </a:xfrm>
          <a:prstGeom prst="rect">
            <a:avLst/>
          </a:prstGeom>
        </p:spPr>
        <p:txBody>
          <a:bodyPr lIns="0" tIns="0" rIns="0" bIns="0" anchor="t" anchorCtr="0">
            <a:noAutofit/>
          </a:bodyPr>
          <a:lstStyle>
            <a:lvl1pPr algn="r" fontAlgn="auto">
              <a:spcBef>
                <a:spcPts val="0"/>
              </a:spcBef>
              <a:spcAft>
                <a:spcPts val="0"/>
              </a:spcAft>
              <a:defRPr sz="1000">
                <a:solidFill>
                  <a:schemeClr val="tx1"/>
                </a:solidFill>
                <a:latin typeface="Arial" pitchFamily="34" charset="0"/>
                <a:cs typeface="Arial" pitchFamily="34" charset="0"/>
              </a:defRPr>
            </a:lvl1pPr>
          </a:lstStyle>
          <a:p>
            <a:pPr>
              <a:defRPr/>
            </a:pPr>
            <a:r>
              <a:rPr lang="en-US" smtClean="0">
                <a:solidFill>
                  <a:srgbClr val="000000"/>
                </a:solidFill>
              </a:rPr>
              <a:t>June 15, 2017</a:t>
            </a:r>
            <a:endParaRPr lang="en-GB" dirty="0">
              <a:solidFill>
                <a:srgbClr val="000000"/>
              </a:solidFill>
            </a:endParaRPr>
          </a:p>
        </p:txBody>
      </p:sp>
      <p:sp>
        <p:nvSpPr>
          <p:cNvPr id="7" name="Footer Placeholder 4"/>
          <p:cNvSpPr>
            <a:spLocks noGrp="1"/>
          </p:cNvSpPr>
          <p:nvPr>
            <p:ph type="ftr" sz="quarter" idx="3"/>
          </p:nvPr>
        </p:nvSpPr>
        <p:spPr>
          <a:xfrm>
            <a:off x="530225" y="6324600"/>
            <a:ext cx="5260975" cy="150813"/>
          </a:xfrm>
          <a:prstGeom prst="rect">
            <a:avLst/>
          </a:prstGeom>
        </p:spPr>
        <p:txBody>
          <a:bodyPr vert="horz" lIns="0" tIns="0" rIns="0" bIns="0" anchor="b" anchorCtr="0">
            <a:noAutofit/>
          </a:bodyPr>
          <a:lstStyle>
            <a:lvl1pPr algn="l" fontAlgn="auto">
              <a:spcBef>
                <a:spcPts val="0"/>
              </a:spcBef>
              <a:spcAft>
                <a:spcPts val="0"/>
              </a:spcAft>
              <a:defRPr sz="1000">
                <a:solidFill>
                  <a:schemeClr val="tx1"/>
                </a:solidFill>
                <a:latin typeface="Arial" pitchFamily="34" charset="0"/>
                <a:cs typeface="Arial" pitchFamily="34" charset="0"/>
              </a:defRPr>
            </a:lvl1pPr>
          </a:lstStyle>
          <a:p>
            <a:pPr>
              <a:defRPr/>
            </a:pPr>
            <a:r>
              <a:rPr lang="en-GB" smtClean="0">
                <a:solidFill>
                  <a:srgbClr val="000000"/>
                </a:solidFill>
              </a:rPr>
              <a:t>UC Davis Summer Tax Institute</a:t>
            </a:r>
            <a:endParaRPr lang="en-GB" dirty="0">
              <a:solidFill>
                <a:srgbClr val="000000"/>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1" r:id="rId19"/>
    <p:sldLayoutId id="2147483692" r:id="rId20"/>
    <p:sldLayoutId id="2147483693" r:id="rId21"/>
  </p:sldLayoutIdLst>
  <p:hf hdr="0"/>
  <p:txStyles>
    <p:titleStyle>
      <a:lvl1pPr algn="l" rtl="0" eaLnBrk="0" fontAlgn="base" hangingPunct="0">
        <a:spcBef>
          <a:spcPct val="0"/>
        </a:spcBef>
        <a:spcAft>
          <a:spcPct val="0"/>
        </a:spcAft>
        <a:defRPr sz="2400" b="1" i="1" kern="1200">
          <a:solidFill>
            <a:schemeClr val="tx1"/>
          </a:solidFill>
          <a:latin typeface="+mj-lt"/>
          <a:ea typeface="+mj-ea"/>
          <a:cs typeface="+mj-cs"/>
        </a:defRPr>
      </a:lvl1pPr>
      <a:lvl2pPr algn="l" rtl="0" eaLnBrk="0" fontAlgn="base" hangingPunct="0">
        <a:spcBef>
          <a:spcPct val="0"/>
        </a:spcBef>
        <a:spcAft>
          <a:spcPct val="0"/>
        </a:spcAft>
        <a:defRPr sz="2400" b="1" i="1">
          <a:solidFill>
            <a:schemeClr val="tx1"/>
          </a:solidFill>
          <a:latin typeface="Georgia" pitchFamily="18" charset="0"/>
        </a:defRPr>
      </a:lvl2pPr>
      <a:lvl3pPr algn="l" rtl="0" eaLnBrk="0" fontAlgn="base" hangingPunct="0">
        <a:spcBef>
          <a:spcPct val="0"/>
        </a:spcBef>
        <a:spcAft>
          <a:spcPct val="0"/>
        </a:spcAft>
        <a:defRPr sz="2400" b="1" i="1">
          <a:solidFill>
            <a:schemeClr val="tx1"/>
          </a:solidFill>
          <a:latin typeface="Georgia" pitchFamily="18" charset="0"/>
        </a:defRPr>
      </a:lvl3pPr>
      <a:lvl4pPr algn="l" rtl="0" eaLnBrk="0" fontAlgn="base" hangingPunct="0">
        <a:spcBef>
          <a:spcPct val="0"/>
        </a:spcBef>
        <a:spcAft>
          <a:spcPct val="0"/>
        </a:spcAft>
        <a:defRPr sz="2400" b="1" i="1">
          <a:solidFill>
            <a:schemeClr val="tx1"/>
          </a:solidFill>
          <a:latin typeface="Georgia" pitchFamily="18" charset="0"/>
        </a:defRPr>
      </a:lvl4pPr>
      <a:lvl5pPr algn="l" rtl="0" eaLnBrk="0" fontAlgn="base" hangingPunct="0">
        <a:spcBef>
          <a:spcPct val="0"/>
        </a:spcBef>
        <a:spcAft>
          <a:spcPct val="0"/>
        </a:spcAft>
        <a:defRPr sz="2400" b="1" i="1">
          <a:solidFill>
            <a:schemeClr val="tx1"/>
          </a:solidFill>
          <a:latin typeface="Georgia" pitchFamily="18" charset="0"/>
        </a:defRPr>
      </a:lvl5pPr>
      <a:lvl6pPr marL="457200" algn="l" rtl="0" fontAlgn="base">
        <a:spcBef>
          <a:spcPct val="0"/>
        </a:spcBef>
        <a:spcAft>
          <a:spcPct val="0"/>
        </a:spcAft>
        <a:defRPr sz="2400" b="1" i="1">
          <a:solidFill>
            <a:schemeClr val="tx1"/>
          </a:solidFill>
          <a:latin typeface="Georgia" pitchFamily="18" charset="0"/>
        </a:defRPr>
      </a:lvl6pPr>
      <a:lvl7pPr marL="914400" algn="l" rtl="0" fontAlgn="base">
        <a:spcBef>
          <a:spcPct val="0"/>
        </a:spcBef>
        <a:spcAft>
          <a:spcPct val="0"/>
        </a:spcAft>
        <a:defRPr sz="2400" b="1" i="1">
          <a:solidFill>
            <a:schemeClr val="tx1"/>
          </a:solidFill>
          <a:latin typeface="Georgia" pitchFamily="18" charset="0"/>
        </a:defRPr>
      </a:lvl7pPr>
      <a:lvl8pPr marL="1371600" algn="l" rtl="0" fontAlgn="base">
        <a:spcBef>
          <a:spcPct val="0"/>
        </a:spcBef>
        <a:spcAft>
          <a:spcPct val="0"/>
        </a:spcAft>
        <a:defRPr sz="2400" b="1" i="1">
          <a:solidFill>
            <a:schemeClr val="tx1"/>
          </a:solidFill>
          <a:latin typeface="Georgia" pitchFamily="18" charset="0"/>
        </a:defRPr>
      </a:lvl8pPr>
      <a:lvl9pPr marL="1828800" algn="l" rtl="0" fontAlgn="base">
        <a:spcBef>
          <a:spcPct val="0"/>
        </a:spcBef>
        <a:spcAft>
          <a:spcPct val="0"/>
        </a:spcAft>
        <a:defRPr sz="2400" b="1" i="1">
          <a:solidFill>
            <a:schemeClr val="tx1"/>
          </a:solidFill>
          <a:latin typeface="Georgia" pitchFamily="18" charset="0"/>
        </a:defRPr>
      </a:lvl9pPr>
    </p:titleStyle>
    <p:bodyStyle>
      <a:lvl1pPr algn="l" rtl="0" eaLnBrk="0" fontAlgn="base" hangingPunct="0">
        <a:spcBef>
          <a:spcPct val="0"/>
        </a:spcBef>
        <a:spcAft>
          <a:spcPts val="900"/>
        </a:spcAft>
        <a:buClr>
          <a:schemeClr val="tx1"/>
        </a:buClr>
        <a:defRPr sz="2000" kern="1200">
          <a:solidFill>
            <a:schemeClr val="tx1"/>
          </a:solidFill>
          <a:latin typeface="Georgia" pitchFamily="18" charset="0"/>
          <a:ea typeface="+mn-ea"/>
          <a:cs typeface="+mn-cs"/>
        </a:defRPr>
      </a:lvl1pPr>
      <a:lvl2pPr marL="273050" indent="-273050" algn="l" rtl="0" eaLnBrk="0" fontAlgn="base" hangingPunct="0">
        <a:spcBef>
          <a:spcPct val="0"/>
        </a:spcBef>
        <a:spcAft>
          <a:spcPts val="900"/>
        </a:spcAft>
        <a:buClr>
          <a:schemeClr val="tx1"/>
        </a:buClr>
        <a:buFont typeface="Georgia" pitchFamily="18" charset="0"/>
        <a:buChar char="•"/>
        <a:defRPr sz="2000" kern="1200">
          <a:solidFill>
            <a:schemeClr val="tx1"/>
          </a:solidFill>
          <a:latin typeface="Georgia" pitchFamily="18" charset="0"/>
          <a:ea typeface="+mn-ea"/>
          <a:cs typeface="+mn-cs"/>
        </a:defRPr>
      </a:lvl2pPr>
      <a:lvl3pPr marL="547688" indent="-273050" algn="l" rtl="0" eaLnBrk="0" fontAlgn="base" hangingPunct="0">
        <a:spcBef>
          <a:spcPct val="0"/>
        </a:spcBef>
        <a:spcAft>
          <a:spcPts val="900"/>
        </a:spcAft>
        <a:buClr>
          <a:schemeClr val="tx1"/>
        </a:buClr>
        <a:buFont typeface="Georgia" pitchFamily="18" charset="0"/>
        <a:buChar char="-"/>
        <a:defRPr sz="2000" kern="1200">
          <a:solidFill>
            <a:schemeClr val="tx1"/>
          </a:solidFill>
          <a:latin typeface="Georgia" pitchFamily="18" charset="0"/>
          <a:ea typeface="+mn-ea"/>
          <a:cs typeface="+mn-cs"/>
        </a:defRPr>
      </a:lvl3pPr>
      <a:lvl4pPr marL="822325" indent="-273050" algn="l" rtl="0" eaLnBrk="0" fontAlgn="base" hangingPunct="0">
        <a:spcBef>
          <a:spcPct val="0"/>
        </a:spcBef>
        <a:spcAft>
          <a:spcPts val="900"/>
        </a:spcAft>
        <a:buClr>
          <a:schemeClr val="tx1"/>
        </a:buClr>
        <a:buFont typeface="Georgia" pitchFamily="18" charset="0"/>
        <a:buChar char="◦"/>
        <a:defRPr sz="2000" kern="1200">
          <a:solidFill>
            <a:schemeClr val="tx1"/>
          </a:solidFill>
          <a:latin typeface="Georgia" pitchFamily="18" charset="0"/>
          <a:ea typeface="+mn-ea"/>
          <a:cs typeface="+mn-cs"/>
        </a:defRPr>
      </a:lvl4pPr>
      <a:lvl5pPr marL="1096963" indent="-273050" algn="l" rtl="0" eaLnBrk="0" fontAlgn="base" hangingPunct="0">
        <a:spcBef>
          <a:spcPct val="0"/>
        </a:spcBef>
        <a:spcAft>
          <a:spcPts val="900"/>
        </a:spcAft>
        <a:buClr>
          <a:schemeClr val="tx1"/>
        </a:buClr>
        <a:buFont typeface="Georgia" pitchFamily="18" charset="0"/>
        <a:buChar char="›"/>
        <a:defRPr sz="2000" kern="1200">
          <a:solidFill>
            <a:schemeClr val="tx1"/>
          </a:solidFill>
          <a:latin typeface="Georgia" pitchFamily="18" charset="0"/>
          <a:ea typeface="+mn-ea"/>
          <a:cs typeface="+mn-cs"/>
        </a:defRPr>
      </a:lvl5pPr>
      <a:lvl6pPr marL="274320" marR="0" indent="-274320" algn="l" defTabSz="914400" rtl="0" eaLnBrk="1" fontAlgn="auto" latinLnBrk="0" hangingPunct="1">
        <a:lnSpc>
          <a:spcPct val="100000"/>
        </a:lnSpc>
        <a:spcBef>
          <a:spcPts val="0"/>
        </a:spcBef>
        <a:spcAft>
          <a:spcPts val="900"/>
        </a:spcAft>
        <a:buClr>
          <a:schemeClr val="tx1"/>
        </a:buClr>
        <a:buSzPct val="100000"/>
        <a:buFont typeface="+mj-lt"/>
        <a:buAutoNum type="arabicPeriod"/>
        <a:tabLst/>
        <a:defRPr sz="2000" kern="1200" baseline="0">
          <a:solidFill>
            <a:schemeClr val="tx1"/>
          </a:solidFill>
          <a:latin typeface="Georgia" pitchFamily="18" charset="0"/>
          <a:ea typeface="+mn-ea"/>
          <a:cs typeface="+mn-cs"/>
        </a:defRPr>
      </a:lvl6pPr>
      <a:lvl7pPr marL="548640" indent="-274320" algn="l" defTabSz="914400" rtl="0" eaLnBrk="1" latinLnBrk="0" hangingPunct="1">
        <a:lnSpc>
          <a:spcPct val="100000"/>
        </a:lnSpc>
        <a:spcBef>
          <a:spcPts val="0"/>
        </a:spcBef>
        <a:spcAft>
          <a:spcPts val="900"/>
        </a:spcAft>
        <a:buSzPct val="100000"/>
        <a:buFont typeface="+mj-lt"/>
        <a:buAutoNum type="alphaLcPeriod"/>
        <a:defRPr sz="2000" kern="1200" baseline="0">
          <a:solidFill>
            <a:schemeClr val="tx1"/>
          </a:solidFill>
          <a:latin typeface="Georgia" pitchFamily="18" charset="0"/>
          <a:ea typeface="+mn-ea"/>
          <a:cs typeface="+mn-cs"/>
        </a:defRPr>
      </a:lvl7pPr>
      <a:lvl8pPr marL="822960" indent="-274320" algn="l" defTabSz="914400" rtl="0" eaLnBrk="1" latinLnBrk="0" hangingPunct="1">
        <a:lnSpc>
          <a:spcPct val="100000"/>
        </a:lnSpc>
        <a:spcBef>
          <a:spcPts val="0"/>
        </a:spcBef>
        <a:spcAft>
          <a:spcPts val="900"/>
        </a:spcAft>
        <a:buSzPct val="100000"/>
        <a:buFont typeface="+mj-lt"/>
        <a:buAutoNum type="romanLcPeriod"/>
        <a:defRPr sz="2000" kern="1200" baseline="0">
          <a:solidFill>
            <a:schemeClr val="tx1"/>
          </a:solidFill>
          <a:latin typeface="Georgia" pitchFamily="18" charset="0"/>
          <a:ea typeface="+mn-ea"/>
          <a:cs typeface="+mn-cs"/>
        </a:defRPr>
      </a:lvl8pPr>
      <a:lvl9pPr marL="0" indent="-274320" algn="l" defTabSz="914400" rtl="0" eaLnBrk="1" latinLnBrk="0" hangingPunct="1">
        <a:lnSpc>
          <a:spcPct val="100000"/>
        </a:lnSpc>
        <a:spcBef>
          <a:spcPts val="0"/>
        </a:spcBef>
        <a:spcAft>
          <a:spcPts val="900"/>
        </a:spcAft>
        <a:buFont typeface="Arial" pitchFamily="34" charset="0"/>
        <a:buNone/>
        <a:defRPr sz="2000" b="1" kern="1200" baseline="0">
          <a:solidFill>
            <a:schemeClr val="tx2"/>
          </a:solidFill>
          <a:latin typeface="Georgia"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5.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notesSlide" Target="../notesSlides/notesSlide2.xml"/><Relationship Id="rId5" Type="http://schemas.openxmlformats.org/officeDocument/2006/relationships/slideLayout" Target="../slideLayouts/slideLayout2.xml"/><Relationship Id="rId4" Type="http://schemas.openxmlformats.org/officeDocument/2006/relationships/tags" Target="../tags/tag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3"/>
          <p:cNvSpPr>
            <a:spLocks noGrp="1"/>
          </p:cNvSpPr>
          <p:nvPr>
            <p:ph type="ctrTitle"/>
          </p:nvPr>
        </p:nvSpPr>
        <p:spPr>
          <a:xfrm>
            <a:off x="1895475" y="838200"/>
            <a:ext cx="5495925" cy="914400"/>
          </a:xfrm>
        </p:spPr>
        <p:txBody>
          <a:bodyPr/>
          <a:lstStyle/>
          <a:p>
            <a:pPr eaLnBrk="1" hangingPunct="1"/>
            <a:r>
              <a:rPr lang="en-GB" i="0" dirty="0" smtClean="0"/>
              <a:t>UC Davis</a:t>
            </a:r>
            <a:br>
              <a:rPr lang="en-GB" i="0" dirty="0" smtClean="0"/>
            </a:br>
            <a:r>
              <a:rPr lang="en-GB" i="0" dirty="0" smtClean="0"/>
              <a:t>Summer Tax Institute</a:t>
            </a:r>
            <a:r>
              <a:rPr lang="en-GB" dirty="0" smtClean="0"/>
              <a:t/>
            </a:r>
            <a:br>
              <a:rPr lang="en-GB" dirty="0" smtClean="0"/>
            </a:br>
            <a:r>
              <a:rPr lang="en-GB" dirty="0" smtClean="0"/>
              <a:t/>
            </a:r>
            <a:br>
              <a:rPr lang="en-GB" dirty="0" smtClean="0"/>
            </a:br>
            <a:r>
              <a:rPr lang="en-GB" sz="2800" dirty="0" smtClean="0"/>
              <a:t>Advanced Income Tax Track</a:t>
            </a:r>
          </a:p>
        </p:txBody>
      </p:sp>
      <p:sp>
        <p:nvSpPr>
          <p:cNvPr id="5" name="Subtitle 4"/>
          <p:cNvSpPr>
            <a:spLocks noGrp="1"/>
          </p:cNvSpPr>
          <p:nvPr>
            <p:ph type="subTitle" idx="1"/>
          </p:nvPr>
        </p:nvSpPr>
        <p:spPr>
          <a:xfrm>
            <a:off x="1895475" y="2819400"/>
            <a:ext cx="5343525" cy="990601"/>
          </a:xfrm>
        </p:spPr>
        <p:txBody>
          <a:bodyPr rtlCol="0"/>
          <a:lstStyle/>
          <a:p>
            <a:pPr eaLnBrk="1" fontAlgn="auto" hangingPunct="1">
              <a:spcBef>
                <a:spcPts val="0"/>
              </a:spcBef>
              <a:defRPr/>
            </a:pPr>
            <a:r>
              <a:rPr lang="en-GB" sz="2800" dirty="0" smtClean="0"/>
              <a:t>Day 4: June 15, 2017</a:t>
            </a:r>
            <a:endParaRPr lang="en-GB" sz="2800" dirty="0"/>
          </a:p>
        </p:txBody>
      </p:sp>
      <p:sp>
        <p:nvSpPr>
          <p:cNvPr id="6" name="Text Placeholder 5"/>
          <p:cNvSpPr>
            <a:spLocks noGrp="1"/>
          </p:cNvSpPr>
          <p:nvPr>
            <p:ph type="body" sz="quarter" idx="10"/>
          </p:nvPr>
        </p:nvSpPr>
        <p:spPr/>
        <p:txBody>
          <a:bodyPr/>
          <a:lstStyle/>
          <a:p>
            <a:r>
              <a:rPr lang="en-US" noProof="1" smtClean="0"/>
              <a:t>www.pwc.com/salt</a:t>
            </a:r>
            <a:endParaRPr lang="en-US" noProof="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sz="quarter" idx="15"/>
          </p:nvPr>
        </p:nvSpPr>
        <p:spPr>
          <a:xfrm>
            <a:off x="533400" y="1676400"/>
            <a:ext cx="8077200" cy="4419600"/>
          </a:xfrm>
        </p:spPr>
        <p:txBody>
          <a:bodyPr/>
          <a:lstStyle/>
          <a:p>
            <a:pPr lvl="1"/>
            <a:r>
              <a:rPr lang="en-US" dirty="0" smtClean="0"/>
              <a:t>MTC.gov listed California as an Associate and Project Member of the MTC</a:t>
            </a:r>
          </a:p>
          <a:p>
            <a:pPr lvl="2"/>
            <a:r>
              <a:rPr lang="en-US" dirty="0" smtClean="0"/>
              <a:t>Compact Members – Enacted MTC in law. Dues based 1/10th equal share and balance on proportionate share of taxes. Cal paid about 10% of the dues.</a:t>
            </a:r>
          </a:p>
          <a:p>
            <a:pPr lvl="2"/>
            <a:r>
              <a:rPr lang="en-US" dirty="0" smtClean="0"/>
              <a:t>Sovereignty Members - </a:t>
            </a:r>
            <a:r>
              <a:rPr lang="en-GB" dirty="0" smtClean="0"/>
              <a:t>Sovereignty Members pay same fees as full members. Representatives of Sovereignty Members shall be entitled to participate without a vote in meetings of the Executive Committee or the Commission, but are not eligible to serve as an elected member of the Executive Committee.</a:t>
            </a:r>
            <a:endParaRPr lang="en-US" dirty="0" smtClean="0"/>
          </a:p>
          <a:p>
            <a:pPr lvl="2"/>
            <a:r>
              <a:rPr lang="en-US" dirty="0" smtClean="0"/>
              <a:t>Associate and Project Members – Pay for specific programs like Nexus</a:t>
            </a:r>
          </a:p>
        </p:txBody>
      </p:sp>
      <p:sp>
        <p:nvSpPr>
          <p:cNvPr id="181250" name="Rectangle 2"/>
          <p:cNvSpPr>
            <a:spLocks noGrp="1" noChangeArrowheads="1"/>
          </p:cNvSpPr>
          <p:nvPr>
            <p:ph type="title"/>
          </p:nvPr>
        </p:nvSpPr>
        <p:spPr/>
        <p:txBody>
          <a:bodyPr/>
          <a:lstStyle/>
          <a:p>
            <a:r>
              <a:rPr lang="en-GB" dirty="0" smtClean="0"/>
              <a:t>Advanced Income Tax Track </a:t>
            </a:r>
            <a:br>
              <a:rPr lang="en-GB" dirty="0" smtClean="0"/>
            </a:br>
            <a:r>
              <a:rPr lang="en-GB" sz="2000" b="0" i="0" dirty="0" smtClean="0"/>
              <a:t>MTC — </a:t>
            </a:r>
            <a:r>
              <a:rPr lang="en-US" sz="2000" b="0" i="0" dirty="0" smtClean="0"/>
              <a:t>California </a:t>
            </a:r>
            <a:r>
              <a:rPr lang="en-US" sz="2000" b="0" i="0" dirty="0"/>
              <a:t>withdrawal issues</a:t>
            </a:r>
            <a:r>
              <a:rPr lang="en-US" sz="2000" b="0" i="0" dirty="0" smtClean="0">
                <a:solidFill>
                  <a:srgbClr val="000000"/>
                </a:solidFill>
              </a:rPr>
              <a:t/>
            </a:r>
            <a:br>
              <a:rPr lang="en-US" sz="2000" b="0" i="0" dirty="0" smtClean="0">
                <a:solidFill>
                  <a:srgbClr val="000000"/>
                </a:solidFill>
              </a:rPr>
            </a:br>
            <a:endParaRPr lang="en-US" b="0" i="0" dirty="0" smtClean="0"/>
          </a:p>
        </p:txBody>
      </p:sp>
      <p:sp>
        <p:nvSpPr>
          <p:cNvPr id="4" name="Footer Placeholder 3"/>
          <p:cNvSpPr>
            <a:spLocks noGrp="1"/>
          </p:cNvSpPr>
          <p:nvPr>
            <p:ph type="ftr" sz="quarter" idx="3"/>
          </p:nvPr>
        </p:nvSpPr>
        <p:spPr/>
        <p:txBody>
          <a:bodyPr/>
          <a:lstStyle/>
          <a:p>
            <a:r>
              <a:rPr lang="en-US" dirty="0" smtClean="0"/>
              <a:t>UC Davis Summer Tax Institute</a:t>
            </a:r>
            <a:endParaRPr lang="en-US" dirty="0"/>
          </a:p>
        </p:txBody>
      </p:sp>
      <p:sp>
        <p:nvSpPr>
          <p:cNvPr id="7" name="Slide Number Placeholder 6"/>
          <p:cNvSpPr>
            <a:spLocks noGrp="1"/>
          </p:cNvSpPr>
          <p:nvPr>
            <p:ph type="sldNum" sz="quarter" idx="4"/>
          </p:nvPr>
        </p:nvSpPr>
        <p:spPr/>
        <p:txBody>
          <a:bodyPr/>
          <a:lstStyle/>
          <a:p>
            <a:fld id="{9EBD5762-3BDC-484D-9503-7EA6D5A9A8CE}" type="slidenum">
              <a:rPr lang="en-US" smtClean="0"/>
              <a:pPr/>
              <a:t>10</a:t>
            </a:fld>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406423783"/>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7874" name="Rectangle 2"/>
          <p:cNvSpPr>
            <a:spLocks noGrp="1" noChangeArrowheads="1"/>
          </p:cNvSpPr>
          <p:nvPr>
            <p:ph type="title"/>
          </p:nvPr>
        </p:nvSpPr>
        <p:spPr/>
        <p:txBody>
          <a:bodyPr/>
          <a:lstStyle/>
          <a:p>
            <a:r>
              <a:rPr lang="en-GB" dirty="0" smtClean="0"/>
              <a:t>Advanced Income Tax Track</a:t>
            </a:r>
            <a:r>
              <a:rPr lang="en-US" sz="2000" b="0" i="0" dirty="0"/>
              <a:t/>
            </a:r>
            <a:br>
              <a:rPr lang="en-US" sz="2000" b="0" i="0" dirty="0"/>
            </a:br>
            <a:r>
              <a:rPr lang="en-US" sz="2000" b="0" dirty="0"/>
              <a:t>Target Brands, Inc. v. </a:t>
            </a:r>
            <a:r>
              <a:rPr lang="en-US" sz="2000" b="0" dirty="0" smtClean="0"/>
              <a:t>Colorado Department of Revenue,</a:t>
            </a:r>
            <a:r>
              <a:rPr lang="en-US" sz="2000" b="0" dirty="0"/>
              <a:t> </a:t>
            </a:r>
            <a:r>
              <a:rPr lang="en-US" sz="2000" b="0" i="0" dirty="0"/>
              <a:t>District Court, City and County of Denver, No. 2015CV33831 (1/27/17)</a:t>
            </a:r>
            <a:br>
              <a:rPr lang="en-US" sz="2000" b="0" i="0" dirty="0"/>
            </a:br>
            <a:r>
              <a:rPr lang="en-US" sz="2000" b="0" i="0" dirty="0"/>
              <a:t/>
            </a:r>
            <a:br>
              <a:rPr lang="en-US" sz="2000" b="0" i="0" dirty="0"/>
            </a:br>
            <a:r>
              <a:rPr lang="en-US" sz="2000" b="0" i="0" dirty="0"/>
              <a:t/>
            </a:r>
            <a:br>
              <a:rPr lang="en-US" sz="2000" b="0" i="0" dirty="0"/>
            </a:br>
            <a:endParaRPr lang="en-GB" sz="2000" b="0" i="0" dirty="0" smtClean="0"/>
          </a:p>
        </p:txBody>
      </p:sp>
      <p:sp>
        <p:nvSpPr>
          <p:cNvPr id="847875" name="Rectangle 3"/>
          <p:cNvSpPr>
            <a:spLocks noGrp="1" noChangeArrowheads="1"/>
          </p:cNvSpPr>
          <p:nvPr>
            <p:ph sz="quarter" idx="15"/>
          </p:nvPr>
        </p:nvSpPr>
        <p:spPr>
          <a:xfrm>
            <a:off x="530225" y="1905000"/>
            <a:ext cx="8077200" cy="4419600"/>
          </a:xfrm>
        </p:spPr>
        <p:txBody>
          <a:bodyPr/>
          <a:lstStyle/>
          <a:p>
            <a:r>
              <a:rPr lang="en-US" dirty="0"/>
              <a:t>T</a:t>
            </a:r>
            <a:r>
              <a:rPr lang="en-US" dirty="0" smtClean="0"/>
              <a:t>he </a:t>
            </a:r>
            <a:r>
              <a:rPr lang="en-US" dirty="0"/>
              <a:t>Colorado trial court found unreasonable an alternative apportionment formula imposed by the Department of Revenue, which required an intangible property company (which was determined to have nexus) to apportion its income based on the sales factor of its parent company. The trial court found that this alternative method was unreasonable because it failed to consider the significant contributions made by the intangible property company’s payroll and property outside Colorado to the value the Department sought to tax. Accordingly, for the taxpayer in this case, the court found that any alternative apportionment formula must include the intangible property company’s property and payroll. The ultimate decision did not arrive at an accepted apportionment formula for the company.</a:t>
            </a:r>
            <a:endParaRPr lang="en-US" sz="3200" dirty="0"/>
          </a:p>
          <a:p>
            <a:r>
              <a:rPr lang="en-US" dirty="0"/>
              <a:t> </a:t>
            </a:r>
            <a:endParaRPr lang="en-US" sz="3200" dirty="0"/>
          </a:p>
        </p:txBody>
      </p:sp>
      <p:sp>
        <p:nvSpPr>
          <p:cNvPr id="6" name="Slide Number Placeholder 5"/>
          <p:cNvSpPr>
            <a:spLocks noGrp="1"/>
          </p:cNvSpPr>
          <p:nvPr>
            <p:ph type="sldNum" sz="quarter" idx="4"/>
          </p:nvPr>
        </p:nvSpPr>
        <p:spPr/>
        <p:txBody>
          <a:bodyPr/>
          <a:lstStyle/>
          <a:p>
            <a:fld id="{9EBD5762-3BDC-484D-9503-7EA6D5A9A8CE}" type="slidenum">
              <a:rPr lang="en-GB" smtClean="0"/>
              <a:pPr/>
              <a:t>100</a:t>
            </a:fld>
            <a:endParaRPr lang="en-GB" dirty="0"/>
          </a:p>
        </p:txBody>
      </p:sp>
      <p:sp>
        <p:nvSpPr>
          <p:cNvPr id="3" name="Footer Placeholder 2"/>
          <p:cNvSpPr>
            <a:spLocks noGrp="1"/>
          </p:cNvSpPr>
          <p:nvPr>
            <p:ph type="ftr" sz="quarter" idx="3"/>
          </p:nvPr>
        </p:nvSpPr>
        <p:spPr/>
        <p:txBody>
          <a:bodyPr/>
          <a:lstStyle/>
          <a:p>
            <a:r>
              <a:rPr lang="en-US" smtClean="0"/>
              <a:t>UC Davis Summer Tax Institute</a:t>
            </a:r>
            <a:endParaRPr lang="en-US" dirty="0"/>
          </a:p>
        </p:txBody>
      </p:sp>
      <p:sp>
        <p:nvSpPr>
          <p:cNvPr id="4" name="Date Placeholder 3"/>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3480393329"/>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7874" name="Rectangle 2"/>
          <p:cNvSpPr>
            <a:spLocks noGrp="1" noChangeArrowheads="1"/>
          </p:cNvSpPr>
          <p:nvPr>
            <p:ph type="title"/>
          </p:nvPr>
        </p:nvSpPr>
        <p:spPr/>
        <p:txBody>
          <a:bodyPr/>
          <a:lstStyle/>
          <a:p>
            <a:r>
              <a:rPr lang="en-GB" dirty="0" smtClean="0"/>
              <a:t>Advanced Income Tax Track</a:t>
            </a:r>
            <a:r>
              <a:rPr lang="en-US" sz="2000" b="0" i="0" dirty="0"/>
              <a:t/>
            </a:r>
            <a:br>
              <a:rPr lang="en-US" sz="2000" b="0" i="0" dirty="0"/>
            </a:br>
            <a:r>
              <a:rPr lang="en-US" sz="2000" b="0" dirty="0"/>
              <a:t>Target Brands, Inc. v. </a:t>
            </a:r>
            <a:r>
              <a:rPr lang="en-US" sz="2000" b="0" dirty="0" smtClean="0"/>
              <a:t>Colorado Department of Revenue,</a:t>
            </a:r>
            <a:r>
              <a:rPr lang="en-US" sz="2000" b="0" dirty="0"/>
              <a:t> </a:t>
            </a:r>
            <a:r>
              <a:rPr lang="en-US" sz="2000" b="0" i="0" dirty="0"/>
              <a:t>District Court, City and County of Denver, No. 2015CV33831 (1/27/17</a:t>
            </a:r>
            <a:r>
              <a:rPr lang="en-US" sz="2000" b="0" i="0" dirty="0" smtClean="0"/>
              <a:t>) (cont.)</a:t>
            </a:r>
            <a:r>
              <a:rPr lang="en-US" sz="2000" b="0" i="0" dirty="0"/>
              <a:t/>
            </a:r>
            <a:br>
              <a:rPr lang="en-US" sz="2000" b="0" i="0" dirty="0"/>
            </a:br>
            <a:r>
              <a:rPr lang="en-US" sz="2000" b="0" i="0" dirty="0"/>
              <a:t/>
            </a:r>
            <a:br>
              <a:rPr lang="en-US" sz="2000" b="0" i="0" dirty="0"/>
            </a:br>
            <a:r>
              <a:rPr lang="en-US" sz="2000" b="0" i="0" dirty="0"/>
              <a:t/>
            </a:r>
            <a:br>
              <a:rPr lang="en-US" sz="2000" b="0" i="0" dirty="0"/>
            </a:br>
            <a:endParaRPr lang="en-GB" sz="2000" b="0" i="0" dirty="0" smtClean="0"/>
          </a:p>
        </p:txBody>
      </p:sp>
      <p:sp>
        <p:nvSpPr>
          <p:cNvPr id="847875" name="Rectangle 3"/>
          <p:cNvSpPr>
            <a:spLocks noGrp="1" noChangeArrowheads="1"/>
          </p:cNvSpPr>
          <p:nvPr>
            <p:ph sz="quarter" idx="15"/>
          </p:nvPr>
        </p:nvSpPr>
        <p:spPr>
          <a:xfrm>
            <a:off x="530225" y="1905000"/>
            <a:ext cx="8077200" cy="4419600"/>
          </a:xfrm>
        </p:spPr>
        <p:txBody>
          <a:bodyPr/>
          <a:lstStyle/>
          <a:p>
            <a:r>
              <a:rPr lang="en-US" dirty="0" smtClean="0"/>
              <a:t>Although </a:t>
            </a:r>
            <a:r>
              <a:rPr lang="en-US" dirty="0"/>
              <a:t>this decision relates primarily to tax years when a three factor apportionment formula and costs-of-performance sourcing method were applicable (Colorado has imposed a single-sales factor apportionment formula and a modified proportional costs-of performance sourcing method since the 2009 tax year) the case remains instructive for taxpayers with tax years open for examination prior to 2009. The case also may be instructive for taxpayers where the Department asserts an alternative apportionment formula, regardless of the tax year. Even in single-sales factor and modified costs-of-performance sourcing years, the standard for a ‘reasonable’ alternative allocation method articulated in this case could apply. That is, alternative apportionment factors of an entity providing material contributions to related members could include that entity’s property and payroll factors. Stated another way, because the Department asserted alternative apportionment, the ultimate resolution of the 2009 tax year may not be limited to a single sales factor approach.</a:t>
            </a:r>
            <a:endParaRPr lang="en-US" sz="3200" dirty="0"/>
          </a:p>
        </p:txBody>
      </p:sp>
      <p:sp>
        <p:nvSpPr>
          <p:cNvPr id="6" name="Slide Number Placeholder 5"/>
          <p:cNvSpPr>
            <a:spLocks noGrp="1"/>
          </p:cNvSpPr>
          <p:nvPr>
            <p:ph type="sldNum" sz="quarter" idx="4"/>
          </p:nvPr>
        </p:nvSpPr>
        <p:spPr/>
        <p:txBody>
          <a:bodyPr/>
          <a:lstStyle/>
          <a:p>
            <a:fld id="{9EBD5762-3BDC-484D-9503-7EA6D5A9A8CE}" type="slidenum">
              <a:rPr lang="en-GB" smtClean="0"/>
              <a:pPr/>
              <a:t>101</a:t>
            </a:fld>
            <a:endParaRPr lang="en-GB" dirty="0"/>
          </a:p>
        </p:txBody>
      </p:sp>
      <p:sp>
        <p:nvSpPr>
          <p:cNvPr id="3" name="Footer Placeholder 2"/>
          <p:cNvSpPr>
            <a:spLocks noGrp="1"/>
          </p:cNvSpPr>
          <p:nvPr>
            <p:ph type="ftr" sz="quarter" idx="3"/>
          </p:nvPr>
        </p:nvSpPr>
        <p:spPr/>
        <p:txBody>
          <a:bodyPr/>
          <a:lstStyle/>
          <a:p>
            <a:r>
              <a:rPr lang="en-US" smtClean="0"/>
              <a:t>UC Davis Summer Tax Institute</a:t>
            </a:r>
            <a:endParaRPr lang="en-US" dirty="0"/>
          </a:p>
        </p:txBody>
      </p:sp>
      <p:sp>
        <p:nvSpPr>
          <p:cNvPr id="4" name="Date Placeholder 3"/>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862946006"/>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7874" name="Rectangle 2"/>
          <p:cNvSpPr>
            <a:spLocks noGrp="1" noChangeArrowheads="1"/>
          </p:cNvSpPr>
          <p:nvPr>
            <p:ph type="title"/>
          </p:nvPr>
        </p:nvSpPr>
        <p:spPr/>
        <p:txBody>
          <a:bodyPr/>
          <a:lstStyle/>
          <a:p>
            <a:r>
              <a:rPr lang="en-GB" dirty="0"/>
              <a:t>Advanced Income Tax </a:t>
            </a:r>
            <a:r>
              <a:rPr lang="en-GB" dirty="0" smtClean="0"/>
              <a:t>Track</a:t>
            </a:r>
            <a:r>
              <a:rPr lang="en-US" sz="2000" b="0" i="0" dirty="0" smtClean="0"/>
              <a:t/>
            </a:r>
            <a:br>
              <a:rPr lang="en-US" sz="2000" b="0" i="0" dirty="0" smtClean="0"/>
            </a:br>
            <a:r>
              <a:rPr lang="en-US" sz="2000" b="0" i="0" dirty="0" smtClean="0"/>
              <a:t>Distortion Petition Opportunities – Where the Constitution, Equity, Aggressive Audit Practices and Economic Development Intersect</a:t>
            </a:r>
            <a:endParaRPr lang="en-US" sz="2000" b="0" i="0" dirty="0"/>
          </a:p>
        </p:txBody>
      </p:sp>
      <p:sp>
        <p:nvSpPr>
          <p:cNvPr id="847875" name="Rectangle 3"/>
          <p:cNvSpPr>
            <a:spLocks noGrp="1" noChangeArrowheads="1"/>
          </p:cNvSpPr>
          <p:nvPr>
            <p:ph sz="quarter" idx="15"/>
          </p:nvPr>
        </p:nvSpPr>
        <p:spPr/>
        <p:txBody>
          <a:bodyPr/>
          <a:lstStyle/>
          <a:p>
            <a:pPr lvl="1"/>
            <a:r>
              <a:rPr lang="en-US" dirty="0" smtClean="0"/>
              <a:t>States in general are migrating towards SSF and market sourcing in an attempt to shift tax burdens to out of state companies and foster economic development (capital formation and job creation) within their own states.</a:t>
            </a:r>
          </a:p>
          <a:p>
            <a:pPr lvl="2"/>
            <a:r>
              <a:rPr lang="en-US" dirty="0" smtClean="0"/>
              <a:t>SSF can produce huge liabilities for out of state companies with minimal in-state presence</a:t>
            </a:r>
          </a:p>
          <a:p>
            <a:pPr lvl="1"/>
            <a:r>
              <a:rPr lang="en-US" dirty="0" smtClean="0"/>
              <a:t>While state administrative agencies have generally been reluctant to grant petitions to out of state taxpayers, they at the same time have aggressively asserted deviations in litigation</a:t>
            </a:r>
          </a:p>
          <a:p>
            <a:pPr lvl="2"/>
            <a:r>
              <a:rPr lang="en-US" dirty="0" smtClean="0"/>
              <a:t>Emerging court cases are lowering the bar as to what constitutes distortion which justifies deviation</a:t>
            </a:r>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102</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996587477"/>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7874" name="Rectangle 2"/>
          <p:cNvSpPr>
            <a:spLocks noGrp="1" noChangeArrowheads="1"/>
          </p:cNvSpPr>
          <p:nvPr>
            <p:ph type="title"/>
          </p:nvPr>
        </p:nvSpPr>
        <p:spPr/>
        <p:txBody>
          <a:bodyPr/>
          <a:lstStyle/>
          <a:p>
            <a:r>
              <a:rPr lang="en-GB" dirty="0"/>
              <a:t>Advanced Income Tax </a:t>
            </a:r>
            <a:r>
              <a:rPr lang="en-GB" dirty="0" smtClean="0"/>
              <a:t>Track</a:t>
            </a:r>
            <a:r>
              <a:rPr lang="en-US" sz="2000" b="0" i="0" dirty="0" smtClean="0"/>
              <a:t/>
            </a:r>
            <a:br>
              <a:rPr lang="en-US" sz="2000" b="0" i="0" dirty="0" smtClean="0"/>
            </a:br>
            <a:r>
              <a:rPr lang="en-US" sz="2000" b="0" i="0" dirty="0" smtClean="0"/>
              <a:t>Example Situations Which May Lend Themselves to Apportionment Relief</a:t>
            </a:r>
            <a:endParaRPr lang="en-US" sz="2000" b="0" i="0" dirty="0"/>
          </a:p>
        </p:txBody>
      </p:sp>
      <p:sp>
        <p:nvSpPr>
          <p:cNvPr id="847875" name="Rectangle 3"/>
          <p:cNvSpPr>
            <a:spLocks noGrp="1" noChangeArrowheads="1"/>
          </p:cNvSpPr>
          <p:nvPr>
            <p:ph sz="quarter" idx="15"/>
          </p:nvPr>
        </p:nvSpPr>
        <p:spPr/>
        <p:txBody>
          <a:bodyPr/>
          <a:lstStyle/>
          <a:p>
            <a:pPr lvl="1">
              <a:buFont typeface="+mj-lt"/>
              <a:buAutoNum type="arabicParenR"/>
            </a:pPr>
            <a:r>
              <a:rPr lang="en-US" dirty="0" smtClean="0"/>
              <a:t>Taxpayer ships substantial product to a distributor in a state which uses double weighted or SSF but otherwise taxpayer conducts minimal in-state activity. Taxpayer files a petition to exclude or evenly weight the sales factor.</a:t>
            </a:r>
          </a:p>
          <a:p>
            <a:pPr lvl="1">
              <a:buFont typeface="+mj-lt"/>
              <a:buAutoNum type="arabicParenR"/>
            </a:pPr>
            <a:r>
              <a:rPr lang="en-US" dirty="0" smtClean="0"/>
              <a:t>California-based taxpayer’s former CEO retires to Florida and exercises $100M of NQSO’s. Although reported on a W-2, taxpayer files petition to exclude the NQSO exercise from the Florida payroll.</a:t>
            </a:r>
          </a:p>
          <a:p>
            <a:pPr lvl="1">
              <a:buFont typeface="+mj-lt"/>
              <a:buAutoNum type="arabicParenR"/>
            </a:pPr>
            <a:r>
              <a:rPr lang="en-US" dirty="0" smtClean="0"/>
              <a:t>Taxpayer will establish a new manufacturing facility in Tennessee at a cost of $500M. The facility is otherwise comparable in size, productivity, output etc. to taxpayer’s existing facility in California which was constructed 40 years ago at a cost of $50M. Taxpayer files a petition to “gross up” the California property.</a:t>
            </a:r>
          </a:p>
          <a:p>
            <a:pPr lvl="1">
              <a:buFont typeface="+mj-lt"/>
              <a:buAutoNum type="arabicParenR"/>
            </a:pPr>
            <a:r>
              <a:rPr lang="en-IN" dirty="0"/>
              <a:t>Taxpayer will establish a call </a:t>
            </a:r>
            <a:r>
              <a:rPr lang="en-IN" dirty="0" err="1"/>
              <a:t>center</a:t>
            </a:r>
            <a:r>
              <a:rPr lang="en-IN" dirty="0"/>
              <a:t> in a state which uses cost of performance to source service revenue</a:t>
            </a:r>
            <a:r>
              <a:rPr lang="en-IN" dirty="0" smtClean="0"/>
              <a:t>. Taxpayer </a:t>
            </a:r>
            <a:r>
              <a:rPr lang="en-IN" dirty="0"/>
              <a:t>files a petition to </a:t>
            </a:r>
            <a:r>
              <a:rPr lang="en-IN" dirty="0" smtClean="0"/>
              <a:t>use market </a:t>
            </a:r>
            <a:r>
              <a:rPr lang="en-IN" dirty="0"/>
              <a:t>sourcing</a:t>
            </a:r>
            <a:r>
              <a:rPr lang="en-IN" dirty="0" smtClean="0"/>
              <a:t>.</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103</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864469176"/>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7874" name="Rectangle 2"/>
          <p:cNvSpPr>
            <a:spLocks noGrp="1" noChangeArrowheads="1"/>
          </p:cNvSpPr>
          <p:nvPr>
            <p:ph type="title"/>
          </p:nvPr>
        </p:nvSpPr>
        <p:spPr/>
        <p:txBody>
          <a:bodyPr/>
          <a:lstStyle/>
          <a:p>
            <a:r>
              <a:rPr lang="en-GB" dirty="0"/>
              <a:t>Advanced Income Tax </a:t>
            </a:r>
            <a:r>
              <a:rPr lang="en-GB" dirty="0" smtClean="0"/>
              <a:t>Track</a:t>
            </a:r>
            <a:r>
              <a:rPr lang="en-US" sz="2000" b="0" i="0" dirty="0" smtClean="0"/>
              <a:t/>
            </a:r>
            <a:br>
              <a:rPr lang="en-US" sz="2000" b="0" i="0" dirty="0" smtClean="0"/>
            </a:br>
            <a:r>
              <a:rPr lang="en-US" sz="2000" b="0" i="0" dirty="0" smtClean="0"/>
              <a:t>Example Situations Which May Lend Themselves to Apportionment Relief</a:t>
            </a:r>
            <a:endParaRPr lang="en-US" sz="2000" b="0" i="0" dirty="0"/>
          </a:p>
        </p:txBody>
      </p:sp>
      <p:sp>
        <p:nvSpPr>
          <p:cNvPr id="847875" name="Rectangle 3"/>
          <p:cNvSpPr>
            <a:spLocks noGrp="1" noChangeArrowheads="1"/>
          </p:cNvSpPr>
          <p:nvPr>
            <p:ph sz="quarter" idx="15"/>
          </p:nvPr>
        </p:nvSpPr>
        <p:spPr/>
        <p:txBody>
          <a:bodyPr/>
          <a:lstStyle/>
          <a:p>
            <a:pPr lvl="1">
              <a:buFont typeface="+mj-lt"/>
              <a:buAutoNum type="arabicParenR" startAt="5"/>
            </a:pPr>
            <a:r>
              <a:rPr lang="en-IN" dirty="0" smtClean="0"/>
              <a:t>Taxpayer’s </a:t>
            </a:r>
            <a:r>
              <a:rPr lang="en-IN" dirty="0"/>
              <a:t>subsidiary files in Alabama, a state which requires it to add back royalty expenses paid to its parent company for use of </a:t>
            </a:r>
            <a:r>
              <a:rPr lang="en-IN" dirty="0" smtClean="0"/>
              <a:t>technology/patents </a:t>
            </a:r>
            <a:r>
              <a:rPr lang="en-IN" dirty="0"/>
              <a:t>at subsidiary’s manufacturing plant in Alabama</a:t>
            </a:r>
            <a:r>
              <a:rPr lang="en-IN" dirty="0" smtClean="0"/>
              <a:t>. Parent </a:t>
            </a:r>
            <a:r>
              <a:rPr lang="en-IN" dirty="0"/>
              <a:t>employs 500 </a:t>
            </a:r>
            <a:r>
              <a:rPr lang="en-IN" dirty="0" smtClean="0"/>
              <a:t>scientists/engineers </a:t>
            </a:r>
            <a:r>
              <a:rPr lang="en-IN" dirty="0"/>
              <a:t>in California to develop its technology</a:t>
            </a:r>
            <a:r>
              <a:rPr lang="en-IN" dirty="0" smtClean="0"/>
              <a:t>. Filing </a:t>
            </a:r>
            <a:r>
              <a:rPr lang="en-IN" dirty="0"/>
              <a:t>combined would reduce Alabama liability by 90% and so taxpayer files a petition to file as a combined basis</a:t>
            </a:r>
            <a:r>
              <a:rPr lang="en-IN" dirty="0" smtClean="0"/>
              <a:t>.</a:t>
            </a:r>
          </a:p>
          <a:p>
            <a:pPr lvl="1">
              <a:buFont typeface="+mj-lt"/>
              <a:buAutoNum type="arabicParenR" startAt="5"/>
            </a:pPr>
            <a:r>
              <a:rPr lang="en-US" dirty="0" smtClean="0"/>
              <a:t>Washington based software company has made substantial investments in internally generated as well as acquired technology (patents and copyrighted software code). Its investment in physical assets is minor and consists largely of rented office space in WA and sales offices in other states. Taxpayer files a petition to include its intangible property in its property factor and source such to WA.</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104</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864469176"/>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ctrTitle"/>
          </p:nvPr>
        </p:nvSpPr>
        <p:spPr/>
        <p:txBody>
          <a:bodyPr/>
          <a:lstStyle/>
          <a:p>
            <a:r>
              <a:rPr lang="en-US" dirty="0"/>
              <a:t>IRC SECTION 482 ADJUSTMENTS AT THE STATE LEVEL</a:t>
            </a:r>
            <a:endParaRPr lang="en-US" dirty="0" smtClean="0"/>
          </a:p>
        </p:txBody>
      </p:sp>
      <p:sp>
        <p:nvSpPr>
          <p:cNvPr id="4" name="Slide Number Placeholder 3"/>
          <p:cNvSpPr>
            <a:spLocks noGrp="1"/>
          </p:cNvSpPr>
          <p:nvPr>
            <p:ph type="sldNum" sz="quarter" idx="4294967295"/>
          </p:nvPr>
        </p:nvSpPr>
        <p:spPr>
          <a:xfrm>
            <a:off x="7086600" y="6477000"/>
            <a:ext cx="1527048" cy="152400"/>
          </a:xfrm>
          <a:prstGeom prst="rect">
            <a:avLst/>
          </a:prstGeom>
        </p:spPr>
        <p:txBody>
          <a:bodyPr/>
          <a:lstStyle/>
          <a:p>
            <a:pPr algn="r"/>
            <a:fld id="{8CFE8258-CC52-4352-9E89-73C150045957}" type="slidenum">
              <a:rPr lang="en-US" sz="1000">
                <a:solidFill>
                  <a:schemeClr val="bg1"/>
                </a:solidFill>
                <a:latin typeface="Arial" pitchFamily="34" charset="0"/>
                <a:cs typeface="Arial" pitchFamily="34" charset="0"/>
              </a:rPr>
              <a:pPr algn="r"/>
              <a:t>105</a:t>
            </a:fld>
            <a:endParaRPr lang="en-US" sz="1000" dirty="0">
              <a:solidFill>
                <a:schemeClr val="bg1"/>
              </a:solidFill>
              <a:latin typeface="Arial" pitchFamily="34" charset="0"/>
              <a:cs typeface="Arial" pitchFamily="34" charset="0"/>
            </a:endParaRPr>
          </a:p>
        </p:txBody>
      </p:sp>
      <p:sp>
        <p:nvSpPr>
          <p:cNvPr id="2" name="Footer Placeholder 1"/>
          <p:cNvSpPr>
            <a:spLocks noGrp="1"/>
          </p:cNvSpPr>
          <p:nvPr>
            <p:ph type="ftr" sz="quarter" idx="3"/>
          </p:nvPr>
        </p:nvSpPr>
        <p:spPr/>
        <p:txBody>
          <a:bodyPr/>
          <a:lstStyle/>
          <a:p>
            <a:r>
              <a:rPr lang="en-US" dirty="0" smtClean="0"/>
              <a:t>UC Davis Summer Tax Institute</a:t>
            </a:r>
            <a:endParaRPr lang="en-US" dirty="0"/>
          </a:p>
        </p:txBody>
      </p:sp>
      <p:sp>
        <p:nvSpPr>
          <p:cNvPr id="3" name="Date Placeholder 2"/>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101731421"/>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title"/>
          </p:nvPr>
        </p:nvSpPr>
        <p:spPr/>
        <p:txBody>
          <a:bodyPr/>
          <a:lstStyle/>
          <a:p>
            <a:r>
              <a:rPr lang="en-GB" dirty="0" smtClean="0"/>
              <a:t>Advanced Income Tax Track </a:t>
            </a:r>
            <a:br>
              <a:rPr lang="en-GB" dirty="0" smtClean="0"/>
            </a:br>
            <a:r>
              <a:rPr lang="en-US" b="0" i="0" dirty="0" smtClean="0"/>
              <a:t>IRC </a:t>
            </a:r>
            <a:r>
              <a:rPr lang="en-US" dirty="0"/>
              <a:t>§ </a:t>
            </a:r>
            <a:r>
              <a:rPr lang="en-US" b="0" i="0" dirty="0" smtClean="0"/>
              <a:t>482</a:t>
            </a:r>
            <a:endParaRPr lang="en-US" b="0" i="0" dirty="0"/>
          </a:p>
        </p:txBody>
      </p:sp>
      <p:sp>
        <p:nvSpPr>
          <p:cNvPr id="766979" name="Rectangle 3"/>
          <p:cNvSpPr>
            <a:spLocks noGrp="1" noChangeArrowheads="1"/>
          </p:cNvSpPr>
          <p:nvPr>
            <p:ph sz="quarter" idx="15"/>
          </p:nvPr>
        </p:nvSpPr>
        <p:spPr/>
        <p:txBody>
          <a:bodyPr/>
          <a:lstStyle/>
          <a:p>
            <a:pPr marL="0" lvl="1" indent="0">
              <a:buNone/>
            </a:pPr>
            <a:r>
              <a:rPr lang="en-US" b="1" dirty="0"/>
              <a:t>IRC § </a:t>
            </a:r>
            <a:r>
              <a:rPr lang="en-US" b="1" dirty="0" smtClean="0"/>
              <a:t>482:  Allocation of income and deduction among taxpayers</a:t>
            </a:r>
          </a:p>
          <a:p>
            <a:pPr marL="0" lvl="1" indent="0">
              <a:buNone/>
            </a:pPr>
            <a:r>
              <a:rPr lang="en-US" i="1" dirty="0"/>
              <a:t>In any case of two or more organizations, trades, or businesses (whether or not incorporated, whether or not organized in the United States, and whether or not affiliated) owned or controlled directly or indirectly by the same interests, the Secretary may distribute, apportion, or allocate gross income, deductions, credits, or allowances between or among such organizations, trades, or businesses, if he determines that such distribution, apportionment, or allocation is necessary in order to prevent evasion of taxes or clearly to reflect the income of any of such organizations, trades, or businesses. In the case of any transfer (or license) of intangible property (within the meaning of section 936(h)(3)(B)), the income with respect to such transfer or license shall be commensurate with the income attributable to the intangible.</a:t>
            </a:r>
            <a:endParaRPr lang="en-US" i="1" dirty="0" smtClean="0"/>
          </a:p>
        </p:txBody>
      </p:sp>
      <p:sp>
        <p:nvSpPr>
          <p:cNvPr id="6" name="Slide Number Placeholder 5"/>
          <p:cNvSpPr>
            <a:spLocks noGrp="1"/>
          </p:cNvSpPr>
          <p:nvPr>
            <p:ph type="sldNum" sz="quarter" idx="4"/>
          </p:nvPr>
        </p:nvSpPr>
        <p:spPr/>
        <p:txBody>
          <a:bodyPr/>
          <a:lstStyle/>
          <a:p>
            <a:fld id="{9EBD5762-3BDC-484D-9503-7EA6D5A9A8CE}" type="slidenum">
              <a:rPr lang="en-GB" smtClean="0"/>
              <a:pPr/>
              <a:t>106</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4227854457"/>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title"/>
          </p:nvPr>
        </p:nvSpPr>
        <p:spPr/>
        <p:txBody>
          <a:bodyPr/>
          <a:lstStyle/>
          <a:p>
            <a:r>
              <a:rPr lang="en-GB" dirty="0" smtClean="0"/>
              <a:t>Advanced Income Tax Track </a:t>
            </a:r>
            <a:br>
              <a:rPr lang="en-GB" dirty="0" smtClean="0"/>
            </a:br>
            <a:r>
              <a:rPr lang="en-US" b="0" i="0" dirty="0" smtClean="0"/>
              <a:t>IRC </a:t>
            </a:r>
            <a:r>
              <a:rPr lang="en-US" dirty="0"/>
              <a:t>§ </a:t>
            </a:r>
            <a:r>
              <a:rPr lang="en-US" b="0" i="0" dirty="0" smtClean="0"/>
              <a:t>482</a:t>
            </a:r>
            <a:endParaRPr lang="en-US" b="0" i="0" dirty="0"/>
          </a:p>
        </p:txBody>
      </p:sp>
      <p:sp>
        <p:nvSpPr>
          <p:cNvPr id="766979" name="Rectangle 3"/>
          <p:cNvSpPr>
            <a:spLocks noGrp="1" noChangeArrowheads="1"/>
          </p:cNvSpPr>
          <p:nvPr>
            <p:ph sz="quarter" idx="15"/>
          </p:nvPr>
        </p:nvSpPr>
        <p:spPr>
          <a:xfrm>
            <a:off x="530225" y="1634836"/>
            <a:ext cx="8382000" cy="4419600"/>
          </a:xfrm>
        </p:spPr>
        <p:txBody>
          <a:bodyPr/>
          <a:lstStyle/>
          <a:p>
            <a:pPr lvl="1"/>
            <a:r>
              <a:rPr lang="en-US" dirty="0"/>
              <a:t>Internal Revenue Manual 4.11.5.2 </a:t>
            </a:r>
            <a:r>
              <a:rPr lang="en-US" dirty="0" smtClean="0"/>
              <a:t> describes that the </a:t>
            </a:r>
            <a:r>
              <a:rPr lang="en-US" dirty="0"/>
              <a:t>purpose of IRC section 482 is to ensure taxpayers clearly reflect income attributable to controlled transactions and to prevent avoidance of taxes regarding such transactions. </a:t>
            </a:r>
            <a:endParaRPr lang="en-US" dirty="0" smtClean="0"/>
          </a:p>
          <a:p>
            <a:pPr lvl="1"/>
            <a:r>
              <a:rPr lang="en-US" dirty="0" smtClean="0"/>
              <a:t>Examples of transactions that may involve IRC </a:t>
            </a:r>
            <a:r>
              <a:rPr lang="en-US" dirty="0"/>
              <a:t>§482 </a:t>
            </a:r>
            <a:r>
              <a:rPr lang="en-US" dirty="0" smtClean="0"/>
              <a:t>issues are:</a:t>
            </a:r>
          </a:p>
          <a:p>
            <a:pPr marL="560070" lvl="2" indent="-285750">
              <a:buFontTx/>
              <a:buChar char="-"/>
            </a:pPr>
            <a:r>
              <a:rPr lang="en-US" dirty="0" smtClean="0"/>
              <a:t>One </a:t>
            </a:r>
            <a:r>
              <a:rPr lang="en-US" dirty="0"/>
              <a:t>entity makes a loan or advance to another entity and charges no interest or does not charge an arm's-length interest </a:t>
            </a:r>
            <a:r>
              <a:rPr lang="en-US" dirty="0" smtClean="0"/>
              <a:t>rate.</a:t>
            </a:r>
          </a:p>
          <a:p>
            <a:pPr marL="560070" lvl="2" indent="-285750">
              <a:buFontTx/>
              <a:buChar char="-"/>
            </a:pPr>
            <a:r>
              <a:rPr lang="en-US" dirty="0" smtClean="0"/>
              <a:t>One </a:t>
            </a:r>
            <a:r>
              <a:rPr lang="en-US" dirty="0"/>
              <a:t>entity performs services for another entity without charge or at a charge which does not reflect an arm's-length </a:t>
            </a:r>
            <a:r>
              <a:rPr lang="en-US" dirty="0" smtClean="0"/>
              <a:t>payment.</a:t>
            </a:r>
          </a:p>
          <a:p>
            <a:pPr marL="560070" lvl="2" indent="-285750">
              <a:buFontTx/>
              <a:buChar char="-"/>
            </a:pPr>
            <a:r>
              <a:rPr lang="en-US" dirty="0" smtClean="0"/>
              <a:t>One entity leases or </a:t>
            </a:r>
            <a:r>
              <a:rPr lang="en-US" dirty="0"/>
              <a:t>sells </a:t>
            </a:r>
            <a:r>
              <a:rPr lang="en-US" dirty="0" smtClean="0"/>
              <a:t>property </a:t>
            </a:r>
            <a:r>
              <a:rPr lang="en-US" dirty="0"/>
              <a:t>to another entity at a </a:t>
            </a:r>
            <a:r>
              <a:rPr lang="en-US" dirty="0" smtClean="0"/>
              <a:t>rental or sales </a:t>
            </a:r>
            <a:r>
              <a:rPr lang="en-US" dirty="0"/>
              <a:t>price that is not an arm's-length </a:t>
            </a:r>
            <a:r>
              <a:rPr lang="en-US" dirty="0" smtClean="0"/>
              <a:t>price.</a:t>
            </a:r>
          </a:p>
          <a:p>
            <a:pPr marL="560070" lvl="2" indent="-285750">
              <a:buFontTx/>
              <a:buChar char="-"/>
            </a:pPr>
            <a:r>
              <a:rPr lang="en-US" dirty="0" smtClean="0"/>
              <a:t>One </a:t>
            </a:r>
            <a:r>
              <a:rPr lang="en-US" dirty="0"/>
              <a:t>entity leases intangible property to another entity for no royalty fee or a fee that is not an arms-length </a:t>
            </a:r>
            <a:r>
              <a:rPr lang="en-US" dirty="0" smtClean="0"/>
              <a:t>fee.</a:t>
            </a:r>
          </a:p>
          <a:p>
            <a:pPr marL="560070" lvl="2" indent="-285750">
              <a:buFontTx/>
              <a:buChar char="-"/>
            </a:pPr>
            <a:r>
              <a:rPr lang="en-US" dirty="0"/>
              <a:t>One entity enters into a cost sharing arrangement with another entity to share costs to develop intangibles but all related costs are not shared.</a:t>
            </a:r>
            <a:endParaRPr lang="en-US" dirty="0" smtClean="0"/>
          </a:p>
          <a:p>
            <a:pPr marL="11430" indent="-285750">
              <a:buFontTx/>
              <a:buChar char="-"/>
            </a:pPr>
            <a:endParaRPr lang="en-US" dirty="0"/>
          </a:p>
        </p:txBody>
      </p:sp>
      <p:sp>
        <p:nvSpPr>
          <p:cNvPr id="6" name="Slide Number Placeholder 5"/>
          <p:cNvSpPr>
            <a:spLocks noGrp="1"/>
          </p:cNvSpPr>
          <p:nvPr>
            <p:ph type="sldNum" sz="quarter" idx="4"/>
          </p:nvPr>
        </p:nvSpPr>
        <p:spPr/>
        <p:txBody>
          <a:bodyPr/>
          <a:lstStyle/>
          <a:p>
            <a:fld id="{9EBD5762-3BDC-484D-9503-7EA6D5A9A8CE}" type="slidenum">
              <a:rPr lang="en-GB" smtClean="0"/>
              <a:pPr/>
              <a:t>107</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894025258"/>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title"/>
          </p:nvPr>
        </p:nvSpPr>
        <p:spPr/>
        <p:txBody>
          <a:bodyPr/>
          <a:lstStyle/>
          <a:p>
            <a:r>
              <a:rPr lang="en-GB" dirty="0" smtClean="0"/>
              <a:t>Advanced Income Tax Track </a:t>
            </a:r>
            <a:br>
              <a:rPr lang="en-GB" dirty="0" smtClean="0"/>
            </a:br>
            <a:r>
              <a:rPr lang="en-US" b="0" i="0" dirty="0" smtClean="0"/>
              <a:t>IRC </a:t>
            </a:r>
            <a:r>
              <a:rPr lang="en-US" dirty="0"/>
              <a:t>§ </a:t>
            </a:r>
            <a:r>
              <a:rPr lang="en-US" b="0" i="0" dirty="0" smtClean="0"/>
              <a:t>482 – Overview of State Authority</a:t>
            </a:r>
            <a:endParaRPr lang="en-US" b="0" i="0" dirty="0"/>
          </a:p>
        </p:txBody>
      </p:sp>
      <p:sp>
        <p:nvSpPr>
          <p:cNvPr id="766979" name="Rectangle 3"/>
          <p:cNvSpPr>
            <a:spLocks noGrp="1" noChangeArrowheads="1"/>
          </p:cNvSpPr>
          <p:nvPr>
            <p:ph sz="quarter" idx="15"/>
          </p:nvPr>
        </p:nvSpPr>
        <p:spPr/>
        <p:txBody>
          <a:bodyPr/>
          <a:lstStyle/>
          <a:p>
            <a:pPr lvl="1"/>
            <a:r>
              <a:rPr lang="en-US" dirty="0"/>
              <a:t>A number of </a:t>
            </a:r>
            <a:r>
              <a:rPr lang="en-US" dirty="0" smtClean="0"/>
              <a:t>states </a:t>
            </a:r>
            <a:r>
              <a:rPr lang="en-US" dirty="0"/>
              <a:t>have specific statutes that adopt or are substantially similar to §</a:t>
            </a:r>
            <a:r>
              <a:rPr lang="en-US" dirty="0" smtClean="0"/>
              <a:t>482.</a:t>
            </a:r>
          </a:p>
          <a:p>
            <a:pPr lvl="1"/>
            <a:r>
              <a:rPr lang="en-US" dirty="0" smtClean="0"/>
              <a:t>While </a:t>
            </a:r>
            <a:r>
              <a:rPr lang="en-US" dirty="0"/>
              <a:t>most states believe that they have the authority to </a:t>
            </a:r>
            <a:r>
              <a:rPr lang="en-US" dirty="0" smtClean="0"/>
              <a:t>adjust the </a:t>
            </a:r>
            <a:r>
              <a:rPr lang="en-US" dirty="0"/>
              <a:t>pricing of intercompany transactions, there are a number of states that do not have specific statutes that adopt §</a:t>
            </a:r>
            <a:r>
              <a:rPr lang="en-US" dirty="0" smtClean="0"/>
              <a:t>482.</a:t>
            </a:r>
          </a:p>
          <a:p>
            <a:pPr lvl="1"/>
            <a:r>
              <a:rPr lang="en-US" dirty="0" smtClean="0"/>
              <a:t>However</a:t>
            </a:r>
            <a:r>
              <a:rPr lang="en-US" dirty="0"/>
              <a:t>, almost all states have statutes that allow for deviation from the standard apportionment formula (when the use of such formula does not accurately reflect the income generated from in-state activities (§18</a:t>
            </a:r>
            <a:r>
              <a:rPr lang="en-US" dirty="0" smtClean="0"/>
              <a:t>)).</a:t>
            </a:r>
          </a:p>
          <a:p>
            <a:pPr lvl="1"/>
            <a:r>
              <a:rPr lang="en-US" dirty="0" smtClean="0"/>
              <a:t>Some </a:t>
            </a:r>
            <a:r>
              <a:rPr lang="en-US" dirty="0"/>
              <a:t>states that do not specifically adopt §482 or have equivalent provisions have asserted the right to adjust intercompany pricing based upon their conformity to federal taxable income or upon the general statute dealing with apportionment formula deviations</a:t>
            </a:r>
            <a:r>
              <a:rPr lang="en-US" dirty="0" smtClean="0"/>
              <a:t>. </a:t>
            </a:r>
          </a:p>
        </p:txBody>
      </p:sp>
      <p:sp>
        <p:nvSpPr>
          <p:cNvPr id="6" name="Slide Number Placeholder 5"/>
          <p:cNvSpPr>
            <a:spLocks noGrp="1"/>
          </p:cNvSpPr>
          <p:nvPr>
            <p:ph type="sldNum" sz="quarter" idx="4"/>
          </p:nvPr>
        </p:nvSpPr>
        <p:spPr/>
        <p:txBody>
          <a:bodyPr/>
          <a:lstStyle/>
          <a:p>
            <a:fld id="{9EBD5762-3BDC-484D-9503-7EA6D5A9A8CE}" type="slidenum">
              <a:rPr lang="en-GB" smtClean="0"/>
              <a:pPr/>
              <a:t>108</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079131699"/>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title"/>
          </p:nvPr>
        </p:nvSpPr>
        <p:spPr/>
        <p:txBody>
          <a:bodyPr/>
          <a:lstStyle/>
          <a:p>
            <a:r>
              <a:rPr lang="en-GB" dirty="0" smtClean="0"/>
              <a:t>Advanced Income Tax Track </a:t>
            </a:r>
            <a:br>
              <a:rPr lang="en-GB" dirty="0" smtClean="0"/>
            </a:br>
            <a:r>
              <a:rPr lang="en-US" b="0" i="0" dirty="0" smtClean="0"/>
              <a:t>IRC </a:t>
            </a:r>
            <a:r>
              <a:rPr lang="en-US" dirty="0"/>
              <a:t>§ </a:t>
            </a:r>
            <a:r>
              <a:rPr lang="en-US" b="0" i="0" dirty="0" smtClean="0"/>
              <a:t>482 – Overview of State Authority</a:t>
            </a:r>
            <a:endParaRPr lang="en-US" b="0" i="0" dirty="0"/>
          </a:p>
        </p:txBody>
      </p:sp>
      <p:sp>
        <p:nvSpPr>
          <p:cNvPr id="766979" name="Rectangle 3"/>
          <p:cNvSpPr>
            <a:spLocks noGrp="1" noChangeArrowheads="1"/>
          </p:cNvSpPr>
          <p:nvPr>
            <p:ph sz="quarter" idx="15"/>
          </p:nvPr>
        </p:nvSpPr>
        <p:spPr/>
        <p:txBody>
          <a:bodyPr/>
          <a:lstStyle/>
          <a:p>
            <a:pPr lvl="1"/>
            <a:r>
              <a:rPr lang="en-US" dirty="0" smtClean="0"/>
              <a:t>Historically</a:t>
            </a:r>
            <a:r>
              <a:rPr lang="en-US" dirty="0"/>
              <a:t>, states have used IRC </a:t>
            </a:r>
            <a:r>
              <a:rPr lang="en-US" dirty="0" smtClean="0"/>
              <a:t>§ 482 </a:t>
            </a:r>
            <a:r>
              <a:rPr lang="en-US" dirty="0"/>
              <a:t>concepts in conjunction with other more fundamental attacks such as forced combination or economic substance/sham transaction in an attempt to invalidate intercompany activity </a:t>
            </a:r>
            <a:r>
              <a:rPr lang="en-US" dirty="0" smtClean="0"/>
              <a:t>entirely.</a:t>
            </a:r>
          </a:p>
          <a:p>
            <a:pPr lvl="1"/>
            <a:r>
              <a:rPr lang="en-US" dirty="0" smtClean="0"/>
              <a:t>Traditional state challenges to intercompany activity include: </a:t>
            </a:r>
          </a:p>
          <a:p>
            <a:pPr lvl="2"/>
            <a:r>
              <a:rPr lang="en-US" dirty="0" err="1" smtClean="0"/>
              <a:t>Addback</a:t>
            </a:r>
            <a:r>
              <a:rPr lang="en-US" dirty="0" smtClean="0"/>
              <a:t> expenses (technology royalties, trademarks, and other expenses related to intangible property).</a:t>
            </a:r>
          </a:p>
          <a:p>
            <a:pPr lvl="2"/>
            <a:r>
              <a:rPr lang="en-US" dirty="0" smtClean="0"/>
              <a:t>Disallowance of management service fees that involve intangible assets or non-routine services.</a:t>
            </a:r>
          </a:p>
          <a:p>
            <a:pPr lvl="2"/>
            <a:r>
              <a:rPr lang="en-US" dirty="0" smtClean="0"/>
              <a:t>Selective combined reporting. </a:t>
            </a:r>
          </a:p>
        </p:txBody>
      </p:sp>
      <p:sp>
        <p:nvSpPr>
          <p:cNvPr id="6" name="Slide Number Placeholder 5"/>
          <p:cNvSpPr>
            <a:spLocks noGrp="1"/>
          </p:cNvSpPr>
          <p:nvPr>
            <p:ph type="sldNum" sz="quarter" idx="4"/>
          </p:nvPr>
        </p:nvSpPr>
        <p:spPr/>
        <p:txBody>
          <a:bodyPr/>
          <a:lstStyle/>
          <a:p>
            <a:fld id="{9EBD5762-3BDC-484D-9503-7EA6D5A9A8CE}" type="slidenum">
              <a:rPr lang="en-GB" smtClean="0"/>
              <a:pPr/>
              <a:t>109</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35719721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sz="quarter" idx="15"/>
          </p:nvPr>
        </p:nvSpPr>
        <p:spPr/>
        <p:txBody>
          <a:bodyPr/>
          <a:lstStyle/>
          <a:p>
            <a:pPr lvl="1"/>
            <a:r>
              <a:rPr lang="en-US" dirty="0" smtClean="0"/>
              <a:t>S.B. 1015, enacted 6/27/12 (cont’d)</a:t>
            </a:r>
          </a:p>
          <a:p>
            <a:pPr lvl="2"/>
            <a:r>
              <a:rPr lang="en-US" b="1" i="1" dirty="0" smtClean="0"/>
              <a:t>SEC. 5. The Legislature finds and declares the following:</a:t>
            </a:r>
          </a:p>
          <a:p>
            <a:pPr marL="822960" lvl="2" indent="-274320">
              <a:buFont typeface="+mj-lt"/>
              <a:buAutoNum type="alphaLcPeriod"/>
            </a:pPr>
            <a:r>
              <a:rPr lang="en-US" i="1" dirty="0" smtClean="0"/>
              <a:t>The doctrine of election (see generally Pacific Nat. Co. v. Welch (1938) 304 U.S. 191), provides that an election affecting the computation of tax must be made on an original timely filed return for the taxable period for which the election is to apply and once made is binding</a:t>
            </a:r>
          </a:p>
          <a:p>
            <a:pPr marL="822960" lvl="2" indent="-274320">
              <a:buFont typeface="+mj-lt"/>
              <a:buAutoNum type="alphaLcPeriod"/>
            </a:pPr>
            <a:r>
              <a:rPr lang="en-US" i="1" dirty="0" smtClean="0"/>
              <a:t>The doctrine of election described in subdivision (a) applies to any election that affects the computation of tax under Part 10 (commencing with Section 17001), Part 10.2 (commencing with Section 18401), and Part 11 (commencing with Section 23001) of Division 2 of the Revenue and Taxation Code, unless otherwise provided.</a:t>
            </a:r>
          </a:p>
          <a:p>
            <a:pPr marL="822960" lvl="2" indent="-274320">
              <a:buFont typeface="+mj-lt"/>
              <a:buAutoNum type="alphaLcPeriod"/>
            </a:pPr>
            <a:r>
              <a:rPr lang="en-US" i="1" dirty="0" smtClean="0"/>
              <a:t>Subdivision (b) does not constitute a change in, but is declaratory of, existing law.</a:t>
            </a:r>
          </a:p>
        </p:txBody>
      </p:sp>
      <p:sp>
        <p:nvSpPr>
          <p:cNvPr id="181250" name="Rectangle 2"/>
          <p:cNvSpPr>
            <a:spLocks noGrp="1" noChangeArrowheads="1"/>
          </p:cNvSpPr>
          <p:nvPr>
            <p:ph type="title"/>
          </p:nvPr>
        </p:nvSpPr>
        <p:spPr/>
        <p:txBody>
          <a:bodyPr/>
          <a:lstStyle/>
          <a:p>
            <a:r>
              <a:rPr lang="en-GB" dirty="0" smtClean="0"/>
              <a:t>Advanced Income Tax Track </a:t>
            </a:r>
            <a:br>
              <a:rPr lang="en-GB" dirty="0" smtClean="0"/>
            </a:br>
            <a:r>
              <a:rPr lang="en-GB" sz="2000" b="0" i="0" dirty="0" smtClean="0"/>
              <a:t>MTC — </a:t>
            </a:r>
            <a:r>
              <a:rPr lang="en-US" sz="2000" b="0" i="0" dirty="0" smtClean="0"/>
              <a:t>California withdrawal issues</a:t>
            </a:r>
          </a:p>
        </p:txBody>
      </p:sp>
      <p:sp>
        <p:nvSpPr>
          <p:cNvPr id="4" name="Footer Placeholder 3"/>
          <p:cNvSpPr>
            <a:spLocks noGrp="1"/>
          </p:cNvSpPr>
          <p:nvPr>
            <p:ph type="ftr" sz="quarter" idx="3"/>
          </p:nvPr>
        </p:nvSpPr>
        <p:spPr/>
        <p:txBody>
          <a:bodyPr/>
          <a:lstStyle/>
          <a:p>
            <a:r>
              <a:rPr lang="en-US" dirty="0" smtClean="0"/>
              <a:t>UC Davis Summer Tax Institute</a:t>
            </a:r>
            <a:endParaRPr lang="en-US" dirty="0"/>
          </a:p>
        </p:txBody>
      </p:sp>
      <p:sp>
        <p:nvSpPr>
          <p:cNvPr id="6" name="Slide Number Placeholder 5"/>
          <p:cNvSpPr>
            <a:spLocks noGrp="1"/>
          </p:cNvSpPr>
          <p:nvPr>
            <p:ph type="sldNum" sz="quarter" idx="4"/>
          </p:nvPr>
        </p:nvSpPr>
        <p:spPr/>
        <p:txBody>
          <a:bodyPr/>
          <a:lstStyle/>
          <a:p>
            <a:fld id="{9EBD5762-3BDC-484D-9503-7EA6D5A9A8CE}" type="slidenum">
              <a:rPr lang="en-US" smtClean="0"/>
              <a:pPr/>
              <a:t>11</a:t>
            </a:fld>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98600538"/>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title"/>
          </p:nvPr>
        </p:nvSpPr>
        <p:spPr/>
        <p:txBody>
          <a:bodyPr/>
          <a:lstStyle/>
          <a:p>
            <a:r>
              <a:rPr lang="en-GB" dirty="0" smtClean="0"/>
              <a:t>Advanced Income Tax Track </a:t>
            </a:r>
            <a:br>
              <a:rPr lang="en-GB" dirty="0" smtClean="0"/>
            </a:br>
            <a:r>
              <a:rPr lang="en-US" b="0" i="0" dirty="0" smtClean="0"/>
              <a:t>IRC </a:t>
            </a:r>
            <a:r>
              <a:rPr lang="en-US" dirty="0"/>
              <a:t>§ </a:t>
            </a:r>
            <a:r>
              <a:rPr lang="en-US" b="0" i="0" dirty="0" smtClean="0"/>
              <a:t>482 – Overview of State Authority</a:t>
            </a:r>
            <a:endParaRPr lang="en-US" b="0" i="0" dirty="0"/>
          </a:p>
        </p:txBody>
      </p:sp>
      <p:sp>
        <p:nvSpPr>
          <p:cNvPr id="766979" name="Rectangle 3"/>
          <p:cNvSpPr>
            <a:spLocks noGrp="1" noChangeArrowheads="1"/>
          </p:cNvSpPr>
          <p:nvPr>
            <p:ph sz="quarter" idx="15"/>
          </p:nvPr>
        </p:nvSpPr>
        <p:spPr>
          <a:xfrm>
            <a:off x="530225" y="1600200"/>
            <a:ext cx="8080375" cy="4572000"/>
          </a:xfrm>
        </p:spPr>
        <p:txBody>
          <a:bodyPr/>
          <a:lstStyle/>
          <a:p>
            <a:pPr marL="0" lvl="1" indent="0">
              <a:buNone/>
            </a:pPr>
            <a:r>
              <a:rPr lang="en-US" sz="2000" i="1" dirty="0"/>
              <a:t>Microsoft Corp. v. Office of Tax and Revenue for the District of </a:t>
            </a:r>
            <a:r>
              <a:rPr lang="en-US" sz="2000" i="1" dirty="0" smtClean="0"/>
              <a:t>Columbia</a:t>
            </a:r>
            <a:r>
              <a:rPr lang="en-US" sz="2000" dirty="0" smtClean="0"/>
              <a:t>, No</a:t>
            </a:r>
            <a:r>
              <a:rPr lang="en-US" sz="2000" dirty="0"/>
              <a:t>. 2010-OTR-00012 (5/1/2012)</a:t>
            </a:r>
          </a:p>
          <a:p>
            <a:pPr lvl="1">
              <a:buFont typeface="Arial" panose="020B0604020202020204" pitchFamily="34" charset="0"/>
              <a:buChar char="•"/>
            </a:pPr>
            <a:r>
              <a:rPr lang="en-US" dirty="0" smtClean="0"/>
              <a:t>Used </a:t>
            </a:r>
            <a:r>
              <a:rPr lang="en-US" dirty="0"/>
              <a:t>“comparable profits” methodology applied to entire Microsoft industry even though not all components did business in the </a:t>
            </a:r>
            <a:r>
              <a:rPr lang="en-US" dirty="0" smtClean="0"/>
              <a:t>district.</a:t>
            </a:r>
          </a:p>
          <a:p>
            <a:pPr lvl="1">
              <a:buFont typeface="Arial" panose="020B0604020202020204" pitchFamily="34" charset="0"/>
              <a:buChar char="•"/>
            </a:pPr>
            <a:r>
              <a:rPr lang="en-US" dirty="0" smtClean="0"/>
              <a:t>State </a:t>
            </a:r>
            <a:r>
              <a:rPr lang="en-US" dirty="0"/>
              <a:t>attempted to argue that “transactions” subject to comparison were all transactions reflected on Line 28 of the federal 1120 return</a:t>
            </a:r>
            <a:r>
              <a:rPr lang="en-US" dirty="0" smtClean="0"/>
              <a:t>;</a:t>
            </a:r>
          </a:p>
          <a:p>
            <a:pPr lvl="1">
              <a:buFont typeface="Arial" panose="020B0604020202020204" pitchFamily="34" charset="0"/>
              <a:buChar char="•"/>
            </a:pPr>
            <a:r>
              <a:rPr lang="en-US" dirty="0" smtClean="0"/>
              <a:t>Hearing </a:t>
            </a:r>
            <a:r>
              <a:rPr lang="en-US" dirty="0"/>
              <a:t>Officer ruled that failure to separate controlled from uncontrolled transactions rendered analysis “arbitrary, capricious and </a:t>
            </a:r>
            <a:r>
              <a:rPr lang="en-US" dirty="0" smtClean="0"/>
              <a:t>unreasonable.”</a:t>
            </a:r>
          </a:p>
          <a:p>
            <a:pPr lvl="1">
              <a:buFont typeface="Arial" panose="020B0604020202020204" pitchFamily="34" charset="0"/>
              <a:buChar char="•"/>
            </a:pPr>
            <a:r>
              <a:rPr lang="en-US" dirty="0"/>
              <a:t>District authorities felt constrained to use federal treasury regulations incorporating arms-length pricing and </a:t>
            </a:r>
            <a:r>
              <a:rPr lang="en-US" dirty="0" smtClean="0"/>
              <a:t>procedures.</a:t>
            </a:r>
          </a:p>
          <a:p>
            <a:pPr lvl="1">
              <a:buFont typeface="Arial" panose="020B0604020202020204" pitchFamily="34" charset="0"/>
              <a:buChar char="•"/>
            </a:pPr>
            <a:r>
              <a:rPr lang="en-US" dirty="0" smtClean="0"/>
              <a:t>Hearing </a:t>
            </a:r>
            <a:r>
              <a:rPr lang="en-US" dirty="0"/>
              <a:t>Officer could have allowed District to </a:t>
            </a:r>
            <a:r>
              <a:rPr lang="en-US" dirty="0" smtClean="0"/>
              <a:t>short circuit </a:t>
            </a:r>
            <a:r>
              <a:rPr lang="en-US" dirty="0"/>
              <a:t>other methodologies in favor of comparable profits </a:t>
            </a:r>
            <a:r>
              <a:rPr lang="en-US" dirty="0" smtClean="0"/>
              <a:t>approach;</a:t>
            </a:r>
          </a:p>
          <a:p>
            <a:pPr lvl="1">
              <a:buFont typeface="Arial" panose="020B0604020202020204" pitchFamily="34" charset="0"/>
              <a:buChar char="•"/>
            </a:pPr>
            <a:r>
              <a:rPr lang="en-US" dirty="0" smtClean="0"/>
              <a:t>Had </a:t>
            </a:r>
            <a:r>
              <a:rPr lang="en-US" dirty="0"/>
              <a:t>case been argued on traditional 482 grounds, D.C. might have lost battle of transfer pricing reports. </a:t>
            </a:r>
          </a:p>
        </p:txBody>
      </p:sp>
      <p:sp>
        <p:nvSpPr>
          <p:cNvPr id="6" name="Slide Number Placeholder 5"/>
          <p:cNvSpPr>
            <a:spLocks noGrp="1"/>
          </p:cNvSpPr>
          <p:nvPr>
            <p:ph type="sldNum" sz="quarter" idx="4"/>
          </p:nvPr>
        </p:nvSpPr>
        <p:spPr/>
        <p:txBody>
          <a:bodyPr/>
          <a:lstStyle/>
          <a:p>
            <a:fld id="{9EBD5762-3BDC-484D-9503-7EA6D5A9A8CE}" type="slidenum">
              <a:rPr lang="en-GB" smtClean="0"/>
              <a:pPr/>
              <a:t>110</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3858639103"/>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title"/>
          </p:nvPr>
        </p:nvSpPr>
        <p:spPr/>
        <p:txBody>
          <a:bodyPr/>
          <a:lstStyle/>
          <a:p>
            <a:r>
              <a:rPr lang="en-GB" dirty="0" smtClean="0"/>
              <a:t>Advanced Income Tax Track </a:t>
            </a:r>
            <a:br>
              <a:rPr lang="en-GB" dirty="0" smtClean="0"/>
            </a:br>
            <a:r>
              <a:rPr lang="en-US" b="0" i="0" dirty="0" smtClean="0"/>
              <a:t>IRC </a:t>
            </a:r>
            <a:r>
              <a:rPr lang="en-US" dirty="0"/>
              <a:t>§ </a:t>
            </a:r>
            <a:r>
              <a:rPr lang="en-US" b="0" i="0" dirty="0" smtClean="0"/>
              <a:t>482 – Overview of State Authority</a:t>
            </a:r>
            <a:endParaRPr lang="en-US" b="0" i="0" dirty="0"/>
          </a:p>
        </p:txBody>
      </p:sp>
      <p:sp>
        <p:nvSpPr>
          <p:cNvPr id="766979" name="Rectangle 3"/>
          <p:cNvSpPr>
            <a:spLocks noGrp="1" noChangeArrowheads="1"/>
          </p:cNvSpPr>
          <p:nvPr>
            <p:ph sz="quarter" idx="15"/>
          </p:nvPr>
        </p:nvSpPr>
        <p:spPr>
          <a:xfrm>
            <a:off x="530225" y="1752600"/>
            <a:ext cx="8080375" cy="4572000"/>
          </a:xfrm>
        </p:spPr>
        <p:txBody>
          <a:bodyPr/>
          <a:lstStyle/>
          <a:p>
            <a:pPr marL="274320" indent="-285750">
              <a:buFont typeface="Arial" panose="020B0604020202020204" pitchFamily="34" charset="0"/>
              <a:buChar char="•"/>
            </a:pPr>
            <a:r>
              <a:rPr lang="en-US" dirty="0" smtClean="0"/>
              <a:t>In addition, in </a:t>
            </a:r>
            <a:r>
              <a:rPr lang="en-US" dirty="0"/>
              <a:t>three nearly identical matters </a:t>
            </a:r>
            <a:r>
              <a:rPr lang="en-US" dirty="0" smtClean="0"/>
              <a:t>before </a:t>
            </a:r>
            <a:r>
              <a:rPr lang="en-US" dirty="0"/>
              <a:t>the same Administrative </a:t>
            </a:r>
            <a:r>
              <a:rPr lang="en-US" dirty="0" smtClean="0"/>
              <a:t>Law Judge, </a:t>
            </a:r>
            <a:r>
              <a:rPr lang="en-US" dirty="0"/>
              <a:t>taxpayers </a:t>
            </a:r>
            <a:r>
              <a:rPr lang="en-US" dirty="0" smtClean="0"/>
              <a:t>challenged assessments </a:t>
            </a:r>
            <a:r>
              <a:rPr lang="en-US" dirty="0"/>
              <a:t>by </a:t>
            </a:r>
            <a:r>
              <a:rPr lang="en-US" dirty="0" smtClean="0"/>
              <a:t>the District of Columbia Office of Tax and Revenue (“OTR”) </a:t>
            </a:r>
            <a:r>
              <a:rPr lang="en-US" dirty="0"/>
              <a:t>that were </a:t>
            </a:r>
            <a:r>
              <a:rPr lang="en-US" dirty="0" smtClean="0"/>
              <a:t>based </a:t>
            </a:r>
            <a:r>
              <a:rPr lang="en-US" dirty="0"/>
              <a:t>on transfer pricing </a:t>
            </a:r>
            <a:r>
              <a:rPr lang="en-US" dirty="0" smtClean="0"/>
              <a:t>analyses </a:t>
            </a:r>
            <a:r>
              <a:rPr lang="en-US" dirty="0"/>
              <a:t>prepared by </a:t>
            </a:r>
            <a:r>
              <a:rPr lang="en-US" dirty="0" smtClean="0"/>
              <a:t>OTR’s contractor</a:t>
            </a:r>
            <a:r>
              <a:rPr lang="en-US" dirty="0"/>
              <a:t>, Chainbridge </a:t>
            </a:r>
            <a:r>
              <a:rPr lang="en-US" dirty="0" smtClean="0"/>
              <a:t>Software </a:t>
            </a:r>
            <a:r>
              <a:rPr lang="en-US" dirty="0"/>
              <a:t>LLC. </a:t>
            </a:r>
            <a:endParaRPr lang="en-US" dirty="0" smtClean="0"/>
          </a:p>
          <a:p>
            <a:pPr marL="560070" lvl="1" indent="-285750">
              <a:buFontTx/>
              <a:buChar char="-"/>
            </a:pPr>
            <a:r>
              <a:rPr lang="en-US" dirty="0" smtClean="0"/>
              <a:t>The </a:t>
            </a:r>
            <a:r>
              <a:rPr lang="en-US" dirty="0"/>
              <a:t>analyses applied to all three Taxpayers were similar to one that formed the basis for the proposed assessment in Microsoft v. OTR, No. 2010-OTR-00012 (5/1/12). </a:t>
            </a:r>
            <a:endParaRPr lang="en-US" dirty="0" smtClean="0"/>
          </a:p>
          <a:p>
            <a:pPr marL="274320" indent="-285750">
              <a:buFont typeface="Arial" panose="020B0604020202020204" pitchFamily="34" charset="0"/>
              <a:buChar char="•"/>
            </a:pPr>
            <a:r>
              <a:rPr lang="en-US" dirty="0" smtClean="0"/>
              <a:t>The assessments were reversed in all three cases.</a:t>
            </a:r>
          </a:p>
          <a:p>
            <a:pPr marL="548640" lvl="1" indent="-285750">
              <a:buFontTx/>
              <a:buChar char="-"/>
            </a:pPr>
            <a:r>
              <a:rPr lang="en-US" dirty="0"/>
              <a:t>Hess Corp. v. OTR, No. 2012-OTR-00027 (11/14/14); </a:t>
            </a:r>
          </a:p>
          <a:p>
            <a:pPr marL="548640" lvl="1" indent="-285750">
              <a:buFontTx/>
              <a:buChar char="-"/>
            </a:pPr>
            <a:r>
              <a:rPr lang="en-US" dirty="0"/>
              <a:t>Exxon Mobil Oil Corp. v. OTR, No. 2012-OTR-00049 (11/14/14); and</a:t>
            </a:r>
          </a:p>
          <a:p>
            <a:pPr marL="548640" lvl="1" indent="-285750">
              <a:buFontTx/>
              <a:buChar char="-"/>
            </a:pPr>
            <a:r>
              <a:rPr lang="en-US" dirty="0"/>
              <a:t>Shell Oil Co. v. OTR, No. 2011-OTR-00047 (11/14/14</a:t>
            </a:r>
            <a:r>
              <a:rPr lang="en-US" dirty="0" smtClean="0"/>
              <a:t>).</a:t>
            </a:r>
          </a:p>
          <a:p>
            <a:endParaRPr lang="en-US" dirty="0"/>
          </a:p>
        </p:txBody>
      </p:sp>
      <p:sp>
        <p:nvSpPr>
          <p:cNvPr id="6" name="Slide Number Placeholder 5"/>
          <p:cNvSpPr>
            <a:spLocks noGrp="1"/>
          </p:cNvSpPr>
          <p:nvPr>
            <p:ph type="sldNum" sz="quarter" idx="4"/>
          </p:nvPr>
        </p:nvSpPr>
        <p:spPr/>
        <p:txBody>
          <a:bodyPr/>
          <a:lstStyle/>
          <a:p>
            <a:fld id="{9EBD5762-3BDC-484D-9503-7EA6D5A9A8CE}" type="slidenum">
              <a:rPr lang="en-GB" smtClean="0"/>
              <a:pPr/>
              <a:t>111</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137622350"/>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title"/>
          </p:nvPr>
        </p:nvSpPr>
        <p:spPr/>
        <p:txBody>
          <a:bodyPr/>
          <a:lstStyle/>
          <a:p>
            <a:r>
              <a:rPr lang="en-GB" dirty="0" smtClean="0"/>
              <a:t>Advanced Income Tax Track </a:t>
            </a:r>
            <a:br>
              <a:rPr lang="en-GB" dirty="0" smtClean="0"/>
            </a:br>
            <a:r>
              <a:rPr lang="en-US" b="0" i="0" dirty="0" smtClean="0"/>
              <a:t>IRC </a:t>
            </a:r>
            <a:r>
              <a:rPr lang="en-US" dirty="0"/>
              <a:t>§ </a:t>
            </a:r>
            <a:r>
              <a:rPr lang="en-US" b="0" i="0" dirty="0" smtClean="0"/>
              <a:t>482 – Alternative State Uses</a:t>
            </a:r>
            <a:endParaRPr lang="en-US" b="0" i="0" dirty="0"/>
          </a:p>
        </p:txBody>
      </p:sp>
      <p:sp>
        <p:nvSpPr>
          <p:cNvPr id="766979" name="Rectangle 3"/>
          <p:cNvSpPr>
            <a:spLocks noGrp="1" noChangeArrowheads="1"/>
          </p:cNvSpPr>
          <p:nvPr>
            <p:ph sz="quarter" idx="15"/>
          </p:nvPr>
        </p:nvSpPr>
        <p:spPr>
          <a:xfrm>
            <a:off x="530225" y="1600200"/>
            <a:ext cx="8080375" cy="4572000"/>
          </a:xfrm>
        </p:spPr>
        <p:txBody>
          <a:bodyPr/>
          <a:lstStyle/>
          <a:p>
            <a:pPr marL="0" lvl="1" indent="0">
              <a:buNone/>
            </a:pPr>
            <a:r>
              <a:rPr lang="en-US" sz="2000" i="1" dirty="0" smtClean="0"/>
              <a:t>Wal-Mart </a:t>
            </a:r>
            <a:r>
              <a:rPr lang="en-US" sz="2000" i="1" dirty="0"/>
              <a:t>Stores East, Inc. v. Hinton,</a:t>
            </a:r>
            <a:r>
              <a:rPr lang="en-US" sz="2000" dirty="0"/>
              <a:t> 676 S.E.2d 634 (N.C. Ct. App. </a:t>
            </a:r>
            <a:r>
              <a:rPr lang="en-US" sz="2000" dirty="0" smtClean="0"/>
              <a:t>5/19/2009)</a:t>
            </a:r>
            <a:endParaRPr lang="en-US" sz="2000" dirty="0"/>
          </a:p>
          <a:p>
            <a:pPr lvl="1">
              <a:buFont typeface="Arial" panose="020B0604020202020204" pitchFamily="34" charset="0"/>
              <a:buChar char="•"/>
            </a:pPr>
            <a:r>
              <a:rPr lang="en-US" dirty="0"/>
              <a:t>On March 16, 2006, Wal-Mart Stores East, Inc. and Sam’s East, </a:t>
            </a:r>
            <a:r>
              <a:rPr lang="en-US" dirty="0" smtClean="0"/>
              <a:t>Inc. </a:t>
            </a:r>
            <a:r>
              <a:rPr lang="en-US" dirty="0"/>
              <a:t>filed suit against the Department in North Carolina Superior Court challenging the Secretary’s authority to require a combined return and requesting a refund of additional tax </a:t>
            </a:r>
            <a:r>
              <a:rPr lang="en-US" dirty="0" smtClean="0"/>
              <a:t>paid.</a:t>
            </a:r>
          </a:p>
          <a:p>
            <a:pPr lvl="1">
              <a:buFont typeface="Arial" panose="020B0604020202020204" pitchFamily="34" charset="0"/>
              <a:buChar char="•"/>
            </a:pPr>
            <a:r>
              <a:rPr lang="en-US" dirty="0"/>
              <a:t>The suit stemmed from an audit in which the Department ordered Wal-Mart to file combined </a:t>
            </a:r>
            <a:r>
              <a:rPr lang="en-US" dirty="0" smtClean="0"/>
              <a:t>returns with two affiliated entities, including a real estate investment trust, and </a:t>
            </a:r>
            <a:r>
              <a:rPr lang="en-US" dirty="0"/>
              <a:t>assessed $33.5 million of additional tax, which Wal-Mart </a:t>
            </a:r>
            <a:r>
              <a:rPr lang="en-US" dirty="0" smtClean="0"/>
              <a:t>paid.  The statutory authority was an IRC 482 type statute.</a:t>
            </a:r>
          </a:p>
          <a:p>
            <a:pPr lvl="1">
              <a:buFont typeface="Arial" panose="020B0604020202020204" pitchFamily="34" charset="0"/>
              <a:buChar char="•"/>
            </a:pPr>
            <a:r>
              <a:rPr lang="en-US" dirty="0"/>
              <a:t>On October 31, 2006, the Court ruled in favor of the Department, a decision that Wal-Mart appealed. </a:t>
            </a:r>
            <a:endParaRPr lang="en-US" dirty="0" smtClean="0"/>
          </a:p>
          <a:p>
            <a:pPr lvl="1">
              <a:buFont typeface="Arial" panose="020B0604020202020204" pitchFamily="34" charset="0"/>
              <a:buChar char="•"/>
            </a:pPr>
            <a:r>
              <a:rPr lang="en-US" dirty="0" smtClean="0"/>
              <a:t>On </a:t>
            </a:r>
            <a:r>
              <a:rPr lang="en-US" dirty="0"/>
              <a:t>May 19, 2009, the North Carolina Court of Appeals upheld the decision of the Superior Court in favor of the Department.</a:t>
            </a:r>
            <a:endParaRPr lang="en-US" dirty="0" smtClean="0"/>
          </a:p>
        </p:txBody>
      </p:sp>
      <p:sp>
        <p:nvSpPr>
          <p:cNvPr id="6" name="Slide Number Placeholder 5"/>
          <p:cNvSpPr>
            <a:spLocks noGrp="1"/>
          </p:cNvSpPr>
          <p:nvPr>
            <p:ph type="sldNum" sz="quarter" idx="4"/>
          </p:nvPr>
        </p:nvSpPr>
        <p:spPr/>
        <p:txBody>
          <a:bodyPr/>
          <a:lstStyle/>
          <a:p>
            <a:fld id="{9EBD5762-3BDC-484D-9503-7EA6D5A9A8CE}" type="slidenum">
              <a:rPr lang="en-GB" smtClean="0"/>
              <a:pPr/>
              <a:t>112</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516082537"/>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title"/>
          </p:nvPr>
        </p:nvSpPr>
        <p:spPr/>
        <p:txBody>
          <a:bodyPr/>
          <a:lstStyle/>
          <a:p>
            <a:r>
              <a:rPr lang="en-GB" dirty="0" smtClean="0"/>
              <a:t>Advanced Income Tax Track </a:t>
            </a:r>
            <a:br>
              <a:rPr lang="en-GB" dirty="0" smtClean="0"/>
            </a:br>
            <a:r>
              <a:rPr lang="en-US" b="0" i="0" dirty="0" smtClean="0"/>
              <a:t>IRC </a:t>
            </a:r>
            <a:r>
              <a:rPr lang="en-US" dirty="0"/>
              <a:t>§ </a:t>
            </a:r>
            <a:r>
              <a:rPr lang="en-US" b="0" i="0" dirty="0" smtClean="0"/>
              <a:t>482 – Alternative State Uses</a:t>
            </a:r>
            <a:endParaRPr lang="en-US" b="0" i="0" dirty="0"/>
          </a:p>
        </p:txBody>
      </p:sp>
      <p:sp>
        <p:nvSpPr>
          <p:cNvPr id="766979" name="Rectangle 3"/>
          <p:cNvSpPr>
            <a:spLocks noGrp="1" noChangeArrowheads="1"/>
          </p:cNvSpPr>
          <p:nvPr>
            <p:ph sz="quarter" idx="15"/>
          </p:nvPr>
        </p:nvSpPr>
        <p:spPr>
          <a:xfrm>
            <a:off x="530225" y="1600200"/>
            <a:ext cx="8080375" cy="4572000"/>
          </a:xfrm>
        </p:spPr>
        <p:txBody>
          <a:bodyPr/>
          <a:lstStyle/>
          <a:p>
            <a:pPr marL="0" lvl="1" indent="0">
              <a:buNone/>
            </a:pPr>
            <a:r>
              <a:rPr lang="en-US" sz="2000" i="1" dirty="0"/>
              <a:t>Rent-A-Center East Inc. v. Indiana Department of State Revenue</a:t>
            </a:r>
            <a:r>
              <a:rPr lang="en-US" sz="2000" dirty="0"/>
              <a:t>, 42 N.E.3d </a:t>
            </a:r>
            <a:r>
              <a:rPr lang="en-US" sz="2000" dirty="0" smtClean="0"/>
              <a:t>1043</a:t>
            </a:r>
            <a:r>
              <a:rPr lang="en-US" sz="2000" dirty="0"/>
              <a:t> </a:t>
            </a:r>
            <a:r>
              <a:rPr lang="en-US" sz="2000" dirty="0" smtClean="0"/>
              <a:t>(Ind</a:t>
            </a:r>
            <a:r>
              <a:rPr lang="en-US" sz="2000" dirty="0"/>
              <a:t>. Tax Ct. 2015) </a:t>
            </a:r>
            <a:endParaRPr lang="en-US" sz="2000" dirty="0" smtClean="0"/>
          </a:p>
          <a:p>
            <a:pPr lvl="1"/>
            <a:r>
              <a:rPr lang="en-US" dirty="0" smtClean="0"/>
              <a:t>The </a:t>
            </a:r>
            <a:r>
              <a:rPr lang="en-US" dirty="0"/>
              <a:t>Indiana Department of Revenue forced Rent-A-Center East Inc. (RAC East) to file a combined return because it paid royalties and management fee payments to out-of-state, affiliated </a:t>
            </a:r>
            <a:r>
              <a:rPr lang="en-US" dirty="0" smtClean="0"/>
              <a:t>entities.</a:t>
            </a:r>
            <a:endParaRPr lang="en-US" baseline="30000" dirty="0"/>
          </a:p>
          <a:p>
            <a:pPr lvl="1"/>
            <a:r>
              <a:rPr lang="en-US" dirty="0" smtClean="0"/>
              <a:t>The </a:t>
            </a:r>
            <a:r>
              <a:rPr lang="en-US" dirty="0"/>
              <a:t>DOR dismissed RAC East's transfer pricing studies as irrelevant and even stipulated that the intercompany payments were paid on arm's-length </a:t>
            </a:r>
            <a:r>
              <a:rPr lang="en-US" dirty="0" smtClean="0"/>
              <a:t>terms.</a:t>
            </a:r>
            <a:endParaRPr lang="en-US" baseline="30000" dirty="0"/>
          </a:p>
          <a:p>
            <a:pPr lvl="1"/>
            <a:r>
              <a:rPr lang="en-US" dirty="0" smtClean="0"/>
              <a:t>The </a:t>
            </a:r>
            <a:r>
              <a:rPr lang="en-US" dirty="0"/>
              <a:t>Indiana Tax Court recognized that one of section 482's purposes is to clearly reflect the income of related organizations and that Indiana's transfer pricing statute is substantially similar to its federal </a:t>
            </a:r>
            <a:r>
              <a:rPr lang="en-US" dirty="0" smtClean="0"/>
              <a:t>counterpart.</a:t>
            </a:r>
          </a:p>
          <a:p>
            <a:pPr lvl="1"/>
            <a:r>
              <a:rPr lang="en-US" dirty="0" smtClean="0"/>
              <a:t>The </a:t>
            </a:r>
            <a:r>
              <a:rPr lang="en-US" dirty="0"/>
              <a:t>court, therefore, rejected the department's "bald assertions" of distortion and ruled that the transfer pricing studies are relevant to determining whether RAC East's intercompany payments resulted in the clear reflection of income.</a:t>
            </a:r>
            <a:endParaRPr lang="en-US" dirty="0" smtClean="0"/>
          </a:p>
        </p:txBody>
      </p:sp>
      <p:sp>
        <p:nvSpPr>
          <p:cNvPr id="6" name="Slide Number Placeholder 5"/>
          <p:cNvSpPr>
            <a:spLocks noGrp="1"/>
          </p:cNvSpPr>
          <p:nvPr>
            <p:ph type="sldNum" sz="quarter" idx="4"/>
          </p:nvPr>
        </p:nvSpPr>
        <p:spPr/>
        <p:txBody>
          <a:bodyPr/>
          <a:lstStyle/>
          <a:p>
            <a:fld id="{9EBD5762-3BDC-484D-9503-7EA6D5A9A8CE}" type="slidenum">
              <a:rPr lang="en-GB" smtClean="0"/>
              <a:pPr/>
              <a:t>113</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497736162"/>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title"/>
          </p:nvPr>
        </p:nvSpPr>
        <p:spPr/>
        <p:txBody>
          <a:bodyPr/>
          <a:lstStyle/>
          <a:p>
            <a:r>
              <a:rPr lang="en-GB" dirty="0" smtClean="0"/>
              <a:t>Advanced Income Tax Track </a:t>
            </a:r>
            <a:br>
              <a:rPr lang="en-GB" dirty="0" smtClean="0"/>
            </a:br>
            <a:r>
              <a:rPr lang="en-US" b="0" i="0" dirty="0" smtClean="0"/>
              <a:t>IRC </a:t>
            </a:r>
            <a:r>
              <a:rPr lang="en-US" dirty="0"/>
              <a:t>§ </a:t>
            </a:r>
            <a:r>
              <a:rPr lang="en-US" b="0" i="0" dirty="0" smtClean="0"/>
              <a:t>482 – Alternative State Uses</a:t>
            </a:r>
            <a:endParaRPr lang="en-US" b="0" i="0" dirty="0"/>
          </a:p>
        </p:txBody>
      </p:sp>
      <p:sp>
        <p:nvSpPr>
          <p:cNvPr id="766979" name="Rectangle 3"/>
          <p:cNvSpPr>
            <a:spLocks noGrp="1" noChangeArrowheads="1"/>
          </p:cNvSpPr>
          <p:nvPr>
            <p:ph sz="quarter" idx="15"/>
          </p:nvPr>
        </p:nvSpPr>
        <p:spPr>
          <a:xfrm>
            <a:off x="530225" y="1600200"/>
            <a:ext cx="8080375" cy="4572000"/>
          </a:xfrm>
        </p:spPr>
        <p:txBody>
          <a:bodyPr/>
          <a:lstStyle/>
          <a:p>
            <a:pPr marL="0" lvl="1" indent="0">
              <a:buNone/>
            </a:pPr>
            <a:r>
              <a:rPr lang="en-US" sz="2000" i="1" dirty="0" smtClean="0"/>
              <a:t>Columbia </a:t>
            </a:r>
            <a:r>
              <a:rPr lang="en-US" sz="2000" i="1" dirty="0"/>
              <a:t>Sportswear USA Corp. v. Indiana Department of State </a:t>
            </a:r>
            <a:r>
              <a:rPr lang="en-US" sz="2000" i="1" dirty="0" smtClean="0"/>
              <a:t>Revenue, </a:t>
            </a:r>
            <a:r>
              <a:rPr lang="en-US" sz="2000" dirty="0" smtClean="0"/>
              <a:t>No</a:t>
            </a:r>
            <a:r>
              <a:rPr lang="en-US" sz="2000" dirty="0"/>
              <a:t>. 49T10-1104-TA-00032, at *6 (Ind. Tax Ct. Dec. 18, 2015).</a:t>
            </a:r>
            <a:endParaRPr lang="en-US" sz="2000" dirty="0" smtClean="0"/>
          </a:p>
          <a:p>
            <a:pPr lvl="1"/>
            <a:r>
              <a:rPr lang="en-US" dirty="0" smtClean="0"/>
              <a:t>The </a:t>
            </a:r>
            <a:r>
              <a:rPr lang="en-US" dirty="0"/>
              <a:t>DOR doubled down on its attempt to render a taxpayer's transfer pricing studies irrelevant, despite this time actually using its section 482-inspired statute as a basis for its </a:t>
            </a:r>
            <a:r>
              <a:rPr lang="en-US" dirty="0" smtClean="0"/>
              <a:t>assessment.</a:t>
            </a:r>
          </a:p>
          <a:p>
            <a:pPr lvl="1"/>
            <a:r>
              <a:rPr lang="en-US" dirty="0" smtClean="0"/>
              <a:t>Instead </a:t>
            </a:r>
            <a:r>
              <a:rPr lang="en-US" dirty="0"/>
              <a:t>of engaging in a substantive analysis of Columbia's intercompany pricing, the department claimed it could allocate 99 percent of the consolidated group's gross income to Columbia simply because the company's intercompany transactions had the effect of reducing its Indiana tax </a:t>
            </a:r>
            <a:r>
              <a:rPr lang="en-US" dirty="0" smtClean="0"/>
              <a:t>liability.</a:t>
            </a:r>
          </a:p>
          <a:p>
            <a:pPr lvl="1"/>
            <a:r>
              <a:rPr lang="en-US" dirty="0" smtClean="0"/>
              <a:t>Again</a:t>
            </a:r>
            <a:r>
              <a:rPr lang="en-US" dirty="0"/>
              <a:t>, the Indiana Tax Court struck down this argument and concluded that because Columbia's transfer pricing studies demonstrated that its intercompany transactions were conducted at arm's-length rates, its Indiana income was fairly reflected for purposes of the state's section 482-like </a:t>
            </a:r>
            <a:r>
              <a:rPr lang="en-US" dirty="0" smtClean="0"/>
              <a:t>statute.</a:t>
            </a:r>
          </a:p>
        </p:txBody>
      </p:sp>
      <p:sp>
        <p:nvSpPr>
          <p:cNvPr id="6" name="Slide Number Placeholder 5"/>
          <p:cNvSpPr>
            <a:spLocks noGrp="1"/>
          </p:cNvSpPr>
          <p:nvPr>
            <p:ph type="sldNum" sz="quarter" idx="4"/>
          </p:nvPr>
        </p:nvSpPr>
        <p:spPr/>
        <p:txBody>
          <a:bodyPr/>
          <a:lstStyle/>
          <a:p>
            <a:fld id="{9EBD5762-3BDC-484D-9503-7EA6D5A9A8CE}" type="slidenum">
              <a:rPr lang="en-GB" smtClean="0"/>
              <a:pPr/>
              <a:t>114</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958956561"/>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title"/>
          </p:nvPr>
        </p:nvSpPr>
        <p:spPr/>
        <p:txBody>
          <a:bodyPr/>
          <a:lstStyle/>
          <a:p>
            <a:r>
              <a:rPr lang="en-GB" dirty="0" smtClean="0"/>
              <a:t>Advanced Income Tax Track </a:t>
            </a:r>
            <a:br>
              <a:rPr lang="en-GB" dirty="0" smtClean="0"/>
            </a:br>
            <a:r>
              <a:rPr lang="en-US" b="0" i="0" dirty="0" smtClean="0"/>
              <a:t>IRC </a:t>
            </a:r>
            <a:r>
              <a:rPr lang="en-US" dirty="0"/>
              <a:t>§ </a:t>
            </a:r>
            <a:r>
              <a:rPr lang="en-US" b="0" i="0" dirty="0" smtClean="0"/>
              <a:t>482 – Alternative State Uses</a:t>
            </a:r>
            <a:endParaRPr lang="en-US" b="0" i="0" dirty="0"/>
          </a:p>
        </p:txBody>
      </p:sp>
      <p:sp>
        <p:nvSpPr>
          <p:cNvPr id="766979" name="Rectangle 3"/>
          <p:cNvSpPr>
            <a:spLocks noGrp="1" noChangeArrowheads="1"/>
          </p:cNvSpPr>
          <p:nvPr>
            <p:ph sz="quarter" idx="15"/>
          </p:nvPr>
        </p:nvSpPr>
        <p:spPr>
          <a:xfrm>
            <a:off x="530225" y="1600200"/>
            <a:ext cx="8080375" cy="4572000"/>
          </a:xfrm>
        </p:spPr>
        <p:txBody>
          <a:bodyPr/>
          <a:lstStyle/>
          <a:p>
            <a:pPr marL="0" lvl="1" indent="0">
              <a:buNone/>
            </a:pPr>
            <a:r>
              <a:rPr lang="en-US" sz="2000" i="1" dirty="0" smtClean="0"/>
              <a:t>American Eagle Outfitters Retail Co. v Indiana Dept. of Rev. No 49T10-1012-TA-66 (10/25/2011)</a:t>
            </a:r>
            <a:endParaRPr lang="en-US" sz="2000" dirty="0"/>
          </a:p>
          <a:p>
            <a:pPr lvl="1">
              <a:buFont typeface="Arial" panose="020B0604020202020204" pitchFamily="34" charset="0"/>
              <a:buChar char="•"/>
            </a:pPr>
            <a:r>
              <a:rPr lang="en-US" dirty="0"/>
              <a:t>AE Outfitters, a foreign corporation, sells specialty retail apparel to the public through several stores located in the United States, including Indiana. During the years at issue, AE Outfitters reported its Indiana AGI tax liability by filing corporate AGI tax returns. </a:t>
            </a:r>
            <a:endParaRPr lang="en-US" dirty="0" smtClean="0"/>
          </a:p>
          <a:p>
            <a:pPr lvl="1">
              <a:buFont typeface="Arial" panose="020B0604020202020204" pitchFamily="34" charset="0"/>
              <a:buChar char="•"/>
            </a:pPr>
            <a:r>
              <a:rPr lang="en-US" dirty="0"/>
              <a:t>The Department subsequently audited AE Outfitters and concluded that because its separate returns did not fairly reflect its Indiana income, it must report its Indiana AGI liability via a combined income tax </a:t>
            </a:r>
            <a:r>
              <a:rPr lang="en-US" dirty="0" smtClean="0"/>
              <a:t>return.</a:t>
            </a:r>
          </a:p>
          <a:p>
            <a:pPr lvl="1">
              <a:buFont typeface="Arial" panose="020B0604020202020204" pitchFamily="34" charset="0"/>
              <a:buChar char="•"/>
            </a:pPr>
            <a:r>
              <a:rPr lang="en-US" dirty="0"/>
              <a:t>Indiana Code section 6-3-2-2(p) requires that the Department apply all of the methodologies </a:t>
            </a:r>
            <a:r>
              <a:rPr lang="en-US" dirty="0" smtClean="0"/>
              <a:t>before </a:t>
            </a:r>
            <a:r>
              <a:rPr lang="en-US" dirty="0"/>
              <a:t>it may require a taxpayer to report its AGI liability via a combined income tax return. </a:t>
            </a:r>
            <a:endParaRPr lang="en-US" dirty="0" smtClean="0"/>
          </a:p>
        </p:txBody>
      </p:sp>
      <p:sp>
        <p:nvSpPr>
          <p:cNvPr id="6" name="Slide Number Placeholder 5"/>
          <p:cNvSpPr>
            <a:spLocks noGrp="1"/>
          </p:cNvSpPr>
          <p:nvPr>
            <p:ph type="sldNum" sz="quarter" idx="4"/>
          </p:nvPr>
        </p:nvSpPr>
        <p:spPr/>
        <p:txBody>
          <a:bodyPr/>
          <a:lstStyle/>
          <a:p>
            <a:fld id="{9EBD5762-3BDC-484D-9503-7EA6D5A9A8CE}" type="slidenum">
              <a:rPr lang="en-GB" smtClean="0"/>
              <a:pPr/>
              <a:t>115</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57693917"/>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title"/>
          </p:nvPr>
        </p:nvSpPr>
        <p:spPr/>
        <p:txBody>
          <a:bodyPr/>
          <a:lstStyle/>
          <a:p>
            <a:r>
              <a:rPr lang="en-GB" dirty="0" smtClean="0"/>
              <a:t>Advanced Income Tax Track </a:t>
            </a:r>
            <a:br>
              <a:rPr lang="en-GB" dirty="0" smtClean="0"/>
            </a:br>
            <a:r>
              <a:rPr lang="en-US" b="0" i="0" dirty="0" smtClean="0"/>
              <a:t>IRC </a:t>
            </a:r>
            <a:r>
              <a:rPr lang="en-US" dirty="0"/>
              <a:t>§ </a:t>
            </a:r>
            <a:r>
              <a:rPr lang="en-US" b="0" i="0" dirty="0" smtClean="0"/>
              <a:t>482 – Alternative State Uses</a:t>
            </a:r>
            <a:endParaRPr lang="en-US" b="0" i="0" dirty="0"/>
          </a:p>
        </p:txBody>
      </p:sp>
      <p:sp>
        <p:nvSpPr>
          <p:cNvPr id="766979" name="Rectangle 3"/>
          <p:cNvSpPr>
            <a:spLocks noGrp="1" noChangeArrowheads="1"/>
          </p:cNvSpPr>
          <p:nvPr>
            <p:ph sz="quarter" idx="15"/>
          </p:nvPr>
        </p:nvSpPr>
        <p:spPr>
          <a:xfrm>
            <a:off x="530225" y="1600200"/>
            <a:ext cx="8080375" cy="4572000"/>
          </a:xfrm>
        </p:spPr>
        <p:txBody>
          <a:bodyPr/>
          <a:lstStyle/>
          <a:p>
            <a:pPr marL="0" lvl="1" indent="0">
              <a:buNone/>
            </a:pPr>
            <a:r>
              <a:rPr lang="en-US" sz="2000" i="1" dirty="0" smtClean="0"/>
              <a:t>Indiana Letter of Findings </a:t>
            </a:r>
            <a:r>
              <a:rPr lang="en-US" sz="2000" dirty="0"/>
              <a:t>: </a:t>
            </a:r>
            <a:r>
              <a:rPr lang="en-US" sz="2000" dirty="0" smtClean="0"/>
              <a:t>02-20120310 (7/31/2013)</a:t>
            </a:r>
            <a:endParaRPr lang="en-US" sz="2000" dirty="0"/>
          </a:p>
          <a:p>
            <a:pPr lvl="1">
              <a:buFont typeface="Arial" panose="020B0604020202020204" pitchFamily="34" charset="0"/>
              <a:buChar char="•"/>
            </a:pPr>
            <a:r>
              <a:rPr lang="en-US" sz="1600" dirty="0"/>
              <a:t>Taxpayer </a:t>
            </a:r>
            <a:r>
              <a:rPr lang="en-US" sz="1600" dirty="0" smtClean="0"/>
              <a:t>was </a:t>
            </a:r>
            <a:r>
              <a:rPr lang="en-US" sz="1600" dirty="0"/>
              <a:t>a corporation domiciled outside </a:t>
            </a:r>
            <a:r>
              <a:rPr lang="en-US" sz="1600" dirty="0" smtClean="0"/>
              <a:t>Indiana. In </a:t>
            </a:r>
            <a:r>
              <a:rPr lang="en-US" sz="1600" dirty="0"/>
              <a:t>2008, </a:t>
            </a:r>
            <a:r>
              <a:rPr lang="en-US" sz="1600" dirty="0" smtClean="0"/>
              <a:t>taxpayer </a:t>
            </a:r>
            <a:r>
              <a:rPr lang="en-US" sz="1600" dirty="0"/>
              <a:t>formed a management </a:t>
            </a:r>
            <a:r>
              <a:rPr lang="en-US" sz="1600" dirty="0" smtClean="0"/>
              <a:t>company to perform certain clerical and management functions.</a:t>
            </a:r>
          </a:p>
          <a:p>
            <a:pPr lvl="1">
              <a:buFont typeface="Arial" panose="020B0604020202020204" pitchFamily="34" charset="0"/>
              <a:buChar char="•"/>
            </a:pPr>
            <a:r>
              <a:rPr lang="en-US" sz="1600" dirty="0" smtClean="0"/>
              <a:t>Taxpayer and management company entered into an agreement for taxpayer to reimburse management company for the actual expenses incurred by </a:t>
            </a:r>
            <a:r>
              <a:rPr lang="en-US" sz="1600" dirty="0"/>
              <a:t>management company. </a:t>
            </a:r>
            <a:r>
              <a:rPr lang="en-US" sz="1600" dirty="0" smtClean="0"/>
              <a:t>Additionally, the agreement called for the sharing of profits between taxpayer and management company.</a:t>
            </a:r>
          </a:p>
          <a:p>
            <a:pPr lvl="1">
              <a:buFont typeface="Arial" panose="020B0604020202020204" pitchFamily="34" charset="0"/>
              <a:buChar char="•"/>
            </a:pPr>
            <a:r>
              <a:rPr lang="en-US" sz="1600" dirty="0"/>
              <a:t>The Indiana Department of Revenue </a:t>
            </a:r>
            <a:r>
              <a:rPr lang="en-US" sz="1600" dirty="0" smtClean="0"/>
              <a:t>audited taxpayer </a:t>
            </a:r>
            <a:r>
              <a:rPr lang="en-US" sz="1600" dirty="0"/>
              <a:t>and determined that </a:t>
            </a:r>
            <a:r>
              <a:rPr lang="en-US" sz="1600" dirty="0" smtClean="0"/>
              <a:t>taxpayer's </a:t>
            </a:r>
            <a:r>
              <a:rPr lang="en-US" sz="1600" dirty="0"/>
              <a:t>deduction for the portion of profits paid to </a:t>
            </a:r>
            <a:r>
              <a:rPr lang="en-US" sz="1600" dirty="0" smtClean="0"/>
              <a:t>management company </a:t>
            </a:r>
            <a:r>
              <a:rPr lang="en-US" sz="1600" dirty="0"/>
              <a:t>should be disallowed</a:t>
            </a:r>
            <a:r>
              <a:rPr lang="en-US" sz="1600" dirty="0" smtClean="0"/>
              <a:t>.</a:t>
            </a:r>
          </a:p>
          <a:p>
            <a:pPr lvl="1">
              <a:buFont typeface="Arial" panose="020B0604020202020204" pitchFamily="34" charset="0"/>
              <a:buChar char="•"/>
            </a:pPr>
            <a:r>
              <a:rPr lang="en-US" sz="1600" dirty="0"/>
              <a:t>Taxpayer </a:t>
            </a:r>
            <a:r>
              <a:rPr lang="en-US" sz="1600" dirty="0" smtClean="0"/>
              <a:t>cited </a:t>
            </a:r>
            <a:r>
              <a:rPr lang="en-US" sz="1600" dirty="0"/>
              <a:t>to IC § 6-3-2-2(m) for the proposition that the subsection is Indiana's version of I.R.C. § 482</a:t>
            </a:r>
            <a:r>
              <a:rPr lang="en-US" sz="1600" dirty="0" smtClean="0"/>
              <a:t>. </a:t>
            </a:r>
            <a:r>
              <a:rPr lang="en-US" sz="1600" dirty="0"/>
              <a:t>Taxpayer </a:t>
            </a:r>
            <a:r>
              <a:rPr lang="en-US" sz="1600" dirty="0" smtClean="0"/>
              <a:t>asserted </a:t>
            </a:r>
            <a:r>
              <a:rPr lang="en-US" sz="1600" dirty="0"/>
              <a:t>that, if the deduction is determined to be arms'-length </a:t>
            </a:r>
            <a:r>
              <a:rPr lang="en-US" sz="1600" dirty="0" smtClean="0"/>
              <a:t>under </a:t>
            </a:r>
            <a:r>
              <a:rPr lang="en-US" sz="1600" dirty="0"/>
              <a:t>I.R.C. § 482, then the deduction is allowable</a:t>
            </a:r>
            <a:r>
              <a:rPr lang="en-US" sz="1600" dirty="0" smtClean="0"/>
              <a:t>.</a:t>
            </a:r>
          </a:p>
          <a:p>
            <a:pPr lvl="1">
              <a:buFont typeface="Arial" panose="020B0604020202020204" pitchFamily="34" charset="0"/>
              <a:buChar char="•"/>
            </a:pPr>
            <a:r>
              <a:rPr lang="en-US" sz="1600" dirty="0" smtClean="0"/>
              <a:t>The Department concluded even though an actual circular flow did not exist until after the years in question, a circular flow of money resulting in a deduction and non-taxable dividend deducted existed, therefore, taxpayer’s protest is denied. </a:t>
            </a:r>
          </a:p>
        </p:txBody>
      </p:sp>
      <p:sp>
        <p:nvSpPr>
          <p:cNvPr id="6" name="Slide Number Placeholder 5"/>
          <p:cNvSpPr>
            <a:spLocks noGrp="1"/>
          </p:cNvSpPr>
          <p:nvPr>
            <p:ph type="sldNum" sz="quarter" idx="4"/>
          </p:nvPr>
        </p:nvSpPr>
        <p:spPr/>
        <p:txBody>
          <a:bodyPr/>
          <a:lstStyle/>
          <a:p>
            <a:fld id="{9EBD5762-3BDC-484D-9503-7EA6D5A9A8CE}" type="slidenum">
              <a:rPr lang="en-GB" smtClean="0"/>
              <a:pPr/>
              <a:t>116</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838719048"/>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title"/>
          </p:nvPr>
        </p:nvSpPr>
        <p:spPr/>
        <p:txBody>
          <a:bodyPr/>
          <a:lstStyle/>
          <a:p>
            <a:r>
              <a:rPr lang="en-GB" dirty="0" smtClean="0"/>
              <a:t>Advanced Income Tax Track </a:t>
            </a:r>
            <a:br>
              <a:rPr lang="en-GB" dirty="0" smtClean="0"/>
            </a:br>
            <a:r>
              <a:rPr lang="en-US" b="0" i="0" dirty="0" smtClean="0"/>
              <a:t>IRC </a:t>
            </a:r>
            <a:r>
              <a:rPr lang="en-US" dirty="0"/>
              <a:t>§ </a:t>
            </a:r>
            <a:r>
              <a:rPr lang="en-US" b="0" i="0" dirty="0" smtClean="0"/>
              <a:t>482 – Out-of-State Appreciation/Deductions</a:t>
            </a:r>
            <a:endParaRPr lang="en-US" b="0" i="0" dirty="0"/>
          </a:p>
        </p:txBody>
      </p:sp>
      <p:sp>
        <p:nvSpPr>
          <p:cNvPr id="766979" name="Rectangle 3"/>
          <p:cNvSpPr>
            <a:spLocks noGrp="1" noChangeArrowheads="1"/>
          </p:cNvSpPr>
          <p:nvPr>
            <p:ph sz="quarter" idx="15"/>
          </p:nvPr>
        </p:nvSpPr>
        <p:spPr>
          <a:xfrm>
            <a:off x="530225" y="1676400"/>
            <a:ext cx="8080375" cy="4572000"/>
          </a:xfrm>
        </p:spPr>
        <p:txBody>
          <a:bodyPr/>
          <a:lstStyle/>
          <a:p>
            <a:pPr marL="0" lvl="1" indent="0">
              <a:buNone/>
            </a:pPr>
            <a:r>
              <a:rPr lang="en-US" sz="2000" i="1" dirty="0" smtClean="0"/>
              <a:t>British Land (Maryland), Inc. v. Tax Appeals Tribunal, </a:t>
            </a:r>
            <a:r>
              <a:rPr lang="en-US" sz="2000" dirty="0" smtClean="0"/>
              <a:t>85 N.Y.2d 139</a:t>
            </a:r>
            <a:r>
              <a:rPr lang="en-US" sz="2000" b="1" dirty="0" smtClean="0"/>
              <a:t>, </a:t>
            </a:r>
            <a:r>
              <a:rPr lang="en-US" sz="2000" dirty="0"/>
              <a:t>647 N.E.2d 1280, 623 N.Y.S.2d 772 (1995)</a:t>
            </a:r>
          </a:p>
          <a:p>
            <a:pPr lvl="1"/>
            <a:r>
              <a:rPr lang="en-US" dirty="0" smtClean="0"/>
              <a:t>British Land (Maryland), Inc., a subsidiary of British Land Company, an international real estate investment firm, purchased, and ultimately sold, a Maryland property for a $13M capital gain.   </a:t>
            </a:r>
          </a:p>
          <a:p>
            <a:pPr lvl="1"/>
            <a:r>
              <a:rPr lang="en-US" dirty="0" smtClean="0"/>
              <a:t>The New York State Department of Finance issued notices of deficiency assessing New York State corporation franchise taxes on approximately 64% of the capital gain related to the sale of the Maryland property.</a:t>
            </a:r>
          </a:p>
          <a:p>
            <a:pPr lvl="1"/>
            <a:r>
              <a:rPr lang="en-US" dirty="0" smtClean="0"/>
              <a:t>The </a:t>
            </a:r>
            <a:r>
              <a:rPr lang="en-US" dirty="0"/>
              <a:t>Administrative Law Judge, the New York Tax Appeals Tribunal, and the New York Appellate </a:t>
            </a:r>
            <a:r>
              <a:rPr lang="en-US" dirty="0" smtClean="0"/>
              <a:t>Division </a:t>
            </a:r>
            <a:r>
              <a:rPr lang="en-US" dirty="0"/>
              <a:t>affirmed the Department's assessment. </a:t>
            </a:r>
            <a:endParaRPr lang="en-US" dirty="0" smtClean="0"/>
          </a:p>
          <a:p>
            <a:pPr lvl="1"/>
            <a:r>
              <a:rPr lang="en-US" dirty="0"/>
              <a:t>However, the </a:t>
            </a:r>
            <a:r>
              <a:rPr lang="en-US" dirty="0" smtClean="0"/>
              <a:t>Court of Appeals </a:t>
            </a:r>
            <a:r>
              <a:rPr lang="en-US" dirty="0"/>
              <a:t>held that the inclusion of a gain from the sale of the taxpayer’s Maryland property resulted in the unconstitutional taxation of extraterritorial value. </a:t>
            </a:r>
          </a:p>
          <a:p>
            <a:pPr lvl="1">
              <a:buFontTx/>
              <a:buChar char="-"/>
            </a:pPr>
            <a:endParaRPr lang="en-US" dirty="0"/>
          </a:p>
        </p:txBody>
      </p:sp>
      <p:sp>
        <p:nvSpPr>
          <p:cNvPr id="6" name="Slide Number Placeholder 5"/>
          <p:cNvSpPr>
            <a:spLocks noGrp="1"/>
          </p:cNvSpPr>
          <p:nvPr>
            <p:ph type="sldNum" sz="quarter" idx="4"/>
          </p:nvPr>
        </p:nvSpPr>
        <p:spPr/>
        <p:txBody>
          <a:bodyPr/>
          <a:lstStyle/>
          <a:p>
            <a:fld id="{9EBD5762-3BDC-484D-9503-7EA6D5A9A8CE}" type="slidenum">
              <a:rPr lang="en-GB" smtClean="0"/>
              <a:pPr/>
              <a:t>117</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949380299"/>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title"/>
          </p:nvPr>
        </p:nvSpPr>
        <p:spPr/>
        <p:txBody>
          <a:bodyPr/>
          <a:lstStyle/>
          <a:p>
            <a:r>
              <a:rPr lang="en-GB" dirty="0" smtClean="0"/>
              <a:t>Advanced Income Tax Track </a:t>
            </a:r>
            <a:br>
              <a:rPr lang="en-GB" dirty="0" smtClean="0"/>
            </a:br>
            <a:r>
              <a:rPr lang="en-US" b="0" i="0" dirty="0" smtClean="0"/>
              <a:t>IRC </a:t>
            </a:r>
            <a:r>
              <a:rPr lang="en-US" dirty="0"/>
              <a:t>§ </a:t>
            </a:r>
            <a:r>
              <a:rPr lang="en-US" b="0" i="0" dirty="0" smtClean="0"/>
              <a:t>482 – Out-of-State Appreciation/Deductions</a:t>
            </a:r>
            <a:endParaRPr lang="en-US" b="0" i="0" dirty="0"/>
          </a:p>
        </p:txBody>
      </p:sp>
      <p:sp>
        <p:nvSpPr>
          <p:cNvPr id="766979" name="Rectangle 3"/>
          <p:cNvSpPr>
            <a:spLocks noGrp="1" noChangeArrowheads="1"/>
          </p:cNvSpPr>
          <p:nvPr>
            <p:ph sz="quarter" idx="15"/>
          </p:nvPr>
        </p:nvSpPr>
        <p:spPr>
          <a:xfrm>
            <a:off x="530225" y="1711036"/>
            <a:ext cx="8080375" cy="4572000"/>
          </a:xfrm>
        </p:spPr>
        <p:txBody>
          <a:bodyPr/>
          <a:lstStyle/>
          <a:p>
            <a:pPr marL="0" lvl="1" indent="0">
              <a:buNone/>
            </a:pPr>
            <a:r>
              <a:rPr lang="en-US" sz="2000" i="1" dirty="0" smtClean="0"/>
              <a:t>Canadian Imperial Holdings Inc. &amp; Subsidiaries, </a:t>
            </a:r>
            <a:r>
              <a:rPr lang="en-US" sz="2000" dirty="0" smtClean="0"/>
              <a:t>New York City Tax Appeals Tribunal, TAT (H)98-48(BT), (August 29, 2002)</a:t>
            </a:r>
          </a:p>
          <a:p>
            <a:pPr lvl="1">
              <a:buFont typeface="Arial" panose="020B0604020202020204" pitchFamily="34" charset="0"/>
              <a:buChar char="•"/>
            </a:pPr>
            <a:r>
              <a:rPr lang="en-US" sz="2000" dirty="0" smtClean="0"/>
              <a:t>Canadian Imperial Holdings Inc. (CIHI) was a Delaware corporation which was a bank holding company, and primarily operated as a holding company and issued commercial paper. </a:t>
            </a:r>
          </a:p>
          <a:p>
            <a:pPr lvl="1">
              <a:buFont typeface="Arial" panose="020B0604020202020204" pitchFamily="34" charset="0"/>
              <a:buChar char="•"/>
            </a:pPr>
            <a:r>
              <a:rPr lang="en-US" sz="2000" dirty="0" smtClean="0"/>
              <a:t>CIHI was a City taxpayer and filed Forms NYC-1A that included some its subsidiaries.</a:t>
            </a:r>
          </a:p>
          <a:p>
            <a:pPr lvl="1">
              <a:buFont typeface="Arial" panose="020B0604020202020204" pitchFamily="34" charset="0"/>
              <a:buChar char="•"/>
            </a:pPr>
            <a:r>
              <a:rPr lang="en-US" sz="2000" dirty="0" smtClean="0"/>
              <a:t>The NYC tax Appeals Tribunal judge found it permissible for the City to exercise independent discretion under application of 381(c)(4) to disallow a deduction taken by a taxpayer for a merged affiliate.  </a:t>
            </a:r>
          </a:p>
          <a:p>
            <a:pPr lvl="1">
              <a:buFont typeface="Arial" panose="020B0604020202020204" pitchFamily="34" charset="0"/>
              <a:buChar char="•"/>
            </a:pPr>
            <a:r>
              <a:rPr lang="en-US" sz="2000" dirty="0" smtClean="0"/>
              <a:t>IRC section 381(c)(4) contains a reference to IRC 482.</a:t>
            </a:r>
          </a:p>
        </p:txBody>
      </p:sp>
      <p:sp>
        <p:nvSpPr>
          <p:cNvPr id="6" name="Slide Number Placeholder 5"/>
          <p:cNvSpPr>
            <a:spLocks noGrp="1"/>
          </p:cNvSpPr>
          <p:nvPr>
            <p:ph type="sldNum" sz="quarter" idx="4"/>
          </p:nvPr>
        </p:nvSpPr>
        <p:spPr/>
        <p:txBody>
          <a:bodyPr/>
          <a:lstStyle/>
          <a:p>
            <a:fld id="{9EBD5762-3BDC-484D-9503-7EA6D5A9A8CE}" type="slidenum">
              <a:rPr lang="en-GB" smtClean="0"/>
              <a:pPr/>
              <a:t>118</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139385383"/>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7874" name="Rectangle 2"/>
          <p:cNvSpPr>
            <a:spLocks noGrp="1" noChangeArrowheads="1"/>
          </p:cNvSpPr>
          <p:nvPr>
            <p:ph type="title"/>
          </p:nvPr>
        </p:nvSpPr>
        <p:spPr/>
        <p:txBody>
          <a:bodyPr/>
          <a:lstStyle/>
          <a:p>
            <a:r>
              <a:rPr lang="en-GB" dirty="0"/>
              <a:t>Advanced Income Tax </a:t>
            </a:r>
            <a:r>
              <a:rPr lang="en-GB" dirty="0" smtClean="0"/>
              <a:t>Track</a:t>
            </a:r>
            <a:r>
              <a:rPr lang="en-US" sz="2000" b="0" i="0" dirty="0" smtClean="0"/>
              <a:t/>
            </a:r>
            <a:br>
              <a:rPr lang="en-US" sz="2000" b="0" i="0" dirty="0" smtClean="0"/>
            </a:br>
            <a:r>
              <a:rPr lang="en-US" sz="2000" b="0" i="0" dirty="0" smtClean="0"/>
              <a:t>MTC Arm’s-Length Adjustment Service</a:t>
            </a:r>
            <a:endParaRPr lang="en-US" sz="2000" b="0" i="0" dirty="0"/>
          </a:p>
        </p:txBody>
      </p:sp>
      <p:sp>
        <p:nvSpPr>
          <p:cNvPr id="847875" name="Rectangle 3"/>
          <p:cNvSpPr>
            <a:spLocks noGrp="1" noChangeArrowheads="1"/>
          </p:cNvSpPr>
          <p:nvPr>
            <p:ph sz="quarter" idx="15"/>
          </p:nvPr>
        </p:nvSpPr>
        <p:spPr>
          <a:xfrm>
            <a:off x="533400" y="1752600"/>
            <a:ext cx="8077200" cy="3124200"/>
          </a:xfrm>
        </p:spPr>
        <p:txBody>
          <a:bodyPr/>
          <a:lstStyle/>
          <a:p>
            <a:pPr lvl="1"/>
            <a:r>
              <a:rPr lang="en-US" dirty="0"/>
              <a:t>Arm’s Length Adjustment Service (ALAS) Program design proposal approved May 2015</a:t>
            </a:r>
          </a:p>
          <a:p>
            <a:pPr lvl="2"/>
            <a:r>
              <a:rPr lang="en-US" dirty="0"/>
              <a:t>To correct cases of taxpayer underreporting associated with related party transactions</a:t>
            </a:r>
          </a:p>
          <a:p>
            <a:pPr lvl="2"/>
            <a:r>
              <a:rPr lang="en-US" dirty="0"/>
              <a:t>Ten states committing to a four-year charter period needed to launch program</a:t>
            </a:r>
          </a:p>
          <a:p>
            <a:pPr lvl="1"/>
            <a:r>
              <a:rPr lang="en-US" dirty="0"/>
              <a:t>ALAS Committee meeting held on April 7, 2016</a:t>
            </a:r>
          </a:p>
          <a:p>
            <a:pPr lvl="2"/>
            <a:r>
              <a:rPr lang="en-US" dirty="0"/>
              <a:t>Three activities identified that can be undertaken without formally launching the ALAS project:</a:t>
            </a:r>
          </a:p>
          <a:p>
            <a:pPr lvl="3"/>
            <a:r>
              <a:rPr lang="en-US" dirty="0"/>
              <a:t>Arm’s length training program</a:t>
            </a:r>
          </a:p>
          <a:p>
            <a:pPr lvl="3"/>
            <a:r>
              <a:rPr lang="en-US" dirty="0"/>
              <a:t>Initiate exchange of taxpayer information, with MTC oversight</a:t>
            </a:r>
          </a:p>
          <a:p>
            <a:pPr lvl="3"/>
            <a:r>
              <a:rPr lang="en-US" dirty="0"/>
              <a:t>Interstate discussions of pending taxpayer cases from committee member states</a:t>
            </a:r>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119</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7974462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sz="quarter" idx="15"/>
          </p:nvPr>
        </p:nvSpPr>
        <p:spPr/>
        <p:txBody>
          <a:bodyPr/>
          <a:lstStyle/>
          <a:p>
            <a:pPr lvl="1"/>
            <a:r>
              <a:rPr lang="en-US" dirty="0" smtClean="0"/>
              <a:t>S.B. 1015, enacted 6/27/12 (cont’d)</a:t>
            </a:r>
          </a:p>
          <a:p>
            <a:pPr lvl="2"/>
            <a:r>
              <a:rPr lang="en-US" b="1" i="1" dirty="0" smtClean="0"/>
              <a:t>SEC. 6. The repeal of Part 18 (commencing with Section 38001) of Division 2 </a:t>
            </a:r>
            <a:r>
              <a:rPr lang="en-US" i="1" dirty="0" smtClean="0"/>
              <a:t>of the Revenue and Taxation Code in Section 1 of this act shall not be construed to create any inference that a change in interpretation with respect to that part, or any reference to that part, prior to its repeal is implied by this act.</a:t>
            </a:r>
          </a:p>
        </p:txBody>
      </p:sp>
      <p:sp>
        <p:nvSpPr>
          <p:cNvPr id="181250" name="Rectangle 2"/>
          <p:cNvSpPr>
            <a:spLocks noGrp="1" noChangeArrowheads="1"/>
          </p:cNvSpPr>
          <p:nvPr>
            <p:ph type="title"/>
          </p:nvPr>
        </p:nvSpPr>
        <p:spPr/>
        <p:txBody>
          <a:bodyPr/>
          <a:lstStyle/>
          <a:p>
            <a:r>
              <a:rPr lang="en-GB" dirty="0" smtClean="0"/>
              <a:t>Advanced Income Tax Track </a:t>
            </a:r>
            <a:br>
              <a:rPr lang="en-GB" dirty="0" smtClean="0"/>
            </a:br>
            <a:r>
              <a:rPr lang="en-GB" sz="2000" b="0" i="0" dirty="0" smtClean="0">
                <a:solidFill>
                  <a:srgbClr val="000000"/>
                </a:solidFill>
              </a:rPr>
              <a:t>MTC — </a:t>
            </a:r>
            <a:r>
              <a:rPr lang="en-US" sz="2000" b="0" i="0" dirty="0" smtClean="0">
                <a:solidFill>
                  <a:srgbClr val="000000"/>
                </a:solidFill>
              </a:rPr>
              <a:t>California </a:t>
            </a:r>
            <a:r>
              <a:rPr lang="en-US" sz="2000" b="0" i="0" dirty="0">
                <a:solidFill>
                  <a:srgbClr val="000000"/>
                </a:solidFill>
              </a:rPr>
              <a:t>withdrawal issues</a:t>
            </a:r>
            <a:endParaRPr lang="en-US" b="0" i="0" dirty="0" smtClean="0"/>
          </a:p>
        </p:txBody>
      </p:sp>
      <p:sp>
        <p:nvSpPr>
          <p:cNvPr id="4" name="Footer Placeholder 3"/>
          <p:cNvSpPr>
            <a:spLocks noGrp="1"/>
          </p:cNvSpPr>
          <p:nvPr>
            <p:ph type="ftr" sz="quarter" idx="3"/>
          </p:nvPr>
        </p:nvSpPr>
        <p:spPr/>
        <p:txBody>
          <a:bodyPr/>
          <a:lstStyle/>
          <a:p>
            <a:r>
              <a:rPr lang="en-US" dirty="0" smtClean="0"/>
              <a:t>UC Davis Summer Tax Institute</a:t>
            </a:r>
            <a:endParaRPr lang="en-US" dirty="0"/>
          </a:p>
        </p:txBody>
      </p:sp>
      <p:sp>
        <p:nvSpPr>
          <p:cNvPr id="6" name="Slide Number Placeholder 5"/>
          <p:cNvSpPr>
            <a:spLocks noGrp="1"/>
          </p:cNvSpPr>
          <p:nvPr>
            <p:ph type="sldNum" sz="quarter" idx="4"/>
          </p:nvPr>
        </p:nvSpPr>
        <p:spPr/>
        <p:txBody>
          <a:bodyPr/>
          <a:lstStyle/>
          <a:p>
            <a:fld id="{9EBD5762-3BDC-484D-9503-7EA6D5A9A8CE}" type="slidenum">
              <a:rPr lang="en-US" smtClean="0"/>
              <a:pPr/>
              <a:t>12</a:t>
            </a:fld>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4280317641"/>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7874" name="Rectangle 2"/>
          <p:cNvSpPr>
            <a:spLocks noGrp="1" noChangeArrowheads="1"/>
          </p:cNvSpPr>
          <p:nvPr>
            <p:ph type="title"/>
          </p:nvPr>
        </p:nvSpPr>
        <p:spPr/>
        <p:txBody>
          <a:bodyPr/>
          <a:lstStyle/>
          <a:p>
            <a:r>
              <a:rPr lang="en-GB" dirty="0"/>
              <a:t>Advanced Income Tax </a:t>
            </a:r>
            <a:r>
              <a:rPr lang="en-GB" dirty="0" smtClean="0"/>
              <a:t>Track</a:t>
            </a:r>
            <a:r>
              <a:rPr lang="en-US" sz="2000" b="0" i="0" dirty="0" smtClean="0"/>
              <a:t/>
            </a:r>
            <a:br>
              <a:rPr lang="en-US" sz="2000" b="0" i="0" dirty="0" smtClean="0"/>
            </a:br>
            <a:r>
              <a:rPr lang="en-US" sz="2000" b="0" i="0" dirty="0" smtClean="0"/>
              <a:t>California </a:t>
            </a:r>
            <a:r>
              <a:rPr lang="en-US" sz="2000" b="0" i="0" dirty="0"/>
              <a:t>Administrative Update</a:t>
            </a:r>
          </a:p>
        </p:txBody>
      </p:sp>
      <p:sp>
        <p:nvSpPr>
          <p:cNvPr id="847875" name="Rectangle 3"/>
          <p:cNvSpPr>
            <a:spLocks noGrp="1" noChangeArrowheads="1"/>
          </p:cNvSpPr>
          <p:nvPr>
            <p:ph sz="quarter" idx="15"/>
          </p:nvPr>
        </p:nvSpPr>
        <p:spPr>
          <a:xfrm>
            <a:off x="533400" y="1752600"/>
            <a:ext cx="8077200" cy="3124200"/>
          </a:xfrm>
        </p:spPr>
        <p:txBody>
          <a:bodyPr/>
          <a:lstStyle/>
          <a:p>
            <a:pPr lvl="0">
              <a:buClr>
                <a:srgbClr val="000000"/>
              </a:buClr>
            </a:pPr>
            <a:r>
              <a:rPr lang="en-US" b="1" dirty="0"/>
              <a:t>Legal Rulings</a:t>
            </a:r>
          </a:p>
          <a:p>
            <a:pPr marL="342900" indent="-342900">
              <a:buClr>
                <a:srgbClr val="000000"/>
              </a:buClr>
              <a:buFont typeface="Arial" panose="020B0604020202020204" pitchFamily="34" charset="0"/>
              <a:buChar char="•"/>
            </a:pPr>
            <a:r>
              <a:rPr lang="en-US" dirty="0">
                <a:solidFill>
                  <a:srgbClr val="000000"/>
                </a:solidFill>
              </a:rPr>
              <a:t>Legal Ruling 15-02: </a:t>
            </a:r>
            <a:r>
              <a:rPr lang="en-US" dirty="0"/>
              <a:t>California Tax Treatment of Transactions between IC DISCS and their Owners.</a:t>
            </a:r>
          </a:p>
          <a:p>
            <a:pPr marL="615950" lvl="1" indent="-342900">
              <a:buClr>
                <a:srgbClr val="000000"/>
              </a:buClr>
              <a:buFontTx/>
              <a:buChar char="-"/>
            </a:pPr>
            <a:r>
              <a:rPr lang="en-US" dirty="0"/>
              <a:t>Interest Charged Domestic International Sales Corporations (“IC DISC”) were created by Congress in order to spur the export of American goods.  They are not directly subject to Federal tax.</a:t>
            </a:r>
          </a:p>
          <a:p>
            <a:pPr marL="615950" lvl="1" indent="-342900">
              <a:buClr>
                <a:srgbClr val="000000"/>
              </a:buClr>
              <a:buFontTx/>
              <a:buChar char="-"/>
            </a:pPr>
            <a:r>
              <a:rPr lang="en-US" dirty="0"/>
              <a:t>As a result of California’s non-conformity to the IC DISC statutes, the FTB sought a method by which to attribute income from the books of IC DISCs to their owners in order to best reflect the economic facts of the underlying transactions.</a:t>
            </a:r>
          </a:p>
          <a:p>
            <a:pPr marL="615950" lvl="1" indent="-342900">
              <a:buClr>
                <a:srgbClr val="000000"/>
              </a:buClr>
              <a:buFontTx/>
              <a:buChar char="-"/>
            </a:pPr>
            <a:r>
              <a:rPr lang="en-US" dirty="0"/>
              <a:t>Under the authority of CRTC Section 25102, the FTB has indicated that it will attribute income to the owners of IC DISC as if the sales were made directly by the owners and not the IC DISC with any intermediate charges (commissions, etc.) netting out to zero with their corresponding expenses.</a:t>
            </a:r>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120</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131419257"/>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a:t>
            </a:r>
          </a:p>
        </p:txBody>
      </p:sp>
      <p:sp>
        <p:nvSpPr>
          <p:cNvPr id="5" name="Text Placeholder 4"/>
          <p:cNvSpPr>
            <a:spLocks noGrp="1"/>
          </p:cNvSpPr>
          <p:nvPr>
            <p:ph type="body" sz="quarter" idx="10"/>
          </p:nvPr>
        </p:nvSpPr>
        <p:spPr/>
        <p:txBody>
          <a:bodyPr/>
          <a:lstStyle/>
          <a:p>
            <a:pPr lvl="0">
              <a:buClr>
                <a:srgbClr val="000000"/>
              </a:buClr>
              <a:defRPr/>
            </a:pPr>
            <a:r>
              <a:rPr lang="en-US" dirty="0">
                <a:solidFill>
                  <a:srgbClr val="000000"/>
                </a:solidFill>
              </a:rPr>
              <a:t>This document is for general information purposes only, and should not be used as a substitute for consultation with professional advisors.</a:t>
            </a:r>
          </a:p>
          <a:p>
            <a:pPr lvl="0">
              <a:buClr>
                <a:srgbClr val="000000"/>
              </a:buClr>
              <a:defRPr/>
            </a:pPr>
            <a:r>
              <a:rPr lang="en-US" dirty="0">
                <a:solidFill>
                  <a:srgbClr val="000000"/>
                </a:solidFill>
              </a:rPr>
              <a:t>This document was not intended or written to be used, and it cannot be used, for the purpose of avoiding U.S. federal, state or local tax penalties. </a:t>
            </a:r>
            <a:endParaRPr lang="en-US" dirty="0" smtClean="0">
              <a:solidFill>
                <a:srgbClr val="000000"/>
              </a:solidFill>
            </a:endParaRPr>
          </a:p>
          <a:p>
            <a:pPr lvl="0">
              <a:buClr>
                <a:srgbClr val="000000"/>
              </a:buClr>
              <a:defRPr/>
            </a:pPr>
            <a:r>
              <a:rPr lang="en-IN" dirty="0" smtClean="0"/>
              <a:t>© 2014 </a:t>
            </a:r>
            <a:r>
              <a:rPr lang="en-IN" dirty="0"/>
              <a:t>PricewaterhouseCoopers LLP. All rights reserved. PwC refers to the United States member firm, and may sometimes refer to the PwC network. Each member firm is a separate legal entity. Please see www.pwc.com/structure for further details.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sz="quarter" idx="15"/>
          </p:nvPr>
        </p:nvSpPr>
        <p:spPr>
          <a:xfrm>
            <a:off x="533400" y="1600200"/>
            <a:ext cx="8077200" cy="4419600"/>
          </a:xfrm>
        </p:spPr>
        <p:txBody>
          <a:bodyPr/>
          <a:lstStyle/>
          <a:p>
            <a:pPr marL="285750" lvl="1" indent="-285750">
              <a:buFont typeface="Arial" panose="020B0604020202020204" pitchFamily="34" charset="0"/>
              <a:buChar char="•"/>
            </a:pPr>
            <a:r>
              <a:rPr lang="en-US" b="1" dirty="0" smtClean="0"/>
              <a:t>Minnesota – </a:t>
            </a:r>
            <a:r>
              <a:rPr lang="en-US" dirty="0" smtClean="0"/>
              <a:t> </a:t>
            </a:r>
            <a:r>
              <a:rPr lang="en-US" dirty="0"/>
              <a:t>On June 22, 2016, the Minnesota Supreme Court denied a taxpayer’s election to use the equally-weighted three-factor apportionment formula provided by the Multistate Tax Compact (</a:t>
            </a:r>
            <a:r>
              <a:rPr lang="en-US" i="1" dirty="0"/>
              <a:t>Kimberly-Clark Corp. v. Commissioner of Revenue</a:t>
            </a:r>
            <a:r>
              <a:rPr lang="en-US" dirty="0"/>
              <a:t>, Minnesota Supreme Court, No. A15-1322, June 22, 2016</a:t>
            </a:r>
            <a:r>
              <a:rPr lang="en-US" dirty="0" smtClean="0"/>
              <a:t>.)</a:t>
            </a:r>
          </a:p>
          <a:p>
            <a:pPr marL="285750" lvl="1" indent="-285750">
              <a:buFont typeface="Arial" panose="020B0604020202020204" pitchFamily="34" charset="0"/>
              <a:buChar char="•"/>
            </a:pPr>
            <a:r>
              <a:rPr lang="en-US" b="1" dirty="0" smtClean="0"/>
              <a:t>Oregon </a:t>
            </a:r>
            <a:r>
              <a:rPr lang="en-US" dirty="0" smtClean="0"/>
              <a:t>– In</a:t>
            </a:r>
            <a:r>
              <a:rPr lang="en-US" dirty="0"/>
              <a:t> </a:t>
            </a:r>
            <a:r>
              <a:rPr lang="en-US" i="1" dirty="0"/>
              <a:t>Health Net Inc. v. Dep’t of </a:t>
            </a:r>
            <a:r>
              <a:rPr lang="en-US" i="1" dirty="0" smtClean="0"/>
              <a:t>Revenue</a:t>
            </a:r>
            <a:r>
              <a:rPr lang="en-US" b="1" baseline="30000" dirty="0"/>
              <a:t> </a:t>
            </a:r>
            <a:r>
              <a:rPr lang="en-US" dirty="0" smtClean="0"/>
              <a:t>the </a:t>
            </a:r>
            <a:r>
              <a:rPr lang="en-US" dirty="0"/>
              <a:t>Oregon Tax Court held the taxpayer could not use the Compact’s apportionment election in calculating its corporate excise tax.  The court found the legislature intended to disable the Compact election and that the state statutory apportionment formula is controlling.  The court noted that nothing in the Compact provides a member state may not amend or disable its provisions or that only withdrawal was available to a state that did not wish to continue providing the </a:t>
            </a:r>
            <a:r>
              <a:rPr lang="en-US" dirty="0" smtClean="0"/>
              <a:t>election.</a:t>
            </a:r>
          </a:p>
          <a:p>
            <a:pPr lvl="2">
              <a:buFont typeface="Georgia" panose="02040502050405020303" pitchFamily="18" charset="0"/>
              <a:buChar char="–"/>
            </a:pPr>
            <a:r>
              <a:rPr lang="en-US" dirty="0" smtClean="0"/>
              <a:t>Decisions </a:t>
            </a:r>
            <a:r>
              <a:rPr lang="en-US" dirty="0"/>
              <a:t>of the Oregon Tax Court are directly appealable to the Oregon </a:t>
            </a:r>
            <a:r>
              <a:rPr lang="en-US" dirty="0" smtClean="0"/>
              <a:t>  Supreme </a:t>
            </a:r>
            <a:r>
              <a:rPr lang="en-US" dirty="0"/>
              <a:t>Court.  Oral arguments were held before the Oregon Supreme Court on September 19, 2016.  A decision has yet to be issued</a:t>
            </a:r>
            <a:r>
              <a:rPr lang="en-US" dirty="0" smtClean="0"/>
              <a:t>.</a:t>
            </a:r>
            <a:endParaRPr lang="en-US" b="1" dirty="0" smtClean="0"/>
          </a:p>
        </p:txBody>
      </p:sp>
      <p:sp>
        <p:nvSpPr>
          <p:cNvPr id="181250" name="Rectangle 2"/>
          <p:cNvSpPr>
            <a:spLocks noGrp="1" noChangeArrowheads="1"/>
          </p:cNvSpPr>
          <p:nvPr>
            <p:ph type="title"/>
          </p:nvPr>
        </p:nvSpPr>
        <p:spPr/>
        <p:txBody>
          <a:bodyPr/>
          <a:lstStyle/>
          <a:p>
            <a:r>
              <a:rPr lang="en-GB" dirty="0" smtClean="0"/>
              <a:t>Advanced Income Tax Track </a:t>
            </a:r>
            <a:br>
              <a:rPr lang="en-GB" dirty="0" smtClean="0"/>
            </a:br>
            <a:r>
              <a:rPr lang="en-GB" sz="2000" b="0" i="0" dirty="0" smtClean="0"/>
              <a:t>Apportionment Principles – MTC — </a:t>
            </a:r>
            <a:r>
              <a:rPr lang="en-US" sz="2000" b="0" i="0" dirty="0" smtClean="0"/>
              <a:t>Other States</a:t>
            </a:r>
          </a:p>
        </p:txBody>
      </p:sp>
      <p:sp>
        <p:nvSpPr>
          <p:cNvPr id="4" name="Footer Placeholder 3"/>
          <p:cNvSpPr>
            <a:spLocks noGrp="1"/>
          </p:cNvSpPr>
          <p:nvPr>
            <p:ph type="ftr" sz="quarter" idx="3"/>
          </p:nvPr>
        </p:nvSpPr>
        <p:spPr/>
        <p:txBody>
          <a:bodyPr/>
          <a:lstStyle/>
          <a:p>
            <a:r>
              <a:rPr lang="en-US" dirty="0" smtClean="0"/>
              <a:t>UC Davis Summer Tax Institute</a:t>
            </a:r>
            <a:endParaRPr lang="en-US" dirty="0"/>
          </a:p>
        </p:txBody>
      </p:sp>
      <p:sp>
        <p:nvSpPr>
          <p:cNvPr id="6" name="Slide Number Placeholder 5"/>
          <p:cNvSpPr>
            <a:spLocks noGrp="1"/>
          </p:cNvSpPr>
          <p:nvPr>
            <p:ph type="sldNum" sz="quarter" idx="4"/>
          </p:nvPr>
        </p:nvSpPr>
        <p:spPr/>
        <p:txBody>
          <a:bodyPr/>
          <a:lstStyle/>
          <a:p>
            <a:fld id="{9EBD5762-3BDC-484D-9503-7EA6D5A9A8CE}" type="slidenum">
              <a:rPr lang="en-US" smtClean="0"/>
              <a:pPr/>
              <a:t>13</a:t>
            </a:fld>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9252184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sz="quarter" idx="15"/>
          </p:nvPr>
        </p:nvSpPr>
        <p:spPr/>
        <p:txBody>
          <a:bodyPr/>
          <a:lstStyle/>
          <a:p>
            <a:pPr lvl="1"/>
            <a:r>
              <a:rPr lang="en-US" dirty="0"/>
              <a:t>Of the sixteen states listed as full </a:t>
            </a:r>
            <a:r>
              <a:rPr lang="en-US" dirty="0" smtClean="0"/>
              <a:t>members on the MTC website.</a:t>
            </a:r>
            <a:endParaRPr lang="en-US" dirty="0"/>
          </a:p>
          <a:p>
            <a:pPr lvl="2"/>
            <a:r>
              <a:rPr lang="en-US" dirty="0"/>
              <a:t>Three lack Article III and IV (Utah, Oregon and DC)</a:t>
            </a:r>
          </a:p>
          <a:p>
            <a:pPr lvl="2"/>
            <a:r>
              <a:rPr lang="en-US" dirty="0"/>
              <a:t>Three have limited the Article III election or changed the Article IV apportionment provisions. ( Alabama, Arkansas, and Colorado) </a:t>
            </a:r>
          </a:p>
          <a:p>
            <a:pPr lvl="2"/>
            <a:r>
              <a:rPr lang="en-US" dirty="0"/>
              <a:t>Two attempt to override the Article III election. (Idaho and Alaska)</a:t>
            </a:r>
          </a:p>
          <a:p>
            <a:pPr lvl="2"/>
            <a:r>
              <a:rPr lang="en-US" dirty="0"/>
              <a:t>So maybe seven party states remain- Kansas, Missouri, Montana, New Mexico, Texas, Washington, Hawaii and North Dakota (latter two have some wording differences</a:t>
            </a:r>
            <a:r>
              <a:rPr lang="en-US" dirty="0" smtClean="0"/>
              <a:t>).</a:t>
            </a:r>
            <a:endParaRPr lang="en-US" dirty="0" smtClean="0"/>
          </a:p>
        </p:txBody>
      </p:sp>
      <p:sp>
        <p:nvSpPr>
          <p:cNvPr id="181250" name="Rectangle 2"/>
          <p:cNvSpPr>
            <a:spLocks noGrp="1" noChangeArrowheads="1"/>
          </p:cNvSpPr>
          <p:nvPr>
            <p:ph type="title"/>
          </p:nvPr>
        </p:nvSpPr>
        <p:spPr/>
        <p:txBody>
          <a:bodyPr/>
          <a:lstStyle/>
          <a:p>
            <a:r>
              <a:rPr lang="en-GB" dirty="0" smtClean="0"/>
              <a:t>Advanced Income Tax Track </a:t>
            </a:r>
            <a:br>
              <a:rPr lang="en-GB" dirty="0" smtClean="0"/>
            </a:br>
            <a:r>
              <a:rPr lang="en-GB" sz="2000" b="0" i="0" dirty="0" smtClean="0"/>
              <a:t>MTC Membership – Impact of </a:t>
            </a:r>
            <a:r>
              <a:rPr lang="en-GB" sz="2000" b="0" dirty="0" smtClean="0"/>
              <a:t>Gillette</a:t>
            </a:r>
            <a:r>
              <a:rPr lang="en-GB" b="0" i="0" dirty="0" smtClean="0"/>
              <a:t/>
            </a:r>
            <a:br>
              <a:rPr lang="en-GB" b="0" i="0" dirty="0" smtClean="0"/>
            </a:br>
            <a:endParaRPr lang="en-US" b="0" i="0" dirty="0" smtClean="0"/>
          </a:p>
        </p:txBody>
      </p:sp>
      <p:sp>
        <p:nvSpPr>
          <p:cNvPr id="4" name="Footer Placeholder 3"/>
          <p:cNvSpPr>
            <a:spLocks noGrp="1"/>
          </p:cNvSpPr>
          <p:nvPr>
            <p:ph type="ftr" sz="quarter" idx="3"/>
          </p:nvPr>
        </p:nvSpPr>
        <p:spPr/>
        <p:txBody>
          <a:bodyPr/>
          <a:lstStyle/>
          <a:p>
            <a:r>
              <a:rPr lang="en-US" dirty="0" smtClean="0"/>
              <a:t>UC Davis Summer Tax Institute</a:t>
            </a:r>
            <a:endParaRPr lang="en-US" dirty="0"/>
          </a:p>
        </p:txBody>
      </p:sp>
      <p:sp>
        <p:nvSpPr>
          <p:cNvPr id="6" name="Slide Number Placeholder 5"/>
          <p:cNvSpPr>
            <a:spLocks noGrp="1"/>
          </p:cNvSpPr>
          <p:nvPr>
            <p:ph type="sldNum" sz="quarter" idx="4"/>
          </p:nvPr>
        </p:nvSpPr>
        <p:spPr/>
        <p:txBody>
          <a:bodyPr/>
          <a:lstStyle/>
          <a:p>
            <a:fld id="{9EBD5762-3BDC-484D-9503-7EA6D5A9A8CE}" type="slidenum">
              <a:rPr lang="en-US" smtClean="0"/>
              <a:pPr/>
              <a:t>14</a:t>
            </a:fld>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37951204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sz="quarter" idx="15"/>
          </p:nvPr>
        </p:nvSpPr>
        <p:spPr>
          <a:xfrm>
            <a:off x="533400" y="1600200"/>
            <a:ext cx="8077200" cy="4419600"/>
          </a:xfrm>
        </p:spPr>
        <p:txBody>
          <a:bodyPr/>
          <a:lstStyle/>
          <a:p>
            <a:pPr marL="285750" lvl="1" indent="-285750">
              <a:buFont typeface="Arial" panose="020B0604020202020204" pitchFamily="34" charset="0"/>
              <a:buChar char="•"/>
            </a:pPr>
            <a:endParaRPr lang="en-US" dirty="0"/>
          </a:p>
          <a:p>
            <a:pPr lvl="1"/>
            <a:r>
              <a:rPr lang="en-US" b="1" dirty="0"/>
              <a:t>Texas – </a:t>
            </a:r>
            <a:r>
              <a:rPr lang="en-US" dirty="0"/>
              <a:t>On July 28, 2015 the Texas Court of Appeals for the Third District determined in </a:t>
            </a:r>
            <a:r>
              <a:rPr lang="en-US" i="1" dirty="0"/>
              <a:t>Graphic Packaging Corp. v. </a:t>
            </a:r>
            <a:r>
              <a:rPr lang="en-US" i="1" dirty="0" smtClean="0"/>
              <a:t>Comptroller</a:t>
            </a:r>
            <a:r>
              <a:rPr lang="en-US" baseline="30000" dirty="0"/>
              <a:t> </a:t>
            </a:r>
            <a:r>
              <a:rPr lang="en-US" dirty="0" smtClean="0"/>
              <a:t>that </a:t>
            </a:r>
            <a:r>
              <a:rPr lang="en-US" dirty="0"/>
              <a:t>the Texas Franchise Tax is not a tax imposed on net income for Multistate Tax Compact purposes and, therefore, the Compact’s three factor apportionment formula provisions were not available to the taxpayer.  The state’s supreme court has not yet decided on whether to review the case, but it has been fully briefed on the merits, including the Compact election issue.  It should be noted that the Chief Justice of the Texas Supreme Court is the brother of the Commission’s legal counsel and, consequently, may have to recuse himself from the proceedings</a:t>
            </a:r>
            <a:r>
              <a:rPr lang="en-US" dirty="0" smtClean="0"/>
              <a:t>.</a:t>
            </a:r>
          </a:p>
          <a:p>
            <a:pPr marL="274320" lvl="2" indent="0">
              <a:buNone/>
            </a:pPr>
            <a:endParaRPr lang="en-US" b="1" dirty="0"/>
          </a:p>
        </p:txBody>
      </p:sp>
      <p:sp>
        <p:nvSpPr>
          <p:cNvPr id="181250" name="Rectangle 2"/>
          <p:cNvSpPr>
            <a:spLocks noGrp="1" noChangeArrowheads="1"/>
          </p:cNvSpPr>
          <p:nvPr>
            <p:ph type="title"/>
          </p:nvPr>
        </p:nvSpPr>
        <p:spPr/>
        <p:txBody>
          <a:bodyPr/>
          <a:lstStyle/>
          <a:p>
            <a:r>
              <a:rPr lang="en-GB" dirty="0" smtClean="0"/>
              <a:t>Advanced Income Tax Track </a:t>
            </a:r>
            <a:br>
              <a:rPr lang="en-GB" dirty="0" smtClean="0"/>
            </a:br>
            <a:r>
              <a:rPr lang="en-GB" sz="2000" b="0" i="0" dirty="0" smtClean="0"/>
              <a:t>Apportionment Principles – MTC — </a:t>
            </a:r>
            <a:r>
              <a:rPr lang="en-US" sz="2000" b="0" i="0" dirty="0" smtClean="0"/>
              <a:t>Other States</a:t>
            </a:r>
          </a:p>
        </p:txBody>
      </p:sp>
      <p:sp>
        <p:nvSpPr>
          <p:cNvPr id="4" name="Footer Placeholder 3"/>
          <p:cNvSpPr>
            <a:spLocks noGrp="1"/>
          </p:cNvSpPr>
          <p:nvPr>
            <p:ph type="ftr" sz="quarter" idx="3"/>
          </p:nvPr>
        </p:nvSpPr>
        <p:spPr/>
        <p:txBody>
          <a:bodyPr/>
          <a:lstStyle/>
          <a:p>
            <a:r>
              <a:rPr lang="en-US" dirty="0" smtClean="0"/>
              <a:t>UC Davis Summer Tax Institute</a:t>
            </a:r>
            <a:endParaRPr lang="en-US" dirty="0"/>
          </a:p>
        </p:txBody>
      </p:sp>
      <p:sp>
        <p:nvSpPr>
          <p:cNvPr id="6" name="Slide Number Placeholder 5"/>
          <p:cNvSpPr>
            <a:spLocks noGrp="1"/>
          </p:cNvSpPr>
          <p:nvPr>
            <p:ph type="sldNum" sz="quarter" idx="4"/>
          </p:nvPr>
        </p:nvSpPr>
        <p:spPr/>
        <p:txBody>
          <a:bodyPr/>
          <a:lstStyle/>
          <a:p>
            <a:fld id="{9EBD5762-3BDC-484D-9503-7EA6D5A9A8CE}" type="slidenum">
              <a:rPr lang="en-US" smtClean="0"/>
              <a:pPr/>
              <a:t>15</a:t>
            </a:fld>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2554795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sz="quarter" idx="15"/>
          </p:nvPr>
        </p:nvSpPr>
        <p:spPr>
          <a:xfrm>
            <a:off x="533400" y="1600200"/>
            <a:ext cx="8077200" cy="4419600"/>
          </a:xfrm>
        </p:spPr>
        <p:txBody>
          <a:bodyPr/>
          <a:lstStyle/>
          <a:p>
            <a:pPr marL="285750" indent="-285750">
              <a:buFont typeface="Arial" panose="020B0604020202020204" pitchFamily="34" charset="0"/>
              <a:buChar char="•"/>
            </a:pPr>
            <a:r>
              <a:rPr lang="en-US" sz="1550" b="1" dirty="0" smtClean="0">
                <a:solidFill>
                  <a:srgbClr val="000000"/>
                </a:solidFill>
              </a:rPr>
              <a:t>Michigan</a:t>
            </a:r>
            <a:r>
              <a:rPr lang="en-US" sz="1550" b="1" i="1" dirty="0" smtClean="0">
                <a:solidFill>
                  <a:srgbClr val="000000"/>
                </a:solidFill>
              </a:rPr>
              <a:t> – </a:t>
            </a:r>
            <a:r>
              <a:rPr lang="en-US" sz="1550" dirty="0" smtClean="0"/>
              <a:t>The US Supreme Court </a:t>
            </a:r>
            <a:r>
              <a:rPr lang="en-US" sz="1550" dirty="0"/>
              <a:t>denied review of six consolidated cases </a:t>
            </a:r>
            <a:r>
              <a:rPr lang="en-US" sz="1550" dirty="0" smtClean="0"/>
              <a:t>from Michigan</a:t>
            </a:r>
            <a:r>
              <a:rPr lang="en-US" sz="1550" dirty="0"/>
              <a:t>.</a:t>
            </a:r>
            <a:r>
              <a:rPr lang="en-US" sz="1550" dirty="0" smtClean="0"/>
              <a:t>  While </a:t>
            </a:r>
            <a:r>
              <a:rPr lang="en-US" sz="1550" dirty="0"/>
              <a:t>these cases centered on the constitutionality of the state’s retroactive repeal of the Compact, many had hoped the Court also would address the issue of whether a taxpayer could elect to use the equally weighted three-factor apportionment formula provided in the </a:t>
            </a:r>
            <a:r>
              <a:rPr lang="en-US" sz="1550" dirty="0" smtClean="0"/>
              <a:t>Compact.  While </a:t>
            </a:r>
            <a:r>
              <a:rPr lang="en-US" sz="1550" dirty="0"/>
              <a:t>the May 22</a:t>
            </a:r>
            <a:r>
              <a:rPr lang="en-US" sz="1550" baseline="30000" dirty="0"/>
              <a:t>nd</a:t>
            </a:r>
            <a:r>
              <a:rPr lang="en-US" sz="1550" dirty="0"/>
              <a:t> denials may have foreclosed the opportunity for those six taxpayers to have their issues addressed by the Supreme Court, there is another Compact case still pending before the Court, as well as cases throughout the country that continue to challenge a state’s denial of the Compact election</a:t>
            </a:r>
            <a:r>
              <a:rPr lang="en-US" sz="1550" dirty="0" smtClean="0"/>
              <a:t>.</a:t>
            </a:r>
          </a:p>
          <a:p>
            <a:pPr marL="285750" indent="-285750">
              <a:buFont typeface="Arial" panose="020B0604020202020204" pitchFamily="34" charset="0"/>
              <a:buChar char="•"/>
            </a:pPr>
            <a:r>
              <a:rPr lang="en-US" sz="1550" dirty="0" smtClean="0"/>
              <a:t>In</a:t>
            </a:r>
            <a:r>
              <a:rPr lang="en-US" sz="1550" dirty="0"/>
              <a:t> </a:t>
            </a:r>
            <a:r>
              <a:rPr lang="en-US" sz="1550" i="1" dirty="0"/>
              <a:t>Lorillard v. Dep’t of Treasury</a:t>
            </a:r>
            <a:r>
              <a:rPr lang="en-US" sz="1550" dirty="0"/>
              <a:t>, the Michigan Court of Appeals in an unpublished decision found itself ‘bound by the </a:t>
            </a:r>
            <a:r>
              <a:rPr lang="en-US" sz="1550" i="1" dirty="0"/>
              <a:t>Gillette</a:t>
            </a:r>
            <a:r>
              <a:rPr lang="en-US" sz="1550" dirty="0"/>
              <a:t> decision’ upholding the constitutionality of the state’s retroactive amendment of the Michigan Business Tax to expressly repeal the Multistate Tax Compact.  As a result, it granted summary disposition to the Michigan Department of </a:t>
            </a:r>
            <a:r>
              <a:rPr lang="en-US" sz="1550" dirty="0" smtClean="0"/>
              <a:t>Treasury.</a:t>
            </a:r>
          </a:p>
          <a:p>
            <a:pPr marL="285750" indent="-285750">
              <a:buFont typeface="Arial" panose="020B0604020202020204" pitchFamily="34" charset="0"/>
              <a:buChar char="•"/>
            </a:pPr>
            <a:r>
              <a:rPr lang="en-US" sz="1550" dirty="0" smtClean="0"/>
              <a:t>On </a:t>
            </a:r>
            <a:r>
              <a:rPr lang="en-US" sz="1550" dirty="0"/>
              <a:t>April 19, 2017 a petition for writ of certiorari was filed with the US Supreme Court.  A response to the petition is due on June 2, 2017.  The taxpayer will be given time to respond, and it is possible that the petition could be considered at the Court’s last conference of the year on June 25.  As Justice Alito recused himself in the six cases recently denied, he will possibly recuse himself again. </a:t>
            </a:r>
          </a:p>
        </p:txBody>
      </p:sp>
      <p:sp>
        <p:nvSpPr>
          <p:cNvPr id="181250" name="Rectangle 2"/>
          <p:cNvSpPr>
            <a:spLocks noGrp="1" noChangeArrowheads="1"/>
          </p:cNvSpPr>
          <p:nvPr>
            <p:ph type="title"/>
          </p:nvPr>
        </p:nvSpPr>
        <p:spPr/>
        <p:txBody>
          <a:bodyPr/>
          <a:lstStyle/>
          <a:p>
            <a:r>
              <a:rPr lang="en-GB" dirty="0" smtClean="0"/>
              <a:t>Advanced Income Tax Track </a:t>
            </a:r>
            <a:br>
              <a:rPr lang="en-GB" dirty="0" smtClean="0"/>
            </a:br>
            <a:r>
              <a:rPr lang="en-GB" sz="2000" b="0" i="0" dirty="0" smtClean="0"/>
              <a:t>Apportionment Principles – MTC — </a:t>
            </a:r>
            <a:r>
              <a:rPr lang="en-US" sz="2000" b="0" i="0" dirty="0" smtClean="0"/>
              <a:t>Other States</a:t>
            </a:r>
          </a:p>
        </p:txBody>
      </p:sp>
      <p:sp>
        <p:nvSpPr>
          <p:cNvPr id="4" name="Footer Placeholder 3"/>
          <p:cNvSpPr>
            <a:spLocks noGrp="1"/>
          </p:cNvSpPr>
          <p:nvPr>
            <p:ph type="ftr" sz="quarter" idx="3"/>
          </p:nvPr>
        </p:nvSpPr>
        <p:spPr/>
        <p:txBody>
          <a:bodyPr/>
          <a:lstStyle/>
          <a:p>
            <a:r>
              <a:rPr lang="en-US" dirty="0" smtClean="0"/>
              <a:t>UC Davis Summer Tax Institute</a:t>
            </a:r>
            <a:endParaRPr lang="en-US" dirty="0"/>
          </a:p>
        </p:txBody>
      </p:sp>
      <p:sp>
        <p:nvSpPr>
          <p:cNvPr id="6" name="Slide Number Placeholder 5"/>
          <p:cNvSpPr>
            <a:spLocks noGrp="1"/>
          </p:cNvSpPr>
          <p:nvPr>
            <p:ph type="sldNum" sz="quarter" idx="4"/>
          </p:nvPr>
        </p:nvSpPr>
        <p:spPr/>
        <p:txBody>
          <a:bodyPr/>
          <a:lstStyle/>
          <a:p>
            <a:fld id="{9EBD5762-3BDC-484D-9503-7EA6D5A9A8CE}" type="slidenum">
              <a:rPr lang="en-US" smtClean="0"/>
              <a:pPr/>
              <a:t>16</a:t>
            </a:fld>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34425342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sz="quarter" idx="15"/>
          </p:nvPr>
        </p:nvSpPr>
        <p:spPr>
          <a:xfrm>
            <a:off x="533400" y="1600200"/>
            <a:ext cx="8077200" cy="4419600"/>
          </a:xfrm>
        </p:spPr>
        <p:txBody>
          <a:bodyPr/>
          <a:lstStyle/>
          <a:p>
            <a:pPr marL="285750" lvl="1" indent="-285750">
              <a:buFont typeface="Arial" panose="020B0604020202020204" pitchFamily="34" charset="0"/>
              <a:buChar char="•"/>
            </a:pPr>
            <a:r>
              <a:rPr lang="en-US" b="1" dirty="0" smtClean="0"/>
              <a:t>Michigan </a:t>
            </a:r>
            <a:r>
              <a:rPr lang="en-US" dirty="0" smtClean="0"/>
              <a:t>- </a:t>
            </a:r>
            <a:r>
              <a:rPr lang="en-US" b="1" i="1" dirty="0"/>
              <a:t>IBM v. Dep't of Treasury</a:t>
            </a:r>
            <a:r>
              <a:rPr lang="en-US" b="1" dirty="0"/>
              <a:t>, 852 N.W.2d 865 (</a:t>
            </a:r>
            <a:r>
              <a:rPr lang="en-US" b="1" dirty="0" smtClean="0"/>
              <a:t>2014) </a:t>
            </a:r>
          </a:p>
          <a:p>
            <a:pPr marL="285750" lvl="1" indent="-285750">
              <a:buFont typeface="Arial" panose="020B0604020202020204" pitchFamily="34" charset="0"/>
              <a:buChar char="•"/>
            </a:pPr>
            <a:r>
              <a:rPr lang="en-US" dirty="0" smtClean="0"/>
              <a:t>On </a:t>
            </a:r>
            <a:r>
              <a:rPr lang="en-US" dirty="0"/>
              <a:t>July 14, 2014, the Michigan Supreme Court in a plurality opinion held that IBM was entitled to apportion income using the Multistate Tax Compact election for its 2008 tax year. </a:t>
            </a:r>
            <a:endParaRPr lang="en-US" dirty="0" smtClean="0"/>
          </a:p>
          <a:p>
            <a:pPr lvl="2"/>
            <a:r>
              <a:rPr lang="en-US" dirty="0" smtClean="0"/>
              <a:t>The </a:t>
            </a:r>
            <a:r>
              <a:rPr lang="en-US" dirty="0"/>
              <a:t>court reasoned that the specific single sales apportionment formula provision in the MBT could be harmonized with the Compact’s equally-weighted three factor apportionment formula.  By enacting the MBT, the Michigan Legislature did not impliedly repeal the Compact’s apportionment election. </a:t>
            </a:r>
            <a:endParaRPr lang="en-US" dirty="0" smtClean="0"/>
          </a:p>
          <a:p>
            <a:pPr lvl="2"/>
            <a:r>
              <a:rPr lang="en-US" dirty="0" smtClean="0"/>
              <a:t>The </a:t>
            </a:r>
            <a:r>
              <a:rPr lang="en-US" i="1" dirty="0"/>
              <a:t>IBM </a:t>
            </a:r>
            <a:r>
              <a:rPr lang="en-US" dirty="0"/>
              <a:t>court found that the May 2011 law repealing the Compact “could have – but did not – extend this retroactive repeal to the start of the [MBT</a:t>
            </a:r>
            <a:r>
              <a:rPr lang="en-US" dirty="0" smtClean="0"/>
              <a:t>]”.</a:t>
            </a:r>
          </a:p>
          <a:p>
            <a:pPr marL="285750" indent="-285750">
              <a:buFont typeface="Arial" panose="020B0604020202020204" pitchFamily="34" charset="0"/>
              <a:buChar char="•"/>
            </a:pPr>
            <a:endParaRPr lang="en-US" dirty="0"/>
          </a:p>
        </p:txBody>
      </p:sp>
      <p:sp>
        <p:nvSpPr>
          <p:cNvPr id="181250" name="Rectangle 2"/>
          <p:cNvSpPr>
            <a:spLocks noGrp="1" noChangeArrowheads="1"/>
          </p:cNvSpPr>
          <p:nvPr>
            <p:ph type="title"/>
          </p:nvPr>
        </p:nvSpPr>
        <p:spPr/>
        <p:txBody>
          <a:bodyPr/>
          <a:lstStyle/>
          <a:p>
            <a:r>
              <a:rPr lang="en-GB" dirty="0" smtClean="0"/>
              <a:t>Advanced Income Tax Track </a:t>
            </a:r>
            <a:br>
              <a:rPr lang="en-GB" dirty="0" smtClean="0"/>
            </a:br>
            <a:r>
              <a:rPr lang="en-GB" sz="2000" b="0" i="0" dirty="0" smtClean="0"/>
              <a:t>Apportionment Principles – MTC — </a:t>
            </a:r>
            <a:r>
              <a:rPr lang="en-US" sz="2000" b="0" i="0" dirty="0" smtClean="0"/>
              <a:t>Other States</a:t>
            </a:r>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6" name="Slide Number Placeholder 5"/>
          <p:cNvSpPr>
            <a:spLocks noGrp="1"/>
          </p:cNvSpPr>
          <p:nvPr>
            <p:ph type="sldNum" sz="quarter" idx="4"/>
          </p:nvPr>
        </p:nvSpPr>
        <p:spPr/>
        <p:txBody>
          <a:bodyPr/>
          <a:lstStyle/>
          <a:p>
            <a:fld id="{9EBD5762-3BDC-484D-9503-7EA6D5A9A8CE}" type="slidenum">
              <a:rPr lang="en-US" smtClean="0"/>
              <a:pPr/>
              <a:t>17</a:t>
            </a:fld>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519386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sz="quarter" idx="15"/>
          </p:nvPr>
        </p:nvSpPr>
        <p:spPr>
          <a:xfrm>
            <a:off x="501971" y="1676400"/>
            <a:ext cx="8229600" cy="4419600"/>
          </a:xfrm>
        </p:spPr>
        <p:txBody>
          <a:bodyPr/>
          <a:lstStyle/>
          <a:p>
            <a:pPr marL="285750" indent="-285750">
              <a:buFont typeface="Arial" panose="020B0604020202020204" pitchFamily="34" charset="0"/>
              <a:buChar char="•"/>
            </a:pPr>
            <a:r>
              <a:rPr lang="en-US" dirty="0" smtClean="0"/>
              <a:t>On September 11, 2014</a:t>
            </a:r>
            <a:r>
              <a:rPr lang="en-US" dirty="0"/>
              <a:t>, Michigan enacted S.B. 156, which retroactively repealed the state’s membership in the Multistate Tax Compact effective beginning January 1, 2008</a:t>
            </a:r>
            <a:r>
              <a:rPr lang="en-US" dirty="0" smtClean="0"/>
              <a:t>.  This after the MI AG asked for rehearing.  </a:t>
            </a:r>
          </a:p>
          <a:p>
            <a:pPr marL="285750" indent="-285750">
              <a:buFont typeface="Arial" panose="020B0604020202020204" pitchFamily="34" charset="0"/>
              <a:buChar char="•"/>
            </a:pPr>
            <a:r>
              <a:rPr lang="en-US" dirty="0"/>
              <a:t>On November 19, 2014, in compliance with the Michigan Supreme Court’s July 14, 2014, decision, the Court of Claims on remand entered an order in favor of IBM.  </a:t>
            </a:r>
            <a:endParaRPr lang="en-US" dirty="0" smtClean="0"/>
          </a:p>
          <a:p>
            <a:pPr marL="558800" lvl="1" indent="-285750">
              <a:buFontTx/>
              <a:buChar char="-"/>
            </a:pPr>
            <a:r>
              <a:rPr lang="en-US" dirty="0" smtClean="0"/>
              <a:t>The </a:t>
            </a:r>
            <a:r>
              <a:rPr lang="en-US" dirty="0"/>
              <a:t>Department </a:t>
            </a:r>
            <a:r>
              <a:rPr lang="en-US" dirty="0" smtClean="0"/>
              <a:t>filed, and was granted, </a:t>
            </a:r>
            <a:r>
              <a:rPr lang="en-US" dirty="0"/>
              <a:t>a motion for reconsideration </a:t>
            </a:r>
            <a:r>
              <a:rPr lang="en-US" dirty="0" smtClean="0"/>
              <a:t>asserting </a:t>
            </a:r>
            <a:r>
              <a:rPr lang="en-US" dirty="0"/>
              <a:t>that the retroactive change in the law as a result of S.B. 156 applies to and controls the outcome of this case. </a:t>
            </a:r>
            <a:endParaRPr lang="en-US" dirty="0" smtClean="0"/>
          </a:p>
          <a:p>
            <a:pPr marL="285750" indent="-285750">
              <a:buFont typeface="Arial" panose="020B0604020202020204" pitchFamily="34" charset="0"/>
              <a:buChar char="•"/>
            </a:pPr>
            <a:r>
              <a:rPr lang="en-US" dirty="0" smtClean="0"/>
              <a:t>On </a:t>
            </a:r>
            <a:r>
              <a:rPr lang="en-US" dirty="0"/>
              <a:t>April 28, 2015, the Michigan Court of Claims ruled that IBM, which had previously prevailed at the Michigan Supreme Court in its argument that it was entitled to use the Multistate Tax Compact’s equally-weighted three factor formula, could not make the election because the state in 2014 retroactively repealed the Compact effective January 1, </a:t>
            </a:r>
            <a:r>
              <a:rPr lang="en-US" dirty="0" smtClean="0"/>
              <a:t>2008.</a:t>
            </a:r>
            <a:endParaRPr lang="en-US" dirty="0"/>
          </a:p>
          <a:p>
            <a:pPr marL="285750" indent="-285750">
              <a:buFont typeface="Arial" panose="020B0604020202020204" pitchFamily="34" charset="0"/>
              <a:buChar char="•"/>
            </a:pPr>
            <a:endParaRPr lang="en-US" dirty="0"/>
          </a:p>
        </p:txBody>
      </p:sp>
      <p:sp>
        <p:nvSpPr>
          <p:cNvPr id="181250" name="Rectangle 2"/>
          <p:cNvSpPr>
            <a:spLocks noGrp="1" noChangeArrowheads="1"/>
          </p:cNvSpPr>
          <p:nvPr>
            <p:ph type="title"/>
          </p:nvPr>
        </p:nvSpPr>
        <p:spPr/>
        <p:txBody>
          <a:bodyPr/>
          <a:lstStyle/>
          <a:p>
            <a:r>
              <a:rPr lang="en-GB" dirty="0" smtClean="0"/>
              <a:t>Advanced Income Tax Track </a:t>
            </a:r>
            <a:br>
              <a:rPr lang="en-GB" dirty="0" smtClean="0"/>
            </a:br>
            <a:r>
              <a:rPr lang="en-GB" sz="2000" b="0" i="0" dirty="0" smtClean="0"/>
              <a:t>Apportionment Principles – MTC — </a:t>
            </a:r>
            <a:r>
              <a:rPr lang="en-US" sz="2000" b="0" i="0" dirty="0" smtClean="0"/>
              <a:t>Other States</a:t>
            </a:r>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6" name="Slide Number Placeholder 5"/>
          <p:cNvSpPr>
            <a:spLocks noGrp="1"/>
          </p:cNvSpPr>
          <p:nvPr>
            <p:ph type="sldNum" sz="quarter" idx="4"/>
          </p:nvPr>
        </p:nvSpPr>
        <p:spPr/>
        <p:txBody>
          <a:bodyPr/>
          <a:lstStyle/>
          <a:p>
            <a:fld id="{9EBD5762-3BDC-484D-9503-7EA6D5A9A8CE}" type="slidenum">
              <a:rPr lang="en-US" smtClean="0"/>
              <a:pPr/>
              <a:t>18</a:t>
            </a:fld>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3463796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sz="quarter" idx="15"/>
          </p:nvPr>
        </p:nvSpPr>
        <p:spPr/>
        <p:txBody>
          <a:bodyPr/>
          <a:lstStyle/>
          <a:p>
            <a:pPr marL="285750" lvl="0" indent="-285750" eaLnBrk="0" fontAlgn="base" hangingPunct="0">
              <a:spcBef>
                <a:spcPct val="0"/>
              </a:spcBef>
              <a:buClr>
                <a:srgbClr val="000000"/>
              </a:buClr>
              <a:buFont typeface="Arial" panose="020B0604020202020204" pitchFamily="34" charset="0"/>
              <a:buChar char="•"/>
            </a:pPr>
            <a:r>
              <a:rPr lang="en-US" b="1" dirty="0" smtClean="0">
                <a:solidFill>
                  <a:srgbClr val="000000"/>
                </a:solidFill>
              </a:rPr>
              <a:t>Michigan - </a:t>
            </a:r>
            <a:r>
              <a:rPr lang="en-US" b="1" i="1" dirty="0" smtClean="0">
                <a:solidFill>
                  <a:srgbClr val="000000"/>
                </a:solidFill>
              </a:rPr>
              <a:t>Gillette </a:t>
            </a:r>
            <a:r>
              <a:rPr lang="en-US" b="1" i="1" dirty="0">
                <a:solidFill>
                  <a:srgbClr val="000000"/>
                </a:solidFill>
              </a:rPr>
              <a:t>Commercial Operations N.A. &amp; Subsidiaries v. Dep't of Treasury</a:t>
            </a:r>
            <a:r>
              <a:rPr lang="en-US" b="1" dirty="0">
                <a:solidFill>
                  <a:srgbClr val="000000"/>
                </a:solidFill>
              </a:rPr>
              <a:t>, No. 325258, slip op. (Mich. Ct. App. Sept. 29, 2015)</a:t>
            </a:r>
          </a:p>
          <a:p>
            <a:pPr marL="547370" lvl="2" indent="-273050" eaLnBrk="0" fontAlgn="base" hangingPunct="0">
              <a:spcBef>
                <a:spcPct val="0"/>
              </a:spcBef>
              <a:buClr>
                <a:srgbClr val="000000"/>
              </a:buClr>
            </a:pPr>
            <a:r>
              <a:rPr lang="en-US" dirty="0">
                <a:solidFill>
                  <a:srgbClr val="000000"/>
                </a:solidFill>
              </a:rPr>
              <a:t>In a separate case involving </a:t>
            </a:r>
            <a:r>
              <a:rPr lang="en-US" i="1" dirty="0">
                <a:solidFill>
                  <a:srgbClr val="000000"/>
                </a:solidFill>
              </a:rPr>
              <a:t>Gillette</a:t>
            </a:r>
            <a:r>
              <a:rPr lang="en-US" dirty="0">
                <a:solidFill>
                  <a:srgbClr val="000000"/>
                </a:solidFill>
              </a:rPr>
              <a:t>, the taxpayers challenged the retroactive effects of 2014 Mich. P.A. </a:t>
            </a:r>
            <a:r>
              <a:rPr lang="en-US" dirty="0" smtClean="0">
                <a:solidFill>
                  <a:srgbClr val="000000"/>
                </a:solidFill>
              </a:rPr>
              <a:t>282, a similar law </a:t>
            </a:r>
            <a:r>
              <a:rPr lang="en-US" dirty="0" smtClean="0"/>
              <a:t>repealing </a:t>
            </a:r>
            <a:r>
              <a:rPr lang="en-US" dirty="0"/>
              <a:t>the compact provisions of Michigan law "retroactively and effectively beginning January 1, 2008."</a:t>
            </a:r>
          </a:p>
          <a:p>
            <a:pPr marL="547370" lvl="2" indent="-273050" eaLnBrk="0" fontAlgn="base" hangingPunct="0">
              <a:spcBef>
                <a:spcPct val="0"/>
              </a:spcBef>
              <a:buClr>
                <a:srgbClr val="000000"/>
              </a:buClr>
            </a:pPr>
            <a:r>
              <a:rPr lang="en-US" dirty="0" smtClean="0">
                <a:solidFill>
                  <a:srgbClr val="000000"/>
                </a:solidFill>
              </a:rPr>
              <a:t>In evaluating the taxpayer’s due process rights, the </a:t>
            </a:r>
            <a:r>
              <a:rPr lang="en-US" dirty="0">
                <a:solidFill>
                  <a:srgbClr val="000000"/>
                </a:solidFill>
              </a:rPr>
              <a:t>Michigan Court of Appeals applied the U.S. Supreme Court's due process standard in </a:t>
            </a:r>
            <a:r>
              <a:rPr lang="en-US" i="1" dirty="0">
                <a:solidFill>
                  <a:srgbClr val="000000"/>
                </a:solidFill>
              </a:rPr>
              <a:t>United States v. Carlton</a:t>
            </a:r>
            <a:r>
              <a:rPr lang="en-US" dirty="0">
                <a:solidFill>
                  <a:srgbClr val="000000"/>
                </a:solidFill>
              </a:rPr>
              <a:t>, in which "retroactive application of a statute is supported by a legitimate purpose furthered by rational means.”</a:t>
            </a:r>
          </a:p>
          <a:p>
            <a:pPr marL="547370" lvl="2" indent="-273050" eaLnBrk="0" fontAlgn="base" hangingPunct="0">
              <a:spcBef>
                <a:spcPct val="0"/>
              </a:spcBef>
              <a:buClr>
                <a:srgbClr val="000000"/>
              </a:buClr>
            </a:pPr>
            <a:r>
              <a:rPr lang="en-US" dirty="0">
                <a:solidFill>
                  <a:srgbClr val="000000"/>
                </a:solidFill>
              </a:rPr>
              <a:t>The court held that the retroactive repeal of the Compact did not violate the Due Process Clauses of either the state or federal constitutions or Michigan’s rules regarding retrospective </a:t>
            </a:r>
            <a:r>
              <a:rPr lang="en-US" dirty="0" smtClean="0">
                <a:solidFill>
                  <a:srgbClr val="000000"/>
                </a:solidFill>
              </a:rPr>
              <a:t>legislation.</a:t>
            </a:r>
            <a:endParaRPr lang="en-US" dirty="0">
              <a:solidFill>
                <a:srgbClr val="000000"/>
              </a:solidFill>
            </a:endParaRPr>
          </a:p>
          <a:p>
            <a:pPr marL="285750" indent="-285750">
              <a:buFontTx/>
              <a:buChar char="-"/>
            </a:pPr>
            <a:endParaRPr lang="en-US" dirty="0" smtClean="0"/>
          </a:p>
        </p:txBody>
      </p:sp>
      <p:sp>
        <p:nvSpPr>
          <p:cNvPr id="181250" name="Rectangle 2"/>
          <p:cNvSpPr>
            <a:spLocks noGrp="1" noChangeArrowheads="1"/>
          </p:cNvSpPr>
          <p:nvPr>
            <p:ph type="title"/>
          </p:nvPr>
        </p:nvSpPr>
        <p:spPr/>
        <p:txBody>
          <a:bodyPr/>
          <a:lstStyle/>
          <a:p>
            <a:r>
              <a:rPr lang="en-GB" dirty="0" smtClean="0"/>
              <a:t>Advanced Income Tax Track </a:t>
            </a:r>
            <a:br>
              <a:rPr lang="en-GB" dirty="0" smtClean="0"/>
            </a:br>
            <a:r>
              <a:rPr lang="en-GB" sz="2000" b="0" i="0" dirty="0" smtClean="0"/>
              <a:t>Apportionment Principles – MTC — </a:t>
            </a:r>
            <a:r>
              <a:rPr lang="en-US" sz="2000" b="0" i="0" dirty="0" smtClean="0"/>
              <a:t>Other States</a:t>
            </a:r>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6" name="Slide Number Placeholder 5"/>
          <p:cNvSpPr>
            <a:spLocks noGrp="1"/>
          </p:cNvSpPr>
          <p:nvPr>
            <p:ph type="sldNum" sz="quarter" idx="4"/>
          </p:nvPr>
        </p:nvSpPr>
        <p:spPr/>
        <p:txBody>
          <a:bodyPr/>
          <a:lstStyle/>
          <a:p>
            <a:fld id="{9EBD5762-3BDC-484D-9503-7EA6D5A9A8CE}" type="slidenum">
              <a:rPr lang="en-US" smtClean="0"/>
              <a:pPr/>
              <a:t>19</a:t>
            </a:fld>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5877668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id" hidden="1"/>
          <p:cNvGrpSpPr/>
          <p:nvPr>
            <p:custDataLst>
              <p:tags r:id="rId2"/>
            </p:custDataLst>
          </p:nvPr>
        </p:nvGrpSpPr>
        <p:grpSpPr>
          <a:xfrm>
            <a:off x="482137" y="605118"/>
            <a:ext cx="8179724" cy="5922085"/>
            <a:chOff x="530352" y="685800"/>
            <a:chExt cx="8997696" cy="6711696"/>
          </a:xfrm>
        </p:grpSpPr>
        <p:sp>
          <p:nvSpPr>
            <p:cNvPr id="14" name="Footer block" hidden="1"/>
            <p:cNvSpPr>
              <a:spLocks noChangeArrowheads="1"/>
            </p:cNvSpPr>
            <p:nvPr/>
          </p:nvSpPr>
          <p:spPr bwMode="gray">
            <a:xfrm>
              <a:off x="530352" y="6784848"/>
              <a:ext cx="8988552" cy="612648"/>
            </a:xfrm>
            <a:prstGeom prst="rect">
              <a:avLst/>
            </a:prstGeom>
            <a:solidFill>
              <a:srgbClr val="CCFFFF">
                <a:alpha val="25000"/>
              </a:srgbClr>
            </a:solidFill>
            <a:ln w="6350" cap="rnd">
              <a:solidFill>
                <a:srgbClr val="CCFFFF"/>
              </a:solidFill>
              <a:prstDash val="sysDot"/>
              <a:miter lim="800000"/>
              <a:headEnd/>
              <a:tailEnd/>
            </a:ln>
            <a:effectLst/>
          </p:spPr>
          <p:txBody>
            <a:bodyPr wrap="none" lIns="63478" tIns="0" rIns="64777" bIns="0" anchor="ctr"/>
            <a:lstStyle/>
            <a:p>
              <a:pPr algn="ctr" defTabSz="819158">
                <a:defRPr/>
              </a:pPr>
              <a:endParaRPr lang="en-US" dirty="0"/>
            </a:p>
          </p:txBody>
        </p:sp>
        <p:sp>
          <p:nvSpPr>
            <p:cNvPr id="15" name="Title block" hidden="1"/>
            <p:cNvSpPr>
              <a:spLocks noChangeArrowheads="1"/>
            </p:cNvSpPr>
            <p:nvPr/>
          </p:nvSpPr>
          <p:spPr bwMode="gray">
            <a:xfrm>
              <a:off x="530352" y="1143000"/>
              <a:ext cx="8988552" cy="914400"/>
            </a:xfrm>
            <a:prstGeom prst="rect">
              <a:avLst/>
            </a:prstGeom>
            <a:solidFill>
              <a:srgbClr val="FCC3D7">
                <a:alpha val="25000"/>
              </a:srgbClr>
            </a:solidFill>
            <a:ln w="6350" cap="rnd">
              <a:solidFill>
                <a:srgbClr val="FCC3D7"/>
              </a:solidFill>
              <a:prstDash val="sysDot"/>
              <a:miter lim="800000"/>
              <a:headEnd/>
              <a:tailEnd/>
            </a:ln>
            <a:effectLst/>
          </p:spPr>
          <p:txBody>
            <a:bodyPr wrap="none" lIns="63478" tIns="0" rIns="64777" bIns="0" anchor="ctr"/>
            <a:lstStyle/>
            <a:p>
              <a:pPr algn="ctr" defTabSz="819158">
                <a:defRPr/>
              </a:pPr>
              <a:endParaRPr lang="en-US" dirty="0"/>
            </a:p>
          </p:txBody>
        </p:sp>
        <p:sp>
          <p:nvSpPr>
            <p:cNvPr id="16" name="Header block" hidden="1"/>
            <p:cNvSpPr>
              <a:spLocks noChangeArrowheads="1"/>
            </p:cNvSpPr>
            <p:nvPr/>
          </p:nvSpPr>
          <p:spPr bwMode="gray">
            <a:xfrm>
              <a:off x="530352" y="685800"/>
              <a:ext cx="8988552"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63306" tIns="0" rIns="64600" bIns="0" anchor="ctr"/>
            <a:lstStyle/>
            <a:p>
              <a:pPr algn="ctr" defTabSz="719435">
                <a:buSzPct val="90000"/>
                <a:defRPr/>
              </a:pPr>
              <a:endParaRPr lang="en-US" sz="1300" dirty="0">
                <a:solidFill>
                  <a:schemeClr val="folHlink"/>
                </a:solidFill>
              </a:endParaRPr>
            </a:p>
          </p:txBody>
        </p:sp>
        <p:grpSp>
          <p:nvGrpSpPr>
            <p:cNvPr id="3" name="Group 600" hidden="1"/>
            <p:cNvGrpSpPr/>
            <p:nvPr/>
          </p:nvGrpSpPr>
          <p:grpSpPr>
            <a:xfrm>
              <a:off x="530352" y="6016752"/>
              <a:ext cx="8997696" cy="609600"/>
              <a:chOff x="530352" y="6016752"/>
              <a:chExt cx="8997696" cy="609600"/>
            </a:xfrm>
          </p:grpSpPr>
          <p:sp>
            <p:nvSpPr>
              <p:cNvPr id="53" name="Content block 606" hidden="1"/>
              <p:cNvSpPr>
                <a:spLocks noChangeArrowheads="1"/>
              </p:cNvSpPr>
              <p:nvPr/>
            </p:nvSpPr>
            <p:spPr bwMode="gray">
              <a:xfrm>
                <a:off x="8156448"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54" name="Content block 605" hidden="1"/>
              <p:cNvSpPr>
                <a:spLocks noChangeArrowheads="1"/>
              </p:cNvSpPr>
              <p:nvPr/>
            </p:nvSpPr>
            <p:spPr bwMode="gray">
              <a:xfrm>
                <a:off x="6629400"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56" name="Content block 604" hidden="1"/>
              <p:cNvSpPr>
                <a:spLocks noChangeArrowheads="1"/>
              </p:cNvSpPr>
              <p:nvPr/>
            </p:nvSpPr>
            <p:spPr bwMode="gray">
              <a:xfrm>
                <a:off x="5102352"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59" name="Content block 603" hidden="1"/>
              <p:cNvSpPr>
                <a:spLocks noChangeArrowheads="1"/>
              </p:cNvSpPr>
              <p:nvPr/>
            </p:nvSpPr>
            <p:spPr bwMode="gray">
              <a:xfrm>
                <a:off x="3584742"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60" name="Content block 602" hidden="1"/>
              <p:cNvSpPr>
                <a:spLocks noChangeArrowheads="1"/>
              </p:cNvSpPr>
              <p:nvPr/>
            </p:nvSpPr>
            <p:spPr bwMode="gray">
              <a:xfrm>
                <a:off x="2057400"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61" name="Content block 601" hidden="1"/>
              <p:cNvSpPr>
                <a:spLocks noChangeArrowheads="1"/>
              </p:cNvSpPr>
              <p:nvPr/>
            </p:nvSpPr>
            <p:spPr bwMode="gray">
              <a:xfrm>
                <a:off x="530352" y="6016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grpSp>
        <p:grpSp>
          <p:nvGrpSpPr>
            <p:cNvPr id="4" name="Group 500" hidden="1"/>
            <p:cNvGrpSpPr/>
            <p:nvPr/>
          </p:nvGrpSpPr>
          <p:grpSpPr>
            <a:xfrm>
              <a:off x="530352" y="5257800"/>
              <a:ext cx="8997696" cy="609600"/>
              <a:chOff x="530352" y="5257800"/>
              <a:chExt cx="8997696" cy="609600"/>
            </a:xfrm>
          </p:grpSpPr>
          <p:sp>
            <p:nvSpPr>
              <p:cNvPr id="47" name="Content block 506" hidden="1"/>
              <p:cNvSpPr>
                <a:spLocks noChangeArrowheads="1"/>
              </p:cNvSpPr>
              <p:nvPr/>
            </p:nvSpPr>
            <p:spPr bwMode="gray">
              <a:xfrm>
                <a:off x="8156448"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48" name="Content block 505" hidden="1"/>
              <p:cNvSpPr>
                <a:spLocks noChangeArrowheads="1"/>
              </p:cNvSpPr>
              <p:nvPr/>
            </p:nvSpPr>
            <p:spPr bwMode="gray">
              <a:xfrm>
                <a:off x="6629400"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49" name="Content block 504" hidden="1"/>
              <p:cNvSpPr>
                <a:spLocks noChangeArrowheads="1"/>
              </p:cNvSpPr>
              <p:nvPr/>
            </p:nvSpPr>
            <p:spPr bwMode="gray">
              <a:xfrm>
                <a:off x="5102352"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50" name="Content block 503" hidden="1"/>
              <p:cNvSpPr>
                <a:spLocks noChangeArrowheads="1"/>
              </p:cNvSpPr>
              <p:nvPr/>
            </p:nvSpPr>
            <p:spPr bwMode="gray">
              <a:xfrm>
                <a:off x="3584742"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51" name="Content block 502" hidden="1"/>
              <p:cNvSpPr>
                <a:spLocks noChangeArrowheads="1"/>
              </p:cNvSpPr>
              <p:nvPr/>
            </p:nvSpPr>
            <p:spPr bwMode="gray">
              <a:xfrm>
                <a:off x="2057400"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52" name="Content block 501" hidden="1"/>
              <p:cNvSpPr>
                <a:spLocks noChangeArrowheads="1"/>
              </p:cNvSpPr>
              <p:nvPr/>
            </p:nvSpPr>
            <p:spPr bwMode="gray">
              <a:xfrm>
                <a:off x="530352" y="5257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grpSp>
        <p:grpSp>
          <p:nvGrpSpPr>
            <p:cNvPr id="5" name="Group 400" hidden="1"/>
            <p:cNvGrpSpPr/>
            <p:nvPr/>
          </p:nvGrpSpPr>
          <p:grpSpPr>
            <a:xfrm>
              <a:off x="530352" y="4498848"/>
              <a:ext cx="8997696" cy="609600"/>
              <a:chOff x="530352" y="4498848"/>
              <a:chExt cx="8997696" cy="609600"/>
            </a:xfrm>
          </p:grpSpPr>
          <p:sp>
            <p:nvSpPr>
              <p:cNvPr id="41" name="Content block 406" hidden="1"/>
              <p:cNvSpPr>
                <a:spLocks noChangeArrowheads="1"/>
              </p:cNvSpPr>
              <p:nvPr/>
            </p:nvSpPr>
            <p:spPr bwMode="gray">
              <a:xfrm>
                <a:off x="8156448"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42" name="Content block 405" hidden="1"/>
              <p:cNvSpPr>
                <a:spLocks noChangeArrowheads="1"/>
              </p:cNvSpPr>
              <p:nvPr/>
            </p:nvSpPr>
            <p:spPr bwMode="gray">
              <a:xfrm>
                <a:off x="6629400"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43" name="Content block 404" hidden="1"/>
              <p:cNvSpPr>
                <a:spLocks noChangeArrowheads="1"/>
              </p:cNvSpPr>
              <p:nvPr/>
            </p:nvSpPr>
            <p:spPr bwMode="gray">
              <a:xfrm>
                <a:off x="5102352"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44" name="Content block 403" hidden="1"/>
              <p:cNvSpPr>
                <a:spLocks noChangeArrowheads="1"/>
              </p:cNvSpPr>
              <p:nvPr/>
            </p:nvSpPr>
            <p:spPr bwMode="gray">
              <a:xfrm>
                <a:off x="3584742"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45" name="Content block 402" hidden="1"/>
              <p:cNvSpPr>
                <a:spLocks noChangeArrowheads="1"/>
              </p:cNvSpPr>
              <p:nvPr/>
            </p:nvSpPr>
            <p:spPr bwMode="gray">
              <a:xfrm>
                <a:off x="2057400"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46" name="Content block 401" hidden="1"/>
              <p:cNvSpPr>
                <a:spLocks noChangeArrowheads="1"/>
              </p:cNvSpPr>
              <p:nvPr/>
            </p:nvSpPr>
            <p:spPr bwMode="gray">
              <a:xfrm>
                <a:off x="530352" y="4498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grpSp>
        <p:grpSp>
          <p:nvGrpSpPr>
            <p:cNvPr id="6" name="Group 300" hidden="1"/>
            <p:cNvGrpSpPr/>
            <p:nvPr/>
          </p:nvGrpSpPr>
          <p:grpSpPr>
            <a:xfrm>
              <a:off x="530352" y="3730752"/>
              <a:ext cx="8997696" cy="609600"/>
              <a:chOff x="530352" y="3730752"/>
              <a:chExt cx="8997696" cy="609600"/>
            </a:xfrm>
          </p:grpSpPr>
          <p:sp>
            <p:nvSpPr>
              <p:cNvPr id="35" name="Content block 306" hidden="1"/>
              <p:cNvSpPr>
                <a:spLocks noChangeArrowheads="1"/>
              </p:cNvSpPr>
              <p:nvPr/>
            </p:nvSpPr>
            <p:spPr bwMode="gray">
              <a:xfrm>
                <a:off x="8156448"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36" name="Content block 305" hidden="1"/>
              <p:cNvSpPr>
                <a:spLocks noChangeArrowheads="1"/>
              </p:cNvSpPr>
              <p:nvPr/>
            </p:nvSpPr>
            <p:spPr bwMode="gray">
              <a:xfrm>
                <a:off x="6629400"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37" name="Content block 304" hidden="1"/>
              <p:cNvSpPr>
                <a:spLocks noChangeArrowheads="1"/>
              </p:cNvSpPr>
              <p:nvPr/>
            </p:nvSpPr>
            <p:spPr bwMode="gray">
              <a:xfrm>
                <a:off x="5102352"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38" name="Content block 303" hidden="1"/>
              <p:cNvSpPr>
                <a:spLocks noChangeArrowheads="1"/>
              </p:cNvSpPr>
              <p:nvPr/>
            </p:nvSpPr>
            <p:spPr bwMode="gray">
              <a:xfrm>
                <a:off x="3584742"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39" name="Content block 302" hidden="1"/>
              <p:cNvSpPr>
                <a:spLocks noChangeArrowheads="1"/>
              </p:cNvSpPr>
              <p:nvPr/>
            </p:nvSpPr>
            <p:spPr bwMode="gray">
              <a:xfrm>
                <a:off x="2057400"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40" name="Content block 301" hidden="1"/>
              <p:cNvSpPr>
                <a:spLocks noChangeArrowheads="1"/>
              </p:cNvSpPr>
              <p:nvPr/>
            </p:nvSpPr>
            <p:spPr bwMode="gray">
              <a:xfrm>
                <a:off x="530352" y="3730752"/>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grpSp>
        <p:grpSp>
          <p:nvGrpSpPr>
            <p:cNvPr id="12" name="Group 200" hidden="1"/>
            <p:cNvGrpSpPr/>
            <p:nvPr/>
          </p:nvGrpSpPr>
          <p:grpSpPr>
            <a:xfrm>
              <a:off x="530352" y="2971800"/>
              <a:ext cx="8997696" cy="609600"/>
              <a:chOff x="530352" y="2971800"/>
              <a:chExt cx="8997696" cy="609600"/>
            </a:xfrm>
          </p:grpSpPr>
          <p:sp>
            <p:nvSpPr>
              <p:cNvPr id="29" name="Content block 206" hidden="1"/>
              <p:cNvSpPr>
                <a:spLocks noChangeArrowheads="1"/>
              </p:cNvSpPr>
              <p:nvPr/>
            </p:nvSpPr>
            <p:spPr bwMode="gray">
              <a:xfrm>
                <a:off x="8156448"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30" name="Content block 205" hidden="1"/>
              <p:cNvSpPr>
                <a:spLocks noChangeArrowheads="1"/>
              </p:cNvSpPr>
              <p:nvPr/>
            </p:nvSpPr>
            <p:spPr bwMode="gray">
              <a:xfrm>
                <a:off x="6629400"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31" name="Content block 204" hidden="1"/>
              <p:cNvSpPr>
                <a:spLocks noChangeArrowheads="1"/>
              </p:cNvSpPr>
              <p:nvPr/>
            </p:nvSpPr>
            <p:spPr bwMode="gray">
              <a:xfrm>
                <a:off x="5102352"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32" name="Content block 203" hidden="1"/>
              <p:cNvSpPr>
                <a:spLocks noChangeArrowheads="1"/>
              </p:cNvSpPr>
              <p:nvPr/>
            </p:nvSpPr>
            <p:spPr bwMode="gray">
              <a:xfrm>
                <a:off x="3584742"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33" name="Content block 202" hidden="1"/>
              <p:cNvSpPr>
                <a:spLocks noChangeArrowheads="1"/>
              </p:cNvSpPr>
              <p:nvPr/>
            </p:nvSpPr>
            <p:spPr bwMode="gray">
              <a:xfrm>
                <a:off x="2057400"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34" name="Content block 201" hidden="1"/>
              <p:cNvSpPr>
                <a:spLocks noChangeArrowheads="1"/>
              </p:cNvSpPr>
              <p:nvPr/>
            </p:nvSpPr>
            <p:spPr bwMode="gray">
              <a:xfrm>
                <a:off x="530352" y="2971800"/>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grpSp>
        <p:grpSp>
          <p:nvGrpSpPr>
            <p:cNvPr id="13" name="Group 100" hidden="1"/>
            <p:cNvGrpSpPr/>
            <p:nvPr/>
          </p:nvGrpSpPr>
          <p:grpSpPr>
            <a:xfrm>
              <a:off x="530352" y="2212848"/>
              <a:ext cx="8997696" cy="609600"/>
              <a:chOff x="530352" y="2212848"/>
              <a:chExt cx="8997696" cy="609600"/>
            </a:xfrm>
          </p:grpSpPr>
          <p:sp>
            <p:nvSpPr>
              <p:cNvPr id="23" name="Content block 106" hidden="1"/>
              <p:cNvSpPr>
                <a:spLocks noChangeArrowheads="1"/>
              </p:cNvSpPr>
              <p:nvPr/>
            </p:nvSpPr>
            <p:spPr bwMode="gray">
              <a:xfrm>
                <a:off x="8156448"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24" name="Content block 105" hidden="1"/>
              <p:cNvSpPr>
                <a:spLocks noChangeArrowheads="1"/>
              </p:cNvSpPr>
              <p:nvPr/>
            </p:nvSpPr>
            <p:spPr bwMode="gray">
              <a:xfrm>
                <a:off x="6629400"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25" name="Content block 104" hidden="1"/>
              <p:cNvSpPr>
                <a:spLocks noChangeArrowheads="1"/>
              </p:cNvSpPr>
              <p:nvPr/>
            </p:nvSpPr>
            <p:spPr bwMode="gray">
              <a:xfrm>
                <a:off x="5102352"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26" name="Content block 103" hidden="1"/>
              <p:cNvSpPr>
                <a:spLocks noChangeArrowheads="1"/>
              </p:cNvSpPr>
              <p:nvPr/>
            </p:nvSpPr>
            <p:spPr bwMode="gray">
              <a:xfrm>
                <a:off x="3584448"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27" name="Content block 102" hidden="1"/>
              <p:cNvSpPr>
                <a:spLocks noChangeArrowheads="1"/>
              </p:cNvSpPr>
              <p:nvPr/>
            </p:nvSpPr>
            <p:spPr bwMode="gray">
              <a:xfrm>
                <a:off x="2057400"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sp>
            <p:nvSpPr>
              <p:cNvPr id="28" name="Content block 101" hidden="1"/>
              <p:cNvSpPr>
                <a:spLocks noChangeArrowheads="1"/>
              </p:cNvSpPr>
              <p:nvPr/>
            </p:nvSpPr>
            <p:spPr bwMode="gray">
              <a:xfrm>
                <a:off x="530352" y="2212848"/>
                <a:ext cx="1371600" cy="609600"/>
              </a:xfrm>
              <a:prstGeom prst="rect">
                <a:avLst/>
              </a:prstGeom>
              <a:solidFill>
                <a:srgbClr val="E7EBE0">
                  <a:alpha val="50000"/>
                </a:srgbClr>
              </a:solidFill>
              <a:ln w="6350">
                <a:solidFill>
                  <a:srgbClr val="E7EBE0"/>
                </a:solidFill>
                <a:prstDash val="sysDot"/>
                <a:miter lim="800000"/>
                <a:headEnd/>
                <a:tailEnd/>
              </a:ln>
              <a:effectLst/>
            </p:spPr>
            <p:txBody>
              <a:bodyPr wrap="none" lIns="63478" tIns="0" rIns="64777" bIns="0" anchor="ctr"/>
              <a:lstStyle/>
              <a:p>
                <a:pPr algn="ctr" defTabSz="819158">
                  <a:defRPr/>
                </a:pPr>
                <a:endParaRPr lang="en-US" dirty="0"/>
              </a:p>
            </p:txBody>
          </p:sp>
        </p:grpSp>
      </p:grpSp>
      <p:sp>
        <p:nvSpPr>
          <p:cNvPr id="19" name="Title 18"/>
          <p:cNvSpPr>
            <a:spLocks noGrp="1"/>
          </p:cNvSpPr>
          <p:nvPr>
            <p:ph type="title"/>
          </p:nvPr>
        </p:nvSpPr>
        <p:spPr/>
        <p:txBody>
          <a:bodyPr/>
          <a:lstStyle/>
          <a:p>
            <a:r>
              <a:rPr lang="en-IN" dirty="0" smtClean="0"/>
              <a:t>Table of Contents</a:t>
            </a:r>
            <a:endParaRPr lang="en-IN" dirty="0"/>
          </a:p>
        </p:txBody>
      </p:sp>
      <p:sp>
        <p:nvSpPr>
          <p:cNvPr id="11" name="Content Placeholder 10"/>
          <p:cNvSpPr>
            <a:spLocks noGrp="1"/>
          </p:cNvSpPr>
          <p:nvPr>
            <p:ph sz="quarter" idx="15"/>
          </p:nvPr>
        </p:nvSpPr>
        <p:spPr/>
        <p:txBody>
          <a:bodyPr/>
          <a:lstStyle/>
          <a:p>
            <a:pPr marL="914400" lvl="1" indent="-914400">
              <a:buFont typeface="+mj-lt"/>
              <a:buAutoNum type="arabicPeriod"/>
            </a:pPr>
            <a:r>
              <a:rPr lang="en-IN" dirty="0" smtClean="0">
                <a:solidFill>
                  <a:srgbClr val="000000"/>
                </a:solidFill>
                <a:latin typeface="+mj-lt"/>
              </a:rPr>
              <a:t>Multistate Tax Compact Election</a:t>
            </a:r>
          </a:p>
          <a:p>
            <a:pPr marL="914400" lvl="1" indent="-914400">
              <a:buFont typeface="+mj-lt"/>
              <a:buAutoNum type="arabicPeriod"/>
            </a:pPr>
            <a:r>
              <a:rPr lang="en-IN" dirty="0" smtClean="0">
                <a:solidFill>
                  <a:srgbClr val="000000"/>
                </a:solidFill>
                <a:latin typeface="+mj-lt"/>
              </a:rPr>
              <a:t>UDIPTA 18 / Distortion</a:t>
            </a:r>
          </a:p>
          <a:p>
            <a:pPr marL="914400" lvl="1" indent="-914400">
              <a:buFont typeface="+mj-lt"/>
              <a:buAutoNum type="arabicPeriod"/>
            </a:pPr>
            <a:r>
              <a:rPr lang="en-IN" dirty="0" smtClean="0">
                <a:solidFill>
                  <a:srgbClr val="000000"/>
                </a:solidFill>
                <a:latin typeface="+mj-lt"/>
              </a:rPr>
              <a:t>IRC Section 482 Adjustments at the State Level</a:t>
            </a:r>
          </a:p>
        </p:txBody>
      </p:sp>
      <p:sp>
        <p:nvSpPr>
          <p:cNvPr id="62" name="Slide Number Placeholder 5"/>
          <p:cNvSpPr>
            <a:spLocks noGrp="1"/>
          </p:cNvSpPr>
          <p:nvPr>
            <p:ph type="sldNum" sz="quarter" idx="4"/>
          </p:nvPr>
        </p:nvSpPr>
        <p:spPr/>
        <p:txBody>
          <a:bodyPr/>
          <a:lstStyle/>
          <a:p>
            <a:r>
              <a:rPr lang="en-US" dirty="0" smtClean="0"/>
              <a:t> </a:t>
            </a:r>
            <a:fld id="{9EBD5762-3BDC-484D-9503-7EA6D5A9A8CE}" type="slidenum">
              <a:rPr lang="en-GB" smtClean="0"/>
              <a:pPr/>
              <a:t>2</a:t>
            </a:fld>
            <a:endParaRPr lang="en-GB" dirty="0"/>
          </a:p>
        </p:txBody>
      </p:sp>
      <p:grpSp>
        <p:nvGrpSpPr>
          <p:cNvPr id="72" name="Group 71"/>
          <p:cNvGrpSpPr/>
          <p:nvPr/>
        </p:nvGrpSpPr>
        <p:grpSpPr>
          <a:xfrm>
            <a:off x="533400" y="1252523"/>
            <a:ext cx="1600200" cy="169277"/>
            <a:chOff x="533400" y="1262048"/>
            <a:chExt cx="1600200" cy="169277"/>
          </a:xfrm>
        </p:grpSpPr>
        <p:sp>
          <p:nvSpPr>
            <p:cNvPr id="73" name="Textbox"/>
            <p:cNvSpPr txBox="1"/>
            <p:nvPr>
              <p:custDataLst>
                <p:tags r:id="rId3"/>
              </p:custDataLst>
            </p:nvPr>
          </p:nvSpPr>
          <p:spPr>
            <a:xfrm>
              <a:off x="533400" y="1262048"/>
              <a:ext cx="540212" cy="169277"/>
            </a:xfrm>
            <a:prstGeom prst="rect">
              <a:avLst/>
            </a:prstGeom>
            <a:noFill/>
          </p:spPr>
          <p:txBody>
            <a:bodyPr wrap="none" lIns="0" tIns="0" rIns="0" bIns="0" rtlCol="0">
              <a:spAutoFit/>
            </a:bodyPr>
            <a:lstStyle/>
            <a:p>
              <a:pPr fontAlgn="base">
                <a:spcBef>
                  <a:spcPct val="0"/>
                </a:spcBef>
                <a:spcAft>
                  <a:spcPct val="0"/>
                </a:spcAft>
              </a:pPr>
              <a:r>
                <a:rPr lang="en-US" sz="1100" b="1" dirty="0">
                  <a:solidFill>
                    <a:srgbClr val="A32020"/>
                  </a:solidFill>
                  <a:latin typeface="Georgia" pitchFamily="18" charset="0"/>
                  <a:cs typeface="Arial" charset="0"/>
                </a:rPr>
                <a:t>Section</a:t>
              </a:r>
            </a:p>
          </p:txBody>
        </p:sp>
        <p:sp>
          <p:nvSpPr>
            <p:cNvPr id="74" name="Textbox"/>
            <p:cNvSpPr txBox="1"/>
            <p:nvPr>
              <p:custDataLst>
                <p:tags r:id="rId4"/>
              </p:custDataLst>
            </p:nvPr>
          </p:nvSpPr>
          <p:spPr>
            <a:xfrm>
              <a:off x="1452323" y="1262048"/>
              <a:ext cx="681277" cy="169277"/>
            </a:xfrm>
            <a:prstGeom prst="rect">
              <a:avLst/>
            </a:prstGeom>
            <a:noFill/>
          </p:spPr>
          <p:txBody>
            <a:bodyPr wrap="none" lIns="0" tIns="0" rIns="0" bIns="0" rtlCol="0">
              <a:spAutoFit/>
            </a:bodyPr>
            <a:lstStyle/>
            <a:p>
              <a:pPr fontAlgn="base">
                <a:spcBef>
                  <a:spcPct val="0"/>
                </a:spcBef>
                <a:spcAft>
                  <a:spcPct val="0"/>
                </a:spcAft>
              </a:pPr>
              <a:r>
                <a:rPr lang="en-US" sz="1100" b="1" dirty="0">
                  <a:solidFill>
                    <a:srgbClr val="A32020"/>
                  </a:solidFill>
                  <a:latin typeface="Georgia" pitchFamily="18" charset="0"/>
                  <a:cs typeface="Arial" charset="0"/>
                </a:rPr>
                <a:t>Overview</a:t>
              </a:r>
            </a:p>
          </p:txBody>
        </p:sp>
      </p:grpSp>
      <p:cxnSp>
        <p:nvCxnSpPr>
          <p:cNvPr id="75" name="Straight Connector 74"/>
          <p:cNvCxnSpPr/>
          <p:nvPr/>
        </p:nvCxnSpPr>
        <p:spPr>
          <a:xfrm>
            <a:off x="484303" y="1210235"/>
            <a:ext cx="8171411" cy="0"/>
          </a:xfrm>
          <a:prstGeom prst="line">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a:off x="490450" y="1455964"/>
            <a:ext cx="8171411" cy="0"/>
          </a:xfrm>
          <a:prstGeom prst="line">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
        <p:nvSpPr>
          <p:cNvPr id="9" name="Footer Placeholder 8"/>
          <p:cNvSpPr>
            <a:spLocks noGrp="1"/>
          </p:cNvSpPr>
          <p:nvPr>
            <p:ph type="ftr" sz="quarter" idx="3"/>
          </p:nvPr>
        </p:nvSpPr>
        <p:spPr/>
        <p:txBody>
          <a:bodyPr/>
          <a:lstStyle/>
          <a:p>
            <a:r>
              <a:rPr lang="en-US" dirty="0" smtClean="0"/>
              <a:t>UC Davis Summer Tax Institute</a:t>
            </a:r>
            <a:endParaRPr lang="en-US" dirty="0"/>
          </a:p>
        </p:txBody>
      </p:sp>
      <p:sp>
        <p:nvSpPr>
          <p:cNvPr id="7" name="Date Placeholder 6"/>
          <p:cNvSpPr>
            <a:spLocks noGrp="1"/>
          </p:cNvSpPr>
          <p:nvPr>
            <p:ph type="dt" sz="half" idx="2"/>
          </p:nvPr>
        </p:nvSpPr>
        <p:spPr/>
        <p:txBody>
          <a:bodyPr/>
          <a:lstStyle/>
          <a:p>
            <a:r>
              <a:rPr lang="en-US" smtClean="0"/>
              <a:t>June 15, 2017</a:t>
            </a:r>
            <a:endParaRPr lang="en-US" dirty="0"/>
          </a:p>
        </p:txBody>
      </p:sp>
    </p:spTree>
    <p:custDataLst>
      <p:tags r:id="rId1"/>
    </p:custDataLst>
    <p:extLst>
      <p:ext uri="{BB962C8B-B14F-4D97-AF65-F5344CB8AC3E}">
        <p14:creationId xmlns:p14="http://schemas.microsoft.com/office/powerpoint/2010/main" val="4749892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sz="quarter" idx="15"/>
          </p:nvPr>
        </p:nvSpPr>
        <p:spPr/>
        <p:txBody>
          <a:bodyPr/>
          <a:lstStyle/>
          <a:p>
            <a:pPr marL="285750" lvl="0" indent="-285750" eaLnBrk="0" fontAlgn="base" hangingPunct="0">
              <a:spcBef>
                <a:spcPct val="0"/>
              </a:spcBef>
              <a:buClr>
                <a:srgbClr val="000000"/>
              </a:buClr>
              <a:buFont typeface="Arial" panose="020B0604020202020204" pitchFamily="34" charset="0"/>
              <a:buChar char="•"/>
            </a:pPr>
            <a:r>
              <a:rPr lang="en-US" b="1" dirty="0" smtClean="0">
                <a:solidFill>
                  <a:srgbClr val="000000"/>
                </a:solidFill>
              </a:rPr>
              <a:t>Michigan - </a:t>
            </a:r>
            <a:r>
              <a:rPr lang="en-US" b="1" i="1" dirty="0" smtClean="0">
                <a:solidFill>
                  <a:srgbClr val="000000"/>
                </a:solidFill>
              </a:rPr>
              <a:t>Gillette </a:t>
            </a:r>
            <a:r>
              <a:rPr lang="en-US" b="1" i="1" dirty="0">
                <a:solidFill>
                  <a:srgbClr val="000000"/>
                </a:solidFill>
              </a:rPr>
              <a:t>Commercial Operations N.A. &amp; Subsidiaries v. Dep't of Treasury</a:t>
            </a:r>
            <a:r>
              <a:rPr lang="en-US" b="1" dirty="0">
                <a:solidFill>
                  <a:srgbClr val="000000"/>
                </a:solidFill>
              </a:rPr>
              <a:t>, No. 325258, slip op. (Mich. Ct. App. Sept. 29, 2015</a:t>
            </a:r>
            <a:r>
              <a:rPr lang="en-US" b="1" dirty="0" smtClean="0">
                <a:solidFill>
                  <a:srgbClr val="000000"/>
                </a:solidFill>
              </a:rPr>
              <a:t>) (continued)</a:t>
            </a:r>
            <a:endParaRPr lang="en-US" b="1" dirty="0">
              <a:solidFill>
                <a:srgbClr val="000000"/>
              </a:solidFill>
            </a:endParaRPr>
          </a:p>
          <a:p>
            <a:pPr lvl="1"/>
            <a:r>
              <a:rPr lang="en-US" i="1" dirty="0"/>
              <a:t>Legitimate Purpose</a:t>
            </a:r>
            <a:r>
              <a:rPr lang="en-US" dirty="0"/>
              <a:t>: The court of appeals concluded that 2014 Mich. P.A. 282 had a legitimate purpose based on the stated legislative goal of preventing significant revenue loss associated with compact based claims, as well as the legislative motivation to correct a perceived misinterpretation of the application of the compact provisions of Michigan law.</a:t>
            </a:r>
          </a:p>
          <a:p>
            <a:pPr lvl="1"/>
            <a:r>
              <a:rPr lang="en-US" i="1" dirty="0"/>
              <a:t>Rational Means</a:t>
            </a:r>
            <a:r>
              <a:rPr lang="en-US" dirty="0"/>
              <a:t>: The court determined P.A. 282 was a rational means to further the identified purpose because it clarifies the method of apportioning the tax base for a previously enacted tax as opposed to "reaching back in time to assess a 'wholly new </a:t>
            </a:r>
            <a:r>
              <a:rPr lang="en-US" dirty="0" smtClean="0"/>
              <a:t>tax</a:t>
            </a:r>
            <a:r>
              <a:rPr lang="en-US" dirty="0" smtClean="0">
                <a:solidFill>
                  <a:srgbClr val="000000"/>
                </a:solidFill>
              </a:rPr>
              <a:t>.’”</a:t>
            </a:r>
            <a:endParaRPr lang="en-US" dirty="0">
              <a:solidFill>
                <a:srgbClr val="000000"/>
              </a:solidFill>
            </a:endParaRPr>
          </a:p>
          <a:p>
            <a:pPr marL="285750" indent="-285750">
              <a:buFontTx/>
              <a:buChar char="-"/>
            </a:pPr>
            <a:endParaRPr lang="en-US" dirty="0" smtClean="0"/>
          </a:p>
        </p:txBody>
      </p:sp>
      <p:sp>
        <p:nvSpPr>
          <p:cNvPr id="181250" name="Rectangle 2"/>
          <p:cNvSpPr>
            <a:spLocks noGrp="1" noChangeArrowheads="1"/>
          </p:cNvSpPr>
          <p:nvPr>
            <p:ph type="title"/>
          </p:nvPr>
        </p:nvSpPr>
        <p:spPr/>
        <p:txBody>
          <a:bodyPr/>
          <a:lstStyle/>
          <a:p>
            <a:r>
              <a:rPr lang="en-GB" dirty="0" smtClean="0"/>
              <a:t>Advanced Income Tax Track </a:t>
            </a:r>
            <a:br>
              <a:rPr lang="en-GB" dirty="0" smtClean="0"/>
            </a:br>
            <a:r>
              <a:rPr lang="en-GB" sz="2000" b="0" i="0" dirty="0" smtClean="0"/>
              <a:t>Apportionment Principles – MTC — </a:t>
            </a:r>
            <a:r>
              <a:rPr lang="en-US" sz="2000" b="0" i="0" dirty="0" smtClean="0"/>
              <a:t>Other States</a:t>
            </a:r>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6" name="Slide Number Placeholder 5"/>
          <p:cNvSpPr>
            <a:spLocks noGrp="1"/>
          </p:cNvSpPr>
          <p:nvPr>
            <p:ph type="sldNum" sz="quarter" idx="4"/>
          </p:nvPr>
        </p:nvSpPr>
        <p:spPr/>
        <p:txBody>
          <a:bodyPr/>
          <a:lstStyle/>
          <a:p>
            <a:fld id="{9EBD5762-3BDC-484D-9503-7EA6D5A9A8CE}" type="slidenum">
              <a:rPr lang="en-US" smtClean="0"/>
              <a:pPr/>
              <a:t>20</a:t>
            </a:fld>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4071265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sz="quarter" idx="15"/>
          </p:nvPr>
        </p:nvSpPr>
        <p:spPr/>
        <p:txBody>
          <a:bodyPr/>
          <a:lstStyle/>
          <a:p>
            <a:pPr marL="285750" lvl="0" indent="-285750" eaLnBrk="0" fontAlgn="base" hangingPunct="0">
              <a:spcBef>
                <a:spcPct val="0"/>
              </a:spcBef>
              <a:buClr>
                <a:srgbClr val="000000"/>
              </a:buClr>
              <a:buFont typeface="Arial" panose="020B0604020202020204" pitchFamily="34" charset="0"/>
              <a:buChar char="•"/>
            </a:pPr>
            <a:r>
              <a:rPr lang="en-US" b="1" dirty="0" smtClean="0">
                <a:solidFill>
                  <a:srgbClr val="000000"/>
                </a:solidFill>
              </a:rPr>
              <a:t>Michigan - </a:t>
            </a:r>
            <a:r>
              <a:rPr lang="en-US" b="1" i="1" dirty="0" smtClean="0">
                <a:solidFill>
                  <a:srgbClr val="000000"/>
                </a:solidFill>
              </a:rPr>
              <a:t>Gillette </a:t>
            </a:r>
            <a:r>
              <a:rPr lang="en-US" b="1" i="1" dirty="0">
                <a:solidFill>
                  <a:srgbClr val="000000"/>
                </a:solidFill>
              </a:rPr>
              <a:t>Commercial Operations N.A. &amp; Subsidiaries v. Dep't of Treasury</a:t>
            </a:r>
            <a:r>
              <a:rPr lang="en-US" b="1" dirty="0">
                <a:solidFill>
                  <a:srgbClr val="000000"/>
                </a:solidFill>
              </a:rPr>
              <a:t>, No. 325258, slip op. (Mich. Ct. App. Sept. 29, 2015</a:t>
            </a:r>
            <a:r>
              <a:rPr lang="en-US" b="1" dirty="0" smtClean="0">
                <a:solidFill>
                  <a:srgbClr val="000000"/>
                </a:solidFill>
              </a:rPr>
              <a:t>) (continued)</a:t>
            </a:r>
            <a:endParaRPr lang="en-US" b="1" dirty="0">
              <a:solidFill>
                <a:srgbClr val="000000"/>
              </a:solidFill>
            </a:endParaRPr>
          </a:p>
          <a:p>
            <a:pPr lvl="1"/>
            <a:r>
              <a:rPr lang="en-US" i="1" dirty="0"/>
              <a:t>No Vested Right</a:t>
            </a:r>
            <a:r>
              <a:rPr lang="en-US" dirty="0"/>
              <a:t>: The court ruled that taxpayers were unable to rely on the availability of the three factor apportionment method, because "[t]ax legislation is not a promise, and a taxpayer has no vested right in a tax statute."</a:t>
            </a:r>
          </a:p>
          <a:p>
            <a:pPr lvl="1"/>
            <a:r>
              <a:rPr lang="en-US" i="1" dirty="0"/>
              <a:t>Prompt Action</a:t>
            </a:r>
            <a:r>
              <a:rPr lang="en-US" dirty="0"/>
              <a:t>: The court also reasoned that the Michigan Legislature acted promptly to correct the apportionment defect by introducing and enacting the retroactive legislation within two months of the Michigan Supreme Court's decision in </a:t>
            </a:r>
            <a:r>
              <a:rPr lang="en-US" i="1" dirty="0"/>
              <a:t>IBM</a:t>
            </a:r>
            <a:r>
              <a:rPr lang="en-US" dirty="0" smtClean="0">
                <a:solidFill>
                  <a:srgbClr val="000000"/>
                </a:solidFill>
              </a:rPr>
              <a:t>.</a:t>
            </a:r>
            <a:endParaRPr lang="en-US" dirty="0">
              <a:solidFill>
                <a:srgbClr val="000000"/>
              </a:solidFill>
            </a:endParaRPr>
          </a:p>
          <a:p>
            <a:pPr marL="285750" indent="-285750">
              <a:buFontTx/>
              <a:buChar char="-"/>
            </a:pPr>
            <a:endParaRPr lang="en-US" dirty="0" smtClean="0"/>
          </a:p>
        </p:txBody>
      </p:sp>
      <p:sp>
        <p:nvSpPr>
          <p:cNvPr id="181250" name="Rectangle 2"/>
          <p:cNvSpPr>
            <a:spLocks noGrp="1" noChangeArrowheads="1"/>
          </p:cNvSpPr>
          <p:nvPr>
            <p:ph type="title"/>
          </p:nvPr>
        </p:nvSpPr>
        <p:spPr/>
        <p:txBody>
          <a:bodyPr/>
          <a:lstStyle/>
          <a:p>
            <a:r>
              <a:rPr lang="en-GB" dirty="0" smtClean="0"/>
              <a:t>Advanced Income Tax Track </a:t>
            </a:r>
            <a:br>
              <a:rPr lang="en-GB" dirty="0" smtClean="0"/>
            </a:br>
            <a:r>
              <a:rPr lang="en-GB" sz="2000" b="0" i="0" dirty="0" smtClean="0"/>
              <a:t>Apportionment Principles – MTC — </a:t>
            </a:r>
            <a:r>
              <a:rPr lang="en-US" sz="2000" b="0" i="0" dirty="0" smtClean="0"/>
              <a:t>Other States</a:t>
            </a:r>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6" name="Slide Number Placeholder 5"/>
          <p:cNvSpPr>
            <a:spLocks noGrp="1"/>
          </p:cNvSpPr>
          <p:nvPr>
            <p:ph type="sldNum" sz="quarter" idx="4"/>
          </p:nvPr>
        </p:nvSpPr>
        <p:spPr/>
        <p:txBody>
          <a:bodyPr/>
          <a:lstStyle/>
          <a:p>
            <a:fld id="{9EBD5762-3BDC-484D-9503-7EA6D5A9A8CE}" type="slidenum">
              <a:rPr lang="en-US" smtClean="0"/>
              <a:pPr/>
              <a:t>21</a:t>
            </a:fld>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42054311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sz="quarter" idx="15"/>
          </p:nvPr>
        </p:nvSpPr>
        <p:spPr>
          <a:xfrm>
            <a:off x="519094" y="1625885"/>
            <a:ext cx="8167705" cy="4419600"/>
          </a:xfrm>
        </p:spPr>
        <p:txBody>
          <a:bodyPr/>
          <a:lstStyle/>
          <a:p>
            <a:pPr lvl="1"/>
            <a:r>
              <a:rPr lang="en-US" b="1" dirty="0" smtClean="0"/>
              <a:t>Michigan</a:t>
            </a:r>
            <a:r>
              <a:rPr lang="en-US" dirty="0" smtClean="0"/>
              <a:t> - </a:t>
            </a:r>
            <a:r>
              <a:rPr lang="en-GB" i="1" dirty="0" smtClean="0"/>
              <a:t>Anheuser-Busch, Inc. v. Michigan Department of Treasury</a:t>
            </a:r>
            <a:r>
              <a:rPr lang="en-GB" dirty="0" smtClean="0"/>
              <a:t>, Michigan Court of Claims, No. 11-85-MT, 6/6/13</a:t>
            </a:r>
            <a:endParaRPr lang="en-US" dirty="0" smtClean="0"/>
          </a:p>
          <a:p>
            <a:pPr lvl="1"/>
            <a:r>
              <a:rPr lang="en-GB" dirty="0" smtClean="0"/>
              <a:t>The MTC is a binding contract that cannot be repealed by a conflicting statute. </a:t>
            </a:r>
          </a:p>
          <a:p>
            <a:pPr lvl="1"/>
            <a:r>
              <a:rPr lang="en-GB" dirty="0" smtClean="0"/>
              <a:t>Accordingly, the business income tax base of the Michigan Business Tax (MBT) may be apportioned pursuant to the MTC. </a:t>
            </a:r>
          </a:p>
          <a:p>
            <a:pPr lvl="1"/>
            <a:r>
              <a:rPr lang="en-GB" dirty="0" smtClean="0"/>
              <a:t>However, because the MBT’s modified gross receipts tax base is not an ‘income tax,’ it cannot be apportioned according to the MTC.</a:t>
            </a:r>
          </a:p>
          <a:p>
            <a:pPr lvl="1"/>
            <a:r>
              <a:rPr lang="en-GB" dirty="0" smtClean="0"/>
              <a:t> This decision represents a departure from </a:t>
            </a:r>
            <a:r>
              <a:rPr lang="en-GB" i="1" dirty="0" smtClean="0"/>
              <a:t>IBM</a:t>
            </a:r>
            <a:r>
              <a:rPr lang="en-GB" dirty="0" smtClean="0"/>
              <a:t> (previous slides).</a:t>
            </a:r>
          </a:p>
          <a:p>
            <a:pPr lvl="1"/>
            <a:r>
              <a:rPr lang="en-GB" b="1" dirty="0" smtClean="0"/>
              <a:t>Michigan Supreme Court denies direct appeal</a:t>
            </a:r>
            <a:r>
              <a:rPr lang="en-GB" dirty="0" smtClean="0"/>
              <a:t> - </a:t>
            </a:r>
            <a:r>
              <a:rPr lang="en-GB" i="1" dirty="0" smtClean="0"/>
              <a:t>Anheuser-Busch, Inc. v. Department of Treasury</a:t>
            </a:r>
            <a:r>
              <a:rPr lang="en-GB" dirty="0" smtClean="0"/>
              <a:t>, Mich. S. Ct., </a:t>
            </a:r>
            <a:r>
              <a:rPr lang="en-GB" dirty="0" err="1" smtClean="0"/>
              <a:t>Dkt</a:t>
            </a:r>
            <a:r>
              <a:rPr lang="en-GB" dirty="0" smtClean="0"/>
              <a:t>. No 147438-9 &amp; (10), 8/2/13</a:t>
            </a:r>
          </a:p>
          <a:p>
            <a:pPr lvl="1"/>
            <a:r>
              <a:rPr lang="en-US" dirty="0"/>
              <a:t>On January 27, 2015 the Michigan Court of Appeals vacated a court of claims order holding the </a:t>
            </a:r>
            <a:r>
              <a:rPr lang="en-US" dirty="0" smtClean="0"/>
              <a:t>MTC binding </a:t>
            </a:r>
            <a:r>
              <a:rPr lang="en-US" dirty="0"/>
              <a:t>on the state and remanded the case for the court of claims to determine whether the legislation that retroactively repealed the compact applies to the case.</a:t>
            </a:r>
            <a:endParaRPr lang="en-US" dirty="0" smtClean="0"/>
          </a:p>
        </p:txBody>
      </p:sp>
      <p:sp>
        <p:nvSpPr>
          <p:cNvPr id="181250" name="Rectangle 2"/>
          <p:cNvSpPr>
            <a:spLocks noGrp="1" noChangeArrowheads="1"/>
          </p:cNvSpPr>
          <p:nvPr>
            <p:ph type="title"/>
          </p:nvPr>
        </p:nvSpPr>
        <p:spPr/>
        <p:txBody>
          <a:bodyPr/>
          <a:lstStyle/>
          <a:p>
            <a:r>
              <a:rPr lang="en-GB" dirty="0" smtClean="0"/>
              <a:t>Advanced Income Tax Track </a:t>
            </a:r>
            <a:br>
              <a:rPr lang="en-GB" dirty="0" smtClean="0"/>
            </a:br>
            <a:r>
              <a:rPr lang="en-GB" sz="2000" b="0" i="0" dirty="0" smtClean="0"/>
              <a:t>Apportionment Principles – MTC – </a:t>
            </a:r>
            <a:r>
              <a:rPr lang="en-US" sz="2000" b="0" i="0" dirty="0" smtClean="0"/>
              <a:t>Other States</a:t>
            </a:r>
          </a:p>
        </p:txBody>
      </p:sp>
      <p:sp>
        <p:nvSpPr>
          <p:cNvPr id="5" name="Footer Placeholder 4"/>
          <p:cNvSpPr>
            <a:spLocks noGrp="1"/>
          </p:cNvSpPr>
          <p:nvPr>
            <p:ph type="ftr" sz="quarter" idx="3"/>
          </p:nvPr>
        </p:nvSpPr>
        <p:spPr/>
        <p:txBody>
          <a:bodyPr/>
          <a:lstStyle/>
          <a:p>
            <a:r>
              <a:rPr lang="en-US" smtClean="0"/>
              <a:t>UC Davis Summer Tax Institute</a:t>
            </a:r>
            <a:endParaRPr lang="en-US" dirty="0"/>
          </a:p>
        </p:txBody>
      </p:sp>
      <p:sp>
        <p:nvSpPr>
          <p:cNvPr id="6" name="Slide Number Placeholder 5"/>
          <p:cNvSpPr>
            <a:spLocks noGrp="1"/>
          </p:cNvSpPr>
          <p:nvPr>
            <p:ph type="sldNum" sz="quarter" idx="4"/>
          </p:nvPr>
        </p:nvSpPr>
        <p:spPr/>
        <p:txBody>
          <a:bodyPr/>
          <a:lstStyle/>
          <a:p>
            <a:fld id="{9EBD5762-3BDC-484D-9503-7EA6D5A9A8CE}" type="slidenum">
              <a:rPr lang="en-US" smtClean="0"/>
              <a:pPr/>
              <a:t>22</a:t>
            </a:fld>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32438430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sz="quarter" idx="15"/>
          </p:nvPr>
        </p:nvSpPr>
        <p:spPr>
          <a:xfrm>
            <a:off x="501971" y="1676400"/>
            <a:ext cx="8229600" cy="4419600"/>
          </a:xfrm>
        </p:spPr>
        <p:txBody>
          <a:bodyPr/>
          <a:lstStyle/>
          <a:p>
            <a:pPr marL="285750" indent="-285750">
              <a:buFont typeface="Arial" panose="020B0604020202020204" pitchFamily="34" charset="0"/>
              <a:buChar char="•"/>
            </a:pPr>
            <a:r>
              <a:rPr lang="en-US" dirty="0" smtClean="0"/>
              <a:t>Michigan’s actions raise serious remedies issues.</a:t>
            </a:r>
          </a:p>
          <a:p>
            <a:pPr marL="285750" indent="-285750">
              <a:buFont typeface="Arial" panose="020B0604020202020204" pitchFamily="34" charset="0"/>
              <a:buChar char="•"/>
            </a:pPr>
            <a:r>
              <a:rPr lang="en-US" dirty="0" smtClean="0"/>
              <a:t>The U.S. Supreme Court has upheld retroactive legislation in the face of due process challenges.</a:t>
            </a:r>
          </a:p>
          <a:p>
            <a:pPr marL="285750" indent="-285750">
              <a:buFont typeface="Arial" panose="020B0604020202020204" pitchFamily="34" charset="0"/>
              <a:buChar char="•"/>
            </a:pPr>
            <a:r>
              <a:rPr lang="en-US" dirty="0" smtClean="0"/>
              <a:t>For example, in </a:t>
            </a:r>
            <a:r>
              <a:rPr lang="en-US" i="1" dirty="0" smtClean="0"/>
              <a:t>United States v. Carlton</a:t>
            </a:r>
            <a:r>
              <a:rPr lang="en-US" dirty="0" smtClean="0"/>
              <a:t>, due process was not violated by the retroactive application of an amendment to an estate tax statute limiting the availability of a deduction.</a:t>
            </a:r>
          </a:p>
          <a:p>
            <a:pPr marL="560070" lvl="1" indent="-285750">
              <a:buFontTx/>
              <a:buChar char="-"/>
            </a:pPr>
            <a:r>
              <a:rPr lang="en-US" dirty="0" smtClean="0"/>
              <a:t>Retroactive </a:t>
            </a:r>
            <a:r>
              <a:rPr lang="en-US" dirty="0"/>
              <a:t>application must be supported by a legitimate legislative purpose furthered by a rational means</a:t>
            </a:r>
            <a:r>
              <a:rPr lang="en-US" dirty="0" smtClean="0"/>
              <a:t>.</a:t>
            </a:r>
          </a:p>
          <a:p>
            <a:pPr marL="560070" lvl="1" indent="-285750">
              <a:buFontTx/>
              <a:buChar char="-"/>
            </a:pPr>
            <a:r>
              <a:rPr lang="en-US" dirty="0" smtClean="0"/>
              <a:t>Legislature acted </a:t>
            </a:r>
            <a:r>
              <a:rPr lang="en-US" dirty="0"/>
              <a:t>promptly in proposing the amendment within a few months and established a modest retroactivity period that extended only slightly longer than a year</a:t>
            </a:r>
            <a:r>
              <a:rPr lang="en-US" dirty="0" smtClean="0"/>
              <a:t>.</a:t>
            </a:r>
          </a:p>
          <a:p>
            <a:pPr marL="285750" indent="-285750">
              <a:buFont typeface="Arial" panose="020B0604020202020204" pitchFamily="34" charset="0"/>
              <a:buChar char="•"/>
            </a:pPr>
            <a:r>
              <a:rPr lang="en-US" dirty="0" smtClean="0"/>
              <a:t>Michigan’s action involves a six year time frame of an interstate compact.</a:t>
            </a:r>
            <a:endParaRPr lang="en-US" dirty="0"/>
          </a:p>
          <a:p>
            <a:pPr marL="560070" lvl="1" indent="-285750">
              <a:buFontTx/>
              <a:buChar char="-"/>
            </a:pPr>
            <a:endParaRPr lang="en-US" dirty="0" smtClean="0"/>
          </a:p>
          <a:p>
            <a:pPr marL="285750" indent="-285750">
              <a:buFont typeface="Arial" panose="020B0604020202020204" pitchFamily="34" charset="0"/>
              <a:buChar char="•"/>
            </a:pPr>
            <a:endParaRPr lang="en-US" dirty="0"/>
          </a:p>
        </p:txBody>
      </p:sp>
      <p:sp>
        <p:nvSpPr>
          <p:cNvPr id="181250" name="Rectangle 2"/>
          <p:cNvSpPr>
            <a:spLocks noGrp="1" noChangeArrowheads="1"/>
          </p:cNvSpPr>
          <p:nvPr>
            <p:ph type="title"/>
          </p:nvPr>
        </p:nvSpPr>
        <p:spPr/>
        <p:txBody>
          <a:bodyPr/>
          <a:lstStyle/>
          <a:p>
            <a:r>
              <a:rPr lang="en-GB" dirty="0" smtClean="0"/>
              <a:t>Advanced Income Tax Track </a:t>
            </a:r>
            <a:br>
              <a:rPr lang="en-GB" dirty="0" smtClean="0"/>
            </a:br>
            <a:r>
              <a:rPr lang="en-GB" sz="2000" b="0" i="0" dirty="0" smtClean="0"/>
              <a:t>Apportionment Principles – MTC — </a:t>
            </a:r>
            <a:r>
              <a:rPr lang="en-US" sz="2000" b="0" i="0" dirty="0" smtClean="0"/>
              <a:t>Other States</a:t>
            </a:r>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6" name="Slide Number Placeholder 5"/>
          <p:cNvSpPr>
            <a:spLocks noGrp="1"/>
          </p:cNvSpPr>
          <p:nvPr>
            <p:ph type="sldNum" sz="quarter" idx="4"/>
          </p:nvPr>
        </p:nvSpPr>
        <p:spPr/>
        <p:txBody>
          <a:bodyPr/>
          <a:lstStyle/>
          <a:p>
            <a:fld id="{9EBD5762-3BDC-484D-9503-7EA6D5A9A8CE}" type="slidenum">
              <a:rPr lang="en-US" smtClean="0"/>
              <a:pPr/>
              <a:t>23</a:t>
            </a:fld>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2308735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sz="quarter" idx="15"/>
          </p:nvPr>
        </p:nvSpPr>
        <p:spPr>
          <a:xfrm>
            <a:off x="457200" y="1524000"/>
            <a:ext cx="8229600" cy="4419600"/>
          </a:xfrm>
        </p:spPr>
        <p:txBody>
          <a:bodyPr/>
          <a:lstStyle/>
          <a:p>
            <a:pPr marL="285750" indent="-285750">
              <a:buFont typeface="Arial" panose="020B0604020202020204" pitchFamily="34" charset="0"/>
              <a:buChar char="•"/>
            </a:pPr>
            <a:r>
              <a:rPr lang="en-US" dirty="0" smtClean="0"/>
              <a:t>In contrast, certain states have allowed longer periods of retroactivity.</a:t>
            </a:r>
          </a:p>
          <a:p>
            <a:pPr marL="560070" lvl="1" indent="-285750">
              <a:buFontTx/>
              <a:buChar char="-"/>
            </a:pPr>
            <a:r>
              <a:rPr lang="en-US" dirty="0" smtClean="0"/>
              <a:t>In </a:t>
            </a:r>
            <a:r>
              <a:rPr lang="en-US" i="1" dirty="0" smtClean="0"/>
              <a:t>Miller </a:t>
            </a:r>
            <a:r>
              <a:rPr lang="en-US" i="1" dirty="0"/>
              <a:t>v. Johnson Controls, Inc. </a:t>
            </a:r>
            <a:r>
              <a:rPr lang="en-US" dirty="0"/>
              <a:t>,</a:t>
            </a:r>
            <a:r>
              <a:rPr lang="en-US" dirty="0" smtClean="0"/>
              <a:t>296 </a:t>
            </a:r>
            <a:r>
              <a:rPr lang="en-US" dirty="0"/>
              <a:t>S.W.3d 392 (KY 2009</a:t>
            </a:r>
            <a:r>
              <a:rPr lang="en-US" dirty="0" smtClean="0"/>
              <a:t>), legislation enacted in 2000 applied retroactively to years prior to 1995.</a:t>
            </a:r>
          </a:p>
          <a:p>
            <a:pPr marL="560070" lvl="1" indent="-285750">
              <a:buFontTx/>
              <a:buChar char="-"/>
            </a:pPr>
            <a:r>
              <a:rPr lang="en-US" dirty="0" smtClean="0"/>
              <a:t>Legislative intent was clear from the beginning; and</a:t>
            </a:r>
          </a:p>
          <a:p>
            <a:pPr marL="560070" lvl="1" indent="-285750">
              <a:buFontTx/>
              <a:buChar char="-"/>
            </a:pPr>
            <a:r>
              <a:rPr lang="en-US" dirty="0" smtClean="0"/>
              <a:t>Taxpayer had clear notice that the positions were not supported by the Department from the beginning.</a:t>
            </a:r>
          </a:p>
          <a:p>
            <a:pPr marL="11430" indent="-285750">
              <a:buFont typeface="Arial" pitchFamily="34" charset="0"/>
              <a:buChar char="•"/>
            </a:pPr>
            <a:endParaRPr lang="en-US" dirty="0" smtClean="0"/>
          </a:p>
          <a:p>
            <a:pPr marL="11430" lvl="0" indent="-285750">
              <a:buFontTx/>
              <a:buChar char="-"/>
            </a:pPr>
            <a:endParaRPr lang="en-US" dirty="0"/>
          </a:p>
          <a:p>
            <a:pPr marL="285750" indent="-285750">
              <a:buFont typeface="Arial" panose="020B0604020202020204" pitchFamily="34" charset="0"/>
              <a:buChar char="•"/>
            </a:pPr>
            <a:endParaRPr lang="en-US" dirty="0"/>
          </a:p>
          <a:p>
            <a:pPr marL="560070" lvl="1" indent="-285750">
              <a:buFontTx/>
              <a:buChar char="-"/>
            </a:pPr>
            <a:endParaRPr lang="en-US" dirty="0" smtClean="0"/>
          </a:p>
          <a:p>
            <a:pPr marL="285750" indent="-285750">
              <a:buFont typeface="Arial" panose="020B0604020202020204" pitchFamily="34" charset="0"/>
              <a:buChar char="•"/>
            </a:pPr>
            <a:endParaRPr lang="en-US" dirty="0"/>
          </a:p>
        </p:txBody>
      </p:sp>
      <p:sp>
        <p:nvSpPr>
          <p:cNvPr id="181250" name="Rectangle 2"/>
          <p:cNvSpPr>
            <a:spLocks noGrp="1" noChangeArrowheads="1"/>
          </p:cNvSpPr>
          <p:nvPr>
            <p:ph type="title"/>
          </p:nvPr>
        </p:nvSpPr>
        <p:spPr/>
        <p:txBody>
          <a:bodyPr/>
          <a:lstStyle/>
          <a:p>
            <a:r>
              <a:rPr lang="en-GB" dirty="0" smtClean="0"/>
              <a:t>Advanced Income Tax Track </a:t>
            </a:r>
            <a:br>
              <a:rPr lang="en-GB" dirty="0" smtClean="0"/>
            </a:br>
            <a:r>
              <a:rPr lang="en-GB" sz="2000" b="0" i="0" dirty="0" smtClean="0"/>
              <a:t>Apportionment Principles – MTC — </a:t>
            </a:r>
            <a:r>
              <a:rPr lang="en-US" sz="2000" b="0" i="0" dirty="0" smtClean="0"/>
              <a:t>Other States</a:t>
            </a:r>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6" name="Slide Number Placeholder 5"/>
          <p:cNvSpPr>
            <a:spLocks noGrp="1"/>
          </p:cNvSpPr>
          <p:nvPr>
            <p:ph type="sldNum" sz="quarter" idx="4"/>
          </p:nvPr>
        </p:nvSpPr>
        <p:spPr/>
        <p:txBody>
          <a:bodyPr/>
          <a:lstStyle/>
          <a:p>
            <a:fld id="{9EBD5762-3BDC-484D-9503-7EA6D5A9A8CE}" type="slidenum">
              <a:rPr lang="en-US" smtClean="0"/>
              <a:pPr/>
              <a:t>24</a:t>
            </a:fld>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8055506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sz="quarter" idx="15"/>
          </p:nvPr>
        </p:nvSpPr>
        <p:spPr>
          <a:xfrm>
            <a:off x="533400" y="1600200"/>
            <a:ext cx="8328870" cy="4419600"/>
          </a:xfrm>
        </p:spPr>
        <p:txBody>
          <a:bodyPr/>
          <a:lstStyle/>
          <a:p>
            <a:r>
              <a:rPr lang="en-US" b="1" i="1" dirty="0" smtClean="0"/>
              <a:t>AK Steel Holding Corp., et al. v. Mich. Dept. of Treas.</a:t>
            </a:r>
            <a:r>
              <a:rPr lang="en-US" b="1" dirty="0" smtClean="0"/>
              <a:t>, No. 327175 (Mich. Ct. App. Feb. 25, 2016).</a:t>
            </a:r>
          </a:p>
          <a:p>
            <a:pPr marL="342900" indent="-342900">
              <a:spcAft>
                <a:spcPts val="0"/>
              </a:spcAft>
              <a:buFont typeface="Arial" panose="020B0604020202020204" pitchFamily="34" charset="0"/>
              <a:buChar char="•"/>
            </a:pPr>
            <a:r>
              <a:rPr lang="en-US" dirty="0" smtClean="0"/>
              <a:t>The </a:t>
            </a:r>
            <a:r>
              <a:rPr lang="en-US" dirty="0"/>
              <a:t>Michigan Court of Claims made several findings regarding the application of the Multistate Tax Compact to the former Michigan Single Business Tax (SBT), including: </a:t>
            </a:r>
            <a:endParaRPr lang="en-US" dirty="0" smtClean="0"/>
          </a:p>
          <a:p>
            <a:pPr marL="617220" lvl="1" indent="-342900">
              <a:spcAft>
                <a:spcPts val="0"/>
              </a:spcAft>
              <a:buFont typeface="Georgia" panose="02040502050405020303" pitchFamily="18" charset="0"/>
              <a:buChar char="-"/>
            </a:pPr>
            <a:r>
              <a:rPr lang="en-US" dirty="0" smtClean="0"/>
              <a:t>the </a:t>
            </a:r>
            <a:r>
              <a:rPr lang="en-US" dirty="0"/>
              <a:t>SBT is an ‘income tax’ for purposes of the Compact, </a:t>
            </a:r>
            <a:endParaRPr lang="en-US" dirty="0" smtClean="0"/>
          </a:p>
          <a:p>
            <a:pPr marL="617220" lvl="1" indent="-342900">
              <a:spcAft>
                <a:spcPts val="0"/>
              </a:spcAft>
              <a:buFont typeface="Georgia" panose="02040502050405020303" pitchFamily="18" charset="0"/>
              <a:buChar char="-"/>
            </a:pPr>
            <a:r>
              <a:rPr lang="en-US" dirty="0" smtClean="0"/>
              <a:t>the </a:t>
            </a:r>
            <a:r>
              <a:rPr lang="en-US" dirty="0"/>
              <a:t>SBT’s mandatory apportionment provisions repealed by implication the Compact elective provisions and therefore SBT apportionment </a:t>
            </a:r>
            <a:r>
              <a:rPr lang="en-US" dirty="0" smtClean="0"/>
              <a:t>applies</a:t>
            </a:r>
            <a:endParaRPr lang="en-US" dirty="0"/>
          </a:p>
          <a:p>
            <a:pPr marL="285750" indent="-285750">
              <a:spcAft>
                <a:spcPts val="0"/>
              </a:spcAft>
              <a:buFont typeface="Arial" panose="020B0604020202020204" pitchFamily="34" charset="0"/>
              <a:buChar char="•"/>
            </a:pPr>
            <a:r>
              <a:rPr lang="en-US" dirty="0" smtClean="0"/>
              <a:t>The </a:t>
            </a:r>
            <a:r>
              <a:rPr lang="en-US" dirty="0"/>
              <a:t>Michigan COA also confirmed </a:t>
            </a:r>
            <a:r>
              <a:rPr lang="en-US" dirty="0" smtClean="0"/>
              <a:t>that </a:t>
            </a:r>
            <a:r>
              <a:rPr lang="en-US" dirty="0"/>
              <a:t>the SBT was an income tax, as defined by the compact, but </a:t>
            </a:r>
            <a:r>
              <a:rPr lang="en-US" dirty="0" smtClean="0"/>
              <a:t>held that the </a:t>
            </a:r>
            <a:r>
              <a:rPr lang="en-US" dirty="0"/>
              <a:t>retroactive repeal of the compact to </a:t>
            </a:r>
            <a:r>
              <a:rPr lang="en-US" dirty="0" smtClean="0"/>
              <a:t>2008 did not extended </a:t>
            </a:r>
            <a:r>
              <a:rPr lang="en-US" dirty="0"/>
              <a:t>to tax years at issue under </a:t>
            </a:r>
            <a:r>
              <a:rPr lang="en-US" dirty="0" smtClean="0"/>
              <a:t>the SBT.</a:t>
            </a:r>
          </a:p>
          <a:p>
            <a:pPr marL="285750" indent="-285750">
              <a:spcAft>
                <a:spcPts val="0"/>
              </a:spcAft>
              <a:buFont typeface="Arial" panose="020B0604020202020204" pitchFamily="34" charset="0"/>
              <a:buChar char="•"/>
            </a:pPr>
            <a:r>
              <a:rPr lang="en-US" dirty="0" smtClean="0"/>
              <a:t>The </a:t>
            </a:r>
            <a:r>
              <a:rPr lang="en-US" dirty="0"/>
              <a:t>Department had until April 7 to appeal this decision to the Michigan Supreme Court, but it did </a:t>
            </a:r>
            <a:r>
              <a:rPr lang="en-US" dirty="0" smtClean="0"/>
              <a:t>not do </a:t>
            </a:r>
            <a:r>
              <a:rPr lang="en-US" dirty="0"/>
              <a:t>so.</a:t>
            </a:r>
          </a:p>
        </p:txBody>
      </p:sp>
      <p:sp>
        <p:nvSpPr>
          <p:cNvPr id="181250" name="Rectangle 2"/>
          <p:cNvSpPr>
            <a:spLocks noGrp="1" noChangeArrowheads="1"/>
          </p:cNvSpPr>
          <p:nvPr>
            <p:ph type="title"/>
          </p:nvPr>
        </p:nvSpPr>
        <p:spPr/>
        <p:txBody>
          <a:bodyPr/>
          <a:lstStyle/>
          <a:p>
            <a:r>
              <a:rPr lang="en-GB" dirty="0" smtClean="0"/>
              <a:t>Advanced Income Tax Track </a:t>
            </a:r>
            <a:br>
              <a:rPr lang="en-GB" dirty="0" smtClean="0"/>
            </a:br>
            <a:r>
              <a:rPr lang="en-GB" sz="2000" b="0" i="0" dirty="0" smtClean="0"/>
              <a:t>Apportionment Principles – MTC – </a:t>
            </a:r>
            <a:r>
              <a:rPr lang="en-US" sz="2000" b="0" i="0" dirty="0" smtClean="0"/>
              <a:t>Other States</a:t>
            </a:r>
          </a:p>
        </p:txBody>
      </p:sp>
      <p:sp>
        <p:nvSpPr>
          <p:cNvPr id="5" name="Footer Placeholder 4"/>
          <p:cNvSpPr>
            <a:spLocks noGrp="1"/>
          </p:cNvSpPr>
          <p:nvPr>
            <p:ph type="ftr" sz="quarter" idx="3"/>
          </p:nvPr>
        </p:nvSpPr>
        <p:spPr/>
        <p:txBody>
          <a:bodyPr/>
          <a:lstStyle/>
          <a:p>
            <a:r>
              <a:rPr lang="en-US" smtClean="0"/>
              <a:t>UC Davis Summer Tax Institute</a:t>
            </a:r>
            <a:endParaRPr lang="en-US" dirty="0"/>
          </a:p>
        </p:txBody>
      </p:sp>
      <p:sp>
        <p:nvSpPr>
          <p:cNvPr id="6" name="Slide Number Placeholder 5"/>
          <p:cNvSpPr>
            <a:spLocks noGrp="1"/>
          </p:cNvSpPr>
          <p:nvPr>
            <p:ph type="sldNum" sz="quarter" idx="4"/>
          </p:nvPr>
        </p:nvSpPr>
        <p:spPr/>
        <p:txBody>
          <a:bodyPr/>
          <a:lstStyle/>
          <a:p>
            <a:fld id="{9EBD5762-3BDC-484D-9503-7EA6D5A9A8CE}" type="slidenum">
              <a:rPr lang="en-US" smtClean="0"/>
              <a:pPr/>
              <a:t>25</a:t>
            </a:fld>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6887074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sz="quarter" idx="15"/>
          </p:nvPr>
        </p:nvSpPr>
        <p:spPr>
          <a:xfrm>
            <a:off x="533400" y="1600200"/>
            <a:ext cx="8328870" cy="4419600"/>
          </a:xfrm>
        </p:spPr>
        <p:txBody>
          <a:bodyPr/>
          <a:lstStyle/>
          <a:p>
            <a:r>
              <a:rPr lang="en-US" b="1" i="1" dirty="0" smtClean="0"/>
              <a:t>AK Steel Holding Corp., et al. v. Mich. Dept. of Treas.</a:t>
            </a:r>
            <a:r>
              <a:rPr lang="en-US" b="1" dirty="0" smtClean="0"/>
              <a:t>, No. 327175 (Mich. Ct. App. Feb. 25, 2016) (continued)</a:t>
            </a:r>
          </a:p>
          <a:p>
            <a:pPr lvl="1"/>
            <a:r>
              <a:rPr lang="en-US" dirty="0"/>
              <a:t>The court’s analysis raises the question whether the Michigan Legislature will once again take further legislative action to retroactively remove Michigan from the compact for years before 2008.</a:t>
            </a:r>
          </a:p>
          <a:p>
            <a:pPr lvl="1"/>
            <a:r>
              <a:rPr lang="en-US" dirty="0"/>
              <a:t>Update: Gregory Nowak represented 21 of the 23 taxpayers in the consolidated SBT appeals of </a:t>
            </a:r>
            <a:r>
              <a:rPr lang="en-US" i="1" dirty="0"/>
              <a:t>AK Steel</a:t>
            </a:r>
            <a:r>
              <a:rPr lang="en-US" dirty="0"/>
              <a:t>. Nowak said his clients should receive SBT refunds from Michigan in 30 to 60 days and estimated that the total amount is probably less than $10 million, with each taxpayer claiming from $40,000 to $1 million. Nowak said that given the smaller amount of money at issue, he did not expect the Michigan Legislature to seek additional legislation retroactively barring taxpayers from making the compact election in SBT refund claims. </a:t>
            </a:r>
            <a:r>
              <a:rPr lang="en-US" dirty="0" smtClean="0"/>
              <a:t>Nowak </a:t>
            </a:r>
            <a:r>
              <a:rPr lang="en-US" dirty="0"/>
              <a:t>also believes that few other potential SBT claims exist</a:t>
            </a:r>
            <a:r>
              <a:rPr lang="en-US" dirty="0" smtClean="0"/>
              <a:t>.</a:t>
            </a:r>
          </a:p>
          <a:p>
            <a:pPr lvl="2"/>
            <a:r>
              <a:rPr lang="en-US" sz="1100" dirty="0" smtClean="0"/>
              <a:t>Tax Notes, Michigan Treasury Will Not Appeal Compact Ruling in Favor of SBT Taxpayers (April 11, 2016), </a:t>
            </a:r>
            <a:r>
              <a:rPr lang="en-US" sz="1100" dirty="0"/>
              <a:t>available at: http://</a:t>
            </a:r>
            <a:r>
              <a:rPr lang="en-US" sz="1100" dirty="0" smtClean="0"/>
              <a:t>www.taxnotes.com/state-tax-today/apportionment/michigan-treasury-will-not-appeal-compact-ruling-favor-sbt-taxpayers/2016/04/11/18452436?highlight=michigan%20treasury%20will%20not%20appeal%20compact%20ruling%20favor%20sbt.</a:t>
            </a:r>
            <a:endParaRPr lang="en-US" sz="1100" dirty="0"/>
          </a:p>
        </p:txBody>
      </p:sp>
      <p:sp>
        <p:nvSpPr>
          <p:cNvPr id="181250" name="Rectangle 2"/>
          <p:cNvSpPr>
            <a:spLocks noGrp="1" noChangeArrowheads="1"/>
          </p:cNvSpPr>
          <p:nvPr>
            <p:ph type="title"/>
          </p:nvPr>
        </p:nvSpPr>
        <p:spPr/>
        <p:txBody>
          <a:bodyPr/>
          <a:lstStyle/>
          <a:p>
            <a:r>
              <a:rPr lang="en-GB" dirty="0" smtClean="0"/>
              <a:t>Advanced Income Tax Track </a:t>
            </a:r>
            <a:br>
              <a:rPr lang="en-GB" dirty="0" smtClean="0"/>
            </a:br>
            <a:r>
              <a:rPr lang="en-GB" sz="2000" b="0" i="0" dirty="0" smtClean="0"/>
              <a:t>Apportionment Principles – MTC – </a:t>
            </a:r>
            <a:r>
              <a:rPr lang="en-US" sz="2000" b="0" i="0" dirty="0" smtClean="0"/>
              <a:t>Other States</a:t>
            </a:r>
          </a:p>
        </p:txBody>
      </p:sp>
      <p:sp>
        <p:nvSpPr>
          <p:cNvPr id="5" name="Footer Placeholder 4"/>
          <p:cNvSpPr>
            <a:spLocks noGrp="1"/>
          </p:cNvSpPr>
          <p:nvPr>
            <p:ph type="ftr" sz="quarter" idx="3"/>
          </p:nvPr>
        </p:nvSpPr>
        <p:spPr/>
        <p:txBody>
          <a:bodyPr/>
          <a:lstStyle/>
          <a:p>
            <a:r>
              <a:rPr lang="en-US" smtClean="0"/>
              <a:t>UC Davis Summer Tax Institute</a:t>
            </a:r>
            <a:endParaRPr lang="en-US" dirty="0"/>
          </a:p>
        </p:txBody>
      </p:sp>
      <p:sp>
        <p:nvSpPr>
          <p:cNvPr id="6" name="Slide Number Placeholder 5"/>
          <p:cNvSpPr>
            <a:spLocks noGrp="1"/>
          </p:cNvSpPr>
          <p:nvPr>
            <p:ph type="sldNum" sz="quarter" idx="4"/>
          </p:nvPr>
        </p:nvSpPr>
        <p:spPr/>
        <p:txBody>
          <a:bodyPr/>
          <a:lstStyle/>
          <a:p>
            <a:fld id="{9EBD5762-3BDC-484D-9503-7EA6D5A9A8CE}" type="slidenum">
              <a:rPr lang="en-US" smtClean="0"/>
              <a:pPr/>
              <a:t>26</a:t>
            </a:fld>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8829161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5"/>
          </p:nvPr>
        </p:nvSpPr>
        <p:spPr>
          <a:xfrm>
            <a:off x="530225" y="1600200"/>
            <a:ext cx="8077200" cy="4419600"/>
          </a:xfrm>
        </p:spPr>
        <p:txBody>
          <a:bodyPr/>
          <a:lstStyle/>
          <a:p>
            <a:pPr lvl="1"/>
            <a:r>
              <a:rPr lang="en-US" dirty="0" smtClean="0"/>
              <a:t>Oregon is a founding member of the Compact. </a:t>
            </a:r>
          </a:p>
          <a:p>
            <a:pPr lvl="1"/>
            <a:r>
              <a:rPr lang="en-US" dirty="0" smtClean="0"/>
              <a:t>Health Net filed amended returns seeking refunds based on an equally weighted three factor formula set forth in Oregon law codifying the Multistate Tax Compact.</a:t>
            </a:r>
          </a:p>
          <a:p>
            <a:pPr lvl="1"/>
            <a:r>
              <a:rPr lang="en-US" dirty="0" smtClean="0"/>
              <a:t>The </a:t>
            </a:r>
            <a:r>
              <a:rPr lang="en-US" dirty="0"/>
              <a:t>Tax </a:t>
            </a:r>
            <a:r>
              <a:rPr lang="en-US" dirty="0" smtClean="0"/>
              <a:t>Court concluded </a:t>
            </a:r>
            <a:r>
              <a:rPr lang="en-US" dirty="0"/>
              <a:t>that the Oregon Department of Revenue properly and validly denied an insurance </a:t>
            </a:r>
            <a:r>
              <a:rPr lang="en-US" dirty="0" smtClean="0"/>
              <a:t>provider's refund </a:t>
            </a:r>
            <a:r>
              <a:rPr lang="en-US" dirty="0"/>
              <a:t>claim based on the use of the compact election because the Legislature's adoption of a statute </a:t>
            </a:r>
            <a:r>
              <a:rPr lang="en-US" dirty="0" smtClean="0"/>
              <a:t>requiring </a:t>
            </a:r>
            <a:r>
              <a:rPr lang="en-US" dirty="0"/>
              <a:t>taxpayers to use a single sales factor apportionment formula acted to “disable” another </a:t>
            </a:r>
            <a:r>
              <a:rPr lang="en-US" dirty="0" smtClean="0"/>
              <a:t>Oregon statute that </a:t>
            </a:r>
            <a:r>
              <a:rPr lang="en-US" dirty="0"/>
              <a:t>gave taxpayers the option to use the compact election. </a:t>
            </a:r>
          </a:p>
          <a:p>
            <a:pPr lvl="1"/>
            <a:r>
              <a:rPr lang="en-US" dirty="0" smtClean="0"/>
              <a:t>The </a:t>
            </a:r>
            <a:r>
              <a:rPr lang="en-US" dirty="0"/>
              <a:t>Tax Court also concluded </a:t>
            </a:r>
            <a:r>
              <a:rPr lang="en-US" dirty="0" smtClean="0"/>
              <a:t>that this </a:t>
            </a:r>
            <a:r>
              <a:rPr lang="en-US" dirty="0"/>
              <a:t>disablement did not violate state or federal law.  </a:t>
            </a:r>
            <a:r>
              <a:rPr lang="en-US" i="1" dirty="0" smtClean="0"/>
              <a:t>Health </a:t>
            </a:r>
            <a:r>
              <a:rPr lang="en-US" i="1" dirty="0"/>
              <a:t>Net </a:t>
            </a:r>
            <a:r>
              <a:rPr lang="en-US" dirty="0" smtClean="0"/>
              <a:t>has been </a:t>
            </a:r>
            <a:r>
              <a:rPr lang="en-US" dirty="0"/>
              <a:t>appealed to the </a:t>
            </a:r>
            <a:r>
              <a:rPr lang="en-US" dirty="0" smtClean="0"/>
              <a:t>Oregon Supreme Court</a:t>
            </a:r>
            <a:r>
              <a:rPr lang="en-US" dirty="0"/>
              <a:t> </a:t>
            </a:r>
            <a:r>
              <a:rPr lang="en-US" dirty="0" smtClean="0"/>
              <a:t>and oral arguments were held on September 19, 2016.</a:t>
            </a:r>
          </a:p>
        </p:txBody>
      </p:sp>
      <p:sp>
        <p:nvSpPr>
          <p:cNvPr id="2" name="Title 1"/>
          <p:cNvSpPr>
            <a:spLocks noGrp="1"/>
          </p:cNvSpPr>
          <p:nvPr>
            <p:ph type="title"/>
          </p:nvPr>
        </p:nvSpPr>
        <p:spPr/>
        <p:txBody>
          <a:bodyPr/>
          <a:lstStyle/>
          <a:p>
            <a:r>
              <a:rPr lang="en-GB" dirty="0" smtClean="0"/>
              <a:t>Advanced Income Tax Track </a:t>
            </a:r>
            <a:br>
              <a:rPr lang="en-GB" dirty="0" smtClean="0"/>
            </a:br>
            <a:r>
              <a:rPr lang="en-GB" sz="2000" b="0" i="0" dirty="0" smtClean="0"/>
              <a:t>MTC – </a:t>
            </a:r>
            <a:r>
              <a:rPr lang="en-US" sz="2000" b="0" dirty="0" smtClean="0"/>
              <a:t>Health Net v. Oregon</a:t>
            </a:r>
            <a:endParaRPr lang="en-US" sz="2000" b="0" dirty="0"/>
          </a:p>
        </p:txBody>
      </p:sp>
      <p:sp>
        <p:nvSpPr>
          <p:cNvPr id="8" name="Footer Placeholder 7"/>
          <p:cNvSpPr>
            <a:spLocks noGrp="1"/>
          </p:cNvSpPr>
          <p:nvPr>
            <p:ph type="ftr" sz="quarter" idx="3"/>
          </p:nvPr>
        </p:nvSpPr>
        <p:spPr/>
        <p:txBody>
          <a:bodyPr/>
          <a:lstStyle/>
          <a:p>
            <a:r>
              <a:rPr lang="en-US" smtClean="0"/>
              <a:t>UC Davis Summer Tax Institute</a:t>
            </a:r>
            <a:endParaRPr lang="en-US" dirty="0"/>
          </a:p>
        </p:txBody>
      </p:sp>
      <p:sp>
        <p:nvSpPr>
          <p:cNvPr id="9" name="Slide Number Placeholder 8"/>
          <p:cNvSpPr>
            <a:spLocks noGrp="1"/>
          </p:cNvSpPr>
          <p:nvPr>
            <p:ph type="sldNum" sz="quarter" idx="4"/>
          </p:nvPr>
        </p:nvSpPr>
        <p:spPr/>
        <p:txBody>
          <a:bodyPr/>
          <a:lstStyle/>
          <a:p>
            <a:fld id="{9EBD5762-3BDC-484D-9503-7EA6D5A9A8CE}" type="slidenum">
              <a:rPr lang="en-US" smtClean="0"/>
              <a:pPr/>
              <a:t>27</a:t>
            </a:fld>
            <a:endParaRPr lang="en-US" dirty="0"/>
          </a:p>
        </p:txBody>
      </p:sp>
      <p:sp>
        <p:nvSpPr>
          <p:cNvPr id="4" name="Date Placeholder 3"/>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0655168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5"/>
          </p:nvPr>
        </p:nvSpPr>
        <p:spPr>
          <a:xfrm>
            <a:off x="533400" y="1600200"/>
            <a:ext cx="8080375" cy="4419600"/>
          </a:xfrm>
        </p:spPr>
        <p:txBody>
          <a:bodyPr/>
          <a:lstStyle/>
          <a:p>
            <a:pPr lvl="1"/>
            <a:r>
              <a:rPr lang="en-US" dirty="0" smtClean="0"/>
              <a:t>Graphic filed amended Texas franchise tax returns for 2008 and 2009 and an original return for 2010 using the equally weighted three factor formula found in the Multistate Tax Compact and incorporated into the Texas tax code.</a:t>
            </a:r>
          </a:p>
          <a:p>
            <a:pPr lvl="1"/>
            <a:r>
              <a:rPr lang="en-US" dirty="0"/>
              <a:t>The Comptroller denied Graphic’s refund claims and upheld a 2010 assessment. This decision is consistent with two prior Comptroller rulings.</a:t>
            </a:r>
          </a:p>
          <a:p>
            <a:pPr lvl="1"/>
            <a:r>
              <a:rPr lang="en-US" dirty="0"/>
              <a:t>Graphic filed a petition before the Travis County District Court claiming, among other things, that the franchise tax is an income tax, it properly elected the Compact’s three factor apportionment method and the franchise tax single factor violates the Constitution. </a:t>
            </a:r>
          </a:p>
          <a:p>
            <a:pPr lvl="1"/>
            <a:r>
              <a:rPr lang="en-US" dirty="0"/>
              <a:t>Texas filed a simple denial. </a:t>
            </a:r>
            <a:endParaRPr lang="en-US" dirty="0" smtClean="0"/>
          </a:p>
        </p:txBody>
      </p:sp>
      <p:sp>
        <p:nvSpPr>
          <p:cNvPr id="2" name="Title 1"/>
          <p:cNvSpPr>
            <a:spLocks noGrp="1"/>
          </p:cNvSpPr>
          <p:nvPr>
            <p:ph type="title"/>
          </p:nvPr>
        </p:nvSpPr>
        <p:spPr/>
        <p:txBody>
          <a:bodyPr/>
          <a:lstStyle/>
          <a:p>
            <a:r>
              <a:rPr lang="en-GB" dirty="0" smtClean="0"/>
              <a:t>Advanced Income Tax Track</a:t>
            </a:r>
            <a:br>
              <a:rPr lang="en-GB" dirty="0" smtClean="0"/>
            </a:br>
            <a:r>
              <a:rPr lang="en-GB" sz="2000" b="0" i="0" dirty="0" smtClean="0"/>
              <a:t>Apportionment Principles – MTC – </a:t>
            </a:r>
            <a:r>
              <a:rPr lang="en-US" sz="2000" b="0" dirty="0" smtClean="0"/>
              <a:t>Graphic Packaging v. Texas</a:t>
            </a:r>
            <a:endParaRPr lang="en-US" sz="2000" b="0" dirty="0"/>
          </a:p>
        </p:txBody>
      </p:sp>
      <p:sp>
        <p:nvSpPr>
          <p:cNvPr id="8" name="Footer Placeholder 7"/>
          <p:cNvSpPr>
            <a:spLocks noGrp="1"/>
          </p:cNvSpPr>
          <p:nvPr>
            <p:ph type="ftr" sz="quarter" idx="3"/>
          </p:nvPr>
        </p:nvSpPr>
        <p:spPr/>
        <p:txBody>
          <a:bodyPr/>
          <a:lstStyle/>
          <a:p>
            <a:r>
              <a:rPr lang="en-US" smtClean="0"/>
              <a:t>UC Davis Summer Tax Institute</a:t>
            </a:r>
            <a:endParaRPr lang="en-US" dirty="0"/>
          </a:p>
        </p:txBody>
      </p:sp>
      <p:sp>
        <p:nvSpPr>
          <p:cNvPr id="9" name="Slide Number Placeholder 8"/>
          <p:cNvSpPr>
            <a:spLocks noGrp="1"/>
          </p:cNvSpPr>
          <p:nvPr>
            <p:ph type="sldNum" sz="quarter" idx="4"/>
          </p:nvPr>
        </p:nvSpPr>
        <p:spPr/>
        <p:txBody>
          <a:bodyPr/>
          <a:lstStyle/>
          <a:p>
            <a:fld id="{9EBD5762-3BDC-484D-9503-7EA6D5A9A8CE}" type="slidenum">
              <a:rPr lang="en-US" smtClean="0"/>
              <a:pPr/>
              <a:t>28</a:t>
            </a:fld>
            <a:endParaRPr lang="en-US" dirty="0"/>
          </a:p>
        </p:txBody>
      </p:sp>
      <p:sp>
        <p:nvSpPr>
          <p:cNvPr id="4" name="Date Placeholder 3"/>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5516614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5"/>
          </p:nvPr>
        </p:nvSpPr>
        <p:spPr>
          <a:xfrm>
            <a:off x="514183" y="1447800"/>
            <a:ext cx="8080375" cy="4419600"/>
          </a:xfrm>
        </p:spPr>
        <p:txBody>
          <a:bodyPr/>
          <a:lstStyle/>
          <a:p>
            <a:pPr lvl="1"/>
            <a:r>
              <a:rPr lang="en-US" dirty="0" smtClean="0"/>
              <a:t>On </a:t>
            </a:r>
            <a:r>
              <a:rPr lang="en-US" dirty="0"/>
              <a:t>December 19, 2013, the Texas Travis County District Court heard Graphic’s Motion For Summary Judgment in its action challenging the state’s denial of the use of the Multistate Tax Compact three-factor apportionment formula. </a:t>
            </a:r>
          </a:p>
          <a:p>
            <a:pPr lvl="1"/>
            <a:r>
              <a:rPr lang="en-US" dirty="0" smtClean="0"/>
              <a:t>In </a:t>
            </a:r>
            <a:r>
              <a:rPr lang="en-US" dirty="0"/>
              <a:t>its Motion, Graphic </a:t>
            </a:r>
            <a:r>
              <a:rPr lang="en-US" dirty="0" smtClean="0"/>
              <a:t>argued </a:t>
            </a:r>
            <a:r>
              <a:rPr lang="en-US" dirty="0"/>
              <a:t>that Texas permits the use of the Compact’s three-factor formula when the underlying tax base is computed by subtracting from gross income one or more indirect expenses. </a:t>
            </a:r>
          </a:p>
          <a:p>
            <a:pPr lvl="1"/>
            <a:r>
              <a:rPr lang="en-US" dirty="0"/>
              <a:t>Graphic </a:t>
            </a:r>
            <a:r>
              <a:rPr lang="en-US" dirty="0" smtClean="0"/>
              <a:t>asserted </a:t>
            </a:r>
            <a:r>
              <a:rPr lang="en-US" dirty="0"/>
              <a:t>that each of the five measures of the Revised Texas Franchise Tax satisfies this standard such that the Compact apportionment formula must be available to Texas taxpayers.</a:t>
            </a:r>
          </a:p>
          <a:p>
            <a:pPr lvl="1"/>
            <a:r>
              <a:rPr lang="en-US" dirty="0"/>
              <a:t>On January 15, 2014, a Texas district court judge granted the state's motion for partial summary judgment by dismissing the taxpayer's assertion that it properly elected to use the evenly weighted three-factor apportionment formula in the Multistate Tax Compact. </a:t>
            </a:r>
          </a:p>
          <a:p>
            <a:pPr lvl="1"/>
            <a:r>
              <a:rPr lang="en-US" dirty="0"/>
              <a:t>On September 26, 2014, Graphics filed its brief with the Texas Court of Appeals.</a:t>
            </a:r>
          </a:p>
          <a:p>
            <a:pPr lvl="1"/>
            <a:endParaRPr lang="en-US" dirty="0"/>
          </a:p>
        </p:txBody>
      </p:sp>
      <p:sp>
        <p:nvSpPr>
          <p:cNvPr id="2" name="Title 1"/>
          <p:cNvSpPr>
            <a:spLocks noGrp="1"/>
          </p:cNvSpPr>
          <p:nvPr>
            <p:ph type="title"/>
          </p:nvPr>
        </p:nvSpPr>
        <p:spPr/>
        <p:txBody>
          <a:bodyPr/>
          <a:lstStyle/>
          <a:p>
            <a:r>
              <a:rPr lang="en-GB" dirty="0" smtClean="0"/>
              <a:t>Advanced Income Tax Track</a:t>
            </a:r>
            <a:br>
              <a:rPr lang="en-GB" dirty="0" smtClean="0"/>
            </a:br>
            <a:r>
              <a:rPr lang="en-GB" sz="2000" b="0" i="0" dirty="0" smtClean="0"/>
              <a:t>Apportionment Principles – MTC – </a:t>
            </a:r>
            <a:r>
              <a:rPr lang="en-US" sz="2000" b="0" dirty="0" smtClean="0"/>
              <a:t>Graphic Packaging v. Texas</a:t>
            </a:r>
            <a:endParaRPr lang="en-US" sz="2000" b="0" dirty="0"/>
          </a:p>
        </p:txBody>
      </p:sp>
      <p:sp>
        <p:nvSpPr>
          <p:cNvPr id="8" name="Footer Placeholder 7"/>
          <p:cNvSpPr>
            <a:spLocks noGrp="1"/>
          </p:cNvSpPr>
          <p:nvPr>
            <p:ph type="ftr" sz="quarter" idx="3"/>
          </p:nvPr>
        </p:nvSpPr>
        <p:spPr/>
        <p:txBody>
          <a:bodyPr/>
          <a:lstStyle/>
          <a:p>
            <a:r>
              <a:rPr lang="en-US" smtClean="0"/>
              <a:t>UC Davis Summer Tax Institute</a:t>
            </a:r>
            <a:endParaRPr lang="en-US" dirty="0"/>
          </a:p>
        </p:txBody>
      </p:sp>
      <p:sp>
        <p:nvSpPr>
          <p:cNvPr id="9" name="Slide Number Placeholder 8"/>
          <p:cNvSpPr>
            <a:spLocks noGrp="1"/>
          </p:cNvSpPr>
          <p:nvPr>
            <p:ph type="sldNum" sz="quarter" idx="4"/>
          </p:nvPr>
        </p:nvSpPr>
        <p:spPr/>
        <p:txBody>
          <a:bodyPr/>
          <a:lstStyle/>
          <a:p>
            <a:fld id="{9EBD5762-3BDC-484D-9503-7EA6D5A9A8CE}" type="slidenum">
              <a:rPr lang="en-US" smtClean="0"/>
              <a:pPr/>
              <a:t>29</a:t>
            </a:fld>
            <a:endParaRPr lang="en-US" dirty="0"/>
          </a:p>
        </p:txBody>
      </p:sp>
      <p:sp>
        <p:nvSpPr>
          <p:cNvPr id="4" name="Date Placeholder 3"/>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9863530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ctrTitle"/>
          </p:nvPr>
        </p:nvSpPr>
        <p:spPr/>
        <p:txBody>
          <a:bodyPr/>
          <a:lstStyle/>
          <a:p>
            <a:r>
              <a:rPr lang="en-US" dirty="0"/>
              <a:t>THE MULTISTATE TAX COMPACT ELECTION</a:t>
            </a:r>
            <a:endParaRPr lang="en-US" dirty="0" smtClean="0"/>
          </a:p>
        </p:txBody>
      </p:sp>
      <p:sp>
        <p:nvSpPr>
          <p:cNvPr id="4" name="Slide Number Placeholder 3"/>
          <p:cNvSpPr>
            <a:spLocks noGrp="1"/>
          </p:cNvSpPr>
          <p:nvPr>
            <p:ph type="sldNum" sz="quarter" idx="4294967295"/>
          </p:nvPr>
        </p:nvSpPr>
        <p:spPr>
          <a:xfrm>
            <a:off x="7086600" y="6477000"/>
            <a:ext cx="1527048" cy="152400"/>
          </a:xfrm>
          <a:prstGeom prst="rect">
            <a:avLst/>
          </a:prstGeom>
        </p:spPr>
        <p:txBody>
          <a:bodyPr/>
          <a:lstStyle/>
          <a:p>
            <a:pPr algn="r"/>
            <a:fld id="{8CFE8258-CC52-4352-9E89-73C150045957}" type="slidenum">
              <a:rPr lang="en-US" sz="1000">
                <a:solidFill>
                  <a:schemeClr val="bg1"/>
                </a:solidFill>
                <a:latin typeface="Arial" pitchFamily="34" charset="0"/>
                <a:cs typeface="Arial" pitchFamily="34" charset="0"/>
              </a:rPr>
              <a:pPr algn="r"/>
              <a:t>3</a:t>
            </a:fld>
            <a:endParaRPr lang="en-US" sz="1000" dirty="0">
              <a:solidFill>
                <a:schemeClr val="bg1"/>
              </a:solidFill>
              <a:latin typeface="Arial" pitchFamily="34" charset="0"/>
              <a:cs typeface="Arial" pitchFamily="34" charset="0"/>
            </a:endParaRPr>
          </a:p>
        </p:txBody>
      </p:sp>
      <p:sp>
        <p:nvSpPr>
          <p:cNvPr id="2" name="Footer Placeholder 1"/>
          <p:cNvSpPr>
            <a:spLocks noGrp="1"/>
          </p:cNvSpPr>
          <p:nvPr>
            <p:ph type="ftr" sz="quarter" idx="3"/>
          </p:nvPr>
        </p:nvSpPr>
        <p:spPr/>
        <p:txBody>
          <a:bodyPr/>
          <a:lstStyle/>
          <a:p>
            <a:r>
              <a:rPr lang="en-US" dirty="0" smtClean="0"/>
              <a:t>UC Davis Summer Tax Institute</a:t>
            </a:r>
            <a:endParaRPr lang="en-US" dirty="0"/>
          </a:p>
        </p:txBody>
      </p:sp>
      <p:sp>
        <p:nvSpPr>
          <p:cNvPr id="3" name="Date Placeholder 2"/>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51730617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5"/>
          </p:nvPr>
        </p:nvSpPr>
        <p:spPr>
          <a:xfrm>
            <a:off x="514183" y="1447800"/>
            <a:ext cx="8080375" cy="4419600"/>
          </a:xfrm>
        </p:spPr>
        <p:txBody>
          <a:bodyPr/>
          <a:lstStyle/>
          <a:p>
            <a:pPr lvl="1"/>
            <a:r>
              <a:rPr lang="en-US" dirty="0"/>
              <a:t>The Texas Court of Appeals held that the compact election is unavailable to multistate corporations under the revised franchise tax, i.e., Margin Tax, because the Margin Tax is not a tax based on net income as defined by the </a:t>
            </a:r>
            <a:r>
              <a:rPr lang="en-US" dirty="0" smtClean="0"/>
              <a:t>compact. </a:t>
            </a:r>
          </a:p>
          <a:p>
            <a:pPr lvl="1"/>
            <a:r>
              <a:rPr lang="en-US" dirty="0" smtClean="0"/>
              <a:t>According </a:t>
            </a:r>
            <a:r>
              <a:rPr lang="en-US" dirty="0"/>
              <a:t>to the court, by its express terms, UDITPA and the compact election only </a:t>
            </a:r>
            <a:r>
              <a:rPr lang="en-US" dirty="0" smtClean="0"/>
              <a:t>apply to </a:t>
            </a:r>
            <a:r>
              <a:rPr lang="en-US" dirty="0"/>
              <a:t>taxes based on net income and because the Margin Tax was not so based, the compact election </a:t>
            </a:r>
            <a:r>
              <a:rPr lang="en-US" dirty="0" smtClean="0"/>
              <a:t>cannot apply.</a:t>
            </a:r>
            <a:endParaRPr lang="en-US" dirty="0"/>
          </a:p>
          <a:p>
            <a:pPr lvl="1"/>
            <a:r>
              <a:rPr lang="en-US" dirty="0" smtClean="0"/>
              <a:t>Instead</a:t>
            </a:r>
            <a:r>
              <a:rPr lang="en-US" dirty="0"/>
              <a:t>, taxpayers must use the apportionment formula mandated by the Margin Tax law—a </a:t>
            </a:r>
            <a:r>
              <a:rPr lang="en-US" dirty="0" smtClean="0"/>
              <a:t>single gross </a:t>
            </a:r>
            <a:r>
              <a:rPr lang="en-US" dirty="0"/>
              <a:t>receipts factor </a:t>
            </a:r>
            <a:r>
              <a:rPr lang="en-US" dirty="0" smtClean="0"/>
              <a:t>formula.</a:t>
            </a:r>
          </a:p>
          <a:p>
            <a:pPr lvl="1"/>
            <a:r>
              <a:rPr lang="en-US" dirty="0" smtClean="0"/>
              <a:t>The </a:t>
            </a:r>
            <a:r>
              <a:rPr lang="en-US" dirty="0"/>
              <a:t>taxpayer filed its petition for review with the Texas Supreme Court Dec. 14, 2015, </a:t>
            </a:r>
            <a:r>
              <a:rPr lang="en-US" dirty="0" smtClean="0"/>
              <a:t>and the state’s response brief has been filed. </a:t>
            </a:r>
            <a:endParaRPr lang="en-US" dirty="0"/>
          </a:p>
        </p:txBody>
      </p:sp>
      <p:sp>
        <p:nvSpPr>
          <p:cNvPr id="2" name="Title 1"/>
          <p:cNvSpPr>
            <a:spLocks noGrp="1"/>
          </p:cNvSpPr>
          <p:nvPr>
            <p:ph type="title"/>
          </p:nvPr>
        </p:nvSpPr>
        <p:spPr/>
        <p:txBody>
          <a:bodyPr/>
          <a:lstStyle/>
          <a:p>
            <a:r>
              <a:rPr lang="en-GB" dirty="0" smtClean="0"/>
              <a:t>Advanced Income Tax Track</a:t>
            </a:r>
            <a:br>
              <a:rPr lang="en-GB" dirty="0" smtClean="0"/>
            </a:br>
            <a:r>
              <a:rPr lang="en-GB" sz="2000" b="0" i="0" dirty="0" smtClean="0"/>
              <a:t>Apportionment Principles – MTC – </a:t>
            </a:r>
            <a:r>
              <a:rPr lang="en-US" sz="2000" b="0" dirty="0" smtClean="0"/>
              <a:t>Graphic Packaging v. Texas</a:t>
            </a:r>
            <a:endParaRPr lang="en-US" sz="2000" b="0" dirty="0"/>
          </a:p>
        </p:txBody>
      </p:sp>
      <p:sp>
        <p:nvSpPr>
          <p:cNvPr id="8" name="Footer Placeholder 7"/>
          <p:cNvSpPr>
            <a:spLocks noGrp="1"/>
          </p:cNvSpPr>
          <p:nvPr>
            <p:ph type="ftr" sz="quarter" idx="3"/>
          </p:nvPr>
        </p:nvSpPr>
        <p:spPr/>
        <p:txBody>
          <a:bodyPr/>
          <a:lstStyle/>
          <a:p>
            <a:r>
              <a:rPr lang="en-US" smtClean="0"/>
              <a:t>UC Davis Summer Tax Institute</a:t>
            </a:r>
            <a:endParaRPr lang="en-US" dirty="0"/>
          </a:p>
        </p:txBody>
      </p:sp>
      <p:sp>
        <p:nvSpPr>
          <p:cNvPr id="9" name="Slide Number Placeholder 8"/>
          <p:cNvSpPr>
            <a:spLocks noGrp="1"/>
          </p:cNvSpPr>
          <p:nvPr>
            <p:ph type="sldNum" sz="quarter" idx="4"/>
          </p:nvPr>
        </p:nvSpPr>
        <p:spPr/>
        <p:txBody>
          <a:bodyPr/>
          <a:lstStyle/>
          <a:p>
            <a:fld id="{9EBD5762-3BDC-484D-9503-7EA6D5A9A8CE}" type="slidenum">
              <a:rPr lang="en-US" smtClean="0"/>
              <a:pPr/>
              <a:t>30</a:t>
            </a:fld>
            <a:endParaRPr lang="en-US" dirty="0"/>
          </a:p>
        </p:txBody>
      </p:sp>
      <p:sp>
        <p:nvSpPr>
          <p:cNvPr id="4" name="Date Placeholder 3"/>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333461910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5"/>
          </p:nvPr>
        </p:nvSpPr>
        <p:spPr>
          <a:xfrm>
            <a:off x="514183" y="1447800"/>
            <a:ext cx="8080375" cy="4419600"/>
          </a:xfrm>
        </p:spPr>
        <p:txBody>
          <a:bodyPr/>
          <a:lstStyle/>
          <a:p>
            <a:pPr lvl="1"/>
            <a:r>
              <a:rPr lang="en-US" dirty="0"/>
              <a:t>Query: Can a “tax” be an income tax even though the Legislature states that it is not an income tax?</a:t>
            </a:r>
          </a:p>
          <a:p>
            <a:pPr lvl="1"/>
            <a:r>
              <a:rPr lang="en-US" dirty="0"/>
              <a:t>In </a:t>
            </a:r>
            <a:r>
              <a:rPr lang="en-US" i="1" dirty="0"/>
              <a:t>Graphic Packaging</a:t>
            </a:r>
            <a:r>
              <a:rPr lang="en-US" dirty="0"/>
              <a:t>, the court clearly acknowledged legislation declaring that the RTFT is not an income tax.</a:t>
            </a:r>
          </a:p>
          <a:p>
            <a:pPr lvl="2"/>
            <a:r>
              <a:rPr lang="en-US" dirty="0"/>
              <a:t>But consider:</a:t>
            </a:r>
          </a:p>
          <a:p>
            <a:pPr lvl="3"/>
            <a:r>
              <a:rPr lang="en-US" dirty="0"/>
              <a:t>“[T]he mere declaration contained in a statute that it shall be regarded as a tax of a particular character does not make it such if it is apparent that it cannot be so designated consistently with the meaning and effect of the act . . . .” (</a:t>
            </a:r>
            <a:r>
              <a:rPr lang="en-US" i="1" dirty="0"/>
              <a:t>Flint v. Stone Tracy Co.</a:t>
            </a:r>
            <a:r>
              <a:rPr lang="en-US" dirty="0"/>
              <a:t> (1911) 220 U.S. 107, 145; see also </a:t>
            </a:r>
            <a:r>
              <a:rPr lang="en-US" i="1" dirty="0"/>
              <a:t>Hazen v. Essex Co.</a:t>
            </a:r>
            <a:r>
              <a:rPr lang="en-US" dirty="0"/>
              <a:t> (1853) 66 Mass. 475, 477, </a:t>
            </a:r>
            <a:r>
              <a:rPr lang="en-US" i="1" dirty="0"/>
              <a:t>S.S. White Dental Mfg. Co. v. Com.</a:t>
            </a:r>
            <a:r>
              <a:rPr lang="en-US" dirty="0"/>
              <a:t> (1912) 212 Mass. 35.)</a:t>
            </a:r>
          </a:p>
          <a:p>
            <a:pPr lvl="3"/>
            <a:r>
              <a:rPr lang="en-US" dirty="0"/>
              <a:t>“The substance, rather than the form or label, of a tax will determine its character.” (</a:t>
            </a:r>
            <a:r>
              <a:rPr lang="en-US" i="1" dirty="0"/>
              <a:t>Park 'N Fly of San Francisco, Inc. v. City of South San Francisco</a:t>
            </a:r>
            <a:r>
              <a:rPr lang="en-US" dirty="0"/>
              <a:t> (1987) 188 Cal.App.3d 1201, 1215, citing </a:t>
            </a:r>
            <a:r>
              <a:rPr lang="en-US" i="1" dirty="0"/>
              <a:t>Weekes v. City of Oakland</a:t>
            </a:r>
            <a:r>
              <a:rPr lang="en-US" dirty="0"/>
              <a:t> (1978) 21 Cal.3d 386, </a:t>
            </a:r>
            <a:r>
              <a:rPr lang="en-US" dirty="0" smtClean="0"/>
              <a:t>392) </a:t>
            </a:r>
          </a:p>
        </p:txBody>
      </p:sp>
      <p:sp>
        <p:nvSpPr>
          <p:cNvPr id="2" name="Title 1"/>
          <p:cNvSpPr>
            <a:spLocks noGrp="1"/>
          </p:cNvSpPr>
          <p:nvPr>
            <p:ph type="title"/>
          </p:nvPr>
        </p:nvSpPr>
        <p:spPr/>
        <p:txBody>
          <a:bodyPr/>
          <a:lstStyle/>
          <a:p>
            <a:r>
              <a:rPr lang="en-GB" dirty="0" smtClean="0"/>
              <a:t>Advanced Income Tax Track</a:t>
            </a:r>
            <a:br>
              <a:rPr lang="en-GB" dirty="0" smtClean="0"/>
            </a:br>
            <a:r>
              <a:rPr lang="en-GB" sz="2000" b="0" i="0" dirty="0" smtClean="0"/>
              <a:t>Apportionment Principles – MTC – </a:t>
            </a:r>
            <a:r>
              <a:rPr lang="en-US" sz="2000" b="0" dirty="0" smtClean="0"/>
              <a:t>Graphic Packaging v. Texas</a:t>
            </a:r>
            <a:endParaRPr lang="en-US" sz="2000" b="0" dirty="0"/>
          </a:p>
        </p:txBody>
      </p:sp>
      <p:sp>
        <p:nvSpPr>
          <p:cNvPr id="8" name="Footer Placeholder 7"/>
          <p:cNvSpPr>
            <a:spLocks noGrp="1"/>
          </p:cNvSpPr>
          <p:nvPr>
            <p:ph type="ftr" sz="quarter" idx="3"/>
          </p:nvPr>
        </p:nvSpPr>
        <p:spPr/>
        <p:txBody>
          <a:bodyPr/>
          <a:lstStyle/>
          <a:p>
            <a:r>
              <a:rPr lang="en-US" smtClean="0"/>
              <a:t>UC Davis Summer Tax Institute</a:t>
            </a:r>
            <a:endParaRPr lang="en-US" dirty="0"/>
          </a:p>
        </p:txBody>
      </p:sp>
      <p:sp>
        <p:nvSpPr>
          <p:cNvPr id="9" name="Slide Number Placeholder 8"/>
          <p:cNvSpPr>
            <a:spLocks noGrp="1"/>
          </p:cNvSpPr>
          <p:nvPr>
            <p:ph type="sldNum" sz="quarter" idx="4"/>
          </p:nvPr>
        </p:nvSpPr>
        <p:spPr/>
        <p:txBody>
          <a:bodyPr/>
          <a:lstStyle/>
          <a:p>
            <a:fld id="{9EBD5762-3BDC-484D-9503-7EA6D5A9A8CE}" type="slidenum">
              <a:rPr lang="en-US" smtClean="0"/>
              <a:pPr/>
              <a:t>31</a:t>
            </a:fld>
            <a:endParaRPr lang="en-US" dirty="0"/>
          </a:p>
        </p:txBody>
      </p:sp>
      <p:sp>
        <p:nvSpPr>
          <p:cNvPr id="4" name="Date Placeholder 3"/>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82245712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5"/>
          </p:nvPr>
        </p:nvSpPr>
        <p:spPr>
          <a:xfrm>
            <a:off x="514183" y="1447800"/>
            <a:ext cx="8080375" cy="4419600"/>
          </a:xfrm>
        </p:spPr>
        <p:txBody>
          <a:bodyPr/>
          <a:lstStyle/>
          <a:p>
            <a:pPr lvl="1"/>
            <a:r>
              <a:rPr lang="en-US" dirty="0" smtClean="0"/>
              <a:t>Similar issues in Texas. </a:t>
            </a:r>
          </a:p>
          <a:p>
            <a:pPr lvl="2"/>
            <a:r>
              <a:rPr lang="en-IN" dirty="0"/>
              <a:t>Letter No. 201007003L, Texas Comptroller of Public Accounts, July 1, 2010: “The apportionment provision in Texas Tax Code Chapter 141, related to the Multistate Tax Compact (MTC), does not apply to the revised Texas franchise tax and entities may not elect to use the MTC's three-factor apportionment formula in lieu of the formula specified in Texas Tax Code Chapter </a:t>
            </a:r>
            <a:r>
              <a:rPr lang="en-IN" dirty="0" smtClean="0"/>
              <a:t>171.”</a:t>
            </a:r>
            <a:endParaRPr lang="en-US" dirty="0"/>
          </a:p>
        </p:txBody>
      </p:sp>
      <p:sp>
        <p:nvSpPr>
          <p:cNvPr id="2" name="Title 1"/>
          <p:cNvSpPr>
            <a:spLocks noGrp="1"/>
          </p:cNvSpPr>
          <p:nvPr>
            <p:ph type="title"/>
          </p:nvPr>
        </p:nvSpPr>
        <p:spPr/>
        <p:txBody>
          <a:bodyPr/>
          <a:lstStyle/>
          <a:p>
            <a:r>
              <a:rPr lang="en-GB" dirty="0" smtClean="0"/>
              <a:t>Advanced Income Tax Track</a:t>
            </a:r>
            <a:br>
              <a:rPr lang="en-GB" dirty="0" smtClean="0"/>
            </a:br>
            <a:r>
              <a:rPr lang="en-GB" sz="2000" b="0" i="0" dirty="0" smtClean="0"/>
              <a:t>Apportionment Principles – MTC – </a:t>
            </a:r>
            <a:r>
              <a:rPr lang="en-US" sz="2000" b="0" i="0" dirty="0" smtClean="0"/>
              <a:t>Other States</a:t>
            </a:r>
            <a:endParaRPr lang="en-US" sz="2000" b="0" i="0" dirty="0"/>
          </a:p>
        </p:txBody>
      </p:sp>
      <p:sp>
        <p:nvSpPr>
          <p:cNvPr id="8" name="Footer Placeholder 7"/>
          <p:cNvSpPr>
            <a:spLocks noGrp="1"/>
          </p:cNvSpPr>
          <p:nvPr>
            <p:ph type="ftr" sz="quarter" idx="3"/>
          </p:nvPr>
        </p:nvSpPr>
        <p:spPr/>
        <p:txBody>
          <a:bodyPr/>
          <a:lstStyle/>
          <a:p>
            <a:r>
              <a:rPr lang="en-US" smtClean="0"/>
              <a:t>UC Davis Summer Tax Institute</a:t>
            </a:r>
            <a:endParaRPr lang="en-US" dirty="0"/>
          </a:p>
        </p:txBody>
      </p:sp>
      <p:sp>
        <p:nvSpPr>
          <p:cNvPr id="9" name="Slide Number Placeholder 8"/>
          <p:cNvSpPr>
            <a:spLocks noGrp="1"/>
          </p:cNvSpPr>
          <p:nvPr>
            <p:ph type="sldNum" sz="quarter" idx="4"/>
          </p:nvPr>
        </p:nvSpPr>
        <p:spPr/>
        <p:txBody>
          <a:bodyPr/>
          <a:lstStyle/>
          <a:p>
            <a:fld id="{9EBD5762-3BDC-484D-9503-7EA6D5A9A8CE}" type="slidenum">
              <a:rPr lang="en-US" smtClean="0"/>
              <a:pPr/>
              <a:t>32</a:t>
            </a:fld>
            <a:endParaRPr lang="en-US" dirty="0"/>
          </a:p>
        </p:txBody>
      </p:sp>
      <p:sp>
        <p:nvSpPr>
          <p:cNvPr id="4" name="Date Placeholder 3"/>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55426580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ctrTitle"/>
          </p:nvPr>
        </p:nvSpPr>
        <p:spPr/>
        <p:txBody>
          <a:bodyPr/>
          <a:lstStyle/>
          <a:p>
            <a:r>
              <a:rPr lang="en-US" dirty="0"/>
              <a:t>UDITPA 18 / DISTORTION</a:t>
            </a:r>
            <a:endParaRPr lang="en-US" dirty="0" smtClean="0"/>
          </a:p>
        </p:txBody>
      </p:sp>
      <p:sp>
        <p:nvSpPr>
          <p:cNvPr id="4" name="Slide Number Placeholder 3"/>
          <p:cNvSpPr>
            <a:spLocks noGrp="1"/>
          </p:cNvSpPr>
          <p:nvPr>
            <p:ph type="sldNum" sz="quarter" idx="4294967295"/>
          </p:nvPr>
        </p:nvSpPr>
        <p:spPr>
          <a:xfrm>
            <a:off x="7086600" y="6477000"/>
            <a:ext cx="1527048" cy="152400"/>
          </a:xfrm>
          <a:prstGeom prst="rect">
            <a:avLst/>
          </a:prstGeom>
        </p:spPr>
        <p:txBody>
          <a:bodyPr/>
          <a:lstStyle/>
          <a:p>
            <a:pPr algn="r"/>
            <a:fld id="{8CFE8258-CC52-4352-9E89-73C150045957}" type="slidenum">
              <a:rPr lang="en-US" sz="1000">
                <a:solidFill>
                  <a:schemeClr val="bg1"/>
                </a:solidFill>
                <a:latin typeface="Arial" pitchFamily="34" charset="0"/>
                <a:cs typeface="Arial" pitchFamily="34" charset="0"/>
              </a:rPr>
              <a:pPr algn="r"/>
              <a:t>33</a:t>
            </a:fld>
            <a:endParaRPr lang="en-US" sz="1000" dirty="0">
              <a:solidFill>
                <a:schemeClr val="bg1"/>
              </a:solidFill>
              <a:latin typeface="Arial" pitchFamily="34" charset="0"/>
              <a:cs typeface="Arial" pitchFamily="34" charset="0"/>
            </a:endParaRPr>
          </a:p>
        </p:txBody>
      </p:sp>
      <p:sp>
        <p:nvSpPr>
          <p:cNvPr id="2" name="Footer Placeholder 1"/>
          <p:cNvSpPr>
            <a:spLocks noGrp="1"/>
          </p:cNvSpPr>
          <p:nvPr>
            <p:ph type="ftr" sz="quarter" idx="3"/>
          </p:nvPr>
        </p:nvSpPr>
        <p:spPr/>
        <p:txBody>
          <a:bodyPr/>
          <a:lstStyle/>
          <a:p>
            <a:r>
              <a:rPr lang="en-US" dirty="0" smtClean="0"/>
              <a:t>UC Davis Summer Tax Institute</a:t>
            </a:r>
            <a:endParaRPr lang="en-US" dirty="0"/>
          </a:p>
        </p:txBody>
      </p:sp>
      <p:sp>
        <p:nvSpPr>
          <p:cNvPr id="3" name="Date Placeholder 2"/>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31630171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title"/>
          </p:nvPr>
        </p:nvSpPr>
        <p:spPr/>
        <p:txBody>
          <a:bodyPr/>
          <a:lstStyle/>
          <a:p>
            <a:r>
              <a:rPr lang="en-GB" dirty="0" smtClean="0"/>
              <a:t>Advanced Income Tax Track </a:t>
            </a:r>
            <a:br>
              <a:rPr lang="en-GB" dirty="0" smtClean="0"/>
            </a:br>
            <a:r>
              <a:rPr lang="en-US" b="0" i="0" dirty="0" smtClean="0"/>
              <a:t>Constitutional Framework</a:t>
            </a:r>
            <a:endParaRPr lang="en-US" b="0" i="0" dirty="0"/>
          </a:p>
        </p:txBody>
      </p:sp>
      <p:sp>
        <p:nvSpPr>
          <p:cNvPr id="766979" name="Rectangle 3"/>
          <p:cNvSpPr>
            <a:spLocks noGrp="1" noChangeArrowheads="1"/>
          </p:cNvSpPr>
          <p:nvPr>
            <p:ph sz="quarter" idx="15"/>
          </p:nvPr>
        </p:nvSpPr>
        <p:spPr/>
        <p:txBody>
          <a:bodyPr/>
          <a:lstStyle/>
          <a:p>
            <a:pPr lvl="1"/>
            <a:r>
              <a:rPr lang="en-US" dirty="0" smtClean="0"/>
              <a:t>Constitutional Framework </a:t>
            </a:r>
          </a:p>
          <a:p>
            <a:pPr lvl="1"/>
            <a:r>
              <a:rPr lang="en-US" dirty="0" smtClean="0"/>
              <a:t>The United States Supreme Court has held that a taxpayer has a constitutional right to alternative apportionment to remedy an unfair apportionment result</a:t>
            </a:r>
          </a:p>
          <a:p>
            <a:pPr lvl="2"/>
            <a:r>
              <a:rPr lang="en-US" dirty="0" smtClean="0"/>
              <a:t>The Constitution does not provide state revenue departments the right to alternative apportionment</a:t>
            </a:r>
          </a:p>
          <a:p>
            <a:pPr lvl="1"/>
            <a:r>
              <a:rPr lang="en-US" i="1" dirty="0" smtClean="0"/>
              <a:t>Hans Rees Sons</a:t>
            </a:r>
            <a:r>
              <a:rPr lang="en-US" dirty="0" smtClean="0"/>
              <a:t> (1931)</a:t>
            </a:r>
          </a:p>
          <a:p>
            <a:pPr lvl="2"/>
            <a:r>
              <a:rPr lang="en-US" dirty="0" smtClean="0"/>
              <a:t>“Out of all appropriate proportion”</a:t>
            </a:r>
          </a:p>
          <a:p>
            <a:pPr lvl="1"/>
            <a:r>
              <a:rPr lang="en-US" i="1" dirty="0" smtClean="0"/>
              <a:t>Norfolk &amp; Western Railway </a:t>
            </a:r>
            <a:r>
              <a:rPr lang="en-US" dirty="0" smtClean="0"/>
              <a:t>(1968)</a:t>
            </a:r>
          </a:p>
          <a:p>
            <a:pPr lvl="2"/>
            <a:r>
              <a:rPr lang="en-US" dirty="0" smtClean="0"/>
              <a:t>“Grossly distorted result”</a:t>
            </a:r>
          </a:p>
        </p:txBody>
      </p:sp>
      <p:sp>
        <p:nvSpPr>
          <p:cNvPr id="6" name="Slide Number Placeholder 5"/>
          <p:cNvSpPr>
            <a:spLocks noGrp="1"/>
          </p:cNvSpPr>
          <p:nvPr>
            <p:ph type="sldNum" sz="quarter" idx="4"/>
          </p:nvPr>
        </p:nvSpPr>
        <p:spPr/>
        <p:txBody>
          <a:bodyPr/>
          <a:lstStyle/>
          <a:p>
            <a:fld id="{9EBD5762-3BDC-484D-9503-7EA6D5A9A8CE}" type="slidenum">
              <a:rPr lang="en-GB" smtClean="0"/>
              <a:pPr/>
              <a:t>34</a:t>
            </a:fld>
            <a:endParaRPr lang="en-GB" dirty="0"/>
          </a:p>
        </p:txBody>
      </p:sp>
      <p:sp>
        <p:nvSpPr>
          <p:cNvPr id="4" name="Footer Placeholder 3"/>
          <p:cNvSpPr>
            <a:spLocks noGrp="1"/>
          </p:cNvSpPr>
          <p:nvPr>
            <p:ph type="ftr" sz="quarter" idx="3"/>
          </p:nvPr>
        </p:nvSpPr>
        <p:spPr/>
        <p:txBody>
          <a:bodyPr/>
          <a:lstStyle/>
          <a:p>
            <a:r>
              <a:rPr lang="en-US" dirty="0"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78209014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Equitable Apportionment</a:t>
            </a:r>
            <a:endParaRPr lang="en-US" b="0" i="0" dirty="0"/>
          </a:p>
        </p:txBody>
      </p:sp>
      <p:sp>
        <p:nvSpPr>
          <p:cNvPr id="766979" name="Rectangle 3"/>
          <p:cNvSpPr>
            <a:spLocks noGrp="1" noChangeArrowheads="1"/>
          </p:cNvSpPr>
          <p:nvPr>
            <p:ph sz="quarter" idx="15"/>
          </p:nvPr>
        </p:nvSpPr>
        <p:spPr/>
        <p:txBody>
          <a:bodyPr/>
          <a:lstStyle/>
          <a:p>
            <a:r>
              <a:rPr lang="en-US" dirty="0" smtClean="0"/>
              <a:t>UDITPA Sec. 18 provides for the use of an alternative method of apportionment where the statutory formula distorts the amount of income reported to a state with respect to a taxpayer’s level of activity in the state. </a:t>
            </a:r>
          </a:p>
          <a:p>
            <a:pPr lvl="1"/>
            <a:r>
              <a:rPr lang="en-US" dirty="0" smtClean="0"/>
              <a:t>If the allocation and apportionment provisions of this Act do not fairly represent the extent of the taxpayer's business activity in this state, the taxpayer may petition for or the [tax administrator] may require, in respect to all or any part of the taxpayer's business activity, if reasonable:</a:t>
            </a:r>
          </a:p>
          <a:p>
            <a:pPr lvl="2"/>
            <a:r>
              <a:rPr lang="en-US" dirty="0" smtClean="0"/>
              <a:t>separate accounting;</a:t>
            </a:r>
          </a:p>
          <a:p>
            <a:pPr lvl="2"/>
            <a:r>
              <a:rPr lang="en-US" dirty="0" smtClean="0"/>
              <a:t>the exclusion of any one or more of the factors;</a:t>
            </a:r>
          </a:p>
          <a:p>
            <a:pPr lvl="2"/>
            <a:r>
              <a:rPr lang="en-US" dirty="0" smtClean="0"/>
              <a:t>the inclusion of one or more additional factors which will fairly represent the taxpayer's business activity in this state; or</a:t>
            </a:r>
          </a:p>
          <a:p>
            <a:pPr lvl="2"/>
            <a:r>
              <a:rPr lang="en-US" dirty="0" smtClean="0"/>
              <a:t>the employment of any other method to effectuate an equitable allocation and apportionment of the taxpayer's income. </a:t>
            </a:r>
            <a:endParaRPr lang="en-US" dirty="0"/>
          </a:p>
        </p:txBody>
      </p:sp>
      <p:sp>
        <p:nvSpPr>
          <p:cNvPr id="6" name="Slide Number Placeholder 5"/>
          <p:cNvSpPr>
            <a:spLocks noGrp="1"/>
          </p:cNvSpPr>
          <p:nvPr>
            <p:ph type="sldNum" sz="quarter" idx="4"/>
          </p:nvPr>
        </p:nvSpPr>
        <p:spPr/>
        <p:txBody>
          <a:bodyPr/>
          <a:lstStyle/>
          <a:p>
            <a:fld id="{9EBD5762-3BDC-484D-9503-7EA6D5A9A8CE}" type="slidenum">
              <a:rPr lang="en-GB" smtClean="0"/>
              <a:pPr/>
              <a:t>35</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50755843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02"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Equitable Apportionment</a:t>
            </a:r>
            <a:endParaRPr lang="en-US" b="0" i="0" dirty="0"/>
          </a:p>
        </p:txBody>
      </p:sp>
      <p:sp>
        <p:nvSpPr>
          <p:cNvPr id="768003" name="Rectangle 3"/>
          <p:cNvSpPr>
            <a:spLocks noGrp="1" noChangeArrowheads="1"/>
          </p:cNvSpPr>
          <p:nvPr>
            <p:ph sz="quarter" idx="15"/>
          </p:nvPr>
        </p:nvSpPr>
        <p:spPr/>
        <p:txBody>
          <a:bodyPr/>
          <a:lstStyle/>
          <a:p>
            <a:r>
              <a:rPr lang="en-US" dirty="0" smtClean="0"/>
              <a:t>A number of non-UDITPA states, have adopted essentially the same provision as UDITPA Sec. 18.</a:t>
            </a:r>
          </a:p>
          <a:p>
            <a:pPr lvl="1"/>
            <a:r>
              <a:rPr lang="en-US" dirty="0" smtClean="0"/>
              <a:t>Florida </a:t>
            </a:r>
          </a:p>
          <a:p>
            <a:pPr lvl="1"/>
            <a:r>
              <a:rPr lang="en-US" dirty="0" smtClean="0"/>
              <a:t>New Jersey</a:t>
            </a:r>
          </a:p>
          <a:p>
            <a:pPr lvl="1"/>
            <a:r>
              <a:rPr lang="en-US" dirty="0" smtClean="0"/>
              <a:t>New York</a:t>
            </a:r>
          </a:p>
          <a:p>
            <a:endParaRPr lang="en-US" dirty="0"/>
          </a:p>
        </p:txBody>
      </p:sp>
      <p:sp>
        <p:nvSpPr>
          <p:cNvPr id="6" name="Slide Number Placeholder 5"/>
          <p:cNvSpPr>
            <a:spLocks noGrp="1"/>
          </p:cNvSpPr>
          <p:nvPr>
            <p:ph type="sldNum" sz="quarter" idx="4"/>
          </p:nvPr>
        </p:nvSpPr>
        <p:spPr/>
        <p:txBody>
          <a:bodyPr/>
          <a:lstStyle/>
          <a:p>
            <a:fld id="{9EBD5762-3BDC-484D-9503-7EA6D5A9A8CE}" type="slidenum">
              <a:rPr lang="en-GB" smtClean="0"/>
              <a:pPr/>
              <a:t>36</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36381072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02"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MTC Regulation</a:t>
            </a:r>
            <a:endParaRPr lang="en-US" b="0" i="0" dirty="0"/>
          </a:p>
        </p:txBody>
      </p:sp>
      <p:sp>
        <p:nvSpPr>
          <p:cNvPr id="768003" name="Rectangle 3"/>
          <p:cNvSpPr>
            <a:spLocks noGrp="1" noChangeArrowheads="1"/>
          </p:cNvSpPr>
          <p:nvPr>
            <p:ph sz="quarter" idx="15"/>
          </p:nvPr>
        </p:nvSpPr>
        <p:spPr/>
        <p:txBody>
          <a:bodyPr/>
          <a:lstStyle/>
          <a:p>
            <a:pPr lvl="1"/>
            <a:r>
              <a:rPr lang="en-US" dirty="0" smtClean="0"/>
              <a:t>Multistate Tax Commission recently revised its regulations</a:t>
            </a:r>
          </a:p>
          <a:p>
            <a:pPr lvl="2"/>
            <a:r>
              <a:rPr lang="en-US" dirty="0" smtClean="0"/>
              <a:t>Former MTC Model Regulation IV.18.(a) (emphasis added):</a:t>
            </a:r>
          </a:p>
          <a:p>
            <a:pPr lvl="3"/>
            <a:r>
              <a:rPr lang="en-US" dirty="0" smtClean="0"/>
              <a:t>Alternative apportionment allowed “only in limited and specific cases” and could be “invoked only in cases where </a:t>
            </a:r>
            <a:r>
              <a:rPr lang="en-US" i="1" dirty="0" smtClean="0"/>
              <a:t>unusual</a:t>
            </a:r>
            <a:r>
              <a:rPr lang="en-US" dirty="0" smtClean="0"/>
              <a:t> fact situations (</a:t>
            </a:r>
            <a:r>
              <a:rPr lang="en-US" i="1" dirty="0" smtClean="0"/>
              <a:t>which ordinarily will be unique and non recurring</a:t>
            </a:r>
            <a:r>
              <a:rPr lang="en-US" dirty="0" smtClean="0"/>
              <a:t>) produce incongruous results.”</a:t>
            </a:r>
          </a:p>
          <a:p>
            <a:pPr lvl="2"/>
            <a:r>
              <a:rPr lang="en-US" dirty="0" smtClean="0"/>
              <a:t>Current MTC Model Regulation IV.18.(a) (July 29, 2010):</a:t>
            </a:r>
          </a:p>
          <a:p>
            <a:pPr lvl="3"/>
            <a:r>
              <a:rPr lang="en-US" dirty="0" smtClean="0"/>
              <a:t>Alternative apportionment allowed “only in limited and specific cases where the apportionment provisions…produce incongruous results.”</a:t>
            </a:r>
          </a:p>
          <a:p>
            <a:pPr lvl="3"/>
            <a:r>
              <a:rPr lang="en-US" dirty="0" smtClean="0"/>
              <a:t>Removes “unusual fact situations” and “unique and non recurring”</a:t>
            </a:r>
          </a:p>
          <a:p>
            <a:pPr lvl="2"/>
            <a:r>
              <a:rPr lang="en-US" dirty="0" smtClean="0"/>
              <a:t>MTC Industry Specific Apportionment Regulations</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37</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373194594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02" name="Rectangle 2"/>
          <p:cNvSpPr>
            <a:spLocks noGrp="1" noChangeArrowheads="1"/>
          </p:cNvSpPr>
          <p:nvPr>
            <p:ph type="title"/>
          </p:nvPr>
        </p:nvSpPr>
        <p:spPr/>
        <p:txBody>
          <a:bodyPr/>
          <a:lstStyle/>
          <a:p>
            <a:r>
              <a:rPr lang="en-US" dirty="0"/>
              <a:t>Advanced Income Tax Track</a:t>
            </a:r>
            <a:br>
              <a:rPr lang="en-US" dirty="0"/>
            </a:br>
            <a:r>
              <a:rPr lang="en-US" b="0" i="0" dirty="0"/>
              <a:t>MTC </a:t>
            </a:r>
            <a:r>
              <a:rPr lang="en-US" b="0" i="0" dirty="0" smtClean="0"/>
              <a:t>Article IV.18</a:t>
            </a:r>
            <a:endParaRPr lang="en-US" b="0" i="0" dirty="0"/>
          </a:p>
        </p:txBody>
      </p:sp>
      <p:sp>
        <p:nvSpPr>
          <p:cNvPr id="768003" name="Rectangle 3"/>
          <p:cNvSpPr>
            <a:spLocks noGrp="1" noChangeArrowheads="1"/>
          </p:cNvSpPr>
          <p:nvPr>
            <p:ph sz="quarter" idx="15"/>
          </p:nvPr>
        </p:nvSpPr>
        <p:spPr>
          <a:xfrm>
            <a:off x="533400" y="1752600"/>
            <a:ext cx="8229600" cy="4419600"/>
          </a:xfrm>
        </p:spPr>
        <p:txBody>
          <a:bodyPr/>
          <a:lstStyle/>
          <a:p>
            <a:r>
              <a:rPr lang="en-US" dirty="0" smtClean="0"/>
              <a:t>Revisions to Article IV.18.</a:t>
            </a:r>
          </a:p>
          <a:p>
            <a:pPr lvl="2"/>
            <a:r>
              <a:rPr lang="en-US" dirty="0" smtClean="0"/>
              <a:t>Original language retained with two subsections added</a:t>
            </a:r>
          </a:p>
          <a:p>
            <a:pPr lvl="2"/>
            <a:r>
              <a:rPr lang="en-US" dirty="0" smtClean="0"/>
              <a:t>Original language is:</a:t>
            </a:r>
          </a:p>
          <a:p>
            <a:r>
              <a:rPr lang="en-US" u="sng" dirty="0" smtClean="0">
                <a:solidFill>
                  <a:schemeClr val="accent2"/>
                </a:solidFill>
              </a:rPr>
              <a:t>(a)</a:t>
            </a:r>
            <a:r>
              <a:rPr lang="en-US" dirty="0" smtClean="0">
                <a:solidFill>
                  <a:schemeClr val="tx2"/>
                </a:solidFill>
              </a:rPr>
              <a:t> </a:t>
            </a:r>
            <a:r>
              <a:rPr lang="en-US" dirty="0" smtClean="0"/>
              <a:t>If the allocation and apportionment provisions of this Article do not fairly represent the extent of the taxpayer's business activity in this State, the taxpayer may petition for or the tax administrator may require, in respect to all or any part of the taxpayer's business activity, if reasonable: </a:t>
            </a:r>
          </a:p>
          <a:p>
            <a:pPr lvl="2">
              <a:buFont typeface="+mj-lt"/>
              <a:buAutoNum type="arabicParenR"/>
            </a:pPr>
            <a:r>
              <a:rPr lang="en-US" dirty="0" smtClean="0"/>
              <a:t>separate accounting; </a:t>
            </a:r>
          </a:p>
          <a:p>
            <a:pPr lvl="2">
              <a:buFont typeface="+mj-lt"/>
              <a:buAutoNum type="arabicParenR"/>
            </a:pPr>
            <a:r>
              <a:rPr lang="en-US" dirty="0" smtClean="0"/>
              <a:t>the exclusion of any one or more of the factors; </a:t>
            </a:r>
          </a:p>
          <a:p>
            <a:pPr lvl="2">
              <a:buFont typeface="+mj-lt"/>
              <a:buAutoNum type="arabicParenR"/>
            </a:pPr>
            <a:r>
              <a:rPr lang="en-US" dirty="0" smtClean="0"/>
              <a:t>the inclusion of one or more additional factors which will fairly represent the taxpayer's business activity in this State; or </a:t>
            </a:r>
          </a:p>
          <a:p>
            <a:pPr lvl="2">
              <a:buFont typeface="+mj-lt"/>
              <a:buAutoNum type="arabicParenR"/>
            </a:pPr>
            <a:r>
              <a:rPr lang="en-US" dirty="0" smtClean="0"/>
              <a:t>the employment of any other method to effectuate an equitable allocation and apportionment of the taxpayer's income. </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38</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61256894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02"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MTC Article IV.18</a:t>
            </a:r>
            <a:endParaRPr lang="en-US" b="0" i="0" dirty="0"/>
          </a:p>
        </p:txBody>
      </p:sp>
      <p:sp>
        <p:nvSpPr>
          <p:cNvPr id="768003" name="Rectangle 3"/>
          <p:cNvSpPr>
            <a:spLocks noGrp="1" noChangeArrowheads="1"/>
          </p:cNvSpPr>
          <p:nvPr>
            <p:ph sz="quarter" idx="15"/>
          </p:nvPr>
        </p:nvSpPr>
        <p:spPr/>
        <p:txBody>
          <a:bodyPr/>
          <a:lstStyle/>
          <a:p>
            <a:r>
              <a:rPr lang="en-US" dirty="0" smtClean="0"/>
              <a:t>Revisions to Article IV.18 – approved to add the following</a:t>
            </a:r>
          </a:p>
          <a:p>
            <a:pPr marL="274320" lvl="2" indent="0">
              <a:buNone/>
            </a:pPr>
            <a:r>
              <a:rPr lang="en-US" u="sng" dirty="0" smtClean="0">
                <a:solidFill>
                  <a:schemeClr val="accent2"/>
                </a:solidFill>
              </a:rPr>
              <a:t>(b) (1) If the allocation and apportionment provisions of this Article do not fairly represent the extent of business activity in this State of taxpayers engaged in a particular industry or in a particular transaction or activity, the tax administrator may, in addition to the authority provided in section (a), establish appropriate rules or regulations for determining alternative allocation and apportionment methods for such taxpayers.</a:t>
            </a:r>
          </a:p>
          <a:p>
            <a:pPr lvl="2"/>
            <a:r>
              <a:rPr lang="en-US" dirty="0" smtClean="0"/>
              <a:t>Included to resolve the question of whether the existing language of Article IV.18 authorizes the promulgation of regulations.</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39</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57207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1"/>
          <p:cNvSpPr>
            <a:spLocks noGrp="1"/>
          </p:cNvSpPr>
          <p:nvPr>
            <p:ph type="ftr" sz="quarter" idx="4294967295"/>
          </p:nvPr>
        </p:nvSpPr>
        <p:spPr>
          <a:xfrm>
            <a:off x="530225" y="6324600"/>
            <a:ext cx="5260975" cy="150813"/>
          </a:xfrm>
          <a:prstGeom prst="rect">
            <a:avLst/>
          </a:prstGeom>
        </p:spPr>
        <p:txBody>
          <a:bodyPr/>
          <a:lstStyle/>
          <a:p>
            <a:r>
              <a:rPr lang="en-GB" dirty="0" smtClean="0"/>
              <a:t>UC Davis Summer Tax Institute</a:t>
            </a:r>
            <a:endParaRPr lang="en-GB" dirty="0"/>
          </a:p>
        </p:txBody>
      </p:sp>
      <p:sp>
        <p:nvSpPr>
          <p:cNvPr id="9" name="Slide Number Placeholder 6"/>
          <p:cNvSpPr>
            <a:spLocks noGrp="1"/>
          </p:cNvSpPr>
          <p:nvPr>
            <p:ph type="sldNum" sz="quarter" idx="4294967295"/>
          </p:nvPr>
        </p:nvSpPr>
        <p:spPr>
          <a:xfrm>
            <a:off x="7086600" y="6477000"/>
            <a:ext cx="1527175" cy="152400"/>
          </a:xfrm>
          <a:prstGeom prst="rect">
            <a:avLst/>
          </a:prstGeom>
        </p:spPr>
        <p:txBody>
          <a:bodyPr/>
          <a:lstStyle/>
          <a:p>
            <a:fld id="{2A650BFF-BAF5-400C-A987-52EFE6C6CD00}" type="slidenum">
              <a:rPr lang="en-GB" smtClean="0"/>
              <a:pPr/>
              <a:t>4</a:t>
            </a:fld>
            <a:endParaRPr lang="en-GB" dirty="0"/>
          </a:p>
        </p:txBody>
      </p:sp>
      <p:sp>
        <p:nvSpPr>
          <p:cNvPr id="4" name="Content Placeholder 3"/>
          <p:cNvSpPr>
            <a:spLocks noGrp="1"/>
          </p:cNvSpPr>
          <p:nvPr>
            <p:ph sz="quarter" idx="15"/>
          </p:nvPr>
        </p:nvSpPr>
        <p:spPr/>
        <p:txBody>
          <a:bodyPr/>
          <a:lstStyle/>
          <a:p>
            <a:pPr marL="285750" indent="-285750">
              <a:buFont typeface="Arial" pitchFamily="34" charset="0"/>
              <a:buChar char="•"/>
            </a:pPr>
            <a:r>
              <a:rPr lang="en-US" dirty="0" smtClean="0"/>
              <a:t>In 1974, California joined a number of states in enacting the Multistate Tax Compact as a means of warding off congressional intervention in state taxation.</a:t>
            </a:r>
          </a:p>
          <a:p>
            <a:pPr marL="285750" indent="-285750">
              <a:buFont typeface="Arial" pitchFamily="34" charset="0"/>
              <a:buChar char="•"/>
            </a:pPr>
            <a:r>
              <a:rPr lang="en-US" dirty="0" smtClean="0"/>
              <a:t>While Article I, Section 10 of the U.S. Constitution provides “that no State shall enter into an agreement or compact with another State” without the consent of Congress, the U.S. Supreme Court affirmed the constitutionality of the Multistate Tax Compact in </a:t>
            </a:r>
            <a:r>
              <a:rPr lang="en-US" i="1" dirty="0" smtClean="0"/>
              <a:t>United </a:t>
            </a:r>
            <a:r>
              <a:rPr lang="en-US" i="1" dirty="0"/>
              <a:t>States Steel Corp. v. Multistate Tax </a:t>
            </a:r>
            <a:r>
              <a:rPr lang="en-US" i="1" dirty="0" smtClean="0"/>
              <a:t>Commission</a:t>
            </a:r>
            <a:r>
              <a:rPr lang="en-US" dirty="0" smtClean="0"/>
              <a:t>.</a:t>
            </a:r>
          </a:p>
          <a:p>
            <a:pPr marL="285750" indent="-285750">
              <a:buFont typeface="Arial" pitchFamily="34" charset="0"/>
              <a:buChar char="•"/>
            </a:pPr>
            <a:r>
              <a:rPr lang="en-US" dirty="0" smtClean="0"/>
              <a:t>The Multistate Tax Compact is one of many interstate compacts in the United States.</a:t>
            </a:r>
          </a:p>
          <a:p>
            <a:pPr marL="560070" lvl="1" indent="-285750">
              <a:buFontTx/>
              <a:buChar char="-"/>
            </a:pPr>
            <a:r>
              <a:rPr lang="en-US" dirty="0" smtClean="0"/>
              <a:t>States enter into various types of compacts regularly(</a:t>
            </a:r>
            <a:r>
              <a:rPr lang="en-US" i="1" dirty="0" smtClean="0"/>
              <a:t>i.e.</a:t>
            </a:r>
            <a:r>
              <a:rPr lang="en-US" dirty="0" smtClean="0"/>
              <a:t>, agriculture, education, transportation, water, ect.)   </a:t>
            </a:r>
            <a:endParaRPr lang="en-US" dirty="0"/>
          </a:p>
          <a:p>
            <a:pPr marL="558800" lvl="1" indent="-285750">
              <a:buFontTx/>
              <a:buChar char="-"/>
            </a:pPr>
            <a:r>
              <a:rPr lang="en-US" dirty="0" smtClean="0"/>
              <a:t>In</a:t>
            </a:r>
            <a:r>
              <a:rPr lang="en-US" i="1" dirty="0" smtClean="0"/>
              <a:t> 2013, the U.S. Supreme Court articulated in Tarrant </a:t>
            </a:r>
            <a:r>
              <a:rPr lang="en-US" dirty="0" smtClean="0"/>
              <a:t>that if a compact between states is clear and unambiguous the plain language controls.</a:t>
            </a:r>
            <a:endParaRPr lang="en-US" dirty="0"/>
          </a:p>
          <a:p>
            <a:pPr lvl="1" indent="0">
              <a:buNone/>
            </a:pPr>
            <a:endParaRPr lang="en-US" i="1" dirty="0"/>
          </a:p>
          <a:p>
            <a:pPr marL="0" lvl="1" indent="0" algn="ctr">
              <a:buNone/>
            </a:pPr>
            <a:endParaRPr lang="en-GB" sz="1600" i="1" dirty="0" smtClean="0"/>
          </a:p>
          <a:p>
            <a:pPr marL="0" lvl="1" indent="0" algn="ctr">
              <a:buNone/>
            </a:pPr>
            <a:endParaRPr lang="en-US" dirty="0"/>
          </a:p>
        </p:txBody>
      </p:sp>
      <p:sp>
        <p:nvSpPr>
          <p:cNvPr id="5" name="Title 4"/>
          <p:cNvSpPr>
            <a:spLocks noGrp="1"/>
          </p:cNvSpPr>
          <p:nvPr>
            <p:ph type="title"/>
          </p:nvPr>
        </p:nvSpPr>
        <p:spPr/>
        <p:txBody>
          <a:bodyPr/>
          <a:lstStyle/>
          <a:p>
            <a:r>
              <a:rPr lang="en-US" dirty="0"/>
              <a:t>Advanced Income Tax </a:t>
            </a:r>
            <a:r>
              <a:rPr lang="en-US" dirty="0" smtClean="0"/>
              <a:t>Track</a:t>
            </a:r>
            <a:br>
              <a:rPr lang="en-US" dirty="0" smtClean="0"/>
            </a:br>
            <a:r>
              <a:rPr lang="en-US" sz="2000" b="0" i="0" dirty="0" smtClean="0"/>
              <a:t>Multistate Tax Compact </a:t>
            </a:r>
            <a:r>
              <a:rPr lang="en-US" sz="2000" dirty="0"/>
              <a:t>– </a:t>
            </a:r>
            <a:r>
              <a:rPr lang="en-US" sz="2000" b="0" i="0" dirty="0" smtClean="0"/>
              <a:t>Background</a:t>
            </a:r>
            <a:endParaRPr lang="en-US" sz="2000" b="0" i="0"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73747421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02"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MTC Article IV.18</a:t>
            </a:r>
            <a:endParaRPr lang="en-US" b="0" i="0" dirty="0"/>
          </a:p>
        </p:txBody>
      </p:sp>
      <p:sp>
        <p:nvSpPr>
          <p:cNvPr id="768003" name="Rectangle 3"/>
          <p:cNvSpPr>
            <a:spLocks noGrp="1" noChangeArrowheads="1"/>
          </p:cNvSpPr>
          <p:nvPr>
            <p:ph sz="quarter" idx="15"/>
          </p:nvPr>
        </p:nvSpPr>
        <p:spPr/>
        <p:txBody>
          <a:bodyPr/>
          <a:lstStyle/>
          <a:p>
            <a:r>
              <a:rPr lang="en-US" dirty="0" smtClean="0"/>
              <a:t>Revisions to Article IV.18 – approved to add the following</a:t>
            </a:r>
          </a:p>
          <a:p>
            <a:pPr marL="274320" lvl="2" indent="0">
              <a:buNone/>
            </a:pPr>
            <a:r>
              <a:rPr lang="en-US" u="sng" dirty="0">
                <a:solidFill>
                  <a:schemeClr val="accent2"/>
                </a:solidFill>
              </a:rPr>
              <a:t>(b) (2</a:t>
            </a:r>
            <a:r>
              <a:rPr lang="en-US" u="sng" dirty="0" smtClean="0">
                <a:solidFill>
                  <a:schemeClr val="accent2"/>
                </a:solidFill>
              </a:rPr>
              <a:t>) A regulation adopted pursuant to this section shall be </a:t>
            </a:r>
            <a:r>
              <a:rPr lang="en-US" u="sng" dirty="0">
                <a:solidFill>
                  <a:schemeClr val="accent2"/>
                </a:solidFill>
              </a:rPr>
              <a:t>applied uniformly, except that with respect to any taxpayer to </a:t>
            </a:r>
            <a:r>
              <a:rPr lang="en-US" u="sng" dirty="0" smtClean="0">
                <a:solidFill>
                  <a:schemeClr val="accent2"/>
                </a:solidFill>
              </a:rPr>
              <a:t>whom such regulation applies, the taxpayer may petition for</a:t>
            </a:r>
            <a:r>
              <a:rPr lang="en-US" u="sng" dirty="0">
                <a:solidFill>
                  <a:schemeClr val="accent2"/>
                </a:solidFill>
              </a:rPr>
              <a:t>, or the tax administrator may require, adjustment pursuant to Section 18(a). </a:t>
            </a:r>
          </a:p>
          <a:p>
            <a:pPr lvl="2"/>
            <a:r>
              <a:rPr lang="en-US" dirty="0" smtClean="0"/>
              <a:t>Preserves the right of taxpayers to request, or tax administrators to apply, alternative apportionment independent of any regulations. </a:t>
            </a:r>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40</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95969291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02"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MTC Article IV.18</a:t>
            </a:r>
            <a:endParaRPr lang="en-US" b="0" i="0" dirty="0"/>
          </a:p>
        </p:txBody>
      </p:sp>
      <p:sp>
        <p:nvSpPr>
          <p:cNvPr id="768003" name="Rectangle 3"/>
          <p:cNvSpPr>
            <a:spLocks noGrp="1" noChangeArrowheads="1"/>
          </p:cNvSpPr>
          <p:nvPr>
            <p:ph sz="quarter" idx="15"/>
          </p:nvPr>
        </p:nvSpPr>
        <p:spPr/>
        <p:txBody>
          <a:bodyPr/>
          <a:lstStyle/>
          <a:p>
            <a:r>
              <a:rPr lang="en-US" dirty="0"/>
              <a:t>Revisions to Article IV.18 – </a:t>
            </a:r>
            <a:r>
              <a:rPr lang="en-US" dirty="0" smtClean="0"/>
              <a:t>recommended amendments:</a:t>
            </a:r>
            <a:endParaRPr lang="en-US" dirty="0"/>
          </a:p>
          <a:p>
            <a:pPr lvl="1"/>
            <a:r>
              <a:rPr lang="en-US" sz="1700" dirty="0"/>
              <a:t>(c) The party petitioning for, or the [tax administrator] requiring, the use of any method to effectuate an equitable allocation and apportionment of the taxpayer’s income pursuant to subsection (a) must prove by [Drafter’s note: insert standard of proof here]: (1) that the allocation and apportionment provisions of this Article do not fairly represent the extent of the taxpayer’s activity in this State; and (2) that the alternative to such provisions is reasonable. </a:t>
            </a:r>
            <a:endParaRPr lang="en-US" sz="1700" dirty="0" smtClean="0"/>
          </a:p>
          <a:p>
            <a:pPr lvl="1"/>
            <a:r>
              <a:rPr lang="en-US" sz="1700" dirty="0" smtClean="0"/>
              <a:t>The </a:t>
            </a:r>
            <a:r>
              <a:rPr lang="en-US" sz="1700" dirty="0"/>
              <a:t>same burden of proof shall apply whether the taxpayer is petitioning for, or the [tax administrator] is requiring, the use of any reasonable method to effectuate an equitable allocation and apportionment of the taxpayer’s income. Notwithstanding the previous sentence, if the tax administrator can show that in any two of the prior five tax years, the taxpayer had used an allocation or apportionment method at variance with its allocation or apportionment method or methods used for such other tax years, then the tax administrator shall not bear the burden of proof in imposing a different method pursuant to (a).</a:t>
            </a:r>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41</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01074064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02"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MTC Article IV.18</a:t>
            </a:r>
            <a:endParaRPr lang="en-US" b="0" i="0" dirty="0"/>
          </a:p>
        </p:txBody>
      </p:sp>
      <p:sp>
        <p:nvSpPr>
          <p:cNvPr id="768003" name="Rectangle 3"/>
          <p:cNvSpPr>
            <a:spLocks noGrp="1" noChangeArrowheads="1"/>
          </p:cNvSpPr>
          <p:nvPr>
            <p:ph sz="quarter" idx="15"/>
          </p:nvPr>
        </p:nvSpPr>
        <p:spPr/>
        <p:txBody>
          <a:bodyPr/>
          <a:lstStyle/>
          <a:p>
            <a:r>
              <a:rPr lang="en-US" dirty="0"/>
              <a:t>Revisions to Article IV.18 – </a:t>
            </a:r>
            <a:r>
              <a:rPr lang="en-US" dirty="0" smtClean="0"/>
              <a:t>recommended amendments continued:</a:t>
            </a:r>
            <a:endParaRPr lang="en-US" dirty="0"/>
          </a:p>
          <a:p>
            <a:pPr lvl="1"/>
            <a:r>
              <a:rPr lang="en-US" dirty="0"/>
              <a:t>(d) If the [tax administrator] requires any method to effectuate an equitable allocation and apportionment of the taxpayer’s income, the [tax administrator] cannot impose any civil or criminal penalty with reference to the tax due that is attributable to the taxpayer’s reasonable reliance solely on the allocation and apportionment provisions of this Article</a:t>
            </a:r>
            <a:r>
              <a:rPr lang="en-US" dirty="0" smtClean="0"/>
              <a:t>.</a:t>
            </a:r>
          </a:p>
          <a:p>
            <a:pPr lvl="1"/>
            <a:r>
              <a:rPr lang="en-US" dirty="0" smtClean="0"/>
              <a:t>(</a:t>
            </a:r>
            <a:r>
              <a:rPr lang="en-US" dirty="0"/>
              <a:t>e) A taxpayer that has received written permission from the [tax administrator] to use a reasonable method to effectuate an equitable allocation and apportionment of the taxpayer’s income shall not have that permission revoked with respect to transactions and activities that have already occurred unless there has been a material change in, or a material misrepresentation of, the facts provided by the taxpayer upon which the [tax administrator] reasonably relied</a:t>
            </a:r>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42</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85660196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02"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Issues</a:t>
            </a:r>
            <a:endParaRPr lang="en-US" b="0" i="0" dirty="0"/>
          </a:p>
        </p:txBody>
      </p:sp>
      <p:sp>
        <p:nvSpPr>
          <p:cNvPr id="768003" name="Rectangle 3"/>
          <p:cNvSpPr>
            <a:spLocks noGrp="1" noChangeArrowheads="1"/>
          </p:cNvSpPr>
          <p:nvPr>
            <p:ph sz="quarter" idx="15"/>
          </p:nvPr>
        </p:nvSpPr>
        <p:spPr/>
        <p:txBody>
          <a:bodyPr/>
          <a:lstStyle/>
          <a:p>
            <a:pPr lvl="1"/>
            <a:r>
              <a:rPr lang="en-US" dirty="0" smtClean="0"/>
              <a:t>Who bears the burden of proving that alternative apportionment is appropriate?</a:t>
            </a:r>
          </a:p>
          <a:p>
            <a:pPr lvl="2"/>
            <a:r>
              <a:rPr lang="en-US" dirty="0" smtClean="0"/>
              <a:t>Taxpayer</a:t>
            </a:r>
          </a:p>
          <a:p>
            <a:pPr lvl="2"/>
            <a:r>
              <a:rPr lang="en-US" dirty="0" smtClean="0"/>
              <a:t>Requesting party?</a:t>
            </a:r>
          </a:p>
          <a:p>
            <a:pPr lvl="1"/>
            <a:r>
              <a:rPr lang="en-US" dirty="0" smtClean="0"/>
              <a:t>What is the baseline (i.e., how is unfairness or improper reflection shown)?</a:t>
            </a:r>
          </a:p>
          <a:p>
            <a:pPr lvl="1"/>
            <a:r>
              <a:rPr lang="en-US" dirty="0" smtClean="0"/>
              <a:t>What and how must it be requested?</a:t>
            </a:r>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43</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332829737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02"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Request for Alternative Apportionment</a:t>
            </a:r>
            <a:endParaRPr lang="en-US" b="0" i="0" dirty="0"/>
          </a:p>
        </p:txBody>
      </p:sp>
      <p:sp>
        <p:nvSpPr>
          <p:cNvPr id="768003" name="Rectangle 3"/>
          <p:cNvSpPr>
            <a:spLocks noGrp="1" noChangeArrowheads="1"/>
          </p:cNvSpPr>
          <p:nvPr>
            <p:ph sz="quarter" idx="15"/>
          </p:nvPr>
        </p:nvSpPr>
        <p:spPr/>
        <p:txBody>
          <a:bodyPr/>
          <a:lstStyle/>
          <a:p>
            <a:pPr lvl="1"/>
            <a:r>
              <a:rPr lang="en-US" dirty="0" smtClean="0"/>
              <a:t>States employ a variety of approaches for those seeking to use alternative apportionment</a:t>
            </a:r>
          </a:p>
          <a:p>
            <a:pPr lvl="2"/>
            <a:r>
              <a:rPr lang="en-US" dirty="0" smtClean="0"/>
              <a:t>File a petition in advance (before original return) – time periods differ</a:t>
            </a:r>
          </a:p>
          <a:p>
            <a:pPr lvl="2"/>
            <a:r>
              <a:rPr lang="en-US" dirty="0" smtClean="0"/>
              <a:t>File objections to standard formula with the return</a:t>
            </a:r>
          </a:p>
          <a:p>
            <a:pPr lvl="2"/>
            <a:r>
              <a:rPr lang="en-US" dirty="0" smtClean="0"/>
              <a:t>File and pay under original formula – then include a proposed adjustment</a:t>
            </a:r>
          </a:p>
          <a:p>
            <a:pPr lvl="2"/>
            <a:r>
              <a:rPr lang="en-US" dirty="0" smtClean="0"/>
              <a:t>Petitions must include statement of new method and why proposed alternative more clearly reflects income</a:t>
            </a:r>
          </a:p>
          <a:p>
            <a:pPr lvl="2"/>
            <a:r>
              <a:rPr lang="en-US" dirty="0" smtClean="0"/>
              <a:t>Department may invoke alternative apportionment formula</a:t>
            </a:r>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44</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00320423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02"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Request for Alternative Apportionment</a:t>
            </a:r>
            <a:endParaRPr lang="en-US" b="0" i="0" dirty="0"/>
          </a:p>
        </p:txBody>
      </p:sp>
      <p:sp>
        <p:nvSpPr>
          <p:cNvPr id="768003" name="Rectangle 3"/>
          <p:cNvSpPr>
            <a:spLocks noGrp="1" noChangeArrowheads="1"/>
          </p:cNvSpPr>
          <p:nvPr>
            <p:ph sz="quarter" idx="15"/>
          </p:nvPr>
        </p:nvSpPr>
        <p:spPr/>
        <p:txBody>
          <a:bodyPr/>
          <a:lstStyle/>
          <a:p>
            <a:pPr lvl="1"/>
            <a:r>
              <a:rPr lang="en-US" dirty="0" smtClean="0"/>
              <a:t>Require different standards of proof</a:t>
            </a:r>
          </a:p>
          <a:p>
            <a:pPr lvl="2"/>
            <a:r>
              <a:rPr lang="en-US" dirty="0" smtClean="0"/>
              <a:t>Standard formula does not fairly reflect the taxpayer’s in-state activities </a:t>
            </a:r>
          </a:p>
          <a:p>
            <a:pPr lvl="2"/>
            <a:r>
              <a:rPr lang="en-US" dirty="0" smtClean="0"/>
              <a:t>Incongruous results</a:t>
            </a:r>
          </a:p>
          <a:p>
            <a:pPr lvl="2"/>
            <a:r>
              <a:rPr lang="en-US" dirty="0" smtClean="0"/>
              <a:t>Distortion</a:t>
            </a:r>
          </a:p>
          <a:p>
            <a:pPr lvl="2"/>
            <a:r>
              <a:rPr lang="en-US" dirty="0" smtClean="0"/>
              <a:t>Taxes extraterritorial values</a:t>
            </a:r>
          </a:p>
          <a:p>
            <a:pPr lvl="2"/>
            <a:r>
              <a:rPr lang="en-US" dirty="0" smtClean="0"/>
              <a:t>Unreasonably and arbitrarily attributes income to state far out of proportion to the business transacted in the state</a:t>
            </a:r>
          </a:p>
          <a:p>
            <a:pPr lvl="2"/>
            <a:r>
              <a:rPr lang="en-US" dirty="0" smtClean="0"/>
              <a:t>Only in unusual circumstances</a:t>
            </a:r>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45</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66106937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6674"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Connecticut Gen. Stat. Sec. 12-221a</a:t>
            </a:r>
            <a:endParaRPr lang="en-US" b="0" i="0" dirty="0"/>
          </a:p>
        </p:txBody>
      </p:sp>
      <p:sp>
        <p:nvSpPr>
          <p:cNvPr id="796675" name="Rectangle 3"/>
          <p:cNvSpPr>
            <a:spLocks noGrp="1" noChangeArrowheads="1"/>
          </p:cNvSpPr>
          <p:nvPr>
            <p:ph sz="quarter" idx="15"/>
          </p:nvPr>
        </p:nvSpPr>
        <p:spPr/>
        <p:txBody>
          <a:bodyPr/>
          <a:lstStyle/>
          <a:p>
            <a:pPr lvl="1"/>
            <a:r>
              <a:rPr lang="en-US" dirty="0" smtClean="0"/>
              <a:t>If the statutory method of apportionment does not fairly attribute to Connecticut a taxpayer’s net income or minimum tax base, the taxpayer may petition for an alternate method of apportionment by filing with its return a statement of its objections and a proposed method of apportionment that it believes proper and equitable under the circumstances, accompanied by supporting details and proofs. </a:t>
            </a:r>
          </a:p>
          <a:p>
            <a:pPr lvl="1"/>
            <a:r>
              <a:rPr lang="en-US" dirty="0" smtClean="0"/>
              <a:t>The Commissioner, within a reasonable time thereafter, shall notify the company whether the proposed method is accepted as reasonable and equitable and, if so accepted, shall adjust the return and tax accordingly.</a:t>
            </a:r>
          </a:p>
          <a:p>
            <a:pPr lvl="1"/>
            <a:r>
              <a:rPr lang="en-US" dirty="0" smtClean="0"/>
              <a:t>The Commissioner at any time within three years after the due date for the filing a return using the statutory method of apportionment may change such method if, in his opinion, such method attributes to the state a smaller portion of net income or minimum tax base than is equitably attributable to the state and may assess and collect taxes in accordance with such method. </a:t>
            </a:r>
            <a:endParaRPr lang="en-US" dirty="0"/>
          </a:p>
        </p:txBody>
      </p:sp>
      <p:sp>
        <p:nvSpPr>
          <p:cNvPr id="6" name="Slide Number Placeholder 5"/>
          <p:cNvSpPr>
            <a:spLocks noGrp="1"/>
          </p:cNvSpPr>
          <p:nvPr>
            <p:ph type="sldNum" sz="quarter" idx="4"/>
          </p:nvPr>
        </p:nvSpPr>
        <p:spPr/>
        <p:txBody>
          <a:bodyPr/>
          <a:lstStyle/>
          <a:p>
            <a:r>
              <a:rPr lang="en-GB" dirty="0" smtClean="0"/>
              <a:t> </a:t>
            </a:r>
            <a:fld id="{9EBD5762-3BDC-484D-9503-7EA6D5A9A8CE}" type="slidenum">
              <a:rPr lang="en-GB" smtClean="0"/>
              <a:pPr/>
              <a:t>46</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02285050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22"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Conn. Agencies </a:t>
            </a:r>
            <a:r>
              <a:rPr lang="en-US" b="0" i="0" dirty="0" err="1" smtClean="0"/>
              <a:t>Regs</a:t>
            </a:r>
            <a:r>
              <a:rPr lang="en-US" b="0" i="0" dirty="0" smtClean="0"/>
              <a:t>. 12-221a-1</a:t>
            </a:r>
            <a:endParaRPr lang="en-US" b="0" i="0" dirty="0"/>
          </a:p>
        </p:txBody>
      </p:sp>
      <p:sp>
        <p:nvSpPr>
          <p:cNvPr id="798723" name="Rectangle 3"/>
          <p:cNvSpPr>
            <a:spLocks noGrp="1" noChangeArrowheads="1"/>
          </p:cNvSpPr>
          <p:nvPr>
            <p:ph sz="quarter" idx="15"/>
          </p:nvPr>
        </p:nvSpPr>
        <p:spPr/>
        <p:txBody>
          <a:bodyPr/>
          <a:lstStyle/>
          <a:p>
            <a:pPr lvl="1"/>
            <a:r>
              <a:rPr lang="en-US" dirty="0" smtClean="0"/>
              <a:t>The person seeking the use of an alternate method of apportionment must prove by </a:t>
            </a:r>
            <a:r>
              <a:rPr lang="en-US" b="1" dirty="0" smtClean="0"/>
              <a:t>clear and convincing evidence </a:t>
            </a:r>
            <a:r>
              <a:rPr lang="en-US" dirty="0" smtClean="0"/>
              <a:t>that there is an </a:t>
            </a:r>
            <a:r>
              <a:rPr lang="en-US" b="1" dirty="0" smtClean="0"/>
              <a:t>unusual fact situation</a:t>
            </a:r>
            <a:r>
              <a:rPr lang="en-US" dirty="0" smtClean="0"/>
              <a:t>, which ordinarily will be </a:t>
            </a:r>
            <a:r>
              <a:rPr lang="en-US" b="1" dirty="0" smtClean="0"/>
              <a:t>unique and nonrecurring</a:t>
            </a:r>
            <a:r>
              <a:rPr lang="en-US" dirty="0" smtClean="0"/>
              <a:t>, that produce </a:t>
            </a:r>
            <a:r>
              <a:rPr lang="en-US" b="1" dirty="0" smtClean="0"/>
              <a:t>incongruous results </a:t>
            </a:r>
            <a:r>
              <a:rPr lang="en-US" dirty="0" smtClean="0"/>
              <a:t>under the statutory apportionment formula. </a:t>
            </a:r>
          </a:p>
          <a:p>
            <a:pPr lvl="1"/>
            <a:r>
              <a:rPr lang="en-US" dirty="0" smtClean="0"/>
              <a:t>If a taxpayer asserts a Due Process Clause or the Commerce Clause violation as grounds for the use of an alternate method of apportionment, the taxpayer must show by clear and convincing evidence, such violation. </a:t>
            </a:r>
            <a:endParaRPr lang="en-US" dirty="0"/>
          </a:p>
        </p:txBody>
      </p:sp>
      <p:sp>
        <p:nvSpPr>
          <p:cNvPr id="6" name="Slide Number Placeholder 5"/>
          <p:cNvSpPr>
            <a:spLocks noGrp="1"/>
          </p:cNvSpPr>
          <p:nvPr>
            <p:ph type="sldNum" sz="quarter" idx="4"/>
          </p:nvPr>
        </p:nvSpPr>
        <p:spPr/>
        <p:txBody>
          <a:bodyPr/>
          <a:lstStyle/>
          <a:p>
            <a:r>
              <a:rPr lang="en-GB" dirty="0" smtClean="0"/>
              <a:t> </a:t>
            </a:r>
            <a:fld id="{9EBD5762-3BDC-484D-9503-7EA6D5A9A8CE}" type="slidenum">
              <a:rPr lang="en-GB" smtClean="0"/>
              <a:pPr/>
              <a:t>47</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327326565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7698"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Conn. Agencies </a:t>
            </a:r>
            <a:r>
              <a:rPr lang="en-US" b="0" i="0" dirty="0" err="1" smtClean="0"/>
              <a:t>Regs</a:t>
            </a:r>
            <a:r>
              <a:rPr lang="en-US" b="0" i="0" dirty="0" smtClean="0"/>
              <a:t>. 12-221a-1 </a:t>
            </a:r>
            <a:endParaRPr lang="en-US" b="0" i="0" dirty="0"/>
          </a:p>
        </p:txBody>
      </p:sp>
      <p:sp>
        <p:nvSpPr>
          <p:cNvPr id="797699" name="Rectangle 3"/>
          <p:cNvSpPr>
            <a:spLocks noGrp="1" noChangeArrowheads="1"/>
          </p:cNvSpPr>
          <p:nvPr>
            <p:ph sz="quarter" idx="15"/>
          </p:nvPr>
        </p:nvSpPr>
        <p:spPr/>
        <p:txBody>
          <a:bodyPr/>
          <a:lstStyle/>
          <a:p>
            <a:pPr lvl="1"/>
            <a:r>
              <a:rPr lang="en-US" smtClean="0"/>
              <a:t>Once clearly established that the use of an alternate method of apportionment is appropriate, the company may petition for, or the Commissioner may require, (a) separate accounting; (b) the exclusion of any one or more of the factors; (c) the inclusion of one or more additional factors which will fairly represent the company's business activity in this state; or (d) the employment of any other method to effectuate an equitable apportionment of the company's income.</a:t>
            </a:r>
            <a:endParaRPr lang="en-US" dirty="0"/>
          </a:p>
        </p:txBody>
      </p:sp>
      <p:sp>
        <p:nvSpPr>
          <p:cNvPr id="6" name="Slide Number Placeholder 5"/>
          <p:cNvSpPr>
            <a:spLocks noGrp="1"/>
          </p:cNvSpPr>
          <p:nvPr>
            <p:ph type="sldNum" sz="quarter" idx="4"/>
          </p:nvPr>
        </p:nvSpPr>
        <p:spPr/>
        <p:txBody>
          <a:bodyPr/>
          <a:lstStyle/>
          <a:p>
            <a:r>
              <a:rPr lang="en-GB" dirty="0" smtClean="0"/>
              <a:t> </a:t>
            </a:r>
            <a:fld id="{9EBD5762-3BDC-484D-9503-7EA6D5A9A8CE}" type="slidenum">
              <a:rPr lang="en-GB" smtClean="0"/>
              <a:pPr/>
              <a:t>48</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32925097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1730"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Florida Stat. Sec. 220.152</a:t>
            </a:r>
            <a:endParaRPr lang="en-US" b="0" i="0" dirty="0"/>
          </a:p>
        </p:txBody>
      </p:sp>
      <p:sp>
        <p:nvSpPr>
          <p:cNvPr id="841731" name="Rectangle 3"/>
          <p:cNvSpPr>
            <a:spLocks noGrp="1" noChangeArrowheads="1"/>
          </p:cNvSpPr>
          <p:nvPr>
            <p:ph sz="quarter" idx="15"/>
          </p:nvPr>
        </p:nvSpPr>
        <p:spPr/>
        <p:txBody>
          <a:bodyPr/>
          <a:lstStyle/>
          <a:p>
            <a:pPr lvl="1"/>
            <a:r>
              <a:rPr lang="en-US" dirty="0" smtClean="0"/>
              <a:t>If the standard formula apportionment methods do not fairly represent the extent of a taxpayer's tax base attributable to Florida, the taxpayer may petition for, or the Florida Department of Revenue may require, in respect of all or any part of the taxpayer's tax base, if reasonable, any of the following:</a:t>
            </a:r>
          </a:p>
          <a:p>
            <a:pPr lvl="2"/>
            <a:r>
              <a:rPr lang="en-US" dirty="0" smtClean="0"/>
              <a:t>separate accounting;</a:t>
            </a:r>
          </a:p>
          <a:p>
            <a:pPr lvl="2"/>
            <a:r>
              <a:rPr lang="en-US" dirty="0" smtClean="0"/>
              <a:t>the exclusion of any one or more factors;</a:t>
            </a:r>
          </a:p>
          <a:p>
            <a:pPr lvl="2"/>
            <a:r>
              <a:rPr lang="en-US" dirty="0" smtClean="0"/>
              <a:t>the inclusion of one or more additional factors that fairly represent the taxpayer's tax base attributable to Florida; or</a:t>
            </a:r>
          </a:p>
          <a:p>
            <a:pPr lvl="2"/>
            <a:r>
              <a:rPr lang="en-US" dirty="0" smtClean="0"/>
              <a:t>the employment of any other method that will produce an equitable apportionment.</a:t>
            </a:r>
          </a:p>
          <a:p>
            <a:endParaRPr lang="en-US" dirty="0"/>
          </a:p>
        </p:txBody>
      </p:sp>
      <p:sp>
        <p:nvSpPr>
          <p:cNvPr id="6" name="Slide Number Placeholder 5"/>
          <p:cNvSpPr>
            <a:spLocks noGrp="1"/>
          </p:cNvSpPr>
          <p:nvPr>
            <p:ph type="sldNum" sz="quarter" idx="4"/>
          </p:nvPr>
        </p:nvSpPr>
        <p:spPr/>
        <p:txBody>
          <a:bodyPr/>
          <a:lstStyle/>
          <a:p>
            <a:r>
              <a:rPr lang="en-GB" dirty="0" smtClean="0"/>
              <a:t> </a:t>
            </a:r>
            <a:fld id="{9EBD5762-3BDC-484D-9503-7EA6D5A9A8CE}" type="slidenum">
              <a:rPr lang="en-GB" smtClean="0"/>
              <a:pPr/>
              <a:t>49</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8864439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1"/>
          <p:cNvSpPr>
            <a:spLocks noGrp="1"/>
          </p:cNvSpPr>
          <p:nvPr>
            <p:ph type="ftr" sz="quarter" idx="4294967295"/>
          </p:nvPr>
        </p:nvSpPr>
        <p:spPr>
          <a:xfrm>
            <a:off x="530225" y="6324600"/>
            <a:ext cx="5260975" cy="150813"/>
          </a:xfrm>
          <a:prstGeom prst="rect">
            <a:avLst/>
          </a:prstGeom>
        </p:spPr>
        <p:txBody>
          <a:bodyPr/>
          <a:lstStyle/>
          <a:p>
            <a:r>
              <a:rPr lang="en-GB" dirty="0" smtClean="0"/>
              <a:t>UC Davis Summer Tax Institute</a:t>
            </a:r>
            <a:endParaRPr lang="en-GB" dirty="0"/>
          </a:p>
        </p:txBody>
      </p:sp>
      <p:sp>
        <p:nvSpPr>
          <p:cNvPr id="9" name="Slide Number Placeholder 6"/>
          <p:cNvSpPr>
            <a:spLocks noGrp="1"/>
          </p:cNvSpPr>
          <p:nvPr>
            <p:ph type="sldNum" sz="quarter" idx="4294967295"/>
          </p:nvPr>
        </p:nvSpPr>
        <p:spPr>
          <a:xfrm>
            <a:off x="7086600" y="6477000"/>
            <a:ext cx="1527175" cy="152400"/>
          </a:xfrm>
          <a:prstGeom prst="rect">
            <a:avLst/>
          </a:prstGeom>
        </p:spPr>
        <p:txBody>
          <a:bodyPr/>
          <a:lstStyle/>
          <a:p>
            <a:fld id="{2A650BFF-BAF5-400C-A987-52EFE6C6CD00}" type="slidenum">
              <a:rPr lang="en-GB" smtClean="0"/>
              <a:pPr/>
              <a:t>5</a:t>
            </a:fld>
            <a:endParaRPr lang="en-GB" dirty="0"/>
          </a:p>
        </p:txBody>
      </p:sp>
      <p:sp>
        <p:nvSpPr>
          <p:cNvPr id="4" name="Content Placeholder 3"/>
          <p:cNvSpPr>
            <a:spLocks noGrp="1"/>
          </p:cNvSpPr>
          <p:nvPr>
            <p:ph sz="quarter" idx="15"/>
          </p:nvPr>
        </p:nvSpPr>
        <p:spPr>
          <a:xfrm>
            <a:off x="533400" y="1752600"/>
            <a:ext cx="8077200" cy="4267200"/>
          </a:xfrm>
        </p:spPr>
        <p:txBody>
          <a:bodyPr/>
          <a:lstStyle/>
          <a:p>
            <a:pPr>
              <a:defRPr/>
            </a:pPr>
            <a:r>
              <a:rPr lang="en-US" b="1" dirty="0"/>
              <a:t>Article III </a:t>
            </a:r>
            <a:r>
              <a:rPr lang="en-US" b="1" dirty="0" smtClean="0"/>
              <a:t>Taxpayer Election </a:t>
            </a:r>
            <a:endParaRPr lang="en-US" b="1" dirty="0"/>
          </a:p>
          <a:p>
            <a:pPr lvl="1">
              <a:defRPr/>
            </a:pPr>
            <a:r>
              <a:rPr lang="en-US" dirty="0" smtClean="0"/>
              <a:t>“</a:t>
            </a:r>
            <a:r>
              <a:rPr lang="en-US" dirty="0"/>
              <a:t>Any taxpayer subject to an income tax whose income is subject to apportionment and allocation for tax purposes pursuant to the laws of a party state or pursuant to the laws of subdivisions in two or more party states may elect to apportion and allocate his income in the manner provided by the laws of such state or by the laws of such states and subdivisions without reference to this compact,  or may elect to apportion and allocate in accordance with Article IV</a:t>
            </a:r>
            <a:r>
              <a:rPr lang="en-US" dirty="0" smtClean="0"/>
              <a:t>.”</a:t>
            </a:r>
          </a:p>
          <a:p>
            <a:pPr lvl="1">
              <a:defRPr/>
            </a:pPr>
            <a:r>
              <a:rPr lang="en-US" dirty="0"/>
              <a:t>Article IV of the Compact adopts the Uniform Division of Income for Tax Purposes Act (UDITPA), which defines business and nonbusiness income  and provides for the allocation and apportionment of income.</a:t>
            </a:r>
          </a:p>
          <a:p>
            <a:pPr marL="285750" indent="-285750">
              <a:buFont typeface="Arial" pitchFamily="34" charset="0"/>
              <a:buChar char="•"/>
            </a:pPr>
            <a:r>
              <a:rPr lang="en-US" dirty="0" smtClean="0"/>
              <a:t>Nonetheless, in 1993, California modified its apportionment statute </a:t>
            </a:r>
            <a:r>
              <a:rPr lang="en-US" b="1" i="1" dirty="0" smtClean="0"/>
              <a:t>“notwithstanding</a:t>
            </a:r>
            <a:r>
              <a:rPr lang="en-US" dirty="0" smtClean="0"/>
              <a:t>” the Compact by generally adopting a double-weighted sales factor apportionment formula.  </a:t>
            </a:r>
          </a:p>
          <a:p>
            <a:pPr lvl="1" indent="0">
              <a:buNone/>
            </a:pPr>
            <a:endParaRPr lang="en-US" i="1" dirty="0"/>
          </a:p>
          <a:p>
            <a:pPr marL="0" lvl="1" indent="0" algn="ctr">
              <a:buNone/>
            </a:pPr>
            <a:endParaRPr lang="en-GB" sz="1600" i="1" dirty="0" smtClean="0"/>
          </a:p>
          <a:p>
            <a:pPr marL="0" lvl="1" indent="0" algn="ctr">
              <a:buNone/>
            </a:pPr>
            <a:endParaRPr lang="en-US" dirty="0"/>
          </a:p>
        </p:txBody>
      </p:sp>
      <p:sp>
        <p:nvSpPr>
          <p:cNvPr id="5" name="Title 4"/>
          <p:cNvSpPr>
            <a:spLocks noGrp="1"/>
          </p:cNvSpPr>
          <p:nvPr>
            <p:ph type="title"/>
          </p:nvPr>
        </p:nvSpPr>
        <p:spPr/>
        <p:txBody>
          <a:bodyPr/>
          <a:lstStyle/>
          <a:p>
            <a:r>
              <a:rPr lang="en-US" dirty="0"/>
              <a:t>Advanced Income Tax </a:t>
            </a:r>
            <a:r>
              <a:rPr lang="en-US" dirty="0" smtClean="0"/>
              <a:t>Track</a:t>
            </a:r>
            <a:br>
              <a:rPr lang="en-US" dirty="0" smtClean="0"/>
            </a:br>
            <a:r>
              <a:rPr lang="en-US" sz="2000" b="0" i="0" dirty="0" smtClean="0"/>
              <a:t>Multistate Tax Compact </a:t>
            </a:r>
            <a:r>
              <a:rPr lang="en-US" sz="2000" dirty="0"/>
              <a:t>– </a:t>
            </a:r>
            <a:r>
              <a:rPr lang="en-US" sz="2000" b="0" i="0" dirty="0" smtClean="0"/>
              <a:t>Background</a:t>
            </a:r>
            <a:endParaRPr lang="en-US" sz="2000" b="0" i="0"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325038385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3778"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Fla. Admin. Code Ann. 12C-1.0152 </a:t>
            </a:r>
            <a:endParaRPr lang="en-US" b="0" i="0" dirty="0"/>
          </a:p>
        </p:txBody>
      </p:sp>
      <p:sp>
        <p:nvSpPr>
          <p:cNvPr id="843779" name="Rectangle 3"/>
          <p:cNvSpPr>
            <a:spLocks noGrp="1" noChangeArrowheads="1"/>
          </p:cNvSpPr>
          <p:nvPr>
            <p:ph sz="quarter" idx="15"/>
          </p:nvPr>
        </p:nvSpPr>
        <p:spPr/>
        <p:txBody>
          <a:bodyPr/>
          <a:lstStyle/>
          <a:p>
            <a:pPr lvl="1"/>
            <a:r>
              <a:rPr lang="en-US" dirty="0" smtClean="0"/>
              <a:t>A taxpayer shall petition the Department for a departure from the required apportionment method by filing, on or before the due date for filing of the return for the taxable year, with extension, a written request for a technical assistance advisement, or a petition for a declaratory statement. </a:t>
            </a:r>
          </a:p>
          <a:p>
            <a:pPr lvl="1"/>
            <a:r>
              <a:rPr lang="en-US" dirty="0" smtClean="0"/>
              <a:t>Taxpayer's request or petition must include a summary of the evidence to support the taxpayer's contention that the applicable apportionment formula results in </a:t>
            </a:r>
            <a:r>
              <a:rPr lang="en-US" b="1" i="1" dirty="0" smtClean="0"/>
              <a:t>taxation of extraterritorial values</a:t>
            </a:r>
            <a:r>
              <a:rPr lang="en-US" i="1" dirty="0" smtClean="0"/>
              <a:t> </a:t>
            </a:r>
            <a:r>
              <a:rPr lang="en-US" dirty="0" smtClean="0"/>
              <a:t>and to demonstrate that the regular formula operates to </a:t>
            </a:r>
            <a:r>
              <a:rPr lang="en-US" b="1" i="1" dirty="0" smtClean="0"/>
              <a:t>unreasonably and arbitrarily </a:t>
            </a:r>
            <a:r>
              <a:rPr lang="en-US" dirty="0" smtClean="0"/>
              <a:t>attribute income to Florida </a:t>
            </a:r>
            <a:r>
              <a:rPr lang="en-US" b="1" i="1" dirty="0" smtClean="0"/>
              <a:t>far out of proportion to the business transacted in Florida.</a:t>
            </a:r>
            <a:r>
              <a:rPr lang="en-US" dirty="0" smtClean="0"/>
              <a:t> The taxpayer must also furnish evidence that the use of an alternative method fairly and accurately apportions income to Florida. </a:t>
            </a:r>
            <a:endParaRPr lang="en-US" dirty="0"/>
          </a:p>
        </p:txBody>
      </p:sp>
      <p:sp>
        <p:nvSpPr>
          <p:cNvPr id="6" name="Slide Number Placeholder 5"/>
          <p:cNvSpPr>
            <a:spLocks noGrp="1"/>
          </p:cNvSpPr>
          <p:nvPr>
            <p:ph type="sldNum" sz="quarter" idx="4"/>
          </p:nvPr>
        </p:nvSpPr>
        <p:spPr/>
        <p:txBody>
          <a:bodyPr/>
          <a:lstStyle/>
          <a:p>
            <a:r>
              <a:rPr lang="en-GB" dirty="0" smtClean="0"/>
              <a:t> </a:t>
            </a:r>
            <a:fld id="{9EBD5762-3BDC-484D-9503-7EA6D5A9A8CE}" type="slidenum">
              <a:rPr lang="en-GB" smtClean="0"/>
              <a:pPr/>
              <a:t>50</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71688418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8898"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Ga. Code Ann. Sec. 48-7-35 </a:t>
            </a:r>
            <a:endParaRPr lang="en-US" b="0" i="0" dirty="0"/>
          </a:p>
        </p:txBody>
      </p:sp>
      <p:sp>
        <p:nvSpPr>
          <p:cNvPr id="848899" name="Rectangle 3"/>
          <p:cNvSpPr>
            <a:spLocks noGrp="1" noChangeArrowheads="1"/>
          </p:cNvSpPr>
          <p:nvPr>
            <p:ph sz="quarter" idx="15"/>
          </p:nvPr>
        </p:nvSpPr>
        <p:spPr/>
        <p:txBody>
          <a:bodyPr/>
          <a:lstStyle/>
          <a:p>
            <a:r>
              <a:rPr lang="en-US" dirty="0" smtClean="0"/>
              <a:t>Taxpayer may request permission to use an alternative formula if the statutory method does not clearly reflect the income attributable to the trade or business conducted within Georgia. An application for an alternative formula must be accompanied by a statement setting forth in detail with full explanations the method the taxpayer believes will more clearly reflect its income from business activities within the state. Commissioner may reject request where he concludes that the method of allocation and apportionment submitted by the taxpayer is in fact inapplicable and inequitable.</a:t>
            </a:r>
            <a:endParaRPr lang="en-US" dirty="0"/>
          </a:p>
        </p:txBody>
      </p:sp>
      <p:sp>
        <p:nvSpPr>
          <p:cNvPr id="6" name="Slide Number Placeholder 5"/>
          <p:cNvSpPr>
            <a:spLocks noGrp="1"/>
          </p:cNvSpPr>
          <p:nvPr>
            <p:ph type="sldNum" sz="quarter" idx="4"/>
          </p:nvPr>
        </p:nvSpPr>
        <p:spPr/>
        <p:txBody>
          <a:bodyPr/>
          <a:lstStyle/>
          <a:p>
            <a:r>
              <a:rPr lang="en-GB" dirty="0" smtClean="0"/>
              <a:t> </a:t>
            </a:r>
            <a:fld id="{9EBD5762-3BDC-484D-9503-7EA6D5A9A8CE}" type="slidenum">
              <a:rPr lang="en-GB" smtClean="0"/>
              <a:pPr/>
              <a:t>51</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73830277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22"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Ga. Reg. Sec. 560-7-7-.03</a:t>
            </a:r>
            <a:endParaRPr lang="en-US" b="0" i="0" dirty="0"/>
          </a:p>
        </p:txBody>
      </p:sp>
      <p:sp>
        <p:nvSpPr>
          <p:cNvPr id="849923" name="Rectangle 3"/>
          <p:cNvSpPr>
            <a:spLocks noGrp="1" noChangeArrowheads="1"/>
          </p:cNvSpPr>
          <p:nvPr>
            <p:ph sz="quarter" idx="15"/>
          </p:nvPr>
        </p:nvSpPr>
        <p:spPr/>
        <p:txBody>
          <a:bodyPr/>
          <a:lstStyle/>
          <a:p>
            <a:r>
              <a:rPr lang="en-US" dirty="0" smtClean="0"/>
              <a:t>Alternative apportionment method permits departure from standard allocation and apportionment provisions only in limited and specific cases where </a:t>
            </a:r>
          </a:p>
          <a:p>
            <a:pPr lvl="1"/>
            <a:r>
              <a:rPr lang="en-US" dirty="0" smtClean="0"/>
              <a:t>Unusual fact patterns occur that are unique, nonrecurring, and which will produce incongruous results based upon standard allocation and apportionment provisions; and </a:t>
            </a:r>
          </a:p>
          <a:p>
            <a:pPr lvl="1"/>
            <a:r>
              <a:rPr lang="en-US" b="1" dirty="0" smtClean="0"/>
              <a:t>The evidence shows that the proposed allocation and apportionment method would more clearly reflect the income attributable to the trade or business within Georgia is so clear, direct, convincing, and weighty that the Commissioner comes to a clear conviction without hesitancy as to the validity of the taxpayer's proposed method.</a:t>
            </a:r>
            <a:endParaRPr lang="en-US" b="1" dirty="0"/>
          </a:p>
        </p:txBody>
      </p:sp>
      <p:sp>
        <p:nvSpPr>
          <p:cNvPr id="6" name="Slide Number Placeholder 5"/>
          <p:cNvSpPr>
            <a:spLocks noGrp="1"/>
          </p:cNvSpPr>
          <p:nvPr>
            <p:ph type="sldNum" sz="quarter" idx="4"/>
          </p:nvPr>
        </p:nvSpPr>
        <p:spPr/>
        <p:txBody>
          <a:bodyPr/>
          <a:lstStyle/>
          <a:p>
            <a:r>
              <a:rPr lang="en-GB" dirty="0" smtClean="0"/>
              <a:t> </a:t>
            </a:r>
            <a:fld id="{9EBD5762-3BDC-484D-9503-7EA6D5A9A8CE}" type="slidenum">
              <a:rPr lang="en-GB" smtClean="0"/>
              <a:pPr/>
              <a:t>52</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57356049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0946"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Ga. Reg. Sec. 560-7-7-.03</a:t>
            </a:r>
            <a:endParaRPr lang="en-US" b="0" i="0" dirty="0"/>
          </a:p>
        </p:txBody>
      </p:sp>
      <p:sp>
        <p:nvSpPr>
          <p:cNvPr id="850947" name="Rectangle 3"/>
          <p:cNvSpPr>
            <a:spLocks noGrp="1" noChangeArrowheads="1"/>
          </p:cNvSpPr>
          <p:nvPr>
            <p:ph sz="quarter" idx="15"/>
          </p:nvPr>
        </p:nvSpPr>
        <p:spPr/>
        <p:txBody>
          <a:bodyPr/>
          <a:lstStyle/>
          <a:p>
            <a:pPr lvl="1"/>
            <a:r>
              <a:rPr lang="en-US" dirty="0" smtClean="0"/>
              <a:t>Taxpayer must petition the Commissioner and receive permission to do so prior to filing a return to depart from the standard allocation and apportionment provisions. </a:t>
            </a:r>
          </a:p>
          <a:p>
            <a:pPr lvl="2"/>
            <a:r>
              <a:rPr lang="en-US" dirty="0" smtClean="0"/>
              <a:t>File petition two and one-half months before the due date of the return (including extensions). </a:t>
            </a:r>
          </a:p>
          <a:p>
            <a:pPr lvl="1"/>
            <a:r>
              <a:rPr lang="en-US" dirty="0" smtClean="0"/>
              <a:t>Permission will be granted for one year only unless otherwise specified by the Commissioner. </a:t>
            </a:r>
            <a:endParaRPr lang="en-US" dirty="0"/>
          </a:p>
        </p:txBody>
      </p:sp>
      <p:sp>
        <p:nvSpPr>
          <p:cNvPr id="6" name="Slide Number Placeholder 5"/>
          <p:cNvSpPr>
            <a:spLocks noGrp="1"/>
          </p:cNvSpPr>
          <p:nvPr>
            <p:ph type="sldNum" sz="quarter" idx="4"/>
          </p:nvPr>
        </p:nvSpPr>
        <p:spPr/>
        <p:txBody>
          <a:bodyPr/>
          <a:lstStyle/>
          <a:p>
            <a:r>
              <a:rPr lang="en-GB" dirty="0" smtClean="0"/>
              <a:t> </a:t>
            </a:r>
            <a:fld id="{9EBD5762-3BDC-484D-9503-7EA6D5A9A8CE}" type="slidenum">
              <a:rPr lang="en-GB" smtClean="0"/>
              <a:pPr/>
              <a:t>53</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96099705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22"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Ga. Reg. Sec. 560-7-8-.03</a:t>
            </a:r>
            <a:endParaRPr lang="en-US" b="0" i="0" dirty="0"/>
          </a:p>
        </p:txBody>
      </p:sp>
      <p:sp>
        <p:nvSpPr>
          <p:cNvPr id="849923" name="Rectangle 3"/>
          <p:cNvSpPr>
            <a:spLocks noGrp="1" noChangeArrowheads="1"/>
          </p:cNvSpPr>
          <p:nvPr>
            <p:ph sz="quarter" idx="15"/>
          </p:nvPr>
        </p:nvSpPr>
        <p:spPr>
          <a:xfrm>
            <a:off x="530225" y="1524000"/>
            <a:ext cx="8077200" cy="4419600"/>
          </a:xfrm>
        </p:spPr>
        <p:txBody>
          <a:bodyPr/>
          <a:lstStyle/>
          <a:p>
            <a:r>
              <a:rPr lang="en-US" sz="1600" b="1" dirty="0" smtClean="0"/>
              <a:t>Application for permission to use another method of determining income.</a:t>
            </a:r>
          </a:p>
          <a:p>
            <a:pPr lvl="1"/>
            <a:r>
              <a:rPr lang="en-US" sz="1600" dirty="0" smtClean="0"/>
              <a:t>Promulgated on November 2014 and effective December 7, 2014.</a:t>
            </a:r>
          </a:p>
          <a:p>
            <a:pPr marL="285750" indent="-285750">
              <a:buFont typeface="Arial" panose="020B0604020202020204" pitchFamily="34" charset="0"/>
              <a:buChar char="•"/>
            </a:pPr>
            <a:r>
              <a:rPr lang="en-US" sz="1600" dirty="0"/>
              <a:t>(c) Corporations or nonresidents that wish to request such permission from the Commissioner shall file an application, petition, or request with the Commissioner at least ninety (90) days prior to the due date of the Georgia return (including extensions) or at least ninety (90) days prior to the filing of the return, whichever occurs first, for the tax year for which such application is requested. Failure to request permission by such time will result in the filing of an income tax return subject to the regular method for the applicable tax year. </a:t>
            </a:r>
            <a:endParaRPr lang="en-US" sz="1600" dirty="0" smtClean="0"/>
          </a:p>
          <a:p>
            <a:pPr marL="285750" indent="-285750">
              <a:buFont typeface="Arial" panose="020B0604020202020204" pitchFamily="34" charset="0"/>
              <a:buChar char="•"/>
            </a:pPr>
            <a:r>
              <a:rPr lang="en-US" sz="1600" dirty="0"/>
              <a:t>(d) The Commissioner will find that the method is in fact inapplicable and inequitable unless: 1. </a:t>
            </a:r>
            <a:endParaRPr lang="en-US" sz="1600" dirty="0" smtClean="0"/>
          </a:p>
          <a:p>
            <a:pPr marL="617220" lvl="1" indent="-342900">
              <a:buFont typeface="+mj-lt"/>
              <a:buAutoNum type="arabicPeriod"/>
            </a:pPr>
            <a:r>
              <a:rPr lang="en-US" sz="1600" dirty="0" smtClean="0"/>
              <a:t>Unusual </a:t>
            </a:r>
            <a:r>
              <a:rPr lang="en-US" sz="1600" dirty="0"/>
              <a:t>fact patterns occur that are unique and which will produce incongruous results based upon standard allocation and apportionment provisions; and </a:t>
            </a:r>
          </a:p>
          <a:p>
            <a:pPr marL="617220" lvl="1" indent="-342900">
              <a:buFont typeface="+mj-lt"/>
              <a:buAutoNum type="arabicPeriod"/>
            </a:pPr>
            <a:r>
              <a:rPr lang="en-US" sz="1600" dirty="0" smtClean="0"/>
              <a:t>The </a:t>
            </a:r>
            <a:r>
              <a:rPr lang="en-US" sz="1600" dirty="0"/>
              <a:t>corporation or nonresident establishes by clear and convincing evidence that the corporation’s or nonresident’s proposed method would more clearly reflect the income from trade or business within Georgia</a:t>
            </a:r>
          </a:p>
        </p:txBody>
      </p:sp>
      <p:sp>
        <p:nvSpPr>
          <p:cNvPr id="6" name="Slide Number Placeholder 5"/>
          <p:cNvSpPr>
            <a:spLocks noGrp="1"/>
          </p:cNvSpPr>
          <p:nvPr>
            <p:ph type="sldNum" sz="quarter" idx="4"/>
          </p:nvPr>
        </p:nvSpPr>
        <p:spPr/>
        <p:txBody>
          <a:bodyPr/>
          <a:lstStyle/>
          <a:p>
            <a:r>
              <a:rPr lang="en-GB" dirty="0" smtClean="0"/>
              <a:t> </a:t>
            </a:r>
            <a:fld id="{9EBD5762-3BDC-484D-9503-7EA6D5A9A8CE}" type="slidenum">
              <a:rPr lang="en-GB" smtClean="0"/>
              <a:pPr/>
              <a:t>54</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36127387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1074"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New Jersey Stat. Ann. Sec. 54:10A-8 </a:t>
            </a:r>
            <a:endParaRPr lang="en-US" b="0" i="0" dirty="0"/>
          </a:p>
        </p:txBody>
      </p:sp>
      <p:sp>
        <p:nvSpPr>
          <p:cNvPr id="771075" name="Rectangle 3"/>
          <p:cNvSpPr>
            <a:spLocks noGrp="1" noChangeArrowheads="1"/>
          </p:cNvSpPr>
          <p:nvPr>
            <p:ph sz="quarter" idx="15"/>
          </p:nvPr>
        </p:nvSpPr>
        <p:spPr/>
        <p:txBody>
          <a:bodyPr/>
          <a:lstStyle/>
          <a:p>
            <a:pPr lvl="1"/>
            <a:r>
              <a:rPr lang="en-US" dirty="0" smtClean="0"/>
              <a:t>If it shall appear to the commissioner that an allocation factor does not properly reflect the activity, business, receipts, capital, entire net worth or entire net income of a taxpayer reasonably attributable to the State, he may adjust it by: </a:t>
            </a:r>
          </a:p>
          <a:p>
            <a:pPr lvl="2"/>
            <a:r>
              <a:rPr lang="en-US" dirty="0" smtClean="0"/>
              <a:t>excluding one or more of the factors therein; </a:t>
            </a:r>
          </a:p>
          <a:p>
            <a:pPr lvl="2"/>
            <a:r>
              <a:rPr lang="en-US" dirty="0" smtClean="0"/>
              <a:t>including one or more other factors, such as expenses, purchases, contract values (minus subcontract values); </a:t>
            </a:r>
          </a:p>
          <a:p>
            <a:pPr lvl="2"/>
            <a:r>
              <a:rPr lang="en-US" dirty="0" smtClean="0"/>
              <a:t>excluding one or more assets in computing entire net worth; </a:t>
            </a:r>
          </a:p>
          <a:p>
            <a:pPr lvl="2"/>
            <a:r>
              <a:rPr lang="en-US" dirty="0" smtClean="0"/>
              <a:t>excluding one or more assets in computing an allocation percentage; or</a:t>
            </a:r>
          </a:p>
          <a:p>
            <a:pPr lvl="2"/>
            <a:r>
              <a:rPr lang="en-US" dirty="0" smtClean="0"/>
              <a:t>applying any other similar or different method calculated to effect a fair and proper allocation of the entire net income and the entire net worth reasonably attributable to the State.</a:t>
            </a:r>
            <a:endParaRPr lang="en-US" dirty="0"/>
          </a:p>
        </p:txBody>
      </p:sp>
      <p:sp>
        <p:nvSpPr>
          <p:cNvPr id="6" name="Slide Number Placeholder 5"/>
          <p:cNvSpPr>
            <a:spLocks noGrp="1"/>
          </p:cNvSpPr>
          <p:nvPr>
            <p:ph type="sldNum" sz="quarter" idx="4"/>
          </p:nvPr>
        </p:nvSpPr>
        <p:spPr/>
        <p:txBody>
          <a:bodyPr/>
          <a:lstStyle/>
          <a:p>
            <a:r>
              <a:rPr lang="en-GB" dirty="0" smtClean="0"/>
              <a:t> </a:t>
            </a:r>
            <a:fld id="{9EBD5762-3BDC-484D-9503-7EA6D5A9A8CE}" type="slidenum">
              <a:rPr lang="en-GB" smtClean="0"/>
              <a:pPr/>
              <a:t>55</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90624175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2098"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New Jersey Admin. Code 18:7-10.1 </a:t>
            </a:r>
            <a:endParaRPr lang="en-US" b="0" i="0" dirty="0"/>
          </a:p>
        </p:txBody>
      </p:sp>
      <p:sp>
        <p:nvSpPr>
          <p:cNvPr id="772099" name="Rectangle 3"/>
          <p:cNvSpPr>
            <a:spLocks noGrp="1" noChangeArrowheads="1"/>
          </p:cNvSpPr>
          <p:nvPr>
            <p:ph sz="quarter" idx="15"/>
          </p:nvPr>
        </p:nvSpPr>
        <p:spPr/>
        <p:txBody>
          <a:bodyPr/>
          <a:lstStyle/>
          <a:p>
            <a:pPr lvl="1"/>
            <a:r>
              <a:rPr lang="en-US" dirty="0" smtClean="0"/>
              <a:t>Adjustment of the business allocation factor may be made by the Director upon his own initiative or upon request of a taxpayer. </a:t>
            </a:r>
          </a:p>
          <a:p>
            <a:pPr lvl="1"/>
            <a:r>
              <a:rPr lang="en-US" dirty="0" smtClean="0"/>
              <a:t>No taxpayer may vary the regular statutory formula without the prior consent of the Director. </a:t>
            </a:r>
          </a:p>
          <a:p>
            <a:pPr lvl="1"/>
            <a:r>
              <a:rPr lang="en-US" dirty="0" smtClean="0"/>
              <a:t>A taxpayer making application for an adjustment of its business allocation factor must file its return and compute and pay its tax in accordance with the regular statutory formula. </a:t>
            </a:r>
          </a:p>
          <a:p>
            <a:pPr lvl="1"/>
            <a:r>
              <a:rPr lang="en-US" dirty="0" smtClean="0"/>
              <a:t>The taxpayer must also attach a rider to the return with a Form A-3730 (refund claim) setting forth in full the data on which its application is based, together with a computation of the amount of tax which would be due under the proposed method. </a:t>
            </a:r>
            <a:endParaRPr lang="en-US" dirty="0"/>
          </a:p>
        </p:txBody>
      </p:sp>
      <p:sp>
        <p:nvSpPr>
          <p:cNvPr id="6" name="Slide Number Placeholder 5"/>
          <p:cNvSpPr>
            <a:spLocks noGrp="1"/>
          </p:cNvSpPr>
          <p:nvPr>
            <p:ph type="sldNum" sz="quarter" idx="4"/>
          </p:nvPr>
        </p:nvSpPr>
        <p:spPr/>
        <p:txBody>
          <a:bodyPr/>
          <a:lstStyle/>
          <a:p>
            <a:r>
              <a:rPr lang="en-GB" dirty="0" smtClean="0"/>
              <a:t> </a:t>
            </a:r>
            <a:fld id="{9EBD5762-3BDC-484D-9503-7EA6D5A9A8CE}" type="slidenum">
              <a:rPr lang="en-GB" smtClean="0"/>
              <a:pPr/>
              <a:t>56</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9441899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2098"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Alternative Apportionment Issues</a:t>
            </a:r>
            <a:endParaRPr lang="en-US" b="0" i="0" dirty="0"/>
          </a:p>
        </p:txBody>
      </p:sp>
      <p:sp>
        <p:nvSpPr>
          <p:cNvPr id="772099" name="Rectangle 3"/>
          <p:cNvSpPr>
            <a:spLocks noGrp="1" noChangeArrowheads="1"/>
          </p:cNvSpPr>
          <p:nvPr>
            <p:ph sz="quarter" idx="15"/>
          </p:nvPr>
        </p:nvSpPr>
        <p:spPr/>
        <p:txBody>
          <a:bodyPr/>
          <a:lstStyle/>
          <a:p>
            <a:r>
              <a:rPr lang="en-US" dirty="0" smtClean="0"/>
              <a:t>To whom does a taxpayer petition</a:t>
            </a:r>
          </a:p>
          <a:p>
            <a:pPr lvl="1"/>
            <a:r>
              <a:rPr lang="en-US" dirty="0" smtClean="0"/>
              <a:t>Reg. IV.18.(a). Special Rules: In General. Article IV.18. provides that if the allocation and apportionment provisions of Article IV do not fairly represent the extent of the taxpayer's business activity in this state, </a:t>
            </a:r>
            <a:r>
              <a:rPr lang="en-US" b="1" dirty="0" smtClean="0"/>
              <a:t>the taxpayer may petition </a:t>
            </a:r>
            <a:r>
              <a:rPr lang="en-US" dirty="0" smtClean="0"/>
              <a:t>for or the </a:t>
            </a:r>
            <a:r>
              <a:rPr lang="en-US" b="1" dirty="0" smtClean="0"/>
              <a:t>tax administrator may require…</a:t>
            </a:r>
          </a:p>
          <a:p>
            <a:pPr lvl="1"/>
            <a:r>
              <a:rPr lang="en-US" dirty="0" smtClean="0"/>
              <a:t>Hyundai Motor America, 97A-0310 (6/25/1998) – BOE (not FTB) granted alternative apportionment</a:t>
            </a:r>
          </a:p>
          <a:p>
            <a:pPr lvl="2"/>
            <a:r>
              <a:rPr lang="en-US" dirty="0" smtClean="0"/>
              <a:t>Found taxpayer met its burden of proving that the statutory apportionment provisions do not fairly represent the extent of its business activity in this state and that separate accounting was a reasonable alternative in that situation. </a:t>
            </a:r>
            <a:endParaRPr lang="en-US" dirty="0"/>
          </a:p>
        </p:txBody>
      </p:sp>
      <p:sp>
        <p:nvSpPr>
          <p:cNvPr id="6" name="Slide Number Placeholder 5"/>
          <p:cNvSpPr>
            <a:spLocks noGrp="1"/>
          </p:cNvSpPr>
          <p:nvPr>
            <p:ph type="sldNum" sz="quarter" idx="4"/>
          </p:nvPr>
        </p:nvSpPr>
        <p:spPr/>
        <p:txBody>
          <a:bodyPr/>
          <a:lstStyle/>
          <a:p>
            <a:r>
              <a:rPr lang="en-GB" dirty="0" smtClean="0"/>
              <a:t> </a:t>
            </a:r>
            <a:fld id="{9EBD5762-3BDC-484D-9503-7EA6D5A9A8CE}" type="slidenum">
              <a:rPr lang="en-GB" smtClean="0"/>
              <a:pPr/>
              <a:t>57</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410514314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2098" name="Rectangle 2"/>
          <p:cNvSpPr>
            <a:spLocks noGrp="1" noChangeArrowheads="1"/>
          </p:cNvSpPr>
          <p:nvPr>
            <p:ph type="title"/>
          </p:nvPr>
        </p:nvSpPr>
        <p:spPr/>
        <p:txBody>
          <a:bodyPr/>
          <a:lstStyle/>
          <a:p>
            <a:r>
              <a:rPr lang="en-GB" dirty="0" smtClean="0"/>
              <a:t>Advanced Income Tax Track</a:t>
            </a:r>
            <a:r>
              <a:rPr lang="en-US" dirty="0" smtClean="0"/>
              <a:t/>
            </a:r>
            <a:br>
              <a:rPr lang="en-US" dirty="0" smtClean="0"/>
            </a:br>
            <a:r>
              <a:rPr lang="en-US" b="0" i="0" dirty="0" smtClean="0"/>
              <a:t>Alternative Apportionment Issues – Who Bears the Burden</a:t>
            </a:r>
            <a:endParaRPr lang="en-US" b="0" i="0" dirty="0"/>
          </a:p>
        </p:txBody>
      </p:sp>
      <p:sp>
        <p:nvSpPr>
          <p:cNvPr id="772099" name="Rectangle 3"/>
          <p:cNvSpPr>
            <a:spLocks noGrp="1" noChangeArrowheads="1"/>
          </p:cNvSpPr>
          <p:nvPr>
            <p:ph sz="quarter" idx="15"/>
          </p:nvPr>
        </p:nvSpPr>
        <p:spPr/>
        <p:txBody>
          <a:bodyPr/>
          <a:lstStyle/>
          <a:p>
            <a:r>
              <a:rPr lang="en-US" dirty="0" smtClean="0"/>
              <a:t>The party requesting alternative apportionment</a:t>
            </a:r>
          </a:p>
          <a:p>
            <a:pPr lvl="1"/>
            <a:r>
              <a:rPr lang="en-US" dirty="0" smtClean="0"/>
              <a:t>California/UDIPTA/MTC</a:t>
            </a:r>
          </a:p>
          <a:p>
            <a:pPr lvl="2"/>
            <a:r>
              <a:rPr lang="en-US" dirty="0" smtClean="0"/>
              <a:t>The party invoking Section 18 has the burden of proving by clear and convincing evidence that</a:t>
            </a:r>
          </a:p>
          <a:p>
            <a:pPr lvl="3"/>
            <a:r>
              <a:rPr lang="en-US" dirty="0" smtClean="0"/>
              <a:t>(1) the approximation provided by the standard formula is not a fair representation, and </a:t>
            </a:r>
          </a:p>
          <a:p>
            <a:pPr lvl="3"/>
            <a:r>
              <a:rPr lang="en-US" dirty="0" smtClean="0"/>
              <a:t>(2) its proposed alternative is reasonable. </a:t>
            </a:r>
          </a:p>
          <a:p>
            <a:pPr lvl="2"/>
            <a:r>
              <a:rPr lang="en-US" i="1" dirty="0" smtClean="0"/>
              <a:t>Microsoft Corporation v. Franchise Tax Board</a:t>
            </a:r>
            <a:r>
              <a:rPr lang="en-US" dirty="0" smtClean="0"/>
              <a:t>, 39 Cal. 4</a:t>
            </a:r>
            <a:r>
              <a:rPr lang="en-US" baseline="30000" dirty="0" smtClean="0"/>
              <a:t>th</a:t>
            </a:r>
            <a:r>
              <a:rPr lang="en-US" dirty="0" smtClean="0"/>
              <a:t>. 750, 139 P.3d 1169 (2006).</a:t>
            </a:r>
          </a:p>
          <a:p>
            <a:pPr lvl="2"/>
            <a:r>
              <a:rPr lang="en-US" dirty="0" smtClean="0"/>
              <a:t>CRTC § 25137 and Reg. IV.18.(a)</a:t>
            </a:r>
            <a:endParaRPr lang="en-US" dirty="0"/>
          </a:p>
        </p:txBody>
      </p:sp>
      <p:sp>
        <p:nvSpPr>
          <p:cNvPr id="6" name="Slide Number Placeholder 5"/>
          <p:cNvSpPr>
            <a:spLocks noGrp="1"/>
          </p:cNvSpPr>
          <p:nvPr>
            <p:ph type="sldNum" sz="quarter" idx="4"/>
          </p:nvPr>
        </p:nvSpPr>
        <p:spPr/>
        <p:txBody>
          <a:bodyPr/>
          <a:lstStyle/>
          <a:p>
            <a:r>
              <a:rPr lang="en-GB" smtClean="0"/>
              <a:t> </a:t>
            </a:r>
            <a:fld id="{9EBD5762-3BDC-484D-9503-7EA6D5A9A8CE}" type="slidenum">
              <a:rPr lang="en-GB" smtClean="0"/>
              <a:pPr/>
              <a:t>58</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06625415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2099" name="Rectangle 3"/>
          <p:cNvSpPr>
            <a:spLocks noGrp="1" noChangeArrowheads="1"/>
          </p:cNvSpPr>
          <p:nvPr>
            <p:ph sz="quarter" idx="15"/>
          </p:nvPr>
        </p:nvSpPr>
        <p:spPr/>
        <p:txBody>
          <a:bodyPr/>
          <a:lstStyle/>
          <a:p>
            <a:r>
              <a:rPr lang="en-US" dirty="0" smtClean="0"/>
              <a:t>State presumed correct?</a:t>
            </a:r>
          </a:p>
          <a:p>
            <a:pPr lvl="1"/>
            <a:r>
              <a:rPr lang="en-US" i="1" dirty="0" smtClean="0"/>
              <a:t>Equifax, Inc. and Equifax Credit Information Services, Inc. v. Dept</a:t>
            </a:r>
            <a:r>
              <a:rPr lang="en-US" dirty="0" smtClean="0"/>
              <a:t>. </a:t>
            </a:r>
            <a:r>
              <a:rPr lang="en-US" i="1" dirty="0" smtClean="0"/>
              <a:t>of Rev</a:t>
            </a:r>
            <a:r>
              <a:rPr lang="en-US" dirty="0" smtClean="0"/>
              <a:t>., Miss. No. 2010-CT—01857-SCT, 6/20/13</a:t>
            </a:r>
          </a:p>
          <a:p>
            <a:pPr lvl="2"/>
            <a:r>
              <a:rPr lang="en-US" dirty="0" smtClean="0"/>
              <a:t>The appeals court concluded that deference to the Department’s use of alternative apportionment would interfere with the court’s ability for a “de novo” review and that as the party invoking alternative apportionment, the Department had the burden to prove standard apportionment method was not a fair representation of taxpayer’s in-state business activity.</a:t>
            </a:r>
          </a:p>
          <a:p>
            <a:pPr lvl="2"/>
            <a:r>
              <a:rPr lang="en-US" dirty="0" smtClean="0"/>
              <a:t>State Supreme Court reversed – burden is on the taxpayer.</a:t>
            </a:r>
          </a:p>
          <a:p>
            <a:pPr lvl="1"/>
            <a:r>
              <a:rPr lang="en-US" dirty="0" smtClean="0"/>
              <a:t>The Supreme Court denied </a:t>
            </a:r>
            <a:r>
              <a:rPr lang="en-US" i="1" dirty="0"/>
              <a:t>writ of </a:t>
            </a:r>
            <a:r>
              <a:rPr lang="en-US" i="1" dirty="0" smtClean="0"/>
              <a:t>certiorari.</a:t>
            </a:r>
            <a:endParaRPr lang="en-US" dirty="0"/>
          </a:p>
        </p:txBody>
      </p:sp>
      <p:sp>
        <p:nvSpPr>
          <p:cNvPr id="6" name="Slide Number Placeholder 5"/>
          <p:cNvSpPr>
            <a:spLocks noGrp="1"/>
          </p:cNvSpPr>
          <p:nvPr>
            <p:ph type="sldNum" sz="quarter" idx="4"/>
          </p:nvPr>
        </p:nvSpPr>
        <p:spPr/>
        <p:txBody>
          <a:bodyPr/>
          <a:lstStyle/>
          <a:p>
            <a:r>
              <a:rPr lang="en-GB" dirty="0" smtClean="0"/>
              <a:t> </a:t>
            </a:r>
            <a:fld id="{9EBD5762-3BDC-484D-9503-7EA6D5A9A8CE}" type="slidenum">
              <a:rPr lang="en-GB" smtClean="0"/>
              <a:pPr/>
              <a:t>59</a:t>
            </a:fld>
            <a:endParaRPr lang="en-GB" dirty="0"/>
          </a:p>
        </p:txBody>
      </p:sp>
      <p:sp>
        <p:nvSpPr>
          <p:cNvPr id="9" name="Rectangle 2"/>
          <p:cNvSpPr>
            <a:spLocks noGrp="1" noChangeArrowheads="1"/>
          </p:cNvSpPr>
          <p:nvPr>
            <p:ph type="title"/>
          </p:nvPr>
        </p:nvSpPr>
        <p:spPr>
          <a:xfrm>
            <a:off x="533400" y="685800"/>
            <a:ext cx="8077200" cy="914400"/>
          </a:xfrm>
        </p:spPr>
        <p:txBody>
          <a:bodyPr/>
          <a:lstStyle/>
          <a:p>
            <a:r>
              <a:rPr lang="en-GB" dirty="0" smtClean="0"/>
              <a:t>Advanced Income Tax Track</a:t>
            </a:r>
            <a:r>
              <a:rPr lang="en-US" dirty="0" smtClean="0"/>
              <a:t/>
            </a:r>
            <a:br>
              <a:rPr lang="en-US" dirty="0" smtClean="0"/>
            </a:br>
            <a:r>
              <a:rPr lang="en-US" b="0" i="0" dirty="0" smtClean="0"/>
              <a:t>Alternative Apportionment Issues – Who Bears the Burden</a:t>
            </a:r>
            <a:endParaRPr lang="en-US" b="0" i="0"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34639260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1"/>
          <p:cNvSpPr>
            <a:spLocks noGrp="1"/>
          </p:cNvSpPr>
          <p:nvPr>
            <p:ph type="ftr" sz="quarter" idx="4294967295"/>
          </p:nvPr>
        </p:nvSpPr>
        <p:spPr>
          <a:xfrm>
            <a:off x="530225" y="6324600"/>
            <a:ext cx="5260975" cy="150813"/>
          </a:xfrm>
          <a:prstGeom prst="rect">
            <a:avLst/>
          </a:prstGeom>
        </p:spPr>
        <p:txBody>
          <a:bodyPr/>
          <a:lstStyle/>
          <a:p>
            <a:r>
              <a:rPr lang="en-GB" dirty="0" smtClean="0"/>
              <a:t>UC Davis Summer Tax Institute</a:t>
            </a:r>
            <a:endParaRPr lang="en-GB" dirty="0"/>
          </a:p>
        </p:txBody>
      </p:sp>
      <p:sp>
        <p:nvSpPr>
          <p:cNvPr id="9" name="Slide Number Placeholder 6"/>
          <p:cNvSpPr>
            <a:spLocks noGrp="1"/>
          </p:cNvSpPr>
          <p:nvPr>
            <p:ph type="sldNum" sz="quarter" idx="4294967295"/>
          </p:nvPr>
        </p:nvSpPr>
        <p:spPr>
          <a:xfrm>
            <a:off x="7086600" y="6477000"/>
            <a:ext cx="1527175" cy="152400"/>
          </a:xfrm>
          <a:prstGeom prst="rect">
            <a:avLst/>
          </a:prstGeom>
        </p:spPr>
        <p:txBody>
          <a:bodyPr/>
          <a:lstStyle/>
          <a:p>
            <a:fld id="{2A650BFF-BAF5-400C-A987-52EFE6C6CD00}" type="slidenum">
              <a:rPr lang="en-GB" smtClean="0"/>
              <a:pPr/>
              <a:t>6</a:t>
            </a:fld>
            <a:endParaRPr lang="en-GB" dirty="0"/>
          </a:p>
        </p:txBody>
      </p:sp>
      <p:sp>
        <p:nvSpPr>
          <p:cNvPr id="4" name="Content Placeholder 3"/>
          <p:cNvSpPr>
            <a:spLocks noGrp="1"/>
          </p:cNvSpPr>
          <p:nvPr>
            <p:ph sz="quarter" idx="15"/>
          </p:nvPr>
        </p:nvSpPr>
        <p:spPr/>
        <p:txBody>
          <a:bodyPr/>
          <a:lstStyle/>
          <a:p>
            <a:pPr marL="285750" indent="-285750">
              <a:buFont typeface="Arial" pitchFamily="34" charset="0"/>
              <a:buChar char="•"/>
            </a:pPr>
            <a:r>
              <a:rPr lang="en-US" b="1" dirty="0" smtClean="0"/>
              <a:t>Refund Litigation over Article III/IV Elections</a:t>
            </a:r>
            <a:endParaRPr lang="en-US" b="1" dirty="0"/>
          </a:p>
          <a:p>
            <a:pPr marL="558800" lvl="1" indent="-285750">
              <a:buFontTx/>
              <a:buChar char="-"/>
            </a:pPr>
            <a:r>
              <a:rPr lang="en-US" dirty="0" smtClean="0"/>
              <a:t>California</a:t>
            </a:r>
            <a:r>
              <a:rPr lang="en-US" i="1" dirty="0" smtClean="0"/>
              <a:t> </a:t>
            </a:r>
            <a:r>
              <a:rPr lang="en-US" i="1" dirty="0"/>
              <a:t>– </a:t>
            </a:r>
            <a:r>
              <a:rPr lang="en-US" i="1" dirty="0" smtClean="0"/>
              <a:t>Gillette </a:t>
            </a:r>
            <a:r>
              <a:rPr lang="en-US" i="1" dirty="0"/>
              <a:t>v. Franchise Tax </a:t>
            </a:r>
            <a:r>
              <a:rPr lang="en-US" i="1" dirty="0" smtClean="0"/>
              <a:t>Board</a:t>
            </a:r>
            <a:endParaRPr lang="en-US" dirty="0"/>
          </a:p>
          <a:p>
            <a:pPr marL="558800" lvl="1" indent="-285750">
              <a:buFontTx/>
              <a:buChar char="-"/>
            </a:pPr>
            <a:r>
              <a:rPr lang="en-US" dirty="0" smtClean="0"/>
              <a:t>Michigan </a:t>
            </a:r>
            <a:r>
              <a:rPr lang="en-US" i="1" dirty="0"/>
              <a:t>–</a:t>
            </a:r>
            <a:r>
              <a:rPr lang="en-US" dirty="0" smtClean="0"/>
              <a:t> </a:t>
            </a:r>
            <a:r>
              <a:rPr lang="en-US" i="1" dirty="0" smtClean="0"/>
              <a:t>Lorillard v. Dep’t of </a:t>
            </a:r>
            <a:r>
              <a:rPr lang="en-US" i="1" dirty="0"/>
              <a:t>T</a:t>
            </a:r>
            <a:r>
              <a:rPr lang="en-US" i="1" dirty="0" smtClean="0"/>
              <a:t>reasury</a:t>
            </a:r>
            <a:r>
              <a:rPr lang="en-US" dirty="0" smtClean="0"/>
              <a:t>; </a:t>
            </a:r>
            <a:r>
              <a:rPr lang="en-US" i="1" dirty="0" smtClean="0"/>
              <a:t>IBM </a:t>
            </a:r>
            <a:r>
              <a:rPr lang="en-US" i="1" dirty="0"/>
              <a:t>v. </a:t>
            </a:r>
            <a:r>
              <a:rPr lang="en-US" i="1" dirty="0" smtClean="0"/>
              <a:t>Dep’t </a:t>
            </a:r>
            <a:r>
              <a:rPr lang="en-US" i="1" dirty="0"/>
              <a:t>of </a:t>
            </a:r>
            <a:r>
              <a:rPr lang="en-US" i="1" dirty="0" smtClean="0"/>
              <a:t>Treasury; </a:t>
            </a:r>
            <a:r>
              <a:rPr lang="en-US" i="1" dirty="0"/>
              <a:t>AK Steel Holding Corp., et al</a:t>
            </a:r>
            <a:r>
              <a:rPr lang="en-US" i="1" dirty="0" smtClean="0"/>
              <a:t>. </a:t>
            </a:r>
            <a:r>
              <a:rPr lang="en-US" dirty="0" smtClean="0"/>
              <a:t>(previously</a:t>
            </a:r>
            <a:r>
              <a:rPr lang="en-US" i="1" dirty="0" smtClean="0"/>
              <a:t>, </a:t>
            </a:r>
            <a:r>
              <a:rPr lang="en-US" i="1" dirty="0" err="1" smtClean="0"/>
              <a:t>Emco</a:t>
            </a:r>
            <a:r>
              <a:rPr lang="en-US" i="1" dirty="0" smtClean="0"/>
              <a:t> Enterprises</a:t>
            </a:r>
            <a:r>
              <a:rPr lang="en-US" dirty="0" smtClean="0"/>
              <a:t>)</a:t>
            </a:r>
          </a:p>
          <a:p>
            <a:pPr marL="558800" lvl="1" indent="-285750">
              <a:buFontTx/>
              <a:buChar char="-"/>
            </a:pPr>
            <a:r>
              <a:rPr lang="en-US" dirty="0" smtClean="0"/>
              <a:t>Oregon</a:t>
            </a:r>
            <a:r>
              <a:rPr lang="en-US" i="1" dirty="0" smtClean="0"/>
              <a:t> </a:t>
            </a:r>
            <a:r>
              <a:rPr lang="en-US" i="1" dirty="0"/>
              <a:t>– </a:t>
            </a:r>
            <a:r>
              <a:rPr lang="en-US" i="1" dirty="0" smtClean="0"/>
              <a:t>Health </a:t>
            </a:r>
            <a:r>
              <a:rPr lang="en-US" i="1" dirty="0"/>
              <a:t>Net v. Oregon</a:t>
            </a:r>
          </a:p>
          <a:p>
            <a:pPr marL="558800" lvl="1" indent="-285750">
              <a:buFontTx/>
              <a:buChar char="-"/>
            </a:pPr>
            <a:r>
              <a:rPr lang="en-US" dirty="0" smtClean="0"/>
              <a:t>Texas</a:t>
            </a:r>
            <a:r>
              <a:rPr lang="en-US" i="1" dirty="0" smtClean="0"/>
              <a:t> </a:t>
            </a:r>
            <a:r>
              <a:rPr lang="en-US" i="1" dirty="0"/>
              <a:t>– </a:t>
            </a:r>
            <a:r>
              <a:rPr lang="en-US" i="1" dirty="0" smtClean="0"/>
              <a:t>Graphic </a:t>
            </a:r>
            <a:r>
              <a:rPr lang="en-US" i="1" dirty="0"/>
              <a:t>Packaging v. </a:t>
            </a:r>
            <a:r>
              <a:rPr lang="en-US" i="1" dirty="0" smtClean="0"/>
              <a:t>Combs</a:t>
            </a:r>
          </a:p>
          <a:p>
            <a:pPr marL="558800" lvl="1" indent="-285750">
              <a:buFontTx/>
              <a:buChar char="-"/>
            </a:pPr>
            <a:r>
              <a:rPr lang="en-US" dirty="0" smtClean="0"/>
              <a:t>Minnesota</a:t>
            </a:r>
            <a:r>
              <a:rPr lang="en-US" i="1" dirty="0" smtClean="0"/>
              <a:t> – Kimberly Clark v. Commissioner of Revenue</a:t>
            </a:r>
          </a:p>
          <a:p>
            <a:pPr marL="285750" indent="-285750">
              <a:buFont typeface="Arial" panose="020B0604020202020204" pitchFamily="34" charset="0"/>
              <a:buChar char="•"/>
            </a:pPr>
            <a:r>
              <a:rPr lang="en-US" b="1" dirty="0"/>
              <a:t>Audit </a:t>
            </a:r>
            <a:r>
              <a:rPr lang="en-US" b="1" dirty="0" smtClean="0"/>
              <a:t>Challenges</a:t>
            </a:r>
          </a:p>
          <a:p>
            <a:pPr marL="558800" lvl="1" indent="-285750">
              <a:buFontTx/>
              <a:buChar char="-"/>
            </a:pPr>
            <a:r>
              <a:rPr lang="en-US" dirty="0"/>
              <a:t>Non-party </a:t>
            </a:r>
            <a:r>
              <a:rPr lang="en-US" dirty="0" smtClean="0"/>
              <a:t>states</a:t>
            </a:r>
          </a:p>
          <a:p>
            <a:pPr marL="558800" lvl="1" indent="-285750">
              <a:buFontTx/>
              <a:buChar char="-"/>
            </a:pPr>
            <a:r>
              <a:rPr lang="en-US" dirty="0" smtClean="0"/>
              <a:t>Party states sharing taxpayer confidential information</a:t>
            </a:r>
          </a:p>
          <a:p>
            <a:pPr marL="558800" lvl="1" indent="-285750">
              <a:buFontTx/>
              <a:buChar char="-"/>
            </a:pPr>
            <a:r>
              <a:rPr lang="en-US" dirty="0" smtClean="0"/>
              <a:t>Inefficiency of audits when uniformity is severely lacking</a:t>
            </a:r>
            <a:endParaRPr lang="en-US" dirty="0"/>
          </a:p>
          <a:p>
            <a:pPr marL="558800" lvl="1" indent="-285750">
              <a:buFontTx/>
              <a:buChar char="-"/>
            </a:pPr>
            <a:endParaRPr lang="en-US" i="1" dirty="0"/>
          </a:p>
          <a:p>
            <a:pPr lvl="1" indent="0">
              <a:buNone/>
            </a:pPr>
            <a:endParaRPr lang="en-US" i="1" dirty="0"/>
          </a:p>
          <a:p>
            <a:pPr marL="0" lvl="1" indent="0" algn="ctr">
              <a:buNone/>
            </a:pPr>
            <a:endParaRPr lang="en-GB" sz="1600" i="1" dirty="0" smtClean="0"/>
          </a:p>
          <a:p>
            <a:pPr marL="0" lvl="1" indent="0" algn="ctr">
              <a:buNone/>
            </a:pPr>
            <a:endParaRPr lang="en-US" dirty="0"/>
          </a:p>
        </p:txBody>
      </p:sp>
      <p:sp>
        <p:nvSpPr>
          <p:cNvPr id="5" name="Title 4"/>
          <p:cNvSpPr>
            <a:spLocks noGrp="1"/>
          </p:cNvSpPr>
          <p:nvPr>
            <p:ph type="title"/>
          </p:nvPr>
        </p:nvSpPr>
        <p:spPr/>
        <p:txBody>
          <a:bodyPr/>
          <a:lstStyle/>
          <a:p>
            <a:r>
              <a:rPr lang="en-US" dirty="0"/>
              <a:t>Advanced Income Tax </a:t>
            </a:r>
            <a:r>
              <a:rPr lang="en-US" dirty="0" smtClean="0"/>
              <a:t>Track</a:t>
            </a:r>
            <a:br>
              <a:rPr lang="en-US" dirty="0" smtClean="0"/>
            </a:br>
            <a:r>
              <a:rPr lang="en-US" sz="2000" b="0" i="0" dirty="0" smtClean="0"/>
              <a:t>Multistate Tax Compact Issues</a:t>
            </a:r>
            <a:endParaRPr lang="en-US" sz="2000" b="0" i="0"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438890505"/>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2099" name="Rectangle 3"/>
          <p:cNvSpPr>
            <a:spLocks noGrp="1" noChangeArrowheads="1"/>
          </p:cNvSpPr>
          <p:nvPr>
            <p:ph sz="quarter" idx="15"/>
          </p:nvPr>
        </p:nvSpPr>
        <p:spPr/>
        <p:txBody>
          <a:bodyPr/>
          <a:lstStyle/>
          <a:p>
            <a:r>
              <a:rPr lang="en-US" dirty="0" smtClean="0"/>
              <a:t>State presumed correct? Not so fast…</a:t>
            </a:r>
          </a:p>
          <a:p>
            <a:pPr lvl="1"/>
            <a:r>
              <a:rPr lang="en-US" dirty="0" smtClean="0"/>
              <a:t>Miss. H.B. 799, Signed by the governor on April 20, 2014</a:t>
            </a:r>
          </a:p>
          <a:p>
            <a:pPr lvl="2"/>
            <a:r>
              <a:rPr lang="en-US" dirty="0" smtClean="0"/>
              <a:t>In response to </a:t>
            </a:r>
            <a:r>
              <a:rPr lang="en-US" i="1" dirty="0" smtClean="0"/>
              <a:t>Equifax</a:t>
            </a:r>
            <a:r>
              <a:rPr lang="en-US" dirty="0" smtClean="0"/>
              <a:t>, the bill provides two procedural changes:</a:t>
            </a:r>
          </a:p>
          <a:p>
            <a:pPr lvl="3">
              <a:buFont typeface="+mj-lt"/>
              <a:buAutoNum type="arabicParenR"/>
            </a:pPr>
            <a:r>
              <a:rPr lang="en-US" dirty="0" smtClean="0"/>
              <a:t>The party that asserts the application of alternative apportionment has the burden of proof in administrative and judicial proceedings and </a:t>
            </a:r>
          </a:p>
          <a:p>
            <a:pPr lvl="3">
              <a:buFont typeface="+mj-lt"/>
              <a:buAutoNum type="arabicParenR"/>
            </a:pPr>
            <a:r>
              <a:rPr lang="en-US" dirty="0" smtClean="0"/>
              <a:t>Generally, proceedings before the Board of Tax Appeals require a hearing on all factual and legal issues raised by the taxpayer. </a:t>
            </a:r>
          </a:p>
          <a:p>
            <a:pPr lvl="2"/>
            <a:r>
              <a:rPr lang="en-US" dirty="0" smtClean="0"/>
              <a:t>Additionally, the new law limits the Department’s power to force combined filings by imposing a high burden of proof standard and suspending the Department’s power until regulations are enacted. The new law also restricts the imposition of penalties when deficiencies result from assertions of alternative apportionment.</a:t>
            </a:r>
          </a:p>
          <a:p>
            <a:pPr lvl="2"/>
            <a:r>
              <a:rPr lang="en-US" dirty="0" smtClean="0"/>
              <a:t>The new law is effective January 1, 2015.</a:t>
            </a:r>
          </a:p>
          <a:p>
            <a:pPr lvl="3"/>
            <a:endParaRPr lang="en-US" dirty="0" smtClean="0"/>
          </a:p>
          <a:p>
            <a:pPr lvl="2"/>
            <a:endParaRPr lang="en-US" dirty="0" smtClean="0"/>
          </a:p>
          <a:p>
            <a:pPr lvl="2"/>
            <a:endParaRPr lang="en-US" dirty="0" smtClean="0"/>
          </a:p>
          <a:p>
            <a:pPr lvl="1"/>
            <a:endParaRPr lang="en-US" dirty="0" smtClean="0"/>
          </a:p>
          <a:p>
            <a:endParaRPr lang="en-US" dirty="0"/>
          </a:p>
        </p:txBody>
      </p:sp>
      <p:sp>
        <p:nvSpPr>
          <p:cNvPr id="6" name="Slide Number Placeholder 5"/>
          <p:cNvSpPr>
            <a:spLocks noGrp="1"/>
          </p:cNvSpPr>
          <p:nvPr>
            <p:ph type="sldNum" sz="quarter" idx="4"/>
          </p:nvPr>
        </p:nvSpPr>
        <p:spPr/>
        <p:txBody>
          <a:bodyPr/>
          <a:lstStyle/>
          <a:p>
            <a:r>
              <a:rPr lang="en-GB" dirty="0" smtClean="0"/>
              <a:t> </a:t>
            </a:r>
            <a:fld id="{9EBD5762-3BDC-484D-9503-7EA6D5A9A8CE}" type="slidenum">
              <a:rPr lang="en-GB" smtClean="0"/>
              <a:pPr/>
              <a:t>60</a:t>
            </a:fld>
            <a:endParaRPr lang="en-GB" dirty="0"/>
          </a:p>
        </p:txBody>
      </p:sp>
      <p:sp>
        <p:nvSpPr>
          <p:cNvPr id="9" name="Rectangle 2"/>
          <p:cNvSpPr>
            <a:spLocks noGrp="1" noChangeArrowheads="1"/>
          </p:cNvSpPr>
          <p:nvPr>
            <p:ph type="title"/>
          </p:nvPr>
        </p:nvSpPr>
        <p:spPr>
          <a:xfrm>
            <a:off x="533400" y="685800"/>
            <a:ext cx="8077200" cy="914400"/>
          </a:xfrm>
        </p:spPr>
        <p:txBody>
          <a:bodyPr/>
          <a:lstStyle/>
          <a:p>
            <a:r>
              <a:rPr lang="en-GB" dirty="0" smtClean="0"/>
              <a:t>Advanced Income Tax Track</a:t>
            </a:r>
            <a:r>
              <a:rPr lang="en-US" dirty="0" smtClean="0"/>
              <a:t/>
            </a:r>
            <a:br>
              <a:rPr lang="en-US" dirty="0" smtClean="0"/>
            </a:br>
            <a:r>
              <a:rPr lang="en-US" b="0" i="0" dirty="0" smtClean="0"/>
              <a:t>Alternative Apportionment Issues – Who Bears the Burden</a:t>
            </a:r>
            <a:endParaRPr lang="en-US" b="0" i="0"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531826382"/>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2098" name="Rectangle 2"/>
          <p:cNvSpPr>
            <a:spLocks noGrp="1" noChangeArrowheads="1"/>
          </p:cNvSpPr>
          <p:nvPr>
            <p:ph type="title"/>
          </p:nvPr>
        </p:nvSpPr>
        <p:spPr/>
        <p:txBody>
          <a:bodyPr/>
          <a:lstStyle/>
          <a:p>
            <a:r>
              <a:rPr lang="en-US" dirty="0"/>
              <a:t>Advanced Income Tax Track</a:t>
            </a:r>
            <a:r>
              <a:rPr lang="en-US" sz="2000" dirty="0"/>
              <a:t/>
            </a:r>
            <a:br>
              <a:rPr lang="en-US" sz="2000" dirty="0"/>
            </a:br>
            <a:r>
              <a:rPr lang="en-US" sz="2000" b="0" i="0" dirty="0"/>
              <a:t>Alternative </a:t>
            </a:r>
            <a:r>
              <a:rPr lang="en-US" sz="2000" b="0" i="0" dirty="0" smtClean="0"/>
              <a:t>apportionment issues – State Asserted Apportionment Variances vs. APA requirements</a:t>
            </a:r>
            <a:endParaRPr lang="en-US" sz="2000" dirty="0"/>
          </a:p>
        </p:txBody>
      </p:sp>
      <p:sp>
        <p:nvSpPr>
          <p:cNvPr id="772099" name="Rectangle 3"/>
          <p:cNvSpPr>
            <a:spLocks noGrp="1" noChangeArrowheads="1"/>
          </p:cNvSpPr>
          <p:nvPr>
            <p:ph sz="quarter" idx="15"/>
          </p:nvPr>
        </p:nvSpPr>
        <p:spPr>
          <a:xfrm>
            <a:off x="533400" y="1752600"/>
            <a:ext cx="8077200" cy="4470400"/>
          </a:xfrm>
        </p:spPr>
        <p:txBody>
          <a:bodyPr/>
          <a:lstStyle/>
          <a:p>
            <a:pPr lvl="1">
              <a:spcAft>
                <a:spcPts val="300"/>
              </a:spcAft>
            </a:pPr>
            <a:r>
              <a:rPr lang="en-US" sz="1500" dirty="0" smtClean="0"/>
              <a:t>Query whether states that use alternative apportionment to essentially impose an industry wide apportionment method are making an end run around the Administrative Procedures Act (APA) requirements necessary to promulgate regulations</a:t>
            </a:r>
          </a:p>
          <a:p>
            <a:pPr lvl="2">
              <a:spcAft>
                <a:spcPts val="300"/>
              </a:spcAft>
            </a:pPr>
            <a:r>
              <a:rPr lang="en-US" sz="1500" dirty="0" smtClean="0"/>
              <a:t>In </a:t>
            </a:r>
            <a:r>
              <a:rPr lang="en-US" sz="1500" i="1" dirty="0" smtClean="0"/>
              <a:t>CBS Inc. v. Comptroller of the Treasury</a:t>
            </a:r>
            <a:r>
              <a:rPr lang="en-US" sz="1500" dirty="0" smtClean="0"/>
              <a:t>, 575 A.2d 324 (Md. Ct. App. 1990), where the Maryland Supreme Court held that the Comptroller could not use an audience factor approach stating that it “does not follow that, because [an agency] has statutory discretion, the manner in which this discretion is exercised is not governed by the standards that determine whether rulemaking or adjudication must be followed in a given case.”</a:t>
            </a:r>
          </a:p>
          <a:p>
            <a:pPr lvl="2">
              <a:spcAft>
                <a:spcPts val="300"/>
              </a:spcAft>
            </a:pPr>
            <a:r>
              <a:rPr lang="en-US" sz="1500" dirty="0" smtClean="0"/>
              <a:t>In </a:t>
            </a:r>
            <a:r>
              <a:rPr lang="en-US" sz="1500" i="1" dirty="0" smtClean="0"/>
              <a:t>Metromedia, </a:t>
            </a:r>
            <a:r>
              <a:rPr lang="en-US" sz="1500" i="1" dirty="0" err="1" smtClean="0"/>
              <a:t>Inc</a:t>
            </a:r>
            <a:r>
              <a:rPr lang="en-US" sz="1500" i="1" dirty="0" smtClean="0"/>
              <a:t> v. Director, Div. of Taxation</a:t>
            </a:r>
            <a:r>
              <a:rPr lang="en-US" sz="1500" dirty="0" smtClean="0"/>
              <a:t>, 478 A.2d 742 (N.J. 1984), the New Jersey Supreme Court held that the Division’s application of an “audience factor” to a media company was an administrative rule that had not been properly promulgated pursuant to the APA.</a:t>
            </a:r>
          </a:p>
          <a:p>
            <a:pPr lvl="2">
              <a:spcAft>
                <a:spcPts val="300"/>
              </a:spcAft>
            </a:pPr>
            <a:r>
              <a:rPr lang="en-US" sz="1500" dirty="0" smtClean="0"/>
              <a:t>In the </a:t>
            </a:r>
            <a:r>
              <a:rPr lang="en-US" sz="1500" i="1" dirty="0"/>
              <a:t>Vodafone Americas Holdings, Inc. &amp; Subsidiaries v. Roberts (Tenn., Mar. 23, 2016, No. M201300947SCR11CV) 2016 WL </a:t>
            </a:r>
            <a:r>
              <a:rPr lang="en-US" sz="1500" i="1" dirty="0" smtClean="0"/>
              <a:t>1165700, </a:t>
            </a:r>
            <a:r>
              <a:rPr lang="en-US" sz="1500" dirty="0" smtClean="0"/>
              <a:t>the Tennessee </a:t>
            </a:r>
            <a:r>
              <a:rPr lang="en-US" sz="1500" dirty="0"/>
              <a:t>Supreme Court upheld the Commissioner's </a:t>
            </a:r>
            <a:r>
              <a:rPr lang="en-US" sz="1500" dirty="0" smtClean="0"/>
              <a:t>discretion to use market-based </a:t>
            </a:r>
            <a:r>
              <a:rPr lang="en-US" sz="1500" dirty="0"/>
              <a:t>sourcing as an alternative apportionment method on the grounds that the statutory cost of performance method did not fairly reflect Vodafone's business activity in the state. </a:t>
            </a:r>
            <a:endParaRPr lang="en-US" sz="1500" i="1" dirty="0" smtClean="0"/>
          </a:p>
        </p:txBody>
      </p:sp>
      <p:sp>
        <p:nvSpPr>
          <p:cNvPr id="6" name="Slide Number Placeholder 5"/>
          <p:cNvSpPr>
            <a:spLocks noGrp="1"/>
          </p:cNvSpPr>
          <p:nvPr>
            <p:ph type="sldNum" sz="quarter" idx="4"/>
          </p:nvPr>
        </p:nvSpPr>
        <p:spPr/>
        <p:txBody>
          <a:bodyPr/>
          <a:lstStyle/>
          <a:p>
            <a:r>
              <a:rPr lang="en-GB" dirty="0" smtClean="0"/>
              <a:t> </a:t>
            </a:r>
            <a:fld id="{9EBD5762-3BDC-484D-9503-7EA6D5A9A8CE}" type="slidenum">
              <a:rPr lang="en-GB" smtClean="0"/>
              <a:pPr/>
              <a:t>61</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4063453538"/>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2098" name="Rectangle 2"/>
          <p:cNvSpPr>
            <a:spLocks noGrp="1" noChangeArrowheads="1"/>
          </p:cNvSpPr>
          <p:nvPr>
            <p:ph type="title"/>
          </p:nvPr>
        </p:nvSpPr>
        <p:spPr/>
        <p:txBody>
          <a:bodyPr/>
          <a:lstStyle/>
          <a:p>
            <a:r>
              <a:rPr lang="en-US" dirty="0"/>
              <a:t>Advanced Income Tax Track</a:t>
            </a:r>
            <a:r>
              <a:rPr lang="en-US" sz="2000" dirty="0"/>
              <a:t/>
            </a:r>
            <a:br>
              <a:rPr lang="en-US" sz="2000" dirty="0"/>
            </a:br>
            <a:r>
              <a:rPr lang="en-US" sz="2000" b="0" i="0" dirty="0"/>
              <a:t>Alternative </a:t>
            </a:r>
            <a:r>
              <a:rPr lang="en-US" sz="2000" b="0" i="0" dirty="0" smtClean="0"/>
              <a:t>apportionment issues – State Asserted Apportionment Variances vs. APA requirements</a:t>
            </a:r>
            <a:endParaRPr lang="en-US" sz="2000" dirty="0"/>
          </a:p>
        </p:txBody>
      </p:sp>
      <p:sp>
        <p:nvSpPr>
          <p:cNvPr id="772099" name="Rectangle 3"/>
          <p:cNvSpPr>
            <a:spLocks noGrp="1" noChangeArrowheads="1"/>
          </p:cNvSpPr>
          <p:nvPr>
            <p:ph sz="quarter" idx="15"/>
          </p:nvPr>
        </p:nvSpPr>
        <p:spPr>
          <a:xfrm>
            <a:off x="533400" y="1752600"/>
            <a:ext cx="8077200" cy="4470400"/>
          </a:xfrm>
        </p:spPr>
        <p:txBody>
          <a:bodyPr/>
          <a:lstStyle/>
          <a:p>
            <a:pPr lvl="1">
              <a:spcAft>
                <a:spcPts val="300"/>
              </a:spcAft>
            </a:pPr>
            <a:r>
              <a:rPr lang="en-US" dirty="0" smtClean="0"/>
              <a:t>Query: Should </a:t>
            </a:r>
            <a:r>
              <a:rPr lang="en-US" dirty="0"/>
              <a:t>a court, as in </a:t>
            </a:r>
            <a:r>
              <a:rPr lang="en-US" i="1" dirty="0" smtClean="0"/>
              <a:t>Equifax</a:t>
            </a:r>
            <a:r>
              <a:rPr lang="en-US" dirty="0" smtClean="0"/>
              <a:t>, </a:t>
            </a:r>
            <a:r>
              <a:rPr lang="en-US" dirty="0"/>
              <a:t>assume that the State is presumptively correct? </a:t>
            </a:r>
            <a:endParaRPr lang="en-US" dirty="0" smtClean="0"/>
          </a:p>
          <a:p>
            <a:pPr lvl="1">
              <a:spcAft>
                <a:spcPts val="300"/>
              </a:spcAft>
            </a:pPr>
            <a:r>
              <a:rPr lang="en-US" dirty="0" smtClean="0"/>
              <a:t>Does the court’s decision in </a:t>
            </a:r>
            <a:r>
              <a:rPr lang="en-US" i="1" dirty="0" smtClean="0"/>
              <a:t>Vodafone</a:t>
            </a:r>
            <a:r>
              <a:rPr lang="en-US" dirty="0" smtClean="0"/>
              <a:t> suggest that greater deference should be given to the state when a taxpayer changes its filing position?</a:t>
            </a:r>
          </a:p>
          <a:p>
            <a:pPr lvl="1">
              <a:spcAft>
                <a:spcPts val="300"/>
              </a:spcAft>
            </a:pPr>
            <a:r>
              <a:rPr lang="en-US" dirty="0" smtClean="0"/>
              <a:t>Perhaps finally, is </a:t>
            </a:r>
            <a:r>
              <a:rPr lang="en-US" dirty="0"/>
              <a:t>the more equitable approach to avoid special deference </a:t>
            </a:r>
            <a:r>
              <a:rPr lang="en-US" dirty="0" smtClean="0"/>
              <a:t>given to either part (State or Taxpayer) and place the burden on the party seeking to deviate from the standard formula, </a:t>
            </a:r>
            <a:r>
              <a:rPr lang="en-US" dirty="0"/>
              <a:t>as in </a:t>
            </a:r>
            <a:r>
              <a:rPr lang="en-US" i="1" dirty="0" smtClean="0"/>
              <a:t>Microsoft</a:t>
            </a:r>
            <a:r>
              <a:rPr lang="en-US" dirty="0"/>
              <a:t>? </a:t>
            </a:r>
            <a:endParaRPr lang="en-US" i="1" dirty="0" smtClean="0"/>
          </a:p>
        </p:txBody>
      </p:sp>
      <p:sp>
        <p:nvSpPr>
          <p:cNvPr id="6" name="Slide Number Placeholder 5"/>
          <p:cNvSpPr>
            <a:spLocks noGrp="1"/>
          </p:cNvSpPr>
          <p:nvPr>
            <p:ph type="sldNum" sz="quarter" idx="4"/>
          </p:nvPr>
        </p:nvSpPr>
        <p:spPr/>
        <p:txBody>
          <a:bodyPr/>
          <a:lstStyle/>
          <a:p>
            <a:r>
              <a:rPr lang="en-GB" dirty="0" smtClean="0"/>
              <a:t> </a:t>
            </a:r>
            <a:fld id="{9EBD5762-3BDC-484D-9503-7EA6D5A9A8CE}" type="slidenum">
              <a:rPr lang="en-GB" smtClean="0"/>
              <a:pPr/>
              <a:t>62</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330654556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9557" name="Rectangle 5"/>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The California Story</a:t>
            </a:r>
            <a:endParaRPr lang="en-US" b="0" i="0" dirty="0"/>
          </a:p>
        </p:txBody>
      </p:sp>
      <p:sp>
        <p:nvSpPr>
          <p:cNvPr id="919558" name="Rectangle 6"/>
          <p:cNvSpPr>
            <a:spLocks noGrp="1" noChangeArrowheads="1"/>
          </p:cNvSpPr>
          <p:nvPr>
            <p:ph sz="quarter" idx="15"/>
          </p:nvPr>
        </p:nvSpPr>
        <p:spPr/>
        <p:txBody>
          <a:bodyPr/>
          <a:lstStyle/>
          <a:p>
            <a:r>
              <a:rPr lang="en-US" dirty="0" smtClean="0"/>
              <a:t>Where we started....</a:t>
            </a:r>
          </a:p>
          <a:p>
            <a:pPr lvl="1"/>
            <a:r>
              <a:rPr lang="en-US" dirty="0" smtClean="0"/>
              <a:t>UDITPA Section 18</a:t>
            </a:r>
          </a:p>
          <a:p>
            <a:pPr lvl="1"/>
            <a:r>
              <a:rPr lang="en-US" dirty="0" smtClean="0"/>
              <a:t>Cal. Rev. &amp; Tax. Code section 25137 and regulations</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63</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876913408"/>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7746"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The California Story</a:t>
            </a:r>
            <a:endParaRPr lang="en-US" b="0" i="0" dirty="0"/>
          </a:p>
        </p:txBody>
      </p:sp>
      <p:sp>
        <p:nvSpPr>
          <p:cNvPr id="927747" name="Rectangle 3"/>
          <p:cNvSpPr>
            <a:spLocks noGrp="1" noChangeArrowheads="1"/>
          </p:cNvSpPr>
          <p:nvPr>
            <p:ph sz="quarter" idx="15"/>
          </p:nvPr>
        </p:nvSpPr>
        <p:spPr/>
        <p:txBody>
          <a:bodyPr/>
          <a:lstStyle/>
          <a:p>
            <a:r>
              <a:rPr lang="en-US" dirty="0" smtClean="0"/>
              <a:t>Where we’ve been....</a:t>
            </a:r>
          </a:p>
          <a:p>
            <a:pPr lvl="1"/>
            <a:r>
              <a:rPr lang="en-US" dirty="0" smtClean="0"/>
              <a:t>The early cases (</a:t>
            </a:r>
            <a:r>
              <a:rPr lang="en-US" i="1" dirty="0" err="1" smtClean="0"/>
              <a:t>PacTel</a:t>
            </a:r>
            <a:r>
              <a:rPr lang="en-US" i="1" dirty="0" smtClean="0"/>
              <a:t>, Merrill Lynch</a:t>
            </a:r>
            <a:r>
              <a:rPr lang="en-US" dirty="0" smtClean="0"/>
              <a:t>)</a:t>
            </a:r>
          </a:p>
          <a:p>
            <a:pPr lvl="1"/>
            <a:r>
              <a:rPr lang="en-US" dirty="0" smtClean="0"/>
              <a:t>Some guidance from the SBE (</a:t>
            </a:r>
            <a:r>
              <a:rPr lang="en-US" b="1" i="1" dirty="0" err="1" smtClean="0"/>
              <a:t>Crisa</a:t>
            </a:r>
            <a:r>
              <a:rPr lang="en-US" b="1" i="1" dirty="0" smtClean="0"/>
              <a:t>, Fluor</a:t>
            </a:r>
            <a:r>
              <a:rPr lang="en-US" dirty="0" smtClean="0"/>
              <a:t>)</a:t>
            </a:r>
          </a:p>
          <a:p>
            <a:pPr lvl="1"/>
            <a:r>
              <a:rPr lang="en-US" dirty="0" smtClean="0"/>
              <a:t>The California Supreme Court weighs in (</a:t>
            </a:r>
            <a:r>
              <a:rPr lang="en-US" i="1" dirty="0" smtClean="0"/>
              <a:t>Microsoft, General Motors</a:t>
            </a:r>
            <a:r>
              <a:rPr lang="en-US" dirty="0" smtClean="0"/>
              <a:t>)</a:t>
            </a:r>
          </a:p>
          <a:p>
            <a:pPr lvl="1"/>
            <a:r>
              <a:rPr lang="en-US" dirty="0" smtClean="0"/>
              <a:t>The aftermath of Microsoft—winners, losers, and legislation</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64</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376942777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8770"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The California Story</a:t>
            </a:r>
            <a:endParaRPr lang="en-US" b="0" i="0" dirty="0"/>
          </a:p>
        </p:txBody>
      </p:sp>
      <p:sp>
        <p:nvSpPr>
          <p:cNvPr id="928771" name="Rectangle 3"/>
          <p:cNvSpPr>
            <a:spLocks noGrp="1" noChangeArrowheads="1"/>
          </p:cNvSpPr>
          <p:nvPr>
            <p:ph sz="quarter" idx="15"/>
          </p:nvPr>
        </p:nvSpPr>
        <p:spPr/>
        <p:txBody>
          <a:bodyPr/>
          <a:lstStyle/>
          <a:p>
            <a:r>
              <a:rPr lang="en-US" dirty="0" smtClean="0"/>
              <a:t>Where we are....</a:t>
            </a:r>
          </a:p>
          <a:p>
            <a:pPr lvl="1"/>
            <a:r>
              <a:rPr lang="en-US" dirty="0" smtClean="0"/>
              <a:t>The </a:t>
            </a:r>
            <a:r>
              <a:rPr lang="en-US" b="1" i="1" dirty="0" smtClean="0"/>
              <a:t>General Mills </a:t>
            </a:r>
            <a:r>
              <a:rPr lang="en-US" dirty="0" smtClean="0"/>
              <a:t>case</a:t>
            </a:r>
          </a:p>
          <a:p>
            <a:pPr lvl="1"/>
            <a:r>
              <a:rPr lang="en-US" dirty="0" smtClean="0"/>
              <a:t>Current statutes and regulations</a:t>
            </a:r>
          </a:p>
          <a:p>
            <a:pPr lvl="1"/>
            <a:r>
              <a:rPr lang="en-US" dirty="0" smtClean="0"/>
              <a:t>Elective single sales factor/market sourcing</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65</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352899256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9794"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The California Story</a:t>
            </a:r>
            <a:endParaRPr lang="en-US" b="0" i="0" dirty="0"/>
          </a:p>
        </p:txBody>
      </p:sp>
      <p:sp>
        <p:nvSpPr>
          <p:cNvPr id="929795" name="Rectangle 3"/>
          <p:cNvSpPr>
            <a:spLocks noGrp="1" noChangeArrowheads="1"/>
          </p:cNvSpPr>
          <p:nvPr>
            <p:ph sz="quarter" idx="15"/>
          </p:nvPr>
        </p:nvSpPr>
        <p:spPr/>
        <p:txBody>
          <a:bodyPr/>
          <a:lstStyle/>
          <a:p>
            <a:r>
              <a:rPr lang="en-US" dirty="0" smtClean="0"/>
              <a:t>Where we’re headed....</a:t>
            </a:r>
          </a:p>
          <a:p>
            <a:pPr lvl="1"/>
            <a:r>
              <a:rPr lang="en-US" dirty="0" smtClean="0"/>
              <a:t>The significance of </a:t>
            </a:r>
            <a:r>
              <a:rPr lang="en-US" i="1" dirty="0" smtClean="0"/>
              <a:t>General Mills </a:t>
            </a:r>
            <a:r>
              <a:rPr lang="en-US" dirty="0" smtClean="0"/>
              <a:t>beyond hedging transactions</a:t>
            </a:r>
          </a:p>
          <a:p>
            <a:pPr lvl="1"/>
            <a:r>
              <a:rPr lang="en-US" dirty="0" smtClean="0"/>
              <a:t>Prop 39: Mandatory Single Sales Factor/Market Sourcing</a:t>
            </a:r>
          </a:p>
          <a:p>
            <a:pPr lvl="1"/>
            <a:r>
              <a:rPr lang="en-US" dirty="0" smtClean="0"/>
              <a:t>Gillette/Multistate Tax Compact Litigation</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66</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4006886055"/>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9266"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California Rev. &amp; Tax Code Sec. 25137</a:t>
            </a:r>
            <a:endParaRPr lang="en-US" b="0" i="0" dirty="0"/>
          </a:p>
        </p:txBody>
      </p:sp>
      <p:sp>
        <p:nvSpPr>
          <p:cNvPr id="779267" name="Rectangle 3"/>
          <p:cNvSpPr>
            <a:spLocks noGrp="1" noChangeArrowheads="1"/>
          </p:cNvSpPr>
          <p:nvPr>
            <p:ph sz="quarter" idx="15"/>
          </p:nvPr>
        </p:nvSpPr>
        <p:spPr/>
        <p:txBody>
          <a:bodyPr/>
          <a:lstStyle/>
          <a:p>
            <a:pPr lvl="1"/>
            <a:r>
              <a:rPr lang="en-US" dirty="0" smtClean="0"/>
              <a:t>If the allocation and apportionment provisions do not fairly represent the extent of the taxpayer's business activity in this state, the taxpayer may petition for or the Franchise Tax Board may require, in respect to all or any part of the taxpayer's business activity, if reasonable: </a:t>
            </a:r>
          </a:p>
          <a:p>
            <a:pPr lvl="2"/>
            <a:r>
              <a:rPr lang="en-US" dirty="0" smtClean="0"/>
              <a:t>separate accounting; </a:t>
            </a:r>
          </a:p>
          <a:p>
            <a:pPr lvl="2"/>
            <a:r>
              <a:rPr lang="en-US" dirty="0" smtClean="0"/>
              <a:t>the exclusion of any one or more of the factors; </a:t>
            </a:r>
          </a:p>
          <a:p>
            <a:pPr lvl="2"/>
            <a:r>
              <a:rPr lang="en-US" dirty="0" smtClean="0"/>
              <a:t>the inclusion of one or more additional factors which will fairly represent the taxpayer's business activity in this state; or </a:t>
            </a:r>
          </a:p>
          <a:p>
            <a:pPr lvl="2"/>
            <a:r>
              <a:rPr lang="en-US" dirty="0" smtClean="0"/>
              <a:t>the employment of any other method to effectuate an equitable allocation and apportionment of the taxpayer's income.</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67</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653450333"/>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3362"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California Code </a:t>
            </a:r>
            <a:r>
              <a:rPr lang="en-US" b="0" i="0" dirty="0" err="1" smtClean="0"/>
              <a:t>Regs</a:t>
            </a:r>
            <a:r>
              <a:rPr lang="en-US" b="0" i="0" dirty="0" smtClean="0"/>
              <a:t>. 25137 </a:t>
            </a:r>
            <a:endParaRPr lang="en-US" b="0" i="0" dirty="0"/>
          </a:p>
        </p:txBody>
      </p:sp>
      <p:sp>
        <p:nvSpPr>
          <p:cNvPr id="783363" name="Rectangle 3"/>
          <p:cNvSpPr>
            <a:spLocks noGrp="1" noChangeArrowheads="1"/>
          </p:cNvSpPr>
          <p:nvPr>
            <p:ph sz="quarter" idx="15"/>
          </p:nvPr>
        </p:nvSpPr>
        <p:spPr/>
        <p:txBody>
          <a:bodyPr/>
          <a:lstStyle/>
          <a:p>
            <a:pPr lvl="1"/>
            <a:r>
              <a:rPr lang="en-US" sz="1600" dirty="0" smtClean="0"/>
              <a:t>Permits a departure from the allocation and apportionment provisions of the Uniform Division of Income for Tax Purposes Act only in limited and specific cases. </a:t>
            </a:r>
          </a:p>
          <a:p>
            <a:pPr lvl="1"/>
            <a:r>
              <a:rPr lang="en-US" sz="1600" dirty="0" smtClean="0"/>
              <a:t>May be invoked only in specific cases where </a:t>
            </a:r>
            <a:r>
              <a:rPr lang="en-US" sz="1600" b="1" dirty="0" smtClean="0"/>
              <a:t>unusual fact situations </a:t>
            </a:r>
            <a:r>
              <a:rPr lang="en-US" sz="1600" dirty="0" smtClean="0"/>
              <a:t>(which ordinarily will be </a:t>
            </a:r>
            <a:r>
              <a:rPr lang="en-US" sz="1600" b="1" dirty="0" smtClean="0"/>
              <a:t>unique and nonrecurring</a:t>
            </a:r>
            <a:r>
              <a:rPr lang="en-US" sz="1600" dirty="0" smtClean="0"/>
              <a:t>) produce </a:t>
            </a:r>
            <a:r>
              <a:rPr lang="en-US" sz="1600" b="1" dirty="0" smtClean="0"/>
              <a:t>incongruous results </a:t>
            </a:r>
            <a:r>
              <a:rPr lang="en-US" sz="1600" dirty="0" smtClean="0"/>
              <a:t>under the apportionment and allocation provisions contained in the regulations. </a:t>
            </a:r>
          </a:p>
          <a:p>
            <a:pPr lvl="1"/>
            <a:r>
              <a:rPr lang="en-US" sz="1600" dirty="0" smtClean="0"/>
              <a:t>Provides specific guidance with respect to modifications to the property and sales factor. </a:t>
            </a:r>
          </a:p>
          <a:p>
            <a:pPr lvl="1"/>
            <a:r>
              <a:rPr lang="en-US" sz="1600" dirty="0" smtClean="0"/>
              <a:t>Provides that where deemed appropriate, the Franchise Tax Board may elect to hear and decide petitions filed pursuant to Section 25137 instead of having this function performed by the staff. As a condition to having such petition considered by the Board, the petitioning taxpayer shall waive in writing the confidentiality provisions of Section 19542 with respect to such petition and to any other facts which may be deemed relevant in making a determination. Consideration of such petitions by the Board are conducted in an open session at a regularly scheduled meeting.</a:t>
            </a:r>
            <a:endParaRPr lang="en-US" sz="1600"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68</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501881805"/>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3362"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California Code </a:t>
            </a:r>
            <a:r>
              <a:rPr lang="en-US" b="0" i="0" dirty="0" err="1" smtClean="0"/>
              <a:t>Regs</a:t>
            </a:r>
            <a:r>
              <a:rPr lang="en-US" b="0" i="0" dirty="0" smtClean="0"/>
              <a:t>. 25137 </a:t>
            </a:r>
            <a:endParaRPr lang="en-US" b="0" i="0" dirty="0"/>
          </a:p>
        </p:txBody>
      </p:sp>
      <p:sp>
        <p:nvSpPr>
          <p:cNvPr id="783363" name="Rectangle 3"/>
          <p:cNvSpPr>
            <a:spLocks noGrp="1" noChangeArrowheads="1"/>
          </p:cNvSpPr>
          <p:nvPr>
            <p:ph sz="quarter" idx="15"/>
          </p:nvPr>
        </p:nvSpPr>
        <p:spPr/>
        <p:txBody>
          <a:bodyPr/>
          <a:lstStyle/>
          <a:p>
            <a:pPr lvl="1"/>
            <a:r>
              <a:rPr lang="en-US" sz="1400" dirty="0" smtClean="0"/>
              <a:t>Pursuant to CCR § 25137, the FTB has promulgated a number of Special Industry Regulations:</a:t>
            </a:r>
          </a:p>
          <a:p>
            <a:pPr lvl="2"/>
            <a:r>
              <a:rPr lang="en-US" sz="1400" dirty="0"/>
              <a:t>CRTC 25137	</a:t>
            </a:r>
            <a:r>
              <a:rPr lang="en-US" sz="1400" dirty="0" smtClean="0"/>
              <a:t>- 2</a:t>
            </a:r>
            <a:r>
              <a:rPr lang="en-US" sz="1400" dirty="0"/>
              <a:t>	</a:t>
            </a:r>
            <a:r>
              <a:rPr lang="en-US" sz="1400" dirty="0" smtClean="0"/>
              <a:t>Contractors/Long </a:t>
            </a:r>
            <a:r>
              <a:rPr lang="en-US" sz="1400" dirty="0"/>
              <a:t>Term Contracts</a:t>
            </a:r>
          </a:p>
          <a:p>
            <a:pPr marL="0" lvl="1" indent="0">
              <a:buNone/>
            </a:pPr>
            <a:r>
              <a:rPr lang="en-US" sz="1400" dirty="0"/>
              <a:t> 	</a:t>
            </a:r>
            <a:r>
              <a:rPr lang="en-US" sz="1400" dirty="0" smtClean="0"/>
              <a:t>	</a:t>
            </a:r>
            <a:r>
              <a:rPr lang="en-US" sz="1400" dirty="0"/>
              <a:t>- 3	Franchisors</a:t>
            </a:r>
          </a:p>
          <a:p>
            <a:pPr marL="0" lvl="1" indent="0">
              <a:buNone/>
            </a:pPr>
            <a:r>
              <a:rPr lang="en-US" sz="1400" dirty="0"/>
              <a:t> 		-4.1/2	Banks and Financial </a:t>
            </a:r>
            <a:r>
              <a:rPr lang="en-US" sz="1400" dirty="0" smtClean="0"/>
              <a:t>Corporations</a:t>
            </a:r>
          </a:p>
          <a:p>
            <a:pPr marL="0" lvl="1" indent="0">
              <a:buNone/>
            </a:pPr>
            <a:r>
              <a:rPr lang="en-US" sz="1400" dirty="0"/>
              <a:t> 		-5	Commercial </a:t>
            </a:r>
            <a:r>
              <a:rPr lang="en-US" sz="1400" dirty="0" smtClean="0"/>
              <a:t>Fishing</a:t>
            </a:r>
          </a:p>
          <a:p>
            <a:pPr marL="0" lvl="1" indent="0">
              <a:buNone/>
            </a:pPr>
            <a:r>
              <a:rPr lang="en-US" sz="1400" dirty="0"/>
              <a:t> 		-7	Air Transportation Companies</a:t>
            </a:r>
          </a:p>
          <a:p>
            <a:pPr marL="0" lvl="1" indent="0">
              <a:buNone/>
            </a:pPr>
            <a:r>
              <a:rPr lang="en-US" sz="1400" dirty="0" smtClean="0"/>
              <a:t> 		-8.1/2	</a:t>
            </a:r>
            <a:r>
              <a:rPr lang="en-IN" sz="1400" dirty="0"/>
              <a:t>Motion Picture, TV Film Producers etc.</a:t>
            </a:r>
          </a:p>
          <a:p>
            <a:pPr marL="0" lvl="1" indent="0">
              <a:buNone/>
            </a:pPr>
            <a:r>
              <a:rPr lang="en-US" sz="1400" dirty="0" smtClean="0"/>
              <a:t> 		-9	Railroads</a:t>
            </a:r>
          </a:p>
          <a:p>
            <a:pPr marL="0" lvl="1" indent="0">
              <a:buNone/>
            </a:pPr>
            <a:r>
              <a:rPr lang="en-US" sz="1400" dirty="0"/>
              <a:t> 		-11	Trucking Companies</a:t>
            </a:r>
          </a:p>
          <a:p>
            <a:pPr marL="0" lvl="1" indent="0">
              <a:buNone/>
            </a:pPr>
            <a:r>
              <a:rPr lang="en-US" sz="1400" dirty="0"/>
              <a:t> 		-12	Print </a:t>
            </a:r>
            <a:r>
              <a:rPr lang="en-US" sz="1400" dirty="0" smtClean="0"/>
              <a:t>Media</a:t>
            </a:r>
          </a:p>
          <a:p>
            <a:pPr marL="0" lvl="1" indent="0">
              <a:buNone/>
            </a:pPr>
            <a:r>
              <a:rPr lang="en-US" sz="1400" dirty="0"/>
              <a:t> 		-14	Mutual Fund Service Providers</a:t>
            </a:r>
            <a:endParaRPr lang="en-US" sz="1400" dirty="0" smtClean="0"/>
          </a:p>
          <a:p>
            <a:pPr lvl="1"/>
            <a:r>
              <a:rPr lang="en-US" sz="1400" dirty="0" smtClean="0"/>
              <a:t>These regulations alter the composition of the factors and/or their sourcing</a:t>
            </a:r>
          </a:p>
          <a:p>
            <a:pPr lvl="1"/>
            <a:r>
              <a:rPr lang="en-US" sz="1400" dirty="0" smtClean="0"/>
              <a:t>Other provisions also provide special rules for certain industries (e.g. sea transportation) and the Multistate Audit Technique Manual (MATM) contains other deviations (e.g. broker dealers)</a:t>
            </a:r>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69</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3786499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sz="quarter" idx="15"/>
          </p:nvPr>
        </p:nvSpPr>
        <p:spPr>
          <a:xfrm>
            <a:off x="533400" y="1676400"/>
            <a:ext cx="8077200" cy="4419600"/>
          </a:xfrm>
        </p:spPr>
        <p:txBody>
          <a:bodyPr/>
          <a:lstStyle/>
          <a:p>
            <a:pPr lvl="1"/>
            <a:r>
              <a:rPr lang="en-US" i="1" dirty="0" smtClean="0"/>
              <a:t>The Gillette Company &amp; Subsidiaries et al. v. Franchise Tax Board</a:t>
            </a:r>
            <a:r>
              <a:rPr lang="en-US" dirty="0" smtClean="0"/>
              <a:t>, No. A130803A, 10/2/12</a:t>
            </a:r>
          </a:p>
          <a:p>
            <a:pPr lvl="2"/>
            <a:r>
              <a:rPr lang="en-US" dirty="0" smtClean="0"/>
              <a:t>The California Court of Appeal held that the Multistate Tax Compact is a valid interstate compact binding California to provisions that include the equally weighted apportionment provision, which is codified under California law. </a:t>
            </a:r>
          </a:p>
          <a:p>
            <a:pPr lvl="2"/>
            <a:r>
              <a:rPr lang="en-US" dirty="0" smtClean="0"/>
              <a:t>Having entered into the Compact, California cannot, by subsequent legislation, unilaterally alter or amend its terms. </a:t>
            </a:r>
          </a:p>
          <a:p>
            <a:pPr lvl="2"/>
            <a:r>
              <a:rPr lang="en-US" dirty="0" smtClean="0"/>
              <a:t>California can avoid the application of the apportionment election only by repealing the statutory provision adopting the Compact, thereby withdrawing from the Compact. </a:t>
            </a:r>
          </a:p>
          <a:p>
            <a:pPr lvl="2"/>
            <a:r>
              <a:rPr lang="en-US" dirty="0" smtClean="0"/>
              <a:t>Since California had not withdrawn from the Compact for the years at issue by repealing the statute under Article X, the equally weighted apportionment election is available to taxpayers.</a:t>
            </a:r>
          </a:p>
        </p:txBody>
      </p:sp>
      <p:sp>
        <p:nvSpPr>
          <p:cNvPr id="181250" name="Rectangle 2"/>
          <p:cNvSpPr>
            <a:spLocks noGrp="1" noChangeArrowheads="1"/>
          </p:cNvSpPr>
          <p:nvPr>
            <p:ph type="title"/>
          </p:nvPr>
        </p:nvSpPr>
        <p:spPr/>
        <p:txBody>
          <a:bodyPr/>
          <a:lstStyle/>
          <a:p>
            <a:r>
              <a:rPr lang="en-GB" dirty="0" smtClean="0"/>
              <a:t>Advanced Income Tax Track </a:t>
            </a:r>
            <a:br>
              <a:rPr lang="en-GB" dirty="0" smtClean="0"/>
            </a:br>
            <a:r>
              <a:rPr lang="en-US" sz="2000" b="0" dirty="0" smtClean="0"/>
              <a:t>Gillette</a:t>
            </a:r>
            <a:r>
              <a:rPr lang="en-US" sz="2000" b="0" i="0" dirty="0" smtClean="0"/>
              <a:t> and MTC Election Issues</a:t>
            </a:r>
          </a:p>
        </p:txBody>
      </p:sp>
      <p:sp>
        <p:nvSpPr>
          <p:cNvPr id="3" name="Slide Number Placeholder 2"/>
          <p:cNvSpPr>
            <a:spLocks noGrp="1"/>
          </p:cNvSpPr>
          <p:nvPr>
            <p:ph type="sldNum" sz="quarter" idx="4"/>
          </p:nvPr>
        </p:nvSpPr>
        <p:spPr/>
        <p:txBody>
          <a:bodyPr/>
          <a:lstStyle/>
          <a:p>
            <a:fld id="{9EBD5762-3BDC-484D-9503-7EA6D5A9A8CE}" type="slidenum">
              <a:rPr lang="en-US" smtClean="0"/>
              <a:pPr/>
              <a:t>7</a:t>
            </a:fld>
            <a:endParaRPr lang="en-US" dirty="0"/>
          </a:p>
        </p:txBody>
      </p:sp>
      <p:sp>
        <p:nvSpPr>
          <p:cNvPr id="6" name="Footer Placeholder 5"/>
          <p:cNvSpPr>
            <a:spLocks noGrp="1"/>
          </p:cNvSpPr>
          <p:nvPr>
            <p:ph type="ftr" sz="quarter" idx="3"/>
          </p:nvPr>
        </p:nvSpPr>
        <p:spPr/>
        <p:txBody>
          <a:bodyPr/>
          <a:lstStyle/>
          <a:p>
            <a:r>
              <a:rPr lang="en-US" dirty="0"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436144098"/>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9557" name="Rectangle 5"/>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Pacific Telephone (“Pac Tel”)</a:t>
            </a:r>
            <a:endParaRPr lang="en-US" b="0" i="0" dirty="0"/>
          </a:p>
        </p:txBody>
      </p:sp>
      <p:sp>
        <p:nvSpPr>
          <p:cNvPr id="919558" name="Rectangle 6"/>
          <p:cNvSpPr>
            <a:spLocks noGrp="1" noChangeArrowheads="1"/>
          </p:cNvSpPr>
          <p:nvPr>
            <p:ph sz="quarter" idx="15"/>
          </p:nvPr>
        </p:nvSpPr>
        <p:spPr/>
        <p:txBody>
          <a:bodyPr/>
          <a:lstStyle/>
          <a:p>
            <a:r>
              <a:rPr lang="en-US" b="1" dirty="0" smtClean="0"/>
              <a:t>Appeals of Pacific Telephone &amp; Telegraph Co., [1978-1981 Transfer Binder] Cal. Tax </a:t>
            </a:r>
            <a:r>
              <a:rPr lang="en-US" b="1" dirty="0" err="1" smtClean="0"/>
              <a:t>Rptr</a:t>
            </a:r>
            <a:r>
              <a:rPr lang="en-US" b="1" dirty="0" smtClean="0"/>
              <a:t>. (CCH) ¶ 205-858 (State Board of Equalization May 4, 1978).</a:t>
            </a:r>
          </a:p>
          <a:p>
            <a:pPr lvl="1"/>
            <a:r>
              <a:rPr lang="en-US" dirty="0" smtClean="0"/>
              <a:t>Involved both whether certain related entities were unitary and whether taxpayer properly included the gross receipts from its treasury functions’ sale or redemption of securities in its sales factor denominator. </a:t>
            </a:r>
          </a:p>
          <a:p>
            <a:pPr lvl="1"/>
            <a:r>
              <a:rPr lang="en-US" dirty="0" smtClean="0"/>
              <a:t>Sales factor issue: SBE concluded that including gross receipts in sales factor denominator was </a:t>
            </a:r>
            <a:r>
              <a:rPr lang="en-US" i="1" dirty="0" smtClean="0"/>
              <a:t>distortive</a:t>
            </a:r>
            <a:r>
              <a:rPr lang="en-US" dirty="0" smtClean="0"/>
              <a:t> — 36% of the gross receipts were derived from an activity that produced only 2% of the entity’s income. Further, inclusion would attribute 11% of the Bell systems income to NY where only a few investment management employees were located. </a:t>
            </a:r>
          </a:p>
          <a:p>
            <a:pPr lvl="1"/>
            <a:r>
              <a:rPr lang="en-US" dirty="0" smtClean="0"/>
              <a:t>SBE: “We have serious doubts... whether the turnover of assets in those pools has any value to the unitary business beyond the income that it generates directly.”</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70</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329586723"/>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0290" name="Rectangle 2"/>
          <p:cNvSpPr>
            <a:spLocks noGrp="1" noChangeArrowheads="1"/>
          </p:cNvSpPr>
          <p:nvPr>
            <p:ph type="title"/>
          </p:nvPr>
        </p:nvSpPr>
        <p:spPr/>
        <p:txBody>
          <a:bodyPr/>
          <a:lstStyle/>
          <a:p>
            <a:r>
              <a:rPr lang="en-GB" dirty="0"/>
              <a:t>Advanced Income Tax Track</a:t>
            </a:r>
            <a:r>
              <a:rPr lang="en-US" sz="2000" dirty="0" smtClean="0"/>
              <a:t/>
            </a:r>
            <a:br>
              <a:rPr lang="en-US" sz="2000" dirty="0" smtClean="0"/>
            </a:br>
            <a:r>
              <a:rPr lang="en-US" sz="2000" b="0" i="0" dirty="0" smtClean="0"/>
              <a:t>Appeal of Merrill, Lynch, Pierce, </a:t>
            </a:r>
            <a:r>
              <a:rPr lang="en-US" sz="2000" b="0" i="0" dirty="0" err="1" smtClean="0"/>
              <a:t>Fenner</a:t>
            </a:r>
            <a:r>
              <a:rPr lang="en-US" sz="2000" b="0" i="0" dirty="0" smtClean="0"/>
              <a:t> &amp; Smith, 89-SBE-017, </a:t>
            </a:r>
            <a:br>
              <a:rPr lang="en-US" sz="2000" b="0" i="0" dirty="0" smtClean="0"/>
            </a:br>
            <a:r>
              <a:rPr lang="en-US" sz="2000" b="0" i="0" dirty="0" smtClean="0"/>
              <a:t>June 2, 1989</a:t>
            </a:r>
            <a:endParaRPr lang="en-US" sz="2000" b="0" i="0" dirty="0"/>
          </a:p>
        </p:txBody>
      </p:sp>
      <p:sp>
        <p:nvSpPr>
          <p:cNvPr id="780291" name="Rectangle 3"/>
          <p:cNvSpPr>
            <a:spLocks noGrp="1" noChangeArrowheads="1"/>
          </p:cNvSpPr>
          <p:nvPr>
            <p:ph sz="quarter" idx="15"/>
          </p:nvPr>
        </p:nvSpPr>
        <p:spPr/>
        <p:txBody>
          <a:bodyPr/>
          <a:lstStyle/>
          <a:p>
            <a:pPr lvl="1"/>
            <a:r>
              <a:rPr lang="en-US" dirty="0" smtClean="0"/>
              <a:t>Whether distortion must be shown in all or just one of the factors will depend upon the ultimate distortive effect that occurs when all three factors are considered in combination. Party requesting Sec. 25137 relief bears the burden of proving, by clear and convincing evidence, that the apportionment formula as a whole is distortive.</a:t>
            </a:r>
          </a:p>
          <a:p>
            <a:pPr lvl="1"/>
            <a:r>
              <a:rPr lang="en-US" dirty="0" smtClean="0"/>
              <a:t>Here taxpayer traded securities on its own account in addition to trading securities in its capacity as a broker on behalf of others.</a:t>
            </a:r>
          </a:p>
          <a:p>
            <a:pPr lvl="1"/>
            <a:r>
              <a:rPr lang="en-US" dirty="0" smtClean="0"/>
              <a:t>BOE saw Pac Tel as distinguishable – the trading activities at issue in Merrill were not incidental.</a:t>
            </a:r>
          </a:p>
          <a:p>
            <a:pPr lvl="1"/>
            <a:r>
              <a:rPr lang="en-US" dirty="0" smtClean="0"/>
              <a:t>Further the impact was not as significant as in Pac Tel. Here the taxpayer’s data suggested that the impact on the apportionment percentage ranged from 23 to 36%.</a:t>
            </a:r>
          </a:p>
          <a:p>
            <a:pPr lvl="1"/>
            <a:r>
              <a:rPr lang="en-US" dirty="0" smtClean="0"/>
              <a:t>BOE concluded that the standard formula produced a good “rough approximation”.</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71</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3103457321"/>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7458" name="Rectangle 2"/>
          <p:cNvSpPr>
            <a:spLocks noGrp="1" noChangeArrowheads="1"/>
          </p:cNvSpPr>
          <p:nvPr>
            <p:ph type="title"/>
          </p:nvPr>
        </p:nvSpPr>
        <p:spPr/>
        <p:txBody>
          <a:bodyPr/>
          <a:lstStyle/>
          <a:p>
            <a:r>
              <a:rPr lang="en-GB" dirty="0"/>
              <a:t>Advanced Income Tax Track</a:t>
            </a:r>
            <a:r>
              <a:rPr lang="en-US" sz="2200" dirty="0" smtClean="0"/>
              <a:t/>
            </a:r>
            <a:br>
              <a:rPr lang="en-US" sz="2200" dirty="0" smtClean="0"/>
            </a:br>
            <a:r>
              <a:rPr lang="en-US" sz="2200" b="0" i="0" dirty="0" smtClean="0"/>
              <a:t>Appeal of Fluor Corporation, 95-SBE-016, December 12, 1995</a:t>
            </a:r>
            <a:endParaRPr lang="en-US" sz="2200" b="0" i="0" dirty="0"/>
          </a:p>
        </p:txBody>
      </p:sp>
      <p:sp>
        <p:nvSpPr>
          <p:cNvPr id="787459" name="Rectangle 3"/>
          <p:cNvSpPr>
            <a:spLocks noGrp="1" noChangeArrowheads="1"/>
          </p:cNvSpPr>
          <p:nvPr>
            <p:ph sz="quarter" idx="15"/>
          </p:nvPr>
        </p:nvSpPr>
        <p:spPr/>
        <p:txBody>
          <a:bodyPr/>
          <a:lstStyle/>
          <a:p>
            <a:pPr lvl="1"/>
            <a:r>
              <a:rPr lang="en-US" dirty="0" smtClean="0"/>
              <a:t>If a regulation is found to be applicable to a particular situation, the apportionment method outlined in that regulation must control. Accordingly, taxpayer need not show exceptional circumstances to follow Reg. Sec. 25137(c), which excludes from the sales factor substantial amounts of gross receipts received from the incidental or occasional sale of a fixed asset such as a factory or plant. </a:t>
            </a:r>
          </a:p>
          <a:p>
            <a:pPr lvl="1"/>
            <a:r>
              <a:rPr lang="en-US" dirty="0" smtClean="0"/>
              <a:t>Party wishing to deviate from the method prescribed by regulation, when found to be applicable, must first establish by clear and convincing evidence that the regulation does not fairly represent the extent of the taxpayer's activities in this state. </a:t>
            </a:r>
          </a:p>
          <a:p>
            <a:pPr lvl="1"/>
            <a:r>
              <a:rPr lang="en-US" dirty="0" smtClean="0"/>
              <a:t>Whether or not the standard apportionment formula is distortive for purposes of Section 25137 depends on the ultimate distortive effect that occurs when all of the apportionment factors are considered together. </a:t>
            </a:r>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72</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554935425"/>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7458" name="Rectangle 2"/>
          <p:cNvSpPr>
            <a:spLocks noGrp="1" noChangeArrowheads="1"/>
          </p:cNvSpPr>
          <p:nvPr>
            <p:ph type="title"/>
          </p:nvPr>
        </p:nvSpPr>
        <p:spPr/>
        <p:txBody>
          <a:bodyPr/>
          <a:lstStyle/>
          <a:p>
            <a:r>
              <a:rPr lang="en-GB" dirty="0"/>
              <a:t>Advanced Income Tax Track</a:t>
            </a:r>
            <a:r>
              <a:rPr lang="en-US" sz="2200" dirty="0" smtClean="0"/>
              <a:t/>
            </a:r>
            <a:br>
              <a:rPr lang="en-US" sz="2200" dirty="0" smtClean="0"/>
            </a:br>
            <a:r>
              <a:rPr lang="en-US" sz="2200" b="0" i="0" dirty="0" smtClean="0"/>
              <a:t>Appeal of Fluor Corporation, 95-SBE-016, December 12, 1995</a:t>
            </a:r>
            <a:endParaRPr lang="en-US" sz="2200" b="0" i="0" dirty="0"/>
          </a:p>
        </p:txBody>
      </p:sp>
      <p:sp>
        <p:nvSpPr>
          <p:cNvPr id="787459" name="Rectangle 3"/>
          <p:cNvSpPr>
            <a:spLocks noGrp="1" noChangeArrowheads="1"/>
          </p:cNvSpPr>
          <p:nvPr>
            <p:ph sz="quarter" idx="15"/>
          </p:nvPr>
        </p:nvSpPr>
        <p:spPr/>
        <p:txBody>
          <a:bodyPr/>
          <a:lstStyle/>
          <a:p>
            <a:pPr lvl="1"/>
            <a:r>
              <a:rPr lang="en-US" dirty="0" smtClean="0"/>
              <a:t>SBE disavowed its rulings in </a:t>
            </a:r>
            <a:r>
              <a:rPr lang="en-US" i="1" dirty="0" smtClean="0"/>
              <a:t>Appeal of Triangle Publications, Inc.</a:t>
            </a:r>
            <a:r>
              <a:rPr lang="en-US" dirty="0" smtClean="0"/>
              <a:t>, Cal. St. Bd. of Equal., June 27, 1984 and </a:t>
            </a:r>
            <a:r>
              <a:rPr lang="en-US" i="1" dirty="0" smtClean="0"/>
              <a:t>Appeal of Union Carbide Corporation</a:t>
            </a:r>
            <a:r>
              <a:rPr lang="en-US" dirty="0" smtClean="0"/>
              <a:t>, Cal. St. Bd. of Equal., April 5, 1984, to the extent they conflict with Fluor.</a:t>
            </a:r>
          </a:p>
          <a:p>
            <a:pPr lvl="1"/>
            <a:r>
              <a:rPr lang="en-US" dirty="0" smtClean="0"/>
              <a:t>Note the BOE’s decision In </a:t>
            </a:r>
            <a:r>
              <a:rPr lang="en-US" i="1" dirty="0" smtClean="0"/>
              <a:t>Appeal of Emmis Communications Corp.</a:t>
            </a:r>
            <a:r>
              <a:rPr lang="en-US" dirty="0" smtClean="0"/>
              <a:t>, SBE Case No. 547964, June 11, 2013, where the BOE found that gross receipts from a diversified media corporation’s sale of 13 TV stations located outside of California were not excluded from the sales factor under the occasional sale rule of California Code of Regulations (CCR) section 25137(c)(1)(A).</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73</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554935425"/>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4386" name="Rectangle 2"/>
          <p:cNvSpPr>
            <a:spLocks noGrp="1" noChangeArrowheads="1"/>
          </p:cNvSpPr>
          <p:nvPr>
            <p:ph type="title"/>
          </p:nvPr>
        </p:nvSpPr>
        <p:spPr/>
        <p:txBody>
          <a:bodyPr/>
          <a:lstStyle/>
          <a:p>
            <a:r>
              <a:rPr lang="en-GB" dirty="0"/>
              <a:t>Advanced Income Tax Track</a:t>
            </a:r>
            <a:r>
              <a:rPr lang="en-US" sz="2200" b="0" i="0" dirty="0" smtClean="0"/>
              <a:t/>
            </a:r>
            <a:br>
              <a:rPr lang="en-US" sz="2200" b="0" i="0" dirty="0" smtClean="0"/>
            </a:br>
            <a:r>
              <a:rPr lang="en-US" sz="2200" b="0" i="0" dirty="0" smtClean="0"/>
              <a:t>Appeal of </a:t>
            </a:r>
            <a:r>
              <a:rPr lang="en-US" sz="2200" b="0" i="0" dirty="0" err="1" smtClean="0"/>
              <a:t>Crisa</a:t>
            </a:r>
            <a:r>
              <a:rPr lang="en-US" sz="2200" b="0" i="0" dirty="0" smtClean="0"/>
              <a:t> Corporation (2002-SBE-004), June 20, 2002</a:t>
            </a:r>
            <a:endParaRPr lang="en-US" sz="2200" b="0" i="0" dirty="0"/>
          </a:p>
        </p:txBody>
      </p:sp>
      <p:sp>
        <p:nvSpPr>
          <p:cNvPr id="784387" name="Rectangle 3"/>
          <p:cNvSpPr>
            <a:spLocks noGrp="1" noChangeArrowheads="1"/>
          </p:cNvSpPr>
          <p:nvPr>
            <p:ph sz="quarter" idx="15"/>
          </p:nvPr>
        </p:nvSpPr>
        <p:spPr/>
        <p:txBody>
          <a:bodyPr/>
          <a:lstStyle/>
          <a:p>
            <a:pPr lvl="1"/>
            <a:r>
              <a:rPr lang="en-US" dirty="0" smtClean="0"/>
              <a:t>Taxpayer's quantitative comparisons based on separate geographical accounting insufficient to substantiate a finding of distortion because the amounts were derived in a large part from the taxpayer's calculation of net income. </a:t>
            </a:r>
          </a:p>
          <a:p>
            <a:pPr lvl="1"/>
            <a:r>
              <a:rPr lang="en-US" dirty="0" smtClean="0"/>
              <a:t>While court cited differences in profit margins and gross receipts from treasury and non-treasury functions (i.e., quantitative standards) as support for its conclusion, question is whether there is an unusual fact situation that leads to an unfair reflection of business activity under the standard apportionment formula. </a:t>
            </a:r>
          </a:p>
          <a:p>
            <a:pPr lvl="1"/>
            <a:r>
              <a:rPr lang="en-US" dirty="0" smtClean="0"/>
              <a:t>Question remains as to whether a party that challenges the application of an alternative formula could use a qualitative standard to rebut the use of the formula where the asserting party has shown by clear and convincing evidence that an alternative formula should apply under a quantitative standard.</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74</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700305801"/>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2338" name="Rectangle 2"/>
          <p:cNvSpPr>
            <a:spLocks noGrp="1" noChangeArrowheads="1"/>
          </p:cNvSpPr>
          <p:nvPr>
            <p:ph type="title"/>
          </p:nvPr>
        </p:nvSpPr>
        <p:spPr/>
        <p:txBody>
          <a:bodyPr/>
          <a:lstStyle/>
          <a:p>
            <a:r>
              <a:rPr lang="en-GB" dirty="0"/>
              <a:t>Advanced Income Tax Track</a:t>
            </a:r>
            <a:r>
              <a:rPr lang="en-US" sz="2200" b="0" i="0" dirty="0" smtClean="0"/>
              <a:t/>
            </a:r>
            <a:br>
              <a:rPr lang="en-US" sz="2200" b="0" i="0" dirty="0" smtClean="0"/>
            </a:br>
            <a:r>
              <a:rPr lang="en-US" sz="2200" b="0" i="0" dirty="0" smtClean="0"/>
              <a:t>California Franchise Tax Board, Notice No. 2004-5, 08/06/2004</a:t>
            </a:r>
            <a:endParaRPr lang="en-US" sz="2200" b="0" i="0" dirty="0"/>
          </a:p>
        </p:txBody>
      </p:sp>
      <p:sp>
        <p:nvSpPr>
          <p:cNvPr id="782339" name="Rectangle 3"/>
          <p:cNvSpPr>
            <a:spLocks noGrp="1" noChangeArrowheads="1"/>
          </p:cNvSpPr>
          <p:nvPr>
            <p:ph sz="quarter" idx="15"/>
          </p:nvPr>
        </p:nvSpPr>
        <p:spPr/>
        <p:txBody>
          <a:bodyPr/>
          <a:lstStyle/>
          <a:p>
            <a:pPr lvl="1"/>
            <a:r>
              <a:rPr lang="en-US" dirty="0" smtClean="0"/>
              <a:t>Prior approval to file an original return in a manner inconsistent with the standard apportionment and allocation rules will only be deemed to have been approved if - and only if - the treatment:</a:t>
            </a:r>
          </a:p>
          <a:p>
            <a:pPr lvl="2"/>
            <a:r>
              <a:rPr lang="en-US" dirty="0" smtClean="0"/>
              <a:t>is a Section 25137 variation permitted in an audit manual operative during the taxable year, or which is currently operative, and the taxpayer's facts are substantially the same as those described in the manual;</a:t>
            </a:r>
          </a:p>
          <a:p>
            <a:pPr lvl="2"/>
            <a:r>
              <a:rPr lang="en-US" dirty="0" smtClean="0"/>
              <a:t>is the same variant specifically permitted under Sec. 25137 (for a year in which that section was operative) in a published opinion of the Board of Equalization, a California Court of Appeal, or the California Supreme Court, and the taxpayer's facts are substantially the same as those described in those opinions; </a:t>
            </a:r>
          </a:p>
          <a:p>
            <a:pPr lvl="2"/>
            <a:r>
              <a:rPr lang="en-US" dirty="0" smtClean="0"/>
              <a:t>has been approved in writing in a prior year petition under Sec. 25137 that specifically provides that the variation also applies to the year in question; or </a:t>
            </a:r>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75</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4126226500"/>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2338" name="Rectangle 2"/>
          <p:cNvSpPr>
            <a:spLocks noGrp="1" noChangeArrowheads="1"/>
          </p:cNvSpPr>
          <p:nvPr>
            <p:ph type="title"/>
          </p:nvPr>
        </p:nvSpPr>
        <p:spPr/>
        <p:txBody>
          <a:bodyPr/>
          <a:lstStyle/>
          <a:p>
            <a:r>
              <a:rPr lang="en-GB" dirty="0"/>
              <a:t>Advanced Income Tax Track</a:t>
            </a:r>
            <a:r>
              <a:rPr lang="en-US" sz="2200" b="0" i="0" dirty="0" smtClean="0"/>
              <a:t/>
            </a:r>
            <a:br>
              <a:rPr lang="en-US" sz="2200" b="0" i="0" dirty="0" smtClean="0"/>
            </a:br>
            <a:r>
              <a:rPr lang="en-US" sz="2200" b="0" i="0" dirty="0" smtClean="0"/>
              <a:t>California Franchise Tax Board, Notice No. 2004-5, 08/06/2004</a:t>
            </a:r>
            <a:endParaRPr lang="en-US" sz="2200" b="0" i="0" dirty="0"/>
          </a:p>
        </p:txBody>
      </p:sp>
      <p:sp>
        <p:nvSpPr>
          <p:cNvPr id="782339" name="Rectangle 3"/>
          <p:cNvSpPr>
            <a:spLocks noGrp="1" noChangeArrowheads="1"/>
          </p:cNvSpPr>
          <p:nvPr>
            <p:ph sz="quarter" idx="15"/>
          </p:nvPr>
        </p:nvSpPr>
        <p:spPr/>
        <p:txBody>
          <a:bodyPr/>
          <a:lstStyle/>
          <a:p>
            <a:pPr lvl="1"/>
            <a:r>
              <a:rPr lang="en-US" dirty="0" smtClean="0"/>
              <a:t>Prior approval to file an original return in a manner inconsistent with the standard apportionment and allocation rules will only be deemed to have been approved if - and only if - the treatment:</a:t>
            </a:r>
          </a:p>
          <a:p>
            <a:pPr lvl="2"/>
            <a:r>
              <a:rPr lang="en-US" dirty="0" smtClean="0"/>
              <a:t>has been approved in a closing agreement issued under </a:t>
            </a:r>
            <a:r>
              <a:rPr lang="en-US" dirty="0" err="1" smtClean="0"/>
              <a:t>Secs</a:t>
            </a:r>
            <a:r>
              <a:rPr lang="en-US" dirty="0" smtClean="0"/>
              <a:t>. 19441 or 19442 for an earlier year that by its terms also applies to the taxable year of the return. </a:t>
            </a:r>
          </a:p>
          <a:p>
            <a:pPr lvl="1"/>
            <a:r>
              <a:rPr lang="en-US" dirty="0" smtClean="0"/>
              <a:t>In all other cases, taxpayers must obtain prior approval for a Section 25137 variation before filing an original return on that basis.</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76</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4126226500"/>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6434" name="Rectangle 2"/>
          <p:cNvSpPr>
            <a:spLocks noGrp="1" noChangeArrowheads="1"/>
          </p:cNvSpPr>
          <p:nvPr>
            <p:ph type="title"/>
          </p:nvPr>
        </p:nvSpPr>
        <p:spPr/>
        <p:txBody>
          <a:bodyPr/>
          <a:lstStyle/>
          <a:p>
            <a:r>
              <a:rPr lang="en-GB" dirty="0"/>
              <a:t>Advanced Income Tax Track</a:t>
            </a:r>
            <a:r>
              <a:rPr lang="en-US" sz="2000" b="0" i="0" dirty="0" smtClean="0"/>
              <a:t/>
            </a:r>
            <a:br>
              <a:rPr lang="en-US" sz="2000" b="0" i="0" dirty="0" smtClean="0"/>
            </a:br>
            <a:r>
              <a:rPr lang="en-US" sz="2000" b="0" i="0" dirty="0" smtClean="0"/>
              <a:t>Microsoft Corporation v. Franchise Tax Board, 39 Cal.4th 750 (2006)</a:t>
            </a:r>
            <a:endParaRPr lang="en-US" sz="2000" b="0" i="0" dirty="0"/>
          </a:p>
        </p:txBody>
      </p:sp>
      <p:sp>
        <p:nvSpPr>
          <p:cNvPr id="786435" name="Rectangle 3"/>
          <p:cNvSpPr>
            <a:spLocks noGrp="1" noChangeArrowheads="1"/>
          </p:cNvSpPr>
          <p:nvPr>
            <p:ph sz="quarter" idx="15"/>
          </p:nvPr>
        </p:nvSpPr>
        <p:spPr>
          <a:xfrm>
            <a:off x="533400" y="1676400"/>
            <a:ext cx="8077200" cy="4419600"/>
          </a:xfrm>
        </p:spPr>
        <p:txBody>
          <a:bodyPr/>
          <a:lstStyle/>
          <a:p>
            <a:pPr lvl="1"/>
            <a:r>
              <a:rPr lang="en-US" dirty="0" smtClean="0"/>
              <a:t>Redemption of marketable securities is economically similar to a "sale" of securities, and that the gross proceeds from redemption qualify as "receipts" for purposes of the UDITPA sales factor apportionment formula.</a:t>
            </a:r>
          </a:p>
          <a:p>
            <a:pPr lvl="1"/>
            <a:r>
              <a:rPr lang="en-US" dirty="0" smtClean="0"/>
              <a:t>Redemption of marketable securities at maturity generates “gross receipts” includible in the apportionment formula under Cal. Rev. &amp; Tax Code Sec. 25128; however, inclusion of such “gross receipts” was distortive for purposes of Section 25137 under the particular facts of Microsoft.</a:t>
            </a:r>
          </a:p>
          <a:p>
            <a:pPr lvl="1"/>
            <a:r>
              <a:rPr lang="en-US" dirty="0" smtClean="0"/>
              <a:t>Apportionment formula that included only “net receipts” was a reasonable alternative where the FTB, as the party challenging the standard formula, showed by clear and convincing evidence using a quantitative and/or qualitative standard that the use of gross rather than net receipts distorted the level of a taxpayer's business activity in the state.</a:t>
            </a:r>
          </a:p>
          <a:p>
            <a:pPr lvl="1"/>
            <a:r>
              <a:rPr lang="en-US" dirty="0" smtClean="0"/>
              <a:t>Here, full gross receipts inclusion reduced the sales factor from 11 to 3% and cut taxpayer’s liability in half. Further treasury receipts were 73% of the total receipts but produced only 2% of business income.</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77</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293091391"/>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6434" name="Rectangle 2"/>
          <p:cNvSpPr>
            <a:spLocks noGrp="1" noChangeArrowheads="1"/>
          </p:cNvSpPr>
          <p:nvPr>
            <p:ph type="title"/>
          </p:nvPr>
        </p:nvSpPr>
        <p:spPr/>
        <p:txBody>
          <a:bodyPr/>
          <a:lstStyle/>
          <a:p>
            <a:r>
              <a:rPr lang="en-GB" dirty="0"/>
              <a:t>Advanced Income Tax Track</a:t>
            </a:r>
            <a:r>
              <a:rPr lang="en-US" sz="2000" b="0" i="0" dirty="0" smtClean="0"/>
              <a:t/>
            </a:r>
            <a:br>
              <a:rPr lang="en-US" sz="2000" b="0" i="0" dirty="0" smtClean="0"/>
            </a:br>
            <a:r>
              <a:rPr lang="en-US" sz="2000" b="0" i="0" dirty="0" smtClean="0"/>
              <a:t>Microsoft Corporation v. Franchise Tax Board, 39 Cal.4th 750 (2006)</a:t>
            </a:r>
            <a:endParaRPr lang="en-US" sz="2000" b="0" i="0" dirty="0"/>
          </a:p>
        </p:txBody>
      </p:sp>
      <p:sp>
        <p:nvSpPr>
          <p:cNvPr id="786435" name="Rectangle 3"/>
          <p:cNvSpPr>
            <a:spLocks noGrp="1" noChangeArrowheads="1"/>
          </p:cNvSpPr>
          <p:nvPr>
            <p:ph sz="quarter" idx="15"/>
          </p:nvPr>
        </p:nvSpPr>
        <p:spPr/>
        <p:txBody>
          <a:bodyPr/>
          <a:lstStyle/>
          <a:p>
            <a:pPr lvl="1"/>
            <a:r>
              <a:rPr lang="en-US" dirty="0" smtClean="0"/>
              <a:t>Court rejected taxpayers' arguments that the FTB, as the "moving party," was required to show that the income attributed to the state by the standard formula is "out of all appropriate proportion to the business transacted in the state" or has "led to a grossly distorted result.“ </a:t>
            </a:r>
          </a:p>
          <a:p>
            <a:pPr lvl="1"/>
            <a:r>
              <a:rPr lang="en-US" dirty="0" smtClean="0"/>
              <a:t>This decision effectively overruled the unusual and nonrecurring requirement in CA. It should be noted, in other states, taxing authorities may assert a UDITPA sec. 18 alternative apportionment on a taxpayer but when a taxpayer seeks to do the same, they often deny the alternative if the taxpayer cannot prove that their circumstances are unusual and nonrecurring.</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78</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293091391"/>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5410" name="Rectangle 2"/>
          <p:cNvSpPr>
            <a:spLocks noGrp="1" noChangeArrowheads="1"/>
          </p:cNvSpPr>
          <p:nvPr>
            <p:ph type="title"/>
          </p:nvPr>
        </p:nvSpPr>
        <p:spPr/>
        <p:txBody>
          <a:bodyPr/>
          <a:lstStyle/>
          <a:p>
            <a:r>
              <a:rPr lang="en-GB" dirty="0"/>
              <a:t>Advanced Income Tax Track</a:t>
            </a:r>
            <a:r>
              <a:rPr lang="en-US" sz="2000" dirty="0" smtClean="0"/>
              <a:t/>
            </a:r>
            <a:br>
              <a:rPr lang="en-US" sz="2000" dirty="0" smtClean="0"/>
            </a:br>
            <a:r>
              <a:rPr lang="en-US" sz="2000" b="0" i="0" dirty="0" smtClean="0"/>
              <a:t>Appeal of Home Depot U.S.A., Inc., Cal. St. Bd. of Equal., Letter Decision No. 298683, December 18, 2008. </a:t>
            </a:r>
            <a:endParaRPr lang="en-US" sz="2000" b="0" i="0" dirty="0"/>
          </a:p>
        </p:txBody>
      </p:sp>
      <p:sp>
        <p:nvSpPr>
          <p:cNvPr id="785411" name="Rectangle 3"/>
          <p:cNvSpPr>
            <a:spLocks noGrp="1" noChangeArrowheads="1"/>
          </p:cNvSpPr>
          <p:nvPr>
            <p:ph sz="quarter" idx="15"/>
          </p:nvPr>
        </p:nvSpPr>
        <p:spPr/>
        <p:txBody>
          <a:bodyPr/>
          <a:lstStyle/>
          <a:p>
            <a:pPr lvl="1"/>
            <a:r>
              <a:rPr lang="en-US" dirty="0" smtClean="0"/>
              <a:t>California Franchise Tax Board failed to show by clear and convincing evidence that the inclusion of the gross receipts from the redemption of certain marketable securities in a taxpayer's apportionment formula sales factor resulted in distortion sufficient to invoke the alternative equitable apportionment provisions of Cal. Rev. and Tax. Code Sec. 25137. </a:t>
            </a:r>
          </a:p>
          <a:p>
            <a:pPr lvl="1"/>
            <a:r>
              <a:rPr lang="en-US" dirty="0" smtClean="0"/>
              <a:t>In Home Depot, the taxpayer argued that there was no distortion since gross receipts from security sales/redemptions was only 3.3% of the total and inclusion only reduced apportioned income by 3%.</a:t>
            </a:r>
          </a:p>
          <a:p>
            <a:pPr lvl="1"/>
            <a:r>
              <a:rPr lang="en-US" dirty="0" smtClean="0"/>
              <a:t>FTB had argued that there was distortion since gross profits from retail was 7.4% while treasury gross profits was only.4% - i.e., the retail gross profit was 18 times that of the treasury activity. </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79</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89575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sz="quarter" idx="15"/>
          </p:nvPr>
        </p:nvSpPr>
        <p:spPr/>
        <p:txBody>
          <a:bodyPr/>
          <a:lstStyle/>
          <a:p>
            <a:pPr lvl="1"/>
            <a:r>
              <a:rPr lang="en-US" i="1" dirty="0" smtClean="0"/>
              <a:t>The </a:t>
            </a:r>
            <a:r>
              <a:rPr lang="en-US" i="1" dirty="0"/>
              <a:t>Gillette Co. v. Franchise Tax Board</a:t>
            </a:r>
            <a:r>
              <a:rPr lang="en-US" dirty="0"/>
              <a:t>, Cal. Sup. Ct., No, S206587 December 31, 2015</a:t>
            </a:r>
          </a:p>
          <a:p>
            <a:pPr lvl="2"/>
            <a:r>
              <a:rPr lang="en-US" dirty="0"/>
              <a:t>On December 31, 2015, the California Supreme Court held that the Multistate Tax Compact is not a binding reciprocal agreement among its members. </a:t>
            </a:r>
          </a:p>
          <a:p>
            <a:pPr lvl="1"/>
            <a:r>
              <a:rPr lang="en-US" i="1" dirty="0" smtClean="0"/>
              <a:t>The </a:t>
            </a:r>
            <a:r>
              <a:rPr lang="en-US" i="1" dirty="0"/>
              <a:t>Gillette Co. v. Franchise Tax Board</a:t>
            </a:r>
            <a:endParaRPr lang="en-US" dirty="0"/>
          </a:p>
          <a:p>
            <a:pPr lvl="2"/>
            <a:r>
              <a:rPr lang="en-US" dirty="0"/>
              <a:t>On May 27, </a:t>
            </a:r>
            <a:r>
              <a:rPr lang="en-US" dirty="0" smtClean="0"/>
              <a:t>2016, </a:t>
            </a:r>
            <a:r>
              <a:rPr lang="en-US" dirty="0"/>
              <a:t>Plaintiff filed a writ of certiorari in the United States Supreme Court </a:t>
            </a:r>
            <a:r>
              <a:rPr lang="en-US" dirty="0" smtClean="0"/>
              <a:t>(decision </a:t>
            </a:r>
            <a:r>
              <a:rPr lang="en-US" dirty="0"/>
              <a:t>will be made in October</a:t>
            </a:r>
            <a:r>
              <a:rPr lang="en-US" dirty="0" smtClean="0"/>
              <a:t>).</a:t>
            </a:r>
            <a:endParaRPr lang="en-US" dirty="0"/>
          </a:p>
          <a:p>
            <a:pPr lvl="2"/>
            <a:r>
              <a:rPr lang="en-US" dirty="0" smtClean="0"/>
              <a:t>On October 11, 2016, the United States Supreme Court denied Taxpayer’s petition for writ of </a:t>
            </a:r>
            <a:r>
              <a:rPr lang="en-US" dirty="0" err="1" smtClean="0"/>
              <a:t>certiori</a:t>
            </a:r>
            <a:r>
              <a:rPr lang="en-US" dirty="0" smtClean="0"/>
              <a:t>.</a:t>
            </a:r>
          </a:p>
          <a:p>
            <a:pPr lvl="1"/>
            <a:r>
              <a:rPr lang="en-US" dirty="0"/>
              <a:t>FTB Notice </a:t>
            </a:r>
            <a:r>
              <a:rPr lang="en-US" dirty="0" smtClean="0"/>
              <a:t>2016-03: </a:t>
            </a:r>
            <a:r>
              <a:rPr lang="en-US" dirty="0"/>
              <a:t>the FTB will </a:t>
            </a:r>
            <a:r>
              <a:rPr lang="en-US" dirty="0" smtClean="0"/>
              <a:t>resume working on refunds, protests, and audits with MTC elections in the normal course of business.  </a:t>
            </a:r>
            <a:endParaRPr lang="en-US" dirty="0"/>
          </a:p>
          <a:p>
            <a:pPr lvl="2"/>
            <a:endParaRPr lang="en-US" dirty="0"/>
          </a:p>
          <a:p>
            <a:pPr lvl="2"/>
            <a:endParaRPr lang="en-US" dirty="0"/>
          </a:p>
          <a:p>
            <a:pPr lvl="1"/>
            <a:endParaRPr lang="en-US" dirty="0" smtClean="0"/>
          </a:p>
        </p:txBody>
      </p:sp>
      <p:sp>
        <p:nvSpPr>
          <p:cNvPr id="181250" name="Rectangle 2"/>
          <p:cNvSpPr>
            <a:spLocks noGrp="1" noChangeArrowheads="1"/>
          </p:cNvSpPr>
          <p:nvPr>
            <p:ph type="title"/>
          </p:nvPr>
        </p:nvSpPr>
        <p:spPr/>
        <p:txBody>
          <a:bodyPr/>
          <a:lstStyle/>
          <a:p>
            <a:r>
              <a:rPr lang="en-GB" dirty="0" smtClean="0"/>
              <a:t>Advanced Income Tax Track </a:t>
            </a:r>
            <a:br>
              <a:rPr lang="en-GB" dirty="0" smtClean="0"/>
            </a:br>
            <a:r>
              <a:rPr lang="en-US" sz="2000" b="0" dirty="0" smtClean="0"/>
              <a:t>Gillette</a:t>
            </a:r>
            <a:r>
              <a:rPr lang="en-US" sz="2000" b="0" i="0" dirty="0" smtClean="0"/>
              <a:t> </a:t>
            </a:r>
            <a:r>
              <a:rPr lang="en-US" sz="2000" b="0" i="0" dirty="0"/>
              <a:t>and MTC Election Issues</a:t>
            </a:r>
            <a:endParaRPr lang="en-US" sz="2000" b="0" i="0" dirty="0" smtClean="0"/>
          </a:p>
        </p:txBody>
      </p:sp>
      <p:sp>
        <p:nvSpPr>
          <p:cNvPr id="4" name="Footer Placeholder 3"/>
          <p:cNvSpPr>
            <a:spLocks noGrp="1"/>
          </p:cNvSpPr>
          <p:nvPr>
            <p:ph type="ftr" sz="quarter" idx="3"/>
          </p:nvPr>
        </p:nvSpPr>
        <p:spPr/>
        <p:txBody>
          <a:bodyPr/>
          <a:lstStyle/>
          <a:p>
            <a:r>
              <a:rPr lang="en-US" dirty="0" smtClean="0"/>
              <a:t>UC Davis Summer Tax Institute</a:t>
            </a:r>
            <a:endParaRPr lang="en-US" dirty="0"/>
          </a:p>
        </p:txBody>
      </p:sp>
      <p:sp>
        <p:nvSpPr>
          <p:cNvPr id="6" name="Slide Number Placeholder 5"/>
          <p:cNvSpPr>
            <a:spLocks noGrp="1"/>
          </p:cNvSpPr>
          <p:nvPr>
            <p:ph type="sldNum" sz="quarter" idx="4"/>
          </p:nvPr>
        </p:nvSpPr>
        <p:spPr/>
        <p:txBody>
          <a:bodyPr/>
          <a:lstStyle/>
          <a:p>
            <a:fld id="{9EBD5762-3BDC-484D-9503-7EA6D5A9A8CE}" type="slidenum">
              <a:rPr lang="en-US" smtClean="0"/>
              <a:pPr/>
              <a:t>8</a:t>
            </a:fld>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663042881"/>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5410" name="Rectangle 2"/>
          <p:cNvSpPr>
            <a:spLocks noGrp="1" noChangeArrowheads="1"/>
          </p:cNvSpPr>
          <p:nvPr>
            <p:ph type="title"/>
          </p:nvPr>
        </p:nvSpPr>
        <p:spPr/>
        <p:txBody>
          <a:bodyPr/>
          <a:lstStyle/>
          <a:p>
            <a:r>
              <a:rPr lang="en-GB" dirty="0"/>
              <a:t>Advanced Income Tax Track</a:t>
            </a:r>
            <a:r>
              <a:rPr lang="en-US" sz="2000" dirty="0" smtClean="0"/>
              <a:t/>
            </a:r>
            <a:br>
              <a:rPr lang="en-US" sz="2000" dirty="0" smtClean="0"/>
            </a:br>
            <a:r>
              <a:rPr lang="en-US" sz="2000" b="0" i="0" dirty="0" smtClean="0"/>
              <a:t>California Franchise Tax Board, Chief Counsel Ruling 2012-01, 04/30/2012 </a:t>
            </a:r>
            <a:endParaRPr lang="en-US" sz="2000" b="0" i="0" dirty="0"/>
          </a:p>
        </p:txBody>
      </p:sp>
      <p:sp>
        <p:nvSpPr>
          <p:cNvPr id="785411" name="Rectangle 3"/>
          <p:cNvSpPr>
            <a:spLocks noGrp="1" noChangeArrowheads="1"/>
          </p:cNvSpPr>
          <p:nvPr>
            <p:ph sz="quarter" idx="15"/>
          </p:nvPr>
        </p:nvSpPr>
        <p:spPr/>
        <p:txBody>
          <a:bodyPr/>
          <a:lstStyle/>
          <a:p>
            <a:pPr lvl="1"/>
            <a:r>
              <a:rPr lang="en-US" dirty="0" smtClean="0"/>
              <a:t>FTB concluded that gross receipts as opposed to net gains, resulting from a non-financial Broker-Dealer’s principal security trading activity should be included in California sales factor.</a:t>
            </a:r>
          </a:p>
          <a:p>
            <a:pPr lvl="1"/>
            <a:r>
              <a:rPr lang="en-US" dirty="0" smtClean="0"/>
              <a:t>Intrastate apportionment is not a proper subject for alternative apportionment distortion relief under CRTC § 25137.</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80</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3584428148"/>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5410" name="Rectangle 2"/>
          <p:cNvSpPr>
            <a:spLocks noGrp="1" noChangeArrowheads="1"/>
          </p:cNvSpPr>
          <p:nvPr>
            <p:ph type="title"/>
          </p:nvPr>
        </p:nvSpPr>
        <p:spPr/>
        <p:txBody>
          <a:bodyPr/>
          <a:lstStyle/>
          <a:p>
            <a:r>
              <a:rPr lang="en-GB" dirty="0" smtClean="0"/>
              <a:t>Advanced Income Tax Track</a:t>
            </a:r>
            <a:r>
              <a:rPr lang="en-US" sz="2000" dirty="0" smtClean="0"/>
              <a:t/>
            </a:r>
            <a:br>
              <a:rPr lang="en-US" sz="2000" dirty="0" smtClean="0"/>
            </a:br>
            <a:r>
              <a:rPr lang="en-US" sz="2000" b="0" i="0" dirty="0"/>
              <a:t>Appeal of </a:t>
            </a:r>
            <a:r>
              <a:rPr lang="en-US" sz="2000" b="0" i="0" dirty="0" smtClean="0"/>
              <a:t>Craigslist - </a:t>
            </a:r>
            <a:r>
              <a:rPr lang="en-US" sz="2000" b="0" i="0" dirty="0"/>
              <a:t>State Board of Equalization, </a:t>
            </a:r>
            <a:r>
              <a:rPr lang="en-US" sz="2000" b="0" i="0" dirty="0" smtClean="0"/>
              <a:t>Dec. </a:t>
            </a:r>
            <a:r>
              <a:rPr lang="en-US" sz="2000" b="0" i="0" dirty="0"/>
              <a:t>16, 2015</a:t>
            </a:r>
          </a:p>
        </p:txBody>
      </p:sp>
      <p:sp>
        <p:nvSpPr>
          <p:cNvPr id="785411" name="Rectangle 3"/>
          <p:cNvSpPr>
            <a:spLocks noGrp="1" noChangeArrowheads="1"/>
          </p:cNvSpPr>
          <p:nvPr>
            <p:ph sz="quarter" idx="15"/>
          </p:nvPr>
        </p:nvSpPr>
        <p:spPr/>
        <p:txBody>
          <a:bodyPr/>
          <a:lstStyle/>
          <a:p>
            <a:pPr lvl="2">
              <a:buFont typeface="Arial" panose="020B0604020202020204" pitchFamily="34" charset="0"/>
              <a:buChar char="•"/>
            </a:pPr>
            <a:r>
              <a:rPr lang="en-US" dirty="0"/>
              <a:t>BOE found for the FTB in a non-precedential, summary decision holding that California’s new economic nexus standard may not be used to establish whether or not a taxpayer was “subject to tax” in another state in 2007</a:t>
            </a:r>
            <a:r>
              <a:rPr lang="en-US" dirty="0" smtClean="0"/>
              <a:t>. </a:t>
            </a:r>
            <a:r>
              <a:rPr lang="en-US" dirty="0"/>
              <a:t>As a result, the taxpayer was required to “</a:t>
            </a:r>
            <a:r>
              <a:rPr lang="en-US" dirty="0" err="1"/>
              <a:t>throwout</a:t>
            </a:r>
            <a:r>
              <a:rPr lang="en-US" dirty="0"/>
              <a:t>” receipts sourced to that state under the terms of their distortion petition.</a:t>
            </a:r>
          </a:p>
          <a:p>
            <a:pPr lvl="2">
              <a:buFont typeface="Arial" panose="020B0604020202020204" pitchFamily="34" charset="0"/>
              <a:buChar char="•"/>
            </a:pPr>
            <a:r>
              <a:rPr lang="en-US" dirty="0"/>
              <a:t>Craigslist sourced their advertising revenue according to market as a result of their Determination Letter (distortion petition).</a:t>
            </a:r>
          </a:p>
          <a:p>
            <a:pPr lvl="2">
              <a:buFont typeface="Arial" panose="020B0604020202020204" pitchFamily="34" charset="0"/>
              <a:buChar char="•"/>
            </a:pPr>
            <a:r>
              <a:rPr lang="en-US" dirty="0"/>
              <a:t>In the event the sourcing was to a state where Craigslist was not subject to tax, the sales were to be thrown out.</a:t>
            </a:r>
          </a:p>
          <a:p>
            <a:pPr lvl="2">
              <a:buFont typeface="Arial" panose="020B0604020202020204" pitchFamily="34" charset="0"/>
              <a:buChar char="•"/>
            </a:pPr>
            <a:r>
              <a:rPr lang="en-US" dirty="0"/>
              <a:t>CRTC Section 25122 and Regulation Section 25122(c) state that one is taxable in another state if one’s business activity is sufficient to give the state jurisdiction to impose a tax under the US </a:t>
            </a:r>
            <a:r>
              <a:rPr lang="en-US" dirty="0" smtClean="0"/>
              <a:t>Constitution.</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81</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487579005"/>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5410" name="Rectangle 2"/>
          <p:cNvSpPr>
            <a:spLocks noGrp="1" noChangeArrowheads="1"/>
          </p:cNvSpPr>
          <p:nvPr>
            <p:ph type="title"/>
          </p:nvPr>
        </p:nvSpPr>
        <p:spPr/>
        <p:txBody>
          <a:bodyPr/>
          <a:lstStyle/>
          <a:p>
            <a:r>
              <a:rPr lang="en-GB" dirty="0" smtClean="0"/>
              <a:t>Advanced Income Tax Track</a:t>
            </a:r>
            <a:r>
              <a:rPr lang="en-US" sz="2000" dirty="0" smtClean="0"/>
              <a:t/>
            </a:r>
            <a:br>
              <a:rPr lang="en-US" sz="2000" dirty="0" smtClean="0"/>
            </a:br>
            <a:r>
              <a:rPr lang="en-US" sz="2000" b="0" i="0" dirty="0" smtClean="0"/>
              <a:t>Appeal </a:t>
            </a:r>
            <a:r>
              <a:rPr lang="en-US" sz="2000" b="0" i="0" dirty="0"/>
              <a:t>of Craigslist (continued)</a:t>
            </a:r>
            <a:br>
              <a:rPr lang="en-US" sz="2000" b="0" i="0" dirty="0"/>
            </a:br>
            <a:endParaRPr lang="en-US" sz="2000" b="0" i="0" dirty="0"/>
          </a:p>
        </p:txBody>
      </p:sp>
      <p:sp>
        <p:nvSpPr>
          <p:cNvPr id="785411" name="Rectangle 3"/>
          <p:cNvSpPr>
            <a:spLocks noGrp="1" noChangeArrowheads="1"/>
          </p:cNvSpPr>
          <p:nvPr>
            <p:ph sz="quarter" idx="15"/>
          </p:nvPr>
        </p:nvSpPr>
        <p:spPr/>
        <p:txBody>
          <a:bodyPr/>
          <a:lstStyle/>
          <a:p>
            <a:pPr lvl="2">
              <a:buFont typeface="Arial" panose="020B0604020202020204" pitchFamily="34" charset="0"/>
              <a:buChar char="•"/>
            </a:pPr>
            <a:r>
              <a:rPr lang="en-US" dirty="0" smtClean="0"/>
              <a:t>California </a:t>
            </a:r>
            <a:r>
              <a:rPr lang="en-US" dirty="0"/>
              <a:t>economic nexus standard only applies to taxable years beginning on or after 1/1/11. </a:t>
            </a:r>
            <a:r>
              <a:rPr lang="en-US" dirty="0" smtClean="0"/>
              <a:t>Prior </a:t>
            </a:r>
            <a:r>
              <a:rPr lang="en-US" dirty="0"/>
              <a:t>to 2011, physical presence was required for both inbound (CRTC 23101) and outbound (CRTC 25122) taxpayers.</a:t>
            </a:r>
          </a:p>
          <a:p>
            <a:pPr lvl="2">
              <a:buFont typeface="Arial" panose="020B0604020202020204" pitchFamily="34" charset="0"/>
              <a:buChar char="•"/>
            </a:pPr>
            <a:r>
              <a:rPr lang="en-US" i="1" dirty="0"/>
              <a:t>Appeal of Huffy </a:t>
            </a:r>
            <a:r>
              <a:rPr lang="en-US" dirty="0"/>
              <a:t>established a rule of law requiring inbound and outbound taxpayers to be treated equally.</a:t>
            </a:r>
          </a:p>
          <a:p>
            <a:pPr lvl="2">
              <a:buFont typeface="Arial" panose="020B0604020202020204" pitchFamily="34" charset="0"/>
              <a:buChar char="•"/>
            </a:pPr>
            <a:r>
              <a:rPr lang="en-US" i="1" dirty="0"/>
              <a:t>Appeal of Dresser </a:t>
            </a:r>
            <a:r>
              <a:rPr lang="en-US" dirty="0"/>
              <a:t>and </a:t>
            </a:r>
            <a:r>
              <a:rPr lang="en-US" i="1" dirty="0"/>
              <a:t>Appeal of Grace </a:t>
            </a:r>
            <a:r>
              <a:rPr lang="en-US" dirty="0"/>
              <a:t>did not find that constitutional standards for taxation are satisfied in the absence of physical presence. </a:t>
            </a:r>
          </a:p>
          <a:p>
            <a:pPr lvl="2">
              <a:buFont typeface="Arial" panose="020B0604020202020204" pitchFamily="34" charset="0"/>
              <a:buChar char="•"/>
            </a:pPr>
            <a:r>
              <a:rPr lang="en-US" dirty="0"/>
              <a:t>Notes the reliance interests at stake, the need for caution in the consideration of constitutional issues, and consistency in the application of the </a:t>
            </a:r>
            <a:r>
              <a:rPr lang="en-US" dirty="0" smtClean="0"/>
              <a:t>law.</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82</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426694100"/>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Advanced Income Tax Track</a:t>
            </a:r>
            <a:r>
              <a:rPr lang="en-US" sz="2000" b="0" i="0" dirty="0" smtClean="0"/>
              <a:t/>
            </a:r>
            <a:br>
              <a:rPr lang="en-US" sz="2000" b="0" i="0" dirty="0" smtClean="0"/>
            </a:br>
            <a:r>
              <a:rPr lang="en-US" sz="2000" b="0" i="0" dirty="0" smtClean="0"/>
              <a:t>General Mills, Inc. et. al. v. California FTB, California Court of Appeal No. A131477, 8/29/12</a:t>
            </a:r>
            <a:endParaRPr lang="en-US" sz="2000" b="0" i="0" dirty="0"/>
          </a:p>
        </p:txBody>
      </p:sp>
      <p:sp>
        <p:nvSpPr>
          <p:cNvPr id="3" name="Content Placeholder 2"/>
          <p:cNvSpPr>
            <a:spLocks noGrp="1"/>
          </p:cNvSpPr>
          <p:nvPr>
            <p:ph sz="quarter" idx="15"/>
          </p:nvPr>
        </p:nvSpPr>
        <p:spPr/>
        <p:txBody>
          <a:bodyPr/>
          <a:lstStyle/>
          <a:p>
            <a:pPr lvl="1"/>
            <a:r>
              <a:rPr lang="en-US" dirty="0" smtClean="0"/>
              <a:t>The California Court of Appeal held that gross receipts from hedging transactions did not fairly represent a tax payer’s business activity because: </a:t>
            </a:r>
          </a:p>
          <a:p>
            <a:pPr lvl="2">
              <a:buFont typeface="+mj-lt"/>
              <a:buAutoNum type="arabicParenR"/>
            </a:pPr>
            <a:r>
              <a:rPr lang="en-US" dirty="0" smtClean="0"/>
              <a:t>The hedging transactions were qualitatively different from the tax payer’s business of selling food products and</a:t>
            </a:r>
          </a:p>
          <a:p>
            <a:pPr lvl="2">
              <a:buFont typeface="+mj-lt"/>
              <a:buAutoNum type="arabicParenR"/>
            </a:pPr>
            <a:r>
              <a:rPr lang="en-US" dirty="0" smtClean="0"/>
              <a:t>Inclusion of the gross receipts in the sales factor substantially distorted the determination of the tax payer’s California apportioned income.</a:t>
            </a:r>
          </a:p>
          <a:p>
            <a:pPr lvl="1"/>
            <a:r>
              <a:rPr lang="en-US" dirty="0" smtClean="0"/>
              <a:t>Accordingly, while receipts from the sale of the futures contracts qualify as gross receipts for purposes of UDITPA, the FTB may require the use of an alternative apportionment formula, including a formula that uses net gains received from its hedging transactions. </a:t>
            </a:r>
          </a:p>
          <a:p>
            <a:pPr lvl="1"/>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83</a:t>
            </a:fld>
            <a:endParaRPr lang="en-GB" dirty="0"/>
          </a:p>
        </p:txBody>
      </p:sp>
      <p:sp>
        <p:nvSpPr>
          <p:cNvPr id="8" name="Footer Placeholder 7"/>
          <p:cNvSpPr>
            <a:spLocks noGrp="1"/>
          </p:cNvSpPr>
          <p:nvPr>
            <p:ph type="ftr" sz="quarter" idx="3"/>
          </p:nvPr>
        </p:nvSpPr>
        <p:spPr/>
        <p:txBody>
          <a:bodyPr/>
          <a:lstStyle/>
          <a:p>
            <a:r>
              <a:rPr lang="en-US" smtClean="0"/>
              <a:t>UC Davis Summer Tax Institute</a:t>
            </a:r>
            <a:endParaRPr lang="en-US" dirty="0"/>
          </a:p>
        </p:txBody>
      </p:sp>
      <p:sp>
        <p:nvSpPr>
          <p:cNvPr id="4" name="Date Placeholder 3"/>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507739940"/>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22" name="Rectangle 2"/>
          <p:cNvSpPr>
            <a:spLocks noGrp="1" noChangeArrowheads="1"/>
          </p:cNvSpPr>
          <p:nvPr>
            <p:ph type="title"/>
          </p:nvPr>
        </p:nvSpPr>
        <p:spPr/>
        <p:txBody>
          <a:bodyPr/>
          <a:lstStyle/>
          <a:p>
            <a:r>
              <a:rPr lang="en-GB" dirty="0"/>
              <a:t>Advanced Income Tax Track</a:t>
            </a:r>
            <a:r>
              <a:rPr lang="en-US" dirty="0" smtClean="0"/>
              <a:t/>
            </a:r>
            <a:br>
              <a:rPr lang="en-US" dirty="0" smtClean="0"/>
            </a:br>
            <a:r>
              <a:rPr lang="en-US" b="0" i="0" dirty="0" smtClean="0"/>
              <a:t>Single Sales Factor Election and Market Sourcing</a:t>
            </a:r>
            <a:endParaRPr lang="en-US" b="0" i="0" dirty="0"/>
          </a:p>
        </p:txBody>
      </p:sp>
      <p:sp>
        <p:nvSpPr>
          <p:cNvPr id="798723" name="Rectangle 3"/>
          <p:cNvSpPr>
            <a:spLocks noGrp="1" noChangeArrowheads="1"/>
          </p:cNvSpPr>
          <p:nvPr>
            <p:ph sz="quarter" idx="15"/>
          </p:nvPr>
        </p:nvSpPr>
        <p:spPr/>
        <p:txBody>
          <a:bodyPr/>
          <a:lstStyle/>
          <a:p>
            <a:pPr lvl="1"/>
            <a:r>
              <a:rPr lang="en-US" dirty="0" smtClean="0"/>
              <a:t>The CCR 25136-2 market sourcing regulations provide sourcing regimes for:</a:t>
            </a:r>
          </a:p>
          <a:p>
            <a:pPr lvl="2"/>
            <a:r>
              <a:rPr lang="en-US" dirty="0" smtClean="0"/>
              <a:t>Services provided to individuals</a:t>
            </a:r>
          </a:p>
          <a:p>
            <a:pPr lvl="2"/>
            <a:r>
              <a:rPr lang="en-US" dirty="0" smtClean="0"/>
              <a:t>Business to business services</a:t>
            </a:r>
          </a:p>
          <a:p>
            <a:pPr lvl="2"/>
            <a:r>
              <a:rPr lang="en-US" dirty="0" smtClean="0"/>
              <a:t>Sales of intangible property</a:t>
            </a:r>
          </a:p>
          <a:p>
            <a:pPr lvl="2"/>
            <a:r>
              <a:rPr lang="en-US" dirty="0" smtClean="0"/>
              <a:t>Licensing of intangible property involving non marketing, marketing and “mixed” intangibles</a:t>
            </a:r>
          </a:p>
          <a:p>
            <a:pPr lvl="1"/>
            <a:r>
              <a:rPr lang="en-US" dirty="0" smtClean="0"/>
              <a:t>Sourcing is generally to a specific state or states based on contractual terms or per books and records based on </a:t>
            </a:r>
            <a:r>
              <a:rPr lang="en-US" i="1" dirty="0" smtClean="0"/>
              <a:t>customer</a:t>
            </a:r>
            <a:r>
              <a:rPr lang="en-US" dirty="0" smtClean="0"/>
              <a:t> location, receipt of benefit or use of intangible property</a:t>
            </a:r>
          </a:p>
          <a:p>
            <a:pPr lvl="2"/>
            <a:r>
              <a:rPr lang="en-US" dirty="0" smtClean="0"/>
              <a:t>Receipts from marketing and certain mixed intangibles may be sourced on a look thru (“the customer’s customer”) basis</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84</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081398856"/>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7698" name="Rectangle 2"/>
          <p:cNvSpPr>
            <a:spLocks noGrp="1" noChangeArrowheads="1"/>
          </p:cNvSpPr>
          <p:nvPr>
            <p:ph type="title"/>
          </p:nvPr>
        </p:nvSpPr>
        <p:spPr/>
        <p:txBody>
          <a:bodyPr/>
          <a:lstStyle/>
          <a:p>
            <a:r>
              <a:rPr lang="en-GB" dirty="0"/>
              <a:t>Advanced Income Tax Track</a:t>
            </a:r>
            <a:r>
              <a:rPr lang="en-US" b="0" i="0" dirty="0" smtClean="0"/>
              <a:t/>
            </a:r>
            <a:br>
              <a:rPr lang="en-US" b="0" i="0" dirty="0" smtClean="0"/>
            </a:br>
            <a:r>
              <a:rPr lang="en-US" b="0" i="0" dirty="0" smtClean="0"/>
              <a:t>Single Sales Factor Election and Market Sourcing</a:t>
            </a:r>
            <a:endParaRPr lang="en-US" b="0" i="0" dirty="0"/>
          </a:p>
        </p:txBody>
      </p:sp>
      <p:sp>
        <p:nvSpPr>
          <p:cNvPr id="797699" name="Rectangle 3"/>
          <p:cNvSpPr>
            <a:spLocks noGrp="1" noChangeArrowheads="1"/>
          </p:cNvSpPr>
          <p:nvPr>
            <p:ph sz="quarter" idx="15"/>
          </p:nvPr>
        </p:nvSpPr>
        <p:spPr/>
        <p:txBody>
          <a:bodyPr/>
          <a:lstStyle/>
          <a:p>
            <a:pPr lvl="1"/>
            <a:r>
              <a:rPr lang="en-US" dirty="0" smtClean="0"/>
              <a:t>Where contract terms and books and records do not indicate sourcing, “reasonable approximations” may be used</a:t>
            </a:r>
          </a:p>
          <a:p>
            <a:pPr lvl="2"/>
            <a:r>
              <a:rPr lang="en-US" dirty="0" smtClean="0"/>
              <a:t>Once an approach is taken, a taxpayer may not deviate without permission but the FTB is free to challenge the approach on audit</a:t>
            </a:r>
          </a:p>
          <a:p>
            <a:pPr lvl="1"/>
            <a:r>
              <a:rPr lang="en-US" dirty="0" smtClean="0"/>
              <a:t>The </a:t>
            </a:r>
            <a:r>
              <a:rPr lang="en-US" i="1" dirty="0" smtClean="0"/>
              <a:t>Sales Factor </a:t>
            </a:r>
            <a:r>
              <a:rPr lang="en-US" dirty="0" smtClean="0"/>
              <a:t>provisions of the CCR 25137 – 25137-14 special industry regulations are explicitly incorporated subject to specific modifications which generally eliminate throwback and references to COP</a:t>
            </a:r>
          </a:p>
          <a:p>
            <a:pPr lvl="1"/>
            <a:r>
              <a:rPr lang="en-US" dirty="0" smtClean="0"/>
              <a:t>Query: What to do when there is a conflict?</a:t>
            </a:r>
          </a:p>
          <a:p>
            <a:pPr lvl="2"/>
            <a:r>
              <a:rPr lang="en-US" dirty="0" smtClean="0"/>
              <a:t>The franchisor regulation sources to the state where the franchisee’s place of business is located while the market sourcing regulation uses “look thru” for marketing intangibles</a:t>
            </a:r>
          </a:p>
          <a:p>
            <a:pPr lvl="1"/>
            <a:r>
              <a:rPr lang="en-US" dirty="0" smtClean="0"/>
              <a:t>Also what to do where the </a:t>
            </a:r>
            <a:r>
              <a:rPr lang="en-US" dirty="0" err="1" smtClean="0"/>
              <a:t>regs</a:t>
            </a:r>
            <a:r>
              <a:rPr lang="en-US" dirty="0" smtClean="0"/>
              <a:t> are silent, such as services provided to the U.S. Government?</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85</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673012983"/>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1730" name="Rectangle 2"/>
          <p:cNvSpPr>
            <a:spLocks noGrp="1" noChangeArrowheads="1"/>
          </p:cNvSpPr>
          <p:nvPr>
            <p:ph type="title"/>
          </p:nvPr>
        </p:nvSpPr>
        <p:spPr/>
        <p:txBody>
          <a:bodyPr/>
          <a:lstStyle/>
          <a:p>
            <a:r>
              <a:rPr lang="en-GB" dirty="0"/>
              <a:t>Advanced Income Tax </a:t>
            </a:r>
            <a:r>
              <a:rPr lang="en-GB" dirty="0" smtClean="0"/>
              <a:t>Track</a:t>
            </a:r>
            <a:r>
              <a:rPr lang="en-US" sz="2000" b="0" i="0" dirty="0" smtClean="0"/>
              <a:t/>
            </a:r>
            <a:br>
              <a:rPr lang="en-US" sz="2000" b="0" i="0" dirty="0" smtClean="0"/>
            </a:br>
            <a:r>
              <a:rPr lang="en-US" sz="2000" b="0" i="0" dirty="0" smtClean="0"/>
              <a:t>Mandatory Single Sales Factor and Market Sourcing Under Prop. 39</a:t>
            </a:r>
            <a:endParaRPr lang="en-US" sz="2000" b="0" i="0" dirty="0"/>
          </a:p>
        </p:txBody>
      </p:sp>
      <p:sp>
        <p:nvSpPr>
          <p:cNvPr id="841731" name="Rectangle 3"/>
          <p:cNvSpPr>
            <a:spLocks noGrp="1" noChangeArrowheads="1"/>
          </p:cNvSpPr>
          <p:nvPr>
            <p:ph sz="quarter" idx="15"/>
          </p:nvPr>
        </p:nvSpPr>
        <p:spPr/>
        <p:txBody>
          <a:bodyPr/>
          <a:lstStyle/>
          <a:p>
            <a:pPr lvl="1"/>
            <a:r>
              <a:rPr lang="en-US" dirty="0" smtClean="0"/>
              <a:t>Effective for tax years beginning on/after January 1, 2013, all taxpayers (other than excluded industries) </a:t>
            </a:r>
            <a:r>
              <a:rPr lang="en-US" i="1" dirty="0" smtClean="0"/>
              <a:t>must</a:t>
            </a:r>
            <a:r>
              <a:rPr lang="en-US" dirty="0" smtClean="0"/>
              <a:t> use SSF</a:t>
            </a:r>
          </a:p>
          <a:p>
            <a:pPr lvl="1"/>
            <a:r>
              <a:rPr lang="en-US" dirty="0" smtClean="0"/>
              <a:t>Further, all taxpayers, including those in the following excluded industries must now apply market sourcing:</a:t>
            </a:r>
          </a:p>
          <a:p>
            <a:pPr lvl="2"/>
            <a:r>
              <a:rPr lang="en-US" dirty="0" smtClean="0"/>
              <a:t>Extractive industries</a:t>
            </a:r>
          </a:p>
          <a:p>
            <a:pPr lvl="2"/>
            <a:r>
              <a:rPr lang="en-US" dirty="0" smtClean="0"/>
              <a:t>Banks/Financials</a:t>
            </a:r>
          </a:p>
          <a:p>
            <a:pPr lvl="2"/>
            <a:r>
              <a:rPr lang="en-US" dirty="0" smtClean="0"/>
              <a:t>Agricultural concerns etc. </a:t>
            </a:r>
          </a:p>
          <a:p>
            <a:pPr lvl="1"/>
            <a:r>
              <a:rPr lang="en-US" dirty="0" smtClean="0"/>
              <a:t>Query: With mandatory SSF, can certain adversely effected taxpayers seek alternative apportionment relief to </a:t>
            </a:r>
            <a:r>
              <a:rPr lang="en-US" i="1" dirty="0" smtClean="0"/>
              <a:t>include</a:t>
            </a:r>
            <a:r>
              <a:rPr lang="en-US" dirty="0" smtClean="0"/>
              <a:t> property and payroll?</a:t>
            </a:r>
          </a:p>
          <a:p>
            <a:pPr lvl="1"/>
            <a:r>
              <a:rPr lang="en-US" dirty="0" smtClean="0"/>
              <a:t>Query: Where Bank/Financial </a:t>
            </a:r>
            <a:r>
              <a:rPr lang="en-US" dirty="0" err="1" smtClean="0"/>
              <a:t>regs</a:t>
            </a:r>
            <a:r>
              <a:rPr lang="en-US" dirty="0" smtClean="0"/>
              <a:t> may conflict with the market sourcing </a:t>
            </a:r>
            <a:r>
              <a:rPr lang="en-US" dirty="0" err="1" smtClean="0"/>
              <a:t>regs</a:t>
            </a:r>
            <a:r>
              <a:rPr lang="en-US" dirty="0" smtClean="0"/>
              <a:t> basic approach, which controls given the incorporation of the special industry </a:t>
            </a:r>
            <a:r>
              <a:rPr lang="en-US" dirty="0" err="1" smtClean="0"/>
              <a:t>regs</a:t>
            </a:r>
            <a:r>
              <a:rPr lang="en-US" dirty="0" smtClean="0"/>
              <a:t>?</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86</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517910213"/>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3778" name="Rectangle 2"/>
          <p:cNvSpPr>
            <a:spLocks noGrp="1" noChangeArrowheads="1"/>
          </p:cNvSpPr>
          <p:nvPr>
            <p:ph type="title"/>
          </p:nvPr>
        </p:nvSpPr>
        <p:spPr/>
        <p:txBody>
          <a:bodyPr/>
          <a:lstStyle/>
          <a:p>
            <a:r>
              <a:rPr lang="en-GB" dirty="0"/>
              <a:t>Advanced Income Tax </a:t>
            </a:r>
            <a:r>
              <a:rPr lang="en-GB" dirty="0" smtClean="0"/>
              <a:t>Track</a:t>
            </a:r>
            <a:r>
              <a:rPr lang="en-US" dirty="0"/>
              <a:t/>
            </a:r>
            <a:br>
              <a:rPr lang="en-US" dirty="0"/>
            </a:br>
            <a:r>
              <a:rPr lang="en-US" b="0" i="0" dirty="0"/>
              <a:t>Distortion </a:t>
            </a:r>
            <a:r>
              <a:rPr lang="en-US" b="0" i="0" dirty="0" smtClean="0"/>
              <a:t>Related Activity In Other States</a:t>
            </a:r>
            <a:endParaRPr lang="en-US" b="0" i="0" dirty="0"/>
          </a:p>
        </p:txBody>
      </p:sp>
      <p:sp>
        <p:nvSpPr>
          <p:cNvPr id="843779" name="Rectangle 3"/>
          <p:cNvSpPr>
            <a:spLocks noGrp="1" noChangeArrowheads="1"/>
          </p:cNvSpPr>
          <p:nvPr>
            <p:ph sz="quarter" idx="15"/>
          </p:nvPr>
        </p:nvSpPr>
        <p:spPr/>
        <p:txBody>
          <a:bodyPr/>
          <a:lstStyle/>
          <a:p>
            <a:pPr lvl="1"/>
            <a:r>
              <a:rPr lang="en-US" dirty="0" smtClean="0"/>
              <a:t>Florida Technical Assistance Advisement, No. 08C1-006 (2008)</a:t>
            </a:r>
          </a:p>
          <a:p>
            <a:pPr lvl="2"/>
            <a:r>
              <a:rPr lang="en-US" dirty="0" smtClean="0"/>
              <a:t>Tax payer petition rejected despite demonstrating that almost twice its federal consolidated income was being taxed</a:t>
            </a:r>
          </a:p>
          <a:p>
            <a:pPr lvl="2"/>
            <a:r>
              <a:rPr lang="en-US" dirty="0" smtClean="0"/>
              <a:t>DOR determined that the double taxation resulted from taxpayer’s decision to elect consolidated filings in Florida and another state as opposed to flaws in the standard apportionment formula</a:t>
            </a:r>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87</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670320479"/>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3778" name="Rectangle 2"/>
          <p:cNvSpPr>
            <a:spLocks noGrp="1" noChangeArrowheads="1"/>
          </p:cNvSpPr>
          <p:nvPr>
            <p:ph type="title"/>
          </p:nvPr>
        </p:nvSpPr>
        <p:spPr/>
        <p:txBody>
          <a:bodyPr/>
          <a:lstStyle/>
          <a:p>
            <a:r>
              <a:rPr lang="en-GB" dirty="0"/>
              <a:t>Advanced Income Tax </a:t>
            </a:r>
            <a:r>
              <a:rPr lang="en-GB" dirty="0" smtClean="0"/>
              <a:t>Track</a:t>
            </a:r>
            <a:r>
              <a:rPr lang="en-US" dirty="0"/>
              <a:t/>
            </a:r>
            <a:br>
              <a:rPr lang="en-US" dirty="0"/>
            </a:br>
            <a:r>
              <a:rPr lang="en-US" b="0" i="0" dirty="0"/>
              <a:t>Distortion </a:t>
            </a:r>
            <a:r>
              <a:rPr lang="en-US" b="0" i="0" dirty="0" smtClean="0"/>
              <a:t>Related Activity In Other States</a:t>
            </a:r>
            <a:endParaRPr lang="en-US" b="0" i="0" dirty="0"/>
          </a:p>
        </p:txBody>
      </p:sp>
      <p:sp>
        <p:nvSpPr>
          <p:cNvPr id="843779" name="Rectangle 3"/>
          <p:cNvSpPr>
            <a:spLocks noGrp="1" noChangeArrowheads="1"/>
          </p:cNvSpPr>
          <p:nvPr>
            <p:ph sz="quarter" idx="15"/>
          </p:nvPr>
        </p:nvSpPr>
        <p:spPr/>
        <p:txBody>
          <a:bodyPr/>
          <a:lstStyle/>
          <a:p>
            <a:pPr marL="0" lvl="1" indent="0">
              <a:buNone/>
            </a:pPr>
            <a:r>
              <a:rPr lang="en-US" b="1" i="1" dirty="0"/>
              <a:t>Associated Bank, N.A., and Affiliates v. Commissioner of Revenue</a:t>
            </a:r>
            <a:r>
              <a:rPr lang="en-US" b="1" dirty="0"/>
              <a:t>, Minnesota Tax Court, County of Ramsey, No. 8851-R (4/18/17)</a:t>
            </a:r>
          </a:p>
          <a:p>
            <a:pPr lvl="1"/>
            <a:r>
              <a:rPr lang="en-US" dirty="0"/>
              <a:t>The Commissioner of Revenue could not invoke alternative apportionment to include interest income and intangible property in the apportionment factor of LLCs subject to the general apportionment formula, which excludes these items from the factors.  </a:t>
            </a:r>
          </a:p>
          <a:p>
            <a:pPr lvl="1"/>
            <a:r>
              <a:rPr lang="en-US" dirty="0"/>
              <a:t>The court determined that the Commissioner could not disregard the taxpayer’s business structure that was attained by means of lawfully created LLCs.</a:t>
            </a:r>
          </a:p>
          <a:p>
            <a:pPr lvl="1"/>
            <a:r>
              <a:rPr lang="en-US" dirty="0"/>
              <a:t>The decision continues the precedent established by the Minnesota Supreme Court in </a:t>
            </a:r>
            <a:r>
              <a:rPr lang="en-US" i="1" dirty="0"/>
              <a:t>HMN Financial</a:t>
            </a:r>
            <a:r>
              <a:rPr lang="en-US" dirty="0"/>
              <a:t> that the Commissioner cannot disregard a valid corporate structure through the use of alternative apportionment.  </a:t>
            </a:r>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88</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844338293"/>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6610" name="Rectangle 2"/>
          <p:cNvSpPr>
            <a:spLocks noGrp="1" noChangeArrowheads="1"/>
          </p:cNvSpPr>
          <p:nvPr>
            <p:ph type="title"/>
          </p:nvPr>
        </p:nvSpPr>
        <p:spPr/>
        <p:txBody>
          <a:bodyPr/>
          <a:lstStyle/>
          <a:p>
            <a:r>
              <a:rPr lang="en-GB" dirty="0"/>
              <a:t>Advanced Income Tax </a:t>
            </a:r>
            <a:r>
              <a:rPr lang="en-GB" dirty="0" smtClean="0"/>
              <a:t>Track</a:t>
            </a:r>
            <a:r>
              <a:rPr lang="en-US" sz="2000" b="0" i="0" dirty="0" smtClean="0"/>
              <a:t/>
            </a:r>
            <a:br>
              <a:rPr lang="en-US" sz="2000" b="0" i="0" dirty="0" smtClean="0"/>
            </a:br>
            <a:r>
              <a:rPr lang="en-US" sz="2000" b="0" i="0" dirty="0" smtClean="0"/>
              <a:t>In the matter of Appeal of Hercules, Incorporated, Kansas Board of Tax Appeals, Docket No. 1998-1666-DT, 03/15/2000 </a:t>
            </a:r>
            <a:endParaRPr lang="en-US" sz="2000" b="0" i="0" dirty="0"/>
          </a:p>
        </p:txBody>
      </p:sp>
      <p:sp>
        <p:nvSpPr>
          <p:cNvPr id="836611" name="Rectangle 3"/>
          <p:cNvSpPr>
            <a:spLocks noGrp="1" noChangeArrowheads="1"/>
          </p:cNvSpPr>
          <p:nvPr>
            <p:ph sz="quarter" idx="15"/>
          </p:nvPr>
        </p:nvSpPr>
        <p:spPr/>
        <p:txBody>
          <a:bodyPr/>
          <a:lstStyle/>
          <a:p>
            <a:pPr lvl="1"/>
            <a:r>
              <a:rPr lang="en-US" dirty="0" smtClean="0"/>
              <a:t>Taxpayer that managed a munitions factory for the U.S. government was required to include a munitions plant that it used at no charge in the property factor at an assumed property value based on eight times reasonable market rental rates. </a:t>
            </a:r>
          </a:p>
          <a:p>
            <a:pPr lvl="1"/>
            <a:r>
              <a:rPr lang="en-US" dirty="0" smtClean="0"/>
              <a:t>Taxpayer was required to include payroll for munitions factory employees in the payroll factor, even though the U.S. government reimbursed the taxpayer for the payroll expenses. </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89</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6871296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Grp="1" noChangeArrowheads="1"/>
          </p:cNvSpPr>
          <p:nvPr>
            <p:ph sz="quarter" idx="15"/>
          </p:nvPr>
        </p:nvSpPr>
        <p:spPr>
          <a:xfrm>
            <a:off x="533400" y="1676400"/>
            <a:ext cx="8077200" cy="4419600"/>
          </a:xfrm>
        </p:spPr>
        <p:txBody>
          <a:bodyPr/>
          <a:lstStyle/>
          <a:p>
            <a:pPr lvl="1"/>
            <a:r>
              <a:rPr lang="en-US" dirty="0"/>
              <a:t>The </a:t>
            </a:r>
            <a:r>
              <a:rPr lang="en-US" i="1" dirty="0"/>
              <a:t>Gillette</a:t>
            </a:r>
            <a:r>
              <a:rPr lang="en-US" dirty="0"/>
              <a:t> decision touched off multiple state withdrawals from the Compact including CA, OR, DC, SD, </a:t>
            </a:r>
            <a:r>
              <a:rPr lang="en-US" dirty="0" smtClean="0"/>
              <a:t>Utah, </a:t>
            </a:r>
            <a:r>
              <a:rPr lang="en-US" dirty="0"/>
              <a:t>and Minnesota</a:t>
            </a:r>
          </a:p>
          <a:p>
            <a:pPr lvl="1"/>
            <a:r>
              <a:rPr lang="en-US" dirty="0" smtClean="0"/>
              <a:t>S.B. 1015, enacted 6/27/12 (not by a 2/3 majority in the Assembly or Senate)</a:t>
            </a:r>
          </a:p>
          <a:p>
            <a:pPr lvl="2"/>
            <a:r>
              <a:rPr lang="en-US" dirty="0" smtClean="0"/>
              <a:t>Withdraws California from MTC.</a:t>
            </a:r>
          </a:p>
          <a:p>
            <a:pPr lvl="2"/>
            <a:r>
              <a:rPr lang="en-US" dirty="0" smtClean="0"/>
              <a:t>Could be invalid under Prop. 26.</a:t>
            </a:r>
          </a:p>
          <a:p>
            <a:pPr marL="0" lvl="1" indent="0">
              <a:buNone/>
            </a:pPr>
            <a:endParaRPr lang="en-US" dirty="0" smtClean="0"/>
          </a:p>
        </p:txBody>
      </p:sp>
      <p:sp>
        <p:nvSpPr>
          <p:cNvPr id="181250" name="Rectangle 2"/>
          <p:cNvSpPr>
            <a:spLocks noGrp="1" noChangeArrowheads="1"/>
          </p:cNvSpPr>
          <p:nvPr>
            <p:ph type="title"/>
          </p:nvPr>
        </p:nvSpPr>
        <p:spPr/>
        <p:txBody>
          <a:bodyPr/>
          <a:lstStyle/>
          <a:p>
            <a:r>
              <a:rPr lang="en-GB" dirty="0" smtClean="0"/>
              <a:t>Advanced Income Tax Track </a:t>
            </a:r>
            <a:br>
              <a:rPr lang="en-GB" dirty="0" smtClean="0"/>
            </a:br>
            <a:r>
              <a:rPr lang="en-GB" sz="2000" b="0" i="0" dirty="0" smtClean="0"/>
              <a:t>MTC — </a:t>
            </a:r>
            <a:r>
              <a:rPr lang="en-US" sz="2000" b="0" i="0" dirty="0" smtClean="0"/>
              <a:t>California </a:t>
            </a:r>
            <a:r>
              <a:rPr lang="en-US" sz="2000" b="0" i="0" dirty="0"/>
              <a:t>withdrawal issues</a:t>
            </a:r>
            <a:r>
              <a:rPr lang="en-US" sz="2000" b="0" i="0" dirty="0" smtClean="0">
                <a:solidFill>
                  <a:srgbClr val="000000"/>
                </a:solidFill>
              </a:rPr>
              <a:t/>
            </a:r>
            <a:br>
              <a:rPr lang="en-US" sz="2000" b="0" i="0" dirty="0" smtClean="0">
                <a:solidFill>
                  <a:srgbClr val="000000"/>
                </a:solidFill>
              </a:rPr>
            </a:br>
            <a:endParaRPr lang="en-US" b="0" i="0" dirty="0" smtClean="0"/>
          </a:p>
        </p:txBody>
      </p:sp>
      <p:sp>
        <p:nvSpPr>
          <p:cNvPr id="4" name="Footer Placeholder 3"/>
          <p:cNvSpPr>
            <a:spLocks noGrp="1"/>
          </p:cNvSpPr>
          <p:nvPr>
            <p:ph type="ftr" sz="quarter" idx="3"/>
          </p:nvPr>
        </p:nvSpPr>
        <p:spPr/>
        <p:txBody>
          <a:bodyPr/>
          <a:lstStyle/>
          <a:p>
            <a:r>
              <a:rPr lang="en-US" dirty="0" smtClean="0"/>
              <a:t>UC Davis Summer Tax Institute</a:t>
            </a:r>
            <a:endParaRPr lang="en-US" dirty="0"/>
          </a:p>
        </p:txBody>
      </p:sp>
      <p:sp>
        <p:nvSpPr>
          <p:cNvPr id="7" name="Slide Number Placeholder 6"/>
          <p:cNvSpPr>
            <a:spLocks noGrp="1"/>
          </p:cNvSpPr>
          <p:nvPr>
            <p:ph type="sldNum" sz="quarter" idx="4"/>
          </p:nvPr>
        </p:nvSpPr>
        <p:spPr/>
        <p:txBody>
          <a:bodyPr/>
          <a:lstStyle/>
          <a:p>
            <a:fld id="{9EBD5762-3BDC-484D-9503-7EA6D5A9A8CE}" type="slidenum">
              <a:rPr lang="en-US" smtClean="0"/>
              <a:pPr/>
              <a:t>9</a:t>
            </a:fld>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882591779"/>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8898" name="Rectangle 2"/>
          <p:cNvSpPr>
            <a:spLocks noGrp="1" noChangeArrowheads="1"/>
          </p:cNvSpPr>
          <p:nvPr>
            <p:ph type="title"/>
          </p:nvPr>
        </p:nvSpPr>
        <p:spPr/>
        <p:txBody>
          <a:bodyPr/>
          <a:lstStyle/>
          <a:p>
            <a:r>
              <a:rPr lang="en-GB" dirty="0"/>
              <a:t>Advanced Income Tax </a:t>
            </a:r>
            <a:r>
              <a:rPr lang="en-GB" dirty="0" smtClean="0"/>
              <a:t>Track</a:t>
            </a:r>
            <a:r>
              <a:rPr lang="en-US" sz="2000" b="0" i="0" dirty="0" smtClean="0"/>
              <a:t/>
            </a:r>
            <a:br>
              <a:rPr lang="en-US" sz="2000" b="0" i="0" dirty="0" smtClean="0"/>
            </a:br>
            <a:r>
              <a:rPr lang="en-US" sz="2000" b="0" i="0" dirty="0" smtClean="0"/>
              <a:t>Colorado Department of Revenue Private Letter Ruling No. </a:t>
            </a:r>
            <a:br>
              <a:rPr lang="en-US" sz="2000" b="0" i="0" dirty="0" smtClean="0"/>
            </a:br>
            <a:r>
              <a:rPr lang="en-US" sz="2000" b="0" i="0" dirty="0" smtClean="0"/>
              <a:t>PLR 13-0001 (1/24/13)</a:t>
            </a:r>
            <a:endParaRPr lang="en-US" sz="2000" b="0" i="0" dirty="0"/>
          </a:p>
        </p:txBody>
      </p:sp>
      <p:sp>
        <p:nvSpPr>
          <p:cNvPr id="848899" name="Rectangle 3"/>
          <p:cNvSpPr>
            <a:spLocks noGrp="1" noChangeArrowheads="1"/>
          </p:cNvSpPr>
          <p:nvPr>
            <p:ph sz="quarter" idx="15"/>
          </p:nvPr>
        </p:nvSpPr>
        <p:spPr/>
        <p:txBody>
          <a:bodyPr/>
          <a:lstStyle/>
          <a:p>
            <a:pPr lvl="1"/>
            <a:r>
              <a:rPr lang="en-US" dirty="0" smtClean="0"/>
              <a:t>Colorado’s standard apportionment procedures required sourcing of investment and trading receipts to the location where day-to-day decisions are made.</a:t>
            </a:r>
          </a:p>
          <a:p>
            <a:pPr lvl="1"/>
            <a:r>
              <a:rPr lang="en-US" dirty="0" smtClean="0"/>
              <a:t>Nonetheless, the taxpayer was allowed to use an alternative apportionment approach based on a “deposit ratio” which approximated market sourcing.</a:t>
            </a:r>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90</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394587390"/>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8898" name="Rectangle 2"/>
          <p:cNvSpPr>
            <a:spLocks noGrp="1" noChangeArrowheads="1"/>
          </p:cNvSpPr>
          <p:nvPr>
            <p:ph type="title"/>
          </p:nvPr>
        </p:nvSpPr>
        <p:spPr>
          <a:xfrm>
            <a:off x="533400" y="685800"/>
            <a:ext cx="8077200" cy="1524000"/>
          </a:xfrm>
        </p:spPr>
        <p:txBody>
          <a:bodyPr/>
          <a:lstStyle/>
          <a:p>
            <a:pPr lvl="1" algn="l" rtl="0">
              <a:spcBef>
                <a:spcPct val="0"/>
              </a:spcBef>
            </a:pPr>
            <a:r>
              <a:rPr lang="en-GB" sz="2400" b="1" i="1" dirty="0" smtClean="0">
                <a:latin typeface="+mj-lt"/>
              </a:rPr>
              <a:t>Advanced Income Tax Track</a:t>
            </a:r>
            <a:r>
              <a:rPr lang="en-US" sz="2000" b="0" i="0" dirty="0" smtClean="0"/>
              <a:t/>
            </a:r>
            <a:br>
              <a:rPr lang="en-US" sz="2000" b="0" i="0" dirty="0" smtClean="0"/>
            </a:br>
            <a:r>
              <a:rPr lang="en-US" sz="2000" kern="1200" dirty="0" smtClean="0">
                <a:solidFill>
                  <a:schemeClr val="tx1"/>
                </a:solidFill>
                <a:latin typeface="+mj-lt"/>
                <a:ea typeface="+mj-ea"/>
                <a:cs typeface="+mj-cs"/>
              </a:rPr>
              <a:t>In </a:t>
            </a:r>
            <a:r>
              <a:rPr lang="en-US" sz="2000" kern="1200" dirty="0">
                <a:solidFill>
                  <a:schemeClr val="tx1"/>
                </a:solidFill>
                <a:latin typeface="+mj-lt"/>
                <a:ea typeface="+mj-ea"/>
                <a:cs typeface="+mj-cs"/>
              </a:rPr>
              <a:t>the Matter of the Petition of The McGraw-Hill Companies., New York City Tax Appeals Tribunal, ALJ Division, TAT (H) 10-19 (GC) et al., 2/24/14</a:t>
            </a:r>
            <a:r>
              <a:rPr lang="en-US" dirty="0" smtClean="0"/>
              <a:t/>
            </a:r>
            <a:br>
              <a:rPr lang="en-US" dirty="0" smtClean="0"/>
            </a:br>
            <a:r>
              <a:rPr lang="en-US" sz="2000" b="0" i="0" dirty="0" smtClean="0"/>
              <a:t/>
            </a:r>
            <a:br>
              <a:rPr lang="en-US" sz="2000" b="0" i="0" dirty="0" smtClean="0"/>
            </a:br>
            <a:endParaRPr lang="en-US" sz="2000" b="0" i="0" dirty="0"/>
          </a:p>
        </p:txBody>
      </p:sp>
      <p:sp>
        <p:nvSpPr>
          <p:cNvPr id="848899" name="Rectangle 3"/>
          <p:cNvSpPr>
            <a:spLocks noGrp="1" noChangeArrowheads="1"/>
          </p:cNvSpPr>
          <p:nvPr>
            <p:ph sz="quarter" idx="15"/>
          </p:nvPr>
        </p:nvSpPr>
        <p:spPr>
          <a:xfrm>
            <a:off x="530225" y="2133600"/>
            <a:ext cx="8077200" cy="4419600"/>
          </a:xfrm>
        </p:spPr>
        <p:txBody>
          <a:bodyPr/>
          <a:lstStyle/>
          <a:p>
            <a:pPr lvl="1"/>
            <a:r>
              <a:rPr lang="en-US" dirty="0"/>
              <a:t>In a New York City Tax Appeals Tribunal Administrative Law Judge decision, a financial information publisher providing credit ratings to the public received discretionary authority to use an alternative allocation method calculated on an audience-based measure. </a:t>
            </a:r>
          </a:p>
          <a:p>
            <a:pPr lvl="2"/>
            <a:r>
              <a:rPr lang="en-US" dirty="0"/>
              <a:t>Taxpayer was entitled to use allocation method similar to what the City allows other members of the press to use, since First Amendments protections generally extend to providing certain financial information to the public</a:t>
            </a:r>
            <a:r>
              <a:rPr lang="en-US" dirty="0" smtClean="0"/>
              <a:t>.</a:t>
            </a:r>
          </a:p>
          <a:p>
            <a:pPr lvl="1"/>
            <a:r>
              <a:rPr lang="en-US" dirty="0" smtClean="0"/>
              <a:t>On October 15, 2015, the </a:t>
            </a:r>
            <a:r>
              <a:rPr lang="en-US" dirty="0"/>
              <a:t>New York City Tax Appeals Tribunal reversed </a:t>
            </a:r>
            <a:r>
              <a:rPr lang="en-US" dirty="0" smtClean="0"/>
              <a:t>the chief </a:t>
            </a:r>
            <a:r>
              <a:rPr lang="en-US" dirty="0"/>
              <a:t>administrative law judge's decision, saying that </a:t>
            </a:r>
            <a:r>
              <a:rPr lang="en-US" dirty="0" smtClean="0"/>
              <a:t>the taxpayer may </a:t>
            </a:r>
            <a:r>
              <a:rPr lang="en-US" dirty="0"/>
              <a:t>not allocate receipts from the public credit rating services of its Standard &amp; Poor's division using an audience-based or circulation-based method for city general corporation tax purposes.</a:t>
            </a:r>
            <a:endParaRPr lang="en-US" dirty="0" smtClean="0"/>
          </a:p>
          <a:p>
            <a:pPr lvl="1"/>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91</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397900283"/>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Advanced Income Tax </a:t>
            </a:r>
            <a:r>
              <a:rPr lang="en-GB" dirty="0" smtClean="0"/>
              <a:t>Track</a:t>
            </a:r>
            <a:r>
              <a:rPr lang="en-US" sz="2000" b="0" i="0" dirty="0" smtClean="0"/>
              <a:t/>
            </a:r>
            <a:br>
              <a:rPr lang="en-US" sz="2000" b="0" i="0" dirty="0" smtClean="0"/>
            </a:br>
            <a:r>
              <a:rPr lang="en-US" sz="2000" b="0" i="0" dirty="0" smtClean="0"/>
              <a:t>South Carolina – Media General, Inc., et. al. v. S.C. Dept. of Revenue, S.C. Supreme Court, Opinion No. 26828,6/14/10</a:t>
            </a:r>
            <a:endParaRPr lang="en-US" sz="2000" b="0" i="0" dirty="0"/>
          </a:p>
        </p:txBody>
      </p:sp>
      <p:sp>
        <p:nvSpPr>
          <p:cNvPr id="3" name="Content Placeholder 2"/>
          <p:cNvSpPr>
            <a:spLocks noGrp="1"/>
          </p:cNvSpPr>
          <p:nvPr>
            <p:ph sz="quarter" idx="15"/>
          </p:nvPr>
        </p:nvSpPr>
        <p:spPr/>
        <p:txBody>
          <a:bodyPr/>
          <a:lstStyle/>
          <a:p>
            <a:pPr lvl="1"/>
            <a:r>
              <a:rPr lang="en-US" dirty="0" smtClean="0"/>
              <a:t>The South Carolina Supreme Court upheld the use by three affiliated taxpayers of the combined entity apportionment method under the state’s alternative apportionment relief statute, rejecting the Department of Revenue’s argument that use of this method runs afoul of the legislative intent that the state treats taxpayers as a single entity. </a:t>
            </a:r>
          </a:p>
          <a:p>
            <a:pPr lvl="1"/>
            <a:r>
              <a:rPr lang="en-US" dirty="0" smtClean="0"/>
              <a:t>The Department failed to establish that another method would be more appropriate. </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92</a:t>
            </a:fld>
            <a:endParaRPr lang="en-GB" dirty="0"/>
          </a:p>
        </p:txBody>
      </p:sp>
      <p:sp>
        <p:nvSpPr>
          <p:cNvPr id="8" name="Footer Placeholder 7"/>
          <p:cNvSpPr>
            <a:spLocks noGrp="1"/>
          </p:cNvSpPr>
          <p:nvPr>
            <p:ph type="ftr" sz="quarter" idx="3"/>
          </p:nvPr>
        </p:nvSpPr>
        <p:spPr/>
        <p:txBody>
          <a:bodyPr/>
          <a:lstStyle/>
          <a:p>
            <a:r>
              <a:rPr lang="en-US" smtClean="0"/>
              <a:t>UC Davis Summer Tax Institute</a:t>
            </a:r>
            <a:endParaRPr lang="en-US" dirty="0"/>
          </a:p>
        </p:txBody>
      </p:sp>
      <p:sp>
        <p:nvSpPr>
          <p:cNvPr id="4" name="Date Placeholder 3"/>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326991676"/>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Advanced Income Tax </a:t>
            </a:r>
            <a:r>
              <a:rPr lang="en-GB" dirty="0" smtClean="0"/>
              <a:t>Track</a:t>
            </a:r>
            <a:r>
              <a:rPr lang="en-US" sz="1600" b="0" i="0" dirty="0" smtClean="0"/>
              <a:t/>
            </a:r>
            <a:br>
              <a:rPr lang="en-US" sz="1600" b="0" i="0" dirty="0" smtClean="0"/>
            </a:br>
            <a:r>
              <a:rPr lang="en-US" sz="1600" b="0" i="0" dirty="0" smtClean="0"/>
              <a:t>South Carolina: </a:t>
            </a:r>
            <a:r>
              <a:rPr lang="en-US" sz="1600" b="0" i="0" dirty="0" err="1" smtClean="0"/>
              <a:t>Carmax</a:t>
            </a:r>
            <a:r>
              <a:rPr lang="en-US" sz="1600" b="0" i="0" dirty="0" smtClean="0"/>
              <a:t> </a:t>
            </a:r>
            <a:r>
              <a:rPr lang="en-US" sz="1600" b="0" i="0" dirty="0"/>
              <a:t>Auto Superstores West Coast, Inc. v. South Carolina Department of Revenue, S.C. Sup. Ct., No. </a:t>
            </a:r>
            <a:r>
              <a:rPr lang="en-US" sz="1600" b="0" i="0" dirty="0" smtClean="0"/>
              <a:t>27474, 12/23/14</a:t>
            </a:r>
            <a:endParaRPr lang="en-US" sz="1600" b="0" i="0" dirty="0"/>
          </a:p>
        </p:txBody>
      </p:sp>
      <p:sp>
        <p:nvSpPr>
          <p:cNvPr id="3" name="Content Placeholder 2"/>
          <p:cNvSpPr>
            <a:spLocks noGrp="1"/>
          </p:cNvSpPr>
          <p:nvPr>
            <p:ph sz="quarter" idx="15"/>
          </p:nvPr>
        </p:nvSpPr>
        <p:spPr>
          <a:xfrm>
            <a:off x="508191" y="1725976"/>
            <a:ext cx="8077200" cy="4419600"/>
          </a:xfrm>
        </p:spPr>
        <p:txBody>
          <a:bodyPr/>
          <a:lstStyle/>
          <a:p>
            <a:pPr marL="285750" indent="-285750">
              <a:buFont typeface="Arial" panose="020B0604020202020204" pitchFamily="34" charset="0"/>
              <a:buChar char="•"/>
            </a:pPr>
            <a:r>
              <a:rPr lang="en-US" dirty="0"/>
              <a:t>The South Carolina Supreme Court held that the party seeking to deviate from a statutory apportionment formula bears the burden of proving beyond a preponderance of the evidence that </a:t>
            </a:r>
            <a:endParaRPr lang="en-US" dirty="0" smtClean="0"/>
          </a:p>
          <a:p>
            <a:pPr marL="891540" lvl="2" indent="-342900">
              <a:buFont typeface="+mj-lt"/>
              <a:buAutoNum type="arabicPeriod"/>
            </a:pPr>
            <a:r>
              <a:rPr lang="en-US" dirty="0" smtClean="0"/>
              <a:t>the </a:t>
            </a:r>
            <a:r>
              <a:rPr lang="en-US" dirty="0"/>
              <a:t>statutory formula does not fairly represent the taxpayer’s business activity in the state; </a:t>
            </a:r>
            <a:r>
              <a:rPr lang="en-US" dirty="0" smtClean="0"/>
              <a:t>and</a:t>
            </a:r>
          </a:p>
          <a:p>
            <a:pPr marL="891540" lvl="2" indent="-342900">
              <a:buFont typeface="+mj-lt"/>
              <a:buAutoNum type="arabicPeriod"/>
            </a:pPr>
            <a:r>
              <a:rPr lang="en-US" dirty="0" smtClean="0"/>
              <a:t>its </a:t>
            </a:r>
            <a:r>
              <a:rPr lang="en-US" dirty="0"/>
              <a:t>alternative accounting method is reasonable. </a:t>
            </a:r>
            <a:endParaRPr lang="en-US" dirty="0" smtClean="0"/>
          </a:p>
          <a:p>
            <a:pPr marL="285750" indent="-285750">
              <a:buFont typeface="Arial" panose="020B0604020202020204" pitchFamily="34" charset="0"/>
              <a:buChar char="•"/>
            </a:pPr>
            <a:r>
              <a:rPr lang="en-US" dirty="0" smtClean="0"/>
              <a:t>There </a:t>
            </a:r>
            <a:r>
              <a:rPr lang="en-US" dirty="0"/>
              <a:t>is no further requirement (as provided by the lower court) that the proponent prove its method is the most reasonable. The court suggested that a taxpayer’s motives and lower tax provide insufficient support for whether the statutory formula fairly represents in-state </a:t>
            </a:r>
            <a:r>
              <a:rPr lang="en-US" dirty="0" smtClean="0"/>
              <a:t>activity.</a:t>
            </a:r>
          </a:p>
          <a:p>
            <a:pPr marL="285750" indent="-285750">
              <a:buFont typeface="Arial" panose="020B0604020202020204" pitchFamily="34" charset="0"/>
              <a:buChar char="•"/>
            </a:pPr>
            <a:r>
              <a:rPr lang="en-US" dirty="0" smtClean="0"/>
              <a:t>On April 22, 2015, the South Carolina Department of Revenue released a draft of revenue ruling that explains how a taxpayer may apply to use an alternative apportionment method</a:t>
            </a:r>
            <a:r>
              <a:rPr lang="en-US" dirty="0"/>
              <a:t>. </a:t>
            </a:r>
            <a:endParaRPr lang="en-US" dirty="0" smtClean="0"/>
          </a:p>
          <a:p>
            <a:pPr marL="285750" indent="-285750">
              <a:buFont typeface="Arial" panose="020B0604020202020204" pitchFamily="34" charset="0"/>
              <a:buChar char="•"/>
            </a:pPr>
            <a:r>
              <a:rPr lang="en-US" dirty="0" smtClean="0"/>
              <a:t>On </a:t>
            </a:r>
            <a:r>
              <a:rPr lang="en-US" dirty="0"/>
              <a:t>June 12, 2015, the signed version of the revenue ruling was released. </a:t>
            </a:r>
            <a:endParaRPr lang="en-US" dirty="0" smtClean="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93</a:t>
            </a:fld>
            <a:endParaRPr lang="en-GB" dirty="0"/>
          </a:p>
        </p:txBody>
      </p:sp>
      <p:sp>
        <p:nvSpPr>
          <p:cNvPr id="8" name="Footer Placeholder 7"/>
          <p:cNvSpPr>
            <a:spLocks noGrp="1"/>
          </p:cNvSpPr>
          <p:nvPr>
            <p:ph type="ftr" sz="quarter" idx="3"/>
          </p:nvPr>
        </p:nvSpPr>
        <p:spPr/>
        <p:txBody>
          <a:bodyPr/>
          <a:lstStyle/>
          <a:p>
            <a:r>
              <a:rPr lang="en-US" smtClean="0"/>
              <a:t>UC Davis Summer Tax Institute</a:t>
            </a:r>
            <a:endParaRPr lang="en-US" dirty="0"/>
          </a:p>
        </p:txBody>
      </p:sp>
      <p:sp>
        <p:nvSpPr>
          <p:cNvPr id="4" name="Date Placeholder 3"/>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918548936"/>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Advanced Income Tax </a:t>
            </a:r>
            <a:r>
              <a:rPr lang="en-GB" dirty="0" smtClean="0"/>
              <a:t>Track</a:t>
            </a:r>
            <a:r>
              <a:rPr lang="en-US" sz="1600" b="0" i="0" dirty="0" smtClean="0"/>
              <a:t/>
            </a:r>
            <a:br>
              <a:rPr lang="en-US" sz="1600" b="0" i="0" dirty="0" smtClean="0"/>
            </a:br>
            <a:r>
              <a:rPr lang="en-US" sz="1600" b="0" i="0" dirty="0" smtClean="0"/>
              <a:t>South Carolina: </a:t>
            </a:r>
            <a:r>
              <a:rPr lang="en-US" sz="1600" b="0" dirty="0" smtClean="0"/>
              <a:t>DIRECTV</a:t>
            </a:r>
            <a:r>
              <a:rPr lang="en-US" sz="1600" b="0" dirty="0"/>
              <a:t>, Inc. &amp; Subsidiaries v. South Carolina Department of Revenue</a:t>
            </a:r>
            <a:r>
              <a:rPr lang="en-US" sz="1600" b="0" i="0" dirty="0"/>
              <a:t>, S.C. Admin. Law Court, No. </a:t>
            </a:r>
            <a:r>
              <a:rPr lang="en-US" sz="1600" b="0" i="0" dirty="0" smtClean="0"/>
              <a:t>14-ALJ-17-0158-CC, May </a:t>
            </a:r>
            <a:r>
              <a:rPr lang="en-US" sz="1600" b="0" i="0" dirty="0"/>
              <a:t>12, </a:t>
            </a:r>
            <a:r>
              <a:rPr lang="en-US" sz="1600" b="0" i="0" dirty="0" smtClean="0"/>
              <a:t>2015</a:t>
            </a:r>
            <a:endParaRPr lang="en-US" sz="1600" b="0" i="0" dirty="0"/>
          </a:p>
        </p:txBody>
      </p:sp>
      <p:sp>
        <p:nvSpPr>
          <p:cNvPr id="3" name="Content Placeholder 2"/>
          <p:cNvSpPr>
            <a:spLocks noGrp="1"/>
          </p:cNvSpPr>
          <p:nvPr>
            <p:ph sz="quarter" idx="15"/>
          </p:nvPr>
        </p:nvSpPr>
        <p:spPr>
          <a:xfrm>
            <a:off x="508191" y="1905000"/>
            <a:ext cx="8077200" cy="4240576"/>
          </a:xfrm>
        </p:spPr>
        <p:txBody>
          <a:bodyPr/>
          <a:lstStyle/>
          <a:p>
            <a:pPr marL="285750" indent="-285750">
              <a:buFont typeface="Arial" panose="020B0604020202020204" pitchFamily="34" charset="0"/>
              <a:buChar char="•"/>
            </a:pPr>
            <a:r>
              <a:rPr lang="en-US" dirty="0"/>
              <a:t>An Administrative Law Court determined that the primary income-producing activity of a satellite video provider includes customer subscriptions and delivery of a signal into customers’ homes. </a:t>
            </a:r>
            <a:endParaRPr lang="en-US" dirty="0" smtClean="0"/>
          </a:p>
          <a:p>
            <a:pPr marL="285750" indent="-285750">
              <a:buFont typeface="Arial" panose="020B0604020202020204" pitchFamily="34" charset="0"/>
              <a:buChar char="•"/>
            </a:pPr>
            <a:r>
              <a:rPr lang="en-US" dirty="0" smtClean="0"/>
              <a:t>The </a:t>
            </a:r>
            <a:r>
              <a:rPr lang="en-US" dirty="0"/>
              <a:t>taxpayer failed to meet its burden to prove, by a preponderance of the evidence, that ‘incidental’ services such as collecting programming content and beaming signals to satellites influenced customer decisions to purchase its services. </a:t>
            </a:r>
            <a:endParaRPr lang="en-US" dirty="0" smtClean="0"/>
          </a:p>
          <a:p>
            <a:pPr marL="285750" indent="-285750">
              <a:buFont typeface="Arial" panose="020B0604020202020204" pitchFamily="34" charset="0"/>
              <a:buChar char="•"/>
            </a:pPr>
            <a:r>
              <a:rPr lang="en-US" dirty="0" smtClean="0"/>
              <a:t>The </a:t>
            </a:r>
            <a:r>
              <a:rPr lang="en-US" dirty="0"/>
              <a:t>court reaffirmed South Carolina’s position that it does not adopt a </a:t>
            </a:r>
            <a:r>
              <a:rPr lang="en-US" dirty="0" smtClean="0"/>
              <a:t>cost-of performance </a:t>
            </a:r>
            <a:r>
              <a:rPr lang="en-US" dirty="0"/>
              <a:t>sourcing methodology. Rather, it applies a ‘flexible’ income-producing activity standard. </a:t>
            </a:r>
            <a:endParaRPr lang="en-US" dirty="0" smtClean="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94</a:t>
            </a:fld>
            <a:endParaRPr lang="en-GB" dirty="0"/>
          </a:p>
        </p:txBody>
      </p:sp>
      <p:sp>
        <p:nvSpPr>
          <p:cNvPr id="8" name="Footer Placeholder 7"/>
          <p:cNvSpPr>
            <a:spLocks noGrp="1"/>
          </p:cNvSpPr>
          <p:nvPr>
            <p:ph type="ftr" sz="quarter" idx="3"/>
          </p:nvPr>
        </p:nvSpPr>
        <p:spPr/>
        <p:txBody>
          <a:bodyPr/>
          <a:lstStyle/>
          <a:p>
            <a:r>
              <a:rPr lang="en-US" smtClean="0"/>
              <a:t>UC Davis Summer Tax Institute</a:t>
            </a:r>
            <a:endParaRPr lang="en-US" dirty="0"/>
          </a:p>
        </p:txBody>
      </p:sp>
      <p:sp>
        <p:nvSpPr>
          <p:cNvPr id="4" name="Date Placeholder 3"/>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563157273"/>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GB" dirty="0"/>
              <a:t>Advanced Income Tax </a:t>
            </a:r>
            <a:r>
              <a:rPr lang="en-GB" dirty="0" smtClean="0"/>
              <a:t>Track</a:t>
            </a:r>
            <a:r>
              <a:rPr lang="en-US" b="0" i="0" dirty="0" smtClean="0"/>
              <a:t/>
            </a:r>
            <a:br>
              <a:rPr lang="en-US" b="0" i="0" dirty="0" smtClean="0"/>
            </a:br>
            <a:r>
              <a:rPr lang="en-US" b="0" i="0" dirty="0" smtClean="0"/>
              <a:t>2014 – Mississippi Enactment </a:t>
            </a:r>
          </a:p>
        </p:txBody>
      </p:sp>
      <p:sp>
        <p:nvSpPr>
          <p:cNvPr id="6" name="Content Placeholder 2"/>
          <p:cNvSpPr>
            <a:spLocks noGrp="1"/>
          </p:cNvSpPr>
          <p:nvPr>
            <p:ph sz="quarter" idx="15"/>
          </p:nvPr>
        </p:nvSpPr>
        <p:spPr/>
        <p:txBody>
          <a:bodyPr/>
          <a:lstStyle/>
          <a:p>
            <a:pPr lvl="1"/>
            <a:r>
              <a:rPr lang="en-US" dirty="0" smtClean="0"/>
              <a:t>Senate Bill 2933, signed on March 31, 2014</a:t>
            </a:r>
          </a:p>
          <a:p>
            <a:pPr lvl="2"/>
            <a:r>
              <a:rPr lang="en-US" dirty="0" smtClean="0"/>
              <a:t>Provides a new method of apportionment for certain major pharmaceutical and medical product suppliers. </a:t>
            </a:r>
          </a:p>
          <a:p>
            <a:pPr lvl="2"/>
            <a:r>
              <a:rPr lang="en-US" dirty="0" smtClean="0"/>
              <a:t>Provides that for purposes of the income tax, a major medical or pharmaceutical supplier of a Mississippi distribution facility whose business activity is taxable both within and without the state, shall apportion its business income in the following manner:</a:t>
            </a:r>
          </a:p>
          <a:p>
            <a:pPr lvl="3"/>
            <a:r>
              <a:rPr lang="en-US" dirty="0" smtClean="0"/>
              <a:t>“Adding together a payroll factor, which shall be counted twice, a property factor, which shall be counted twice, and a sales factor, which shall be counted once, and then dividing the sum of such factors by five.”</a:t>
            </a:r>
          </a:p>
          <a:p>
            <a:pPr lvl="2"/>
            <a:r>
              <a:rPr lang="en-US" dirty="0" smtClean="0"/>
              <a:t>The bill is effective from and after January 1, 2014.</a:t>
            </a:r>
          </a:p>
          <a:p>
            <a:pPr lvl="3"/>
            <a:endParaRPr lang="en-US" dirty="0" smtClean="0"/>
          </a:p>
          <a:p>
            <a:pPr lvl="1"/>
            <a:endParaRPr lang="en-US" dirty="0" smtClean="0"/>
          </a:p>
          <a:p>
            <a:endParaRPr lang="en-US" dirty="0" smtClean="0"/>
          </a:p>
          <a:p>
            <a:endParaRPr lang="en-US" dirty="0" smtClean="0"/>
          </a:p>
        </p:txBody>
      </p:sp>
      <p:sp>
        <p:nvSpPr>
          <p:cNvPr id="8" name="Slide Number Placeholder 3"/>
          <p:cNvSpPr>
            <a:spLocks noGrp="1"/>
          </p:cNvSpPr>
          <p:nvPr>
            <p:ph type="sldNum" sz="quarter" idx="4"/>
          </p:nvPr>
        </p:nvSpPr>
        <p:spPr/>
        <p:txBody>
          <a:bodyPr/>
          <a:lstStyle/>
          <a:p>
            <a:fld id="{1828B778-4AAD-4CC3-A985-A9AA384CC2C0}" type="slidenum">
              <a:rPr lang="en-GB" smtClean="0"/>
              <a:pPr/>
              <a:t>95</a:t>
            </a:fld>
            <a:endParaRPr lang="en-GB" dirty="0" smtClean="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2305057277"/>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GB" dirty="0"/>
              <a:t>Advanced Income Tax </a:t>
            </a:r>
            <a:r>
              <a:rPr lang="en-GB" dirty="0" smtClean="0"/>
              <a:t>Track</a:t>
            </a:r>
            <a:r>
              <a:rPr lang="en-US" b="0" i="0" dirty="0" smtClean="0"/>
              <a:t/>
            </a:r>
            <a:br>
              <a:rPr lang="en-US" b="0" i="0" dirty="0" smtClean="0"/>
            </a:br>
            <a:r>
              <a:rPr lang="en-US" b="0" i="0" dirty="0" smtClean="0"/>
              <a:t>2015 – Tennessee Enactment </a:t>
            </a:r>
          </a:p>
        </p:txBody>
      </p:sp>
      <p:sp>
        <p:nvSpPr>
          <p:cNvPr id="6" name="Content Placeholder 2"/>
          <p:cNvSpPr>
            <a:spLocks noGrp="1"/>
          </p:cNvSpPr>
          <p:nvPr>
            <p:ph sz="quarter" idx="15"/>
          </p:nvPr>
        </p:nvSpPr>
        <p:spPr/>
        <p:txBody>
          <a:bodyPr/>
          <a:lstStyle/>
          <a:p>
            <a:pPr lvl="1"/>
            <a:r>
              <a:rPr lang="en-US" dirty="0" smtClean="0"/>
              <a:t>Tennessee Governor signed into law the Revenue Modernization Act on May 20, 2015. </a:t>
            </a:r>
          </a:p>
          <a:p>
            <a:pPr lvl="2"/>
            <a:r>
              <a:rPr lang="en-US" dirty="0"/>
              <a:t>The Act institutes </a:t>
            </a:r>
            <a:r>
              <a:rPr lang="en-US" dirty="0" smtClean="0"/>
              <a:t>numerous changes </a:t>
            </a:r>
            <a:r>
              <a:rPr lang="en-US" dirty="0"/>
              <a:t>including factor nexus and market sourcing for franchise and excise tax purposes, click-through nexus for sales tax</a:t>
            </a:r>
            <a:r>
              <a:rPr lang="en-US" dirty="0" smtClean="0"/>
              <a:t>, </a:t>
            </a:r>
            <a:r>
              <a:rPr lang="en-US" dirty="0"/>
              <a:t>and an </a:t>
            </a:r>
            <a:r>
              <a:rPr lang="en-US" dirty="0" smtClean="0"/>
              <a:t>elective apportionment calculation for high-volume sellers with distribution centers in Tennessee. </a:t>
            </a:r>
          </a:p>
          <a:p>
            <a:pPr lvl="2"/>
            <a:r>
              <a:rPr lang="en-US" dirty="0" smtClean="0"/>
              <a:t>Tennessee </a:t>
            </a:r>
            <a:r>
              <a:rPr lang="en-US" dirty="0"/>
              <a:t>triple-weights the receipts factor of the three-factor apportionment formula and adopts a market-based approach to sourcing receipts from sales of other than tangible personal property. </a:t>
            </a:r>
            <a:r>
              <a:rPr lang="en-US" dirty="0" smtClean="0"/>
              <a:t>(eff. 7/1/16). </a:t>
            </a:r>
          </a:p>
          <a:p>
            <a:pPr lvl="2"/>
            <a:r>
              <a:rPr lang="en-US" dirty="0" smtClean="0"/>
              <a:t>“</a:t>
            </a:r>
            <a:r>
              <a:rPr lang="en-US" dirty="0"/>
              <a:t>Certified Distribution Sales” </a:t>
            </a:r>
            <a:r>
              <a:rPr lang="en-US" dirty="0" smtClean="0"/>
              <a:t>– an election to </a:t>
            </a:r>
            <a:r>
              <a:rPr lang="en-US" dirty="0"/>
              <a:t>exclude from the </a:t>
            </a:r>
            <a:r>
              <a:rPr lang="en-US" dirty="0" smtClean="0"/>
              <a:t>receipts numerator, </a:t>
            </a:r>
            <a:r>
              <a:rPr lang="en-US" dirty="0"/>
              <a:t>and instead pay a </a:t>
            </a:r>
            <a:r>
              <a:rPr lang="en-US" dirty="0" smtClean="0"/>
              <a:t>Excise </a:t>
            </a:r>
            <a:r>
              <a:rPr lang="en-US"/>
              <a:t>Tax </a:t>
            </a:r>
            <a:r>
              <a:rPr lang="en-US" smtClean="0"/>
              <a:t>on </a:t>
            </a:r>
            <a:r>
              <a:rPr lang="en-US" dirty="0"/>
              <a:t>sales made to a distributor (for ultimate resale outside Tennessee) if the taxpayer has a Tennessee receipts factor that exceeds 10</a:t>
            </a:r>
            <a:r>
              <a:rPr lang="en-US" dirty="0" smtClean="0"/>
              <a:t>%, </a:t>
            </a:r>
            <a:r>
              <a:rPr lang="en-US" dirty="0"/>
              <a:t>and sales of tangible personal property to Tennessee distributors that exceed $1 billion.</a:t>
            </a:r>
            <a:endParaRPr lang="en-US" dirty="0" smtClean="0"/>
          </a:p>
        </p:txBody>
      </p:sp>
      <p:sp>
        <p:nvSpPr>
          <p:cNvPr id="8" name="Slide Number Placeholder 3"/>
          <p:cNvSpPr>
            <a:spLocks noGrp="1"/>
          </p:cNvSpPr>
          <p:nvPr>
            <p:ph type="sldNum" sz="quarter" idx="4"/>
          </p:nvPr>
        </p:nvSpPr>
        <p:spPr/>
        <p:txBody>
          <a:bodyPr/>
          <a:lstStyle/>
          <a:p>
            <a:fld id="{1828B778-4AAD-4CC3-A985-A9AA384CC2C0}" type="slidenum">
              <a:rPr lang="en-GB" smtClean="0">
                <a:solidFill>
                  <a:srgbClr val="000000"/>
                </a:solidFill>
              </a:rPr>
              <a:pPr/>
              <a:t>96</a:t>
            </a:fld>
            <a:endParaRPr lang="en-GB" dirty="0" smtClean="0">
              <a:solidFill>
                <a:srgbClr val="000000"/>
              </a:solidFill>
            </a:endParaRPr>
          </a:p>
        </p:txBody>
      </p:sp>
      <p:sp>
        <p:nvSpPr>
          <p:cNvPr id="4" name="Footer Placeholder 3"/>
          <p:cNvSpPr>
            <a:spLocks noGrp="1"/>
          </p:cNvSpPr>
          <p:nvPr>
            <p:ph type="ftr" sz="quarter" idx="3"/>
          </p:nvPr>
        </p:nvSpPr>
        <p:spPr/>
        <p:txBody>
          <a:bodyPr/>
          <a:lstStyle/>
          <a:p>
            <a:r>
              <a:rPr lang="en-US" smtClean="0">
                <a:solidFill>
                  <a:srgbClr val="000000"/>
                </a:solidFill>
              </a:rPr>
              <a:t>UC Davis Summer Tax Institute</a:t>
            </a:r>
            <a:endParaRPr lang="en-US" dirty="0">
              <a:solidFill>
                <a:srgbClr val="000000"/>
              </a:solidFill>
            </a:endParaRPr>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604641551"/>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Advanced Income Tax </a:t>
            </a:r>
            <a:r>
              <a:rPr lang="en-GB" dirty="0" smtClean="0"/>
              <a:t>Track</a:t>
            </a:r>
            <a:r>
              <a:rPr lang="en-US" sz="2000" b="0" i="0" dirty="0" smtClean="0"/>
              <a:t/>
            </a:r>
            <a:br>
              <a:rPr lang="en-US" sz="2000" b="0" i="0" dirty="0" smtClean="0"/>
            </a:br>
            <a:r>
              <a:rPr lang="en-US" sz="2000" b="0" i="0" dirty="0" smtClean="0"/>
              <a:t>Tesoro Corp. and Subsidiaries v. State of Alaska, Dept. of Rev., Alaska S. Ct., </a:t>
            </a:r>
            <a:r>
              <a:rPr lang="en-US" sz="2000" b="0" i="0" dirty="0" err="1" smtClean="0"/>
              <a:t>Dkt</a:t>
            </a:r>
            <a:r>
              <a:rPr lang="en-US" sz="2000" b="0" i="0" dirty="0" smtClean="0"/>
              <a:t>. No. S-14326, (10/25/2013)</a:t>
            </a:r>
            <a:endParaRPr lang="en-US" sz="2000" b="0" i="0" dirty="0"/>
          </a:p>
        </p:txBody>
      </p:sp>
      <p:sp>
        <p:nvSpPr>
          <p:cNvPr id="3" name="Content Placeholder 2"/>
          <p:cNvSpPr>
            <a:spLocks noGrp="1"/>
          </p:cNvSpPr>
          <p:nvPr>
            <p:ph sz="quarter" idx="15"/>
          </p:nvPr>
        </p:nvSpPr>
        <p:spPr/>
        <p:txBody>
          <a:bodyPr/>
          <a:lstStyle/>
          <a:p>
            <a:pPr lvl="1"/>
            <a:r>
              <a:rPr lang="en-US" dirty="0" smtClean="0"/>
              <a:t>The Alaska Supreme Court held that a petroleum company and its subsidiaries were engaged in a unitary business. The court explored elements of functional integration, centralized management, and economies of scale that supported the unitary finding. </a:t>
            </a:r>
          </a:p>
          <a:p>
            <a:pPr lvl="1"/>
            <a:r>
              <a:rPr lang="en-US" dirty="0" smtClean="0"/>
              <a:t>Additionally, the company lacked standing to challenge the state’s alleged discriminatory apportionment formula because the company failed to identify an actual injury it suffered due to application of the formula.</a:t>
            </a:r>
          </a:p>
          <a:p>
            <a:pPr lvl="1"/>
            <a:r>
              <a:rPr lang="en-US" dirty="0" smtClean="0"/>
              <a:t>The court found that Tesoro’s arguments regarding apportionment challenged “universally accepted taxing practice” and therefore held that the Department’s alternative apportionment as applied to Tesoro was reasonable.</a:t>
            </a:r>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97</a:t>
            </a:fld>
            <a:endParaRPr lang="en-GB" dirty="0"/>
          </a:p>
        </p:txBody>
      </p:sp>
      <p:sp>
        <p:nvSpPr>
          <p:cNvPr id="8" name="Footer Placeholder 7"/>
          <p:cNvSpPr>
            <a:spLocks noGrp="1"/>
          </p:cNvSpPr>
          <p:nvPr>
            <p:ph type="ftr" sz="quarter" idx="3"/>
          </p:nvPr>
        </p:nvSpPr>
        <p:spPr/>
        <p:txBody>
          <a:bodyPr/>
          <a:lstStyle/>
          <a:p>
            <a:r>
              <a:rPr lang="en-US" smtClean="0"/>
              <a:t>UC Davis Summer Tax Institute</a:t>
            </a:r>
            <a:endParaRPr lang="en-US" dirty="0"/>
          </a:p>
        </p:txBody>
      </p:sp>
      <p:sp>
        <p:nvSpPr>
          <p:cNvPr id="4" name="Date Placeholder 3"/>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3736481965"/>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7874" name="Rectangle 2"/>
          <p:cNvSpPr>
            <a:spLocks noGrp="1" noChangeArrowheads="1"/>
          </p:cNvSpPr>
          <p:nvPr>
            <p:ph type="title"/>
          </p:nvPr>
        </p:nvSpPr>
        <p:spPr/>
        <p:txBody>
          <a:bodyPr/>
          <a:lstStyle/>
          <a:p>
            <a:r>
              <a:rPr lang="en-GB" dirty="0"/>
              <a:t>Advanced Income Tax </a:t>
            </a:r>
            <a:r>
              <a:rPr lang="en-GB" dirty="0" smtClean="0"/>
              <a:t>Track</a:t>
            </a:r>
            <a:r>
              <a:rPr lang="en-US" sz="2000" b="0" i="0" dirty="0" smtClean="0"/>
              <a:t/>
            </a:r>
            <a:br>
              <a:rPr lang="en-US" sz="2000" b="0" i="0" dirty="0" smtClean="0"/>
            </a:br>
            <a:r>
              <a:rPr lang="en-US" sz="2000" b="0" i="0" dirty="0" smtClean="0"/>
              <a:t>Bellsouth Advertising &amp; Publishing Corporation v. Commissioner of Revenue, Tenn. Ct. App., No. M2008-01929-COA-R3-CV, 8/26/09</a:t>
            </a:r>
            <a:endParaRPr lang="en-US" sz="2000" b="0" i="0" dirty="0"/>
          </a:p>
        </p:txBody>
      </p:sp>
      <p:sp>
        <p:nvSpPr>
          <p:cNvPr id="847875" name="Rectangle 3"/>
          <p:cNvSpPr>
            <a:spLocks noGrp="1" noChangeArrowheads="1"/>
          </p:cNvSpPr>
          <p:nvPr>
            <p:ph sz="quarter" idx="15"/>
          </p:nvPr>
        </p:nvSpPr>
        <p:spPr/>
        <p:txBody>
          <a:bodyPr/>
          <a:lstStyle/>
          <a:p>
            <a:r>
              <a:rPr lang="en-US" dirty="0" smtClean="0"/>
              <a:t>Commissioner authorized to include in-state sales relating to advertising in a taxpayer's sales factor, determined under a cost of performance method, where the statutory formula did not accurately reflect the taxpayer's business activity and income in the state, the Tennessee Court of Appeals held. </a:t>
            </a:r>
            <a:endParaRPr lang="en-US" dirty="0"/>
          </a:p>
        </p:txBody>
      </p:sp>
      <p:sp>
        <p:nvSpPr>
          <p:cNvPr id="6" name="Slide Number Placeholder 5"/>
          <p:cNvSpPr>
            <a:spLocks noGrp="1"/>
          </p:cNvSpPr>
          <p:nvPr>
            <p:ph type="sldNum" sz="quarter" idx="4"/>
          </p:nvPr>
        </p:nvSpPr>
        <p:spPr/>
        <p:txBody>
          <a:bodyPr/>
          <a:lstStyle/>
          <a:p>
            <a:r>
              <a:rPr lang="en-US" dirty="0" smtClean="0"/>
              <a:t> </a:t>
            </a:r>
            <a:fld id="{9EBD5762-3BDC-484D-9503-7EA6D5A9A8CE}" type="slidenum">
              <a:rPr lang="en-GB" smtClean="0"/>
              <a:pPr/>
              <a:t>98</a:t>
            </a:fld>
            <a:endParaRPr lang="en-GB" dirty="0"/>
          </a:p>
        </p:txBody>
      </p:sp>
      <p:sp>
        <p:nvSpPr>
          <p:cNvPr id="4" name="Footer Placeholder 3"/>
          <p:cNvSpPr>
            <a:spLocks noGrp="1"/>
          </p:cNvSpPr>
          <p:nvPr>
            <p:ph type="ftr" sz="quarter" idx="3"/>
          </p:nvPr>
        </p:nvSpPr>
        <p:spPr/>
        <p:txBody>
          <a:bodyPr/>
          <a:lstStyle/>
          <a:p>
            <a:r>
              <a:rPr lang="en-US" smtClean="0"/>
              <a:t>UC Davis Summer Tax Institute</a:t>
            </a:r>
            <a:endParaRPr lang="en-US" dirty="0"/>
          </a:p>
        </p:txBody>
      </p:sp>
      <p:sp>
        <p:nvSpPr>
          <p:cNvPr id="2" name="Date Placeholder 1"/>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1278469200"/>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7874" name="Rectangle 2"/>
          <p:cNvSpPr>
            <a:spLocks noGrp="1" noChangeArrowheads="1"/>
          </p:cNvSpPr>
          <p:nvPr>
            <p:ph type="title"/>
          </p:nvPr>
        </p:nvSpPr>
        <p:spPr/>
        <p:txBody>
          <a:bodyPr/>
          <a:lstStyle/>
          <a:p>
            <a:r>
              <a:rPr lang="en-GB" dirty="0" smtClean="0"/>
              <a:t>Advanced Income Tax Track</a:t>
            </a:r>
            <a:r>
              <a:rPr lang="en-US" sz="2000" b="0" i="0" dirty="0"/>
              <a:t/>
            </a:r>
            <a:br>
              <a:rPr lang="en-US" sz="2000" b="0" i="0" dirty="0"/>
            </a:br>
            <a:r>
              <a:rPr lang="en-US" sz="2000" b="0" i="0" dirty="0" smtClean="0"/>
              <a:t>Vodafone Americas </a:t>
            </a:r>
            <a:r>
              <a:rPr lang="en-US" sz="2000" b="0" i="0" dirty="0"/>
              <a:t>Holdings, Inc. &amp; Subsidiaries v. Roberts (Tenn., Mar. </a:t>
            </a:r>
            <a:r>
              <a:rPr lang="en-US" sz="2000" b="0" i="0" dirty="0" smtClean="0"/>
              <a:t>23</a:t>
            </a:r>
            <a:r>
              <a:rPr lang="en-US" sz="2000" b="0" i="0" dirty="0"/>
              <a:t>, 2016, No. M201300947SCR11CV) 2016 WL 1165700</a:t>
            </a:r>
            <a:br>
              <a:rPr lang="en-US" sz="2000" b="0" i="0" dirty="0"/>
            </a:br>
            <a:r>
              <a:rPr lang="en-US" sz="2000" b="0" i="0" dirty="0"/>
              <a:t/>
            </a:r>
            <a:br>
              <a:rPr lang="en-US" sz="2000" b="0" i="0" dirty="0"/>
            </a:br>
            <a:r>
              <a:rPr lang="en-US" sz="2000" b="0" i="0" dirty="0"/>
              <a:t/>
            </a:r>
            <a:br>
              <a:rPr lang="en-US" sz="2000" b="0" i="0" dirty="0"/>
            </a:br>
            <a:endParaRPr lang="en-GB" sz="2000" b="0" i="0" dirty="0" smtClean="0"/>
          </a:p>
        </p:txBody>
      </p:sp>
      <p:sp>
        <p:nvSpPr>
          <p:cNvPr id="847875" name="Rectangle 3"/>
          <p:cNvSpPr>
            <a:spLocks noGrp="1" noChangeArrowheads="1"/>
          </p:cNvSpPr>
          <p:nvPr>
            <p:ph sz="quarter" idx="15"/>
          </p:nvPr>
        </p:nvSpPr>
        <p:spPr>
          <a:xfrm>
            <a:off x="530225" y="1905000"/>
            <a:ext cx="8077200" cy="4419600"/>
          </a:xfrm>
        </p:spPr>
        <p:txBody>
          <a:bodyPr/>
          <a:lstStyle/>
          <a:p>
            <a:pPr lvl="1">
              <a:spcAft>
                <a:spcPts val="300"/>
              </a:spcAft>
            </a:pPr>
            <a:r>
              <a:rPr lang="en-US" dirty="0" smtClean="0"/>
              <a:t>The </a:t>
            </a:r>
            <a:r>
              <a:rPr lang="en-US" dirty="0"/>
              <a:t>Tennessee Supreme Court upheld the Commissioner's use of market-based sourcing as an alternative apportionment method on the grounds that the statutory cost of performance method did not fairly reflect Vodafone's business activity in the state.  </a:t>
            </a:r>
          </a:p>
          <a:p>
            <a:pPr lvl="1"/>
            <a:r>
              <a:rPr lang="en-US" dirty="0"/>
              <a:t>Note: The court determined that Tennessee's regulations are based on - and mostly identical to - model regulations proposed by the Multistate Tax Commission.  Accordingly, "</a:t>
            </a:r>
            <a:r>
              <a:rPr lang="en-US" b="1" dirty="0"/>
              <a:t>in construing the variance regulation, we give great deference to the Department's interpretation of its own rules</a:t>
            </a:r>
            <a:r>
              <a:rPr lang="en-US" dirty="0"/>
              <a:t>, and we consider the overall intent of Tennessee's variance statute and UDITPA.”</a:t>
            </a:r>
          </a:p>
          <a:p>
            <a:pPr lvl="1"/>
            <a:r>
              <a:rPr lang="en-US" dirty="0"/>
              <a:t>Takeaway:  The court in </a:t>
            </a:r>
            <a:r>
              <a:rPr lang="en-US" i="1" dirty="0"/>
              <a:t>Vodafone</a:t>
            </a:r>
            <a:r>
              <a:rPr lang="en-US" dirty="0"/>
              <a:t> essentially held that the State is presumptively correct. </a:t>
            </a:r>
            <a:endParaRPr lang="en-US" dirty="0" smtClean="0"/>
          </a:p>
        </p:txBody>
      </p:sp>
      <p:sp>
        <p:nvSpPr>
          <p:cNvPr id="6" name="Slide Number Placeholder 5"/>
          <p:cNvSpPr>
            <a:spLocks noGrp="1"/>
          </p:cNvSpPr>
          <p:nvPr>
            <p:ph type="sldNum" sz="quarter" idx="4"/>
          </p:nvPr>
        </p:nvSpPr>
        <p:spPr/>
        <p:txBody>
          <a:bodyPr/>
          <a:lstStyle/>
          <a:p>
            <a:fld id="{9EBD5762-3BDC-484D-9503-7EA6D5A9A8CE}" type="slidenum">
              <a:rPr lang="en-GB" smtClean="0"/>
              <a:pPr/>
              <a:t>99</a:t>
            </a:fld>
            <a:endParaRPr lang="en-GB" dirty="0"/>
          </a:p>
        </p:txBody>
      </p:sp>
      <p:sp>
        <p:nvSpPr>
          <p:cNvPr id="3" name="Footer Placeholder 2"/>
          <p:cNvSpPr>
            <a:spLocks noGrp="1"/>
          </p:cNvSpPr>
          <p:nvPr>
            <p:ph type="ftr" sz="quarter" idx="3"/>
          </p:nvPr>
        </p:nvSpPr>
        <p:spPr/>
        <p:txBody>
          <a:bodyPr/>
          <a:lstStyle/>
          <a:p>
            <a:r>
              <a:rPr lang="en-US" smtClean="0"/>
              <a:t>UC Davis Summer Tax Institute</a:t>
            </a:r>
            <a:endParaRPr lang="en-US" dirty="0"/>
          </a:p>
        </p:txBody>
      </p:sp>
      <p:sp>
        <p:nvSpPr>
          <p:cNvPr id="4" name="Date Placeholder 3"/>
          <p:cNvSpPr>
            <a:spLocks noGrp="1"/>
          </p:cNvSpPr>
          <p:nvPr>
            <p:ph type="dt" sz="half" idx="2"/>
          </p:nvPr>
        </p:nvSpPr>
        <p:spPr/>
        <p:txBody>
          <a:bodyPr/>
          <a:lstStyle/>
          <a:p>
            <a:r>
              <a:rPr lang="en-US" smtClean="0"/>
              <a:t>June 15, 2017</a:t>
            </a:r>
            <a:endParaRPr lang="en-US" dirty="0"/>
          </a:p>
        </p:txBody>
      </p:sp>
    </p:spTree>
    <p:extLst>
      <p:ext uri="{BB962C8B-B14F-4D97-AF65-F5344CB8AC3E}">
        <p14:creationId xmlns:p14="http://schemas.microsoft.com/office/powerpoint/2010/main" val="385794703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SMARTTOCSTYLE" val="Standard Table of Contents [new brand]"/>
  <p:tag name="SMARTSLIDETYPE" val="TOC"/>
  <p:tag name="UNLOCK SHAPES" val="YES"/>
</p:tagLst>
</file>

<file path=ppt/tags/tag2.xml><?xml version="1.0" encoding="utf-8"?>
<p:tagLst xmlns:a="http://schemas.openxmlformats.org/drawingml/2006/main" xmlns:r="http://schemas.openxmlformats.org/officeDocument/2006/relationships" xmlns:p="http://schemas.openxmlformats.org/presentationml/2006/main">
  <p:tag name="SMARTLOCKSHAPE" val="Yes"/>
  <p:tag name="SMARTISVISIBLE" val="{@GridOn}=Yes"/>
  <p:tag name="SMARTOBJECT" val="grid"/>
  <p:tag name="SMARTGRID" val="Yes"/>
</p:tagLst>
</file>

<file path=ppt/tags/tag3.xml><?xml version="1.0" encoding="utf-8"?>
<p:tagLst xmlns:a="http://schemas.openxmlformats.org/drawingml/2006/main" xmlns:r="http://schemas.openxmlformats.org/officeDocument/2006/relationships" xmlns:p="http://schemas.openxmlformats.org/presentationml/2006/main">
  <p:tag name="SMARTREAD" val="{@TOCSectionLanguageText}"/>
  <p:tag name="SMARTWRITE" val="{@TOCSectionLanguageText}"/>
</p:tagLst>
</file>

<file path=ppt/tags/tag4.xml><?xml version="1.0" encoding="utf-8"?>
<p:tagLst xmlns:a="http://schemas.openxmlformats.org/drawingml/2006/main" xmlns:r="http://schemas.openxmlformats.org/officeDocument/2006/relationships" xmlns:p="http://schemas.openxmlformats.org/presentationml/2006/main">
  <p:tag name="SMARTREAD" val="{@TOCOverviewLanguageText}"/>
  <p:tag name="SMARTWRITE" val="{@TOCOverviewLanguageText}"/>
</p:tagLst>
</file>

<file path=ppt/theme/theme1.xml><?xml version="1.0" encoding="utf-8"?>
<a:theme xmlns:a="http://schemas.openxmlformats.org/drawingml/2006/main" name="PwC Presentation">
  <a:themeElements>
    <a:clrScheme name="PwC Burgundy">
      <a:dk1>
        <a:srgbClr val="000000"/>
      </a:dk1>
      <a:lt1>
        <a:srgbClr val="FFFFFF"/>
      </a:lt1>
      <a:dk2>
        <a:srgbClr val="A32020"/>
      </a:dk2>
      <a:lt2>
        <a:srgbClr val="FFFFFF"/>
      </a:lt2>
      <a:accent1>
        <a:srgbClr val="A32020"/>
      </a:accent1>
      <a:accent2>
        <a:srgbClr val="E0301E"/>
      </a:accent2>
      <a:accent3>
        <a:srgbClr val="602320"/>
      </a:accent3>
      <a:accent4>
        <a:srgbClr val="DB536A"/>
      </a:accent4>
      <a:accent5>
        <a:srgbClr val="DC6900"/>
      </a:accent5>
      <a:accent6>
        <a:srgbClr val="FFB600"/>
      </a:accent6>
      <a:hlink>
        <a:srgbClr val="A32020"/>
      </a:hlink>
      <a:folHlink>
        <a:srgbClr val="A32020"/>
      </a:folHlink>
    </a:clrScheme>
    <a:fontScheme name="PwC">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ltGray">
        <a:solidFill>
          <a:schemeClr val="tx2"/>
        </a:solidFill>
        <a:ln w="3175"/>
      </a:spPr>
      <a:bodyPr rtlCol="0" anchor="ctr"/>
      <a:lstStyle>
        <a:defPPr algn="ctr">
          <a:defRPr dirty="0" err="1" smtClean="0">
            <a:solidFill>
              <a:schemeClr val="bg1"/>
            </a:solidFill>
            <a:latin typeface="Georgia" pitchFamily="18"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indent="-274320">
          <a:spcAft>
            <a:spcPts val="900"/>
          </a:spcAft>
          <a:defRPr sz="2000" dirty="0" err="1" smtClean="0">
            <a:latin typeface="Georgia" pitchFamily="18" charset="0"/>
          </a:defRPr>
        </a:defPPr>
      </a:lstStyle>
    </a:txDef>
  </a:objectDefaults>
  <a:extraClrSchemeLst/>
</a:theme>
</file>

<file path=ppt/theme/theme2.xml><?xml version="1.0" encoding="utf-8"?>
<a:theme xmlns:a="http://schemas.openxmlformats.org/drawingml/2006/main" name="PwC">
  <a:themeElements>
    <a:clrScheme name="PwC Burgundy">
      <a:dk1>
        <a:srgbClr val="000000"/>
      </a:dk1>
      <a:lt1>
        <a:srgbClr val="FFFFFF"/>
      </a:lt1>
      <a:dk2>
        <a:srgbClr val="A32020"/>
      </a:dk2>
      <a:lt2>
        <a:srgbClr val="FFFFFF"/>
      </a:lt2>
      <a:accent1>
        <a:srgbClr val="A32020"/>
      </a:accent1>
      <a:accent2>
        <a:srgbClr val="E0301E"/>
      </a:accent2>
      <a:accent3>
        <a:srgbClr val="602320"/>
      </a:accent3>
      <a:accent4>
        <a:srgbClr val="DB536A"/>
      </a:accent4>
      <a:accent5>
        <a:srgbClr val="DC6900"/>
      </a:accent5>
      <a:accent6>
        <a:srgbClr val="FFB600"/>
      </a:accent6>
      <a:hlink>
        <a:srgbClr val="A32020"/>
      </a:hlink>
      <a:folHlink>
        <a:srgbClr val="A32020"/>
      </a:folHlink>
    </a:clrScheme>
    <a:fontScheme name="PwC">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ltGray">
        <a:solidFill>
          <a:schemeClr val="tx2"/>
        </a:solidFill>
        <a:ln w="3175"/>
      </a:spPr>
      <a:bodyPr rtlCol="0" anchor="ctr"/>
      <a:lstStyle>
        <a:defPPr algn="ctr">
          <a:defRPr dirty="0" err="1" smtClean="0">
            <a:solidFill>
              <a:schemeClr val="bg1"/>
            </a:solidFill>
            <a:latin typeface="Georgia" pitchFamily="18"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indent="-274320">
          <a:spcAft>
            <a:spcPts val="900"/>
          </a:spcAft>
          <a:defRPr sz="2000" dirty="0" err="1" smtClean="0">
            <a:latin typeface="Georgia" pitchFamily="18" charset="0"/>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6379</TotalTime>
  <Words>14276</Words>
  <Application>Microsoft Office PowerPoint</Application>
  <PresentationFormat>On-screen Show (4:3)</PresentationFormat>
  <Paragraphs>1075</Paragraphs>
  <Slides>121</Slides>
  <Notes>64</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121</vt:i4>
      </vt:variant>
    </vt:vector>
  </HeadingPairs>
  <TitlesOfParts>
    <vt:vector size="125" baseType="lpstr">
      <vt:lpstr>Arial</vt:lpstr>
      <vt:lpstr>Georgia</vt:lpstr>
      <vt:lpstr>PwC Presentation</vt:lpstr>
      <vt:lpstr>PwC</vt:lpstr>
      <vt:lpstr>UC Davis Summer Tax Institute  Advanced Income Tax Track</vt:lpstr>
      <vt:lpstr>Table of Contents</vt:lpstr>
      <vt:lpstr>THE MULTISTATE TAX COMPACT ELECTION</vt:lpstr>
      <vt:lpstr>Advanced Income Tax Track Multistate Tax Compact – Background</vt:lpstr>
      <vt:lpstr>Advanced Income Tax Track Multistate Tax Compact – Background</vt:lpstr>
      <vt:lpstr>Advanced Income Tax Track Multistate Tax Compact Issues</vt:lpstr>
      <vt:lpstr>Advanced Income Tax Track  Gillette and MTC Election Issues</vt:lpstr>
      <vt:lpstr>Advanced Income Tax Track  Gillette and MTC Election Issues</vt:lpstr>
      <vt:lpstr>Advanced Income Tax Track  MTC — California withdrawal issues </vt:lpstr>
      <vt:lpstr>Advanced Income Tax Track  MTC — California withdrawal issues </vt:lpstr>
      <vt:lpstr>Advanced Income Tax Track  MTC — California withdrawal issues</vt:lpstr>
      <vt:lpstr>Advanced Income Tax Track  MTC — California withdrawal issues</vt:lpstr>
      <vt:lpstr>Advanced Income Tax Track  Apportionment Principles – MTC — Other States</vt:lpstr>
      <vt:lpstr>Advanced Income Tax Track  MTC Membership – Impact of Gillette </vt:lpstr>
      <vt:lpstr>Advanced Income Tax Track  Apportionment Principles – MTC — Other States</vt:lpstr>
      <vt:lpstr>Advanced Income Tax Track  Apportionment Principles – MTC — Other States</vt:lpstr>
      <vt:lpstr>Advanced Income Tax Track  Apportionment Principles – MTC — Other States</vt:lpstr>
      <vt:lpstr>Advanced Income Tax Track  Apportionment Principles – MTC — Other States</vt:lpstr>
      <vt:lpstr>Advanced Income Tax Track  Apportionment Principles – MTC — Other States</vt:lpstr>
      <vt:lpstr>Advanced Income Tax Track  Apportionment Principles – MTC — Other States</vt:lpstr>
      <vt:lpstr>Advanced Income Tax Track  Apportionment Principles – MTC — Other States</vt:lpstr>
      <vt:lpstr>Advanced Income Tax Track  Apportionment Principles – MTC – Other States</vt:lpstr>
      <vt:lpstr>Advanced Income Tax Track  Apportionment Principles – MTC — Other States</vt:lpstr>
      <vt:lpstr>Advanced Income Tax Track  Apportionment Principles – MTC — Other States</vt:lpstr>
      <vt:lpstr>Advanced Income Tax Track  Apportionment Principles – MTC – Other States</vt:lpstr>
      <vt:lpstr>Advanced Income Tax Track  Apportionment Principles – MTC – Other States</vt:lpstr>
      <vt:lpstr>Advanced Income Tax Track  MTC – Health Net v. Oregon</vt:lpstr>
      <vt:lpstr>Advanced Income Tax Track Apportionment Principles – MTC – Graphic Packaging v. Texas</vt:lpstr>
      <vt:lpstr>Advanced Income Tax Track Apportionment Principles – MTC – Graphic Packaging v. Texas</vt:lpstr>
      <vt:lpstr>Advanced Income Tax Track Apportionment Principles – MTC – Graphic Packaging v. Texas</vt:lpstr>
      <vt:lpstr>Advanced Income Tax Track Apportionment Principles – MTC – Graphic Packaging v. Texas</vt:lpstr>
      <vt:lpstr>Advanced Income Tax Track Apportionment Principles – MTC – Other States</vt:lpstr>
      <vt:lpstr>UDITPA 18 / DISTORTION</vt:lpstr>
      <vt:lpstr>Advanced Income Tax Track  Constitutional Framework</vt:lpstr>
      <vt:lpstr>Advanced Income Tax Track Equitable Apportionment</vt:lpstr>
      <vt:lpstr>Advanced Income Tax Track Equitable Apportionment</vt:lpstr>
      <vt:lpstr>Advanced Income Tax Track MTC Regulation</vt:lpstr>
      <vt:lpstr>Advanced Income Tax Track MTC Article IV.18</vt:lpstr>
      <vt:lpstr>Advanced Income Tax Track MTC Article IV.18</vt:lpstr>
      <vt:lpstr>Advanced Income Tax Track MTC Article IV.18</vt:lpstr>
      <vt:lpstr>Advanced Income Tax Track MTC Article IV.18</vt:lpstr>
      <vt:lpstr>Advanced Income Tax Track MTC Article IV.18</vt:lpstr>
      <vt:lpstr>Advanced Income Tax Track Issues</vt:lpstr>
      <vt:lpstr>Advanced Income Tax Track Request for Alternative Apportionment</vt:lpstr>
      <vt:lpstr>Advanced Income Tax Track Request for Alternative Apportionment</vt:lpstr>
      <vt:lpstr>Advanced Income Tax Track Connecticut Gen. Stat. Sec. 12-221a</vt:lpstr>
      <vt:lpstr>Advanced Income Tax Track Conn. Agencies Regs. 12-221a-1</vt:lpstr>
      <vt:lpstr>Advanced Income Tax Track Conn. Agencies Regs. 12-221a-1 </vt:lpstr>
      <vt:lpstr>Advanced Income Tax Track Florida Stat. Sec. 220.152</vt:lpstr>
      <vt:lpstr>Advanced Income Tax Track Fla. Admin. Code Ann. 12C-1.0152 </vt:lpstr>
      <vt:lpstr>Advanced Income Tax Track Ga. Code Ann. Sec. 48-7-35 </vt:lpstr>
      <vt:lpstr>Advanced Income Tax Track Ga. Reg. Sec. 560-7-7-.03</vt:lpstr>
      <vt:lpstr>Advanced Income Tax Track Ga. Reg. Sec. 560-7-7-.03</vt:lpstr>
      <vt:lpstr>Advanced Income Tax Track Ga. Reg. Sec. 560-7-8-.03</vt:lpstr>
      <vt:lpstr>Advanced Income Tax Track New Jersey Stat. Ann. Sec. 54:10A-8 </vt:lpstr>
      <vt:lpstr>Advanced Income Tax Track New Jersey Admin. Code 18:7-10.1 </vt:lpstr>
      <vt:lpstr>Advanced Income Tax Track Alternative Apportionment Issues</vt:lpstr>
      <vt:lpstr>Advanced Income Tax Track Alternative Apportionment Issues – Who Bears the Burden</vt:lpstr>
      <vt:lpstr>Advanced Income Tax Track Alternative Apportionment Issues – Who Bears the Burden</vt:lpstr>
      <vt:lpstr>Advanced Income Tax Track Alternative Apportionment Issues – Who Bears the Burden</vt:lpstr>
      <vt:lpstr>Advanced Income Tax Track Alternative apportionment issues – State Asserted Apportionment Variances vs. APA requirements</vt:lpstr>
      <vt:lpstr>Advanced Income Tax Track Alternative apportionment issues – State Asserted Apportionment Variances vs. APA requirements</vt:lpstr>
      <vt:lpstr>Advanced Income Tax Track The California Story</vt:lpstr>
      <vt:lpstr>Advanced Income Tax Track The California Story</vt:lpstr>
      <vt:lpstr>Advanced Income Tax Track The California Story</vt:lpstr>
      <vt:lpstr>Advanced Income Tax Track The California Story</vt:lpstr>
      <vt:lpstr>Advanced Income Tax Track California Rev. &amp; Tax Code Sec. 25137</vt:lpstr>
      <vt:lpstr>Advanced Income Tax Track California Code Regs. 25137 </vt:lpstr>
      <vt:lpstr>Advanced Income Tax Track California Code Regs. 25137 </vt:lpstr>
      <vt:lpstr>Advanced Income Tax Track Pacific Telephone (“Pac Tel”)</vt:lpstr>
      <vt:lpstr>Advanced Income Tax Track Appeal of Merrill, Lynch, Pierce, Fenner &amp; Smith, 89-SBE-017,  June 2, 1989</vt:lpstr>
      <vt:lpstr>Advanced Income Tax Track Appeal of Fluor Corporation, 95-SBE-016, December 12, 1995</vt:lpstr>
      <vt:lpstr>Advanced Income Tax Track Appeal of Fluor Corporation, 95-SBE-016, December 12, 1995</vt:lpstr>
      <vt:lpstr>Advanced Income Tax Track Appeal of Crisa Corporation (2002-SBE-004), June 20, 2002</vt:lpstr>
      <vt:lpstr>Advanced Income Tax Track California Franchise Tax Board, Notice No. 2004-5, 08/06/2004</vt:lpstr>
      <vt:lpstr>Advanced Income Tax Track California Franchise Tax Board, Notice No. 2004-5, 08/06/2004</vt:lpstr>
      <vt:lpstr>Advanced Income Tax Track Microsoft Corporation v. Franchise Tax Board, 39 Cal.4th 750 (2006)</vt:lpstr>
      <vt:lpstr>Advanced Income Tax Track Microsoft Corporation v. Franchise Tax Board, 39 Cal.4th 750 (2006)</vt:lpstr>
      <vt:lpstr>Advanced Income Tax Track Appeal of Home Depot U.S.A., Inc., Cal. St. Bd. of Equal., Letter Decision No. 298683, December 18, 2008. </vt:lpstr>
      <vt:lpstr>Advanced Income Tax Track California Franchise Tax Board, Chief Counsel Ruling 2012-01, 04/30/2012 </vt:lpstr>
      <vt:lpstr>Advanced Income Tax Track Appeal of Craigslist - State Board of Equalization, Dec. 16, 2015</vt:lpstr>
      <vt:lpstr>Advanced Income Tax Track Appeal of Craigslist (continued) </vt:lpstr>
      <vt:lpstr>Advanced Income Tax Track General Mills, Inc. et. al. v. California FTB, California Court of Appeal No. A131477, 8/29/12</vt:lpstr>
      <vt:lpstr>Advanced Income Tax Track Single Sales Factor Election and Market Sourcing</vt:lpstr>
      <vt:lpstr>Advanced Income Tax Track Single Sales Factor Election and Market Sourcing</vt:lpstr>
      <vt:lpstr>Advanced Income Tax Track Mandatory Single Sales Factor and Market Sourcing Under Prop. 39</vt:lpstr>
      <vt:lpstr>Advanced Income Tax Track Distortion Related Activity In Other States</vt:lpstr>
      <vt:lpstr>Advanced Income Tax Track Distortion Related Activity In Other States</vt:lpstr>
      <vt:lpstr>Advanced Income Tax Track In the matter of Appeal of Hercules, Incorporated, Kansas Board of Tax Appeals, Docket No. 1998-1666-DT, 03/15/2000 </vt:lpstr>
      <vt:lpstr>Advanced Income Tax Track Colorado Department of Revenue Private Letter Ruling No.  PLR 13-0001 (1/24/13)</vt:lpstr>
      <vt:lpstr>Advanced Income Tax Track In the Matter of the Petition of The McGraw-Hill Companies., New York City Tax Appeals Tribunal, ALJ Division, TAT (H) 10-19 (GC) et al., 2/24/14  </vt:lpstr>
      <vt:lpstr>Advanced Income Tax Track South Carolina – Media General, Inc., et. al. v. S.C. Dept. of Revenue, S.C. Supreme Court, Opinion No. 26828,6/14/10</vt:lpstr>
      <vt:lpstr>Advanced Income Tax Track South Carolina: Carmax Auto Superstores West Coast, Inc. v. South Carolina Department of Revenue, S.C. Sup. Ct., No. 27474, 12/23/14</vt:lpstr>
      <vt:lpstr>Advanced Income Tax Track South Carolina: DIRECTV, Inc. &amp; Subsidiaries v. South Carolina Department of Revenue, S.C. Admin. Law Court, No. 14-ALJ-17-0158-CC, May 12, 2015</vt:lpstr>
      <vt:lpstr>Advanced Income Tax Track 2014 – Mississippi Enactment </vt:lpstr>
      <vt:lpstr>Advanced Income Tax Track 2015 – Tennessee Enactment </vt:lpstr>
      <vt:lpstr>Advanced Income Tax Track Tesoro Corp. and Subsidiaries v. State of Alaska, Dept. of Rev., Alaska S. Ct., Dkt. No. S-14326, (10/25/2013)</vt:lpstr>
      <vt:lpstr>Advanced Income Tax Track Bellsouth Advertising &amp; Publishing Corporation v. Commissioner of Revenue, Tenn. Ct. App., No. M2008-01929-COA-R3-CV, 8/26/09</vt:lpstr>
      <vt:lpstr>Advanced Income Tax Track Vodafone Americas Holdings, Inc. &amp; Subsidiaries v. Roberts (Tenn., Mar. 23, 2016, No. M201300947SCR11CV) 2016 WL 1165700   </vt:lpstr>
      <vt:lpstr>Advanced Income Tax Track Target Brands, Inc. v. Colorado Department of Revenue, District Court, City and County of Denver, No. 2015CV33831 (1/27/17)   </vt:lpstr>
      <vt:lpstr>Advanced Income Tax Track Target Brands, Inc. v. Colorado Department of Revenue, District Court, City and County of Denver, No. 2015CV33831 (1/27/17) (cont.)   </vt:lpstr>
      <vt:lpstr>Advanced Income Tax Track Distortion Petition Opportunities – Where the Constitution, Equity, Aggressive Audit Practices and Economic Development Intersect</vt:lpstr>
      <vt:lpstr>Advanced Income Tax Track Example Situations Which May Lend Themselves to Apportionment Relief</vt:lpstr>
      <vt:lpstr>Advanced Income Tax Track Example Situations Which May Lend Themselves to Apportionment Relief</vt:lpstr>
      <vt:lpstr>IRC SECTION 482 ADJUSTMENTS AT THE STATE LEVEL</vt:lpstr>
      <vt:lpstr>Advanced Income Tax Track  IRC § 482</vt:lpstr>
      <vt:lpstr>Advanced Income Tax Track  IRC § 482</vt:lpstr>
      <vt:lpstr>Advanced Income Tax Track  IRC § 482 – Overview of State Authority</vt:lpstr>
      <vt:lpstr>Advanced Income Tax Track  IRC § 482 – Overview of State Authority</vt:lpstr>
      <vt:lpstr>Advanced Income Tax Track  IRC § 482 – Overview of State Authority</vt:lpstr>
      <vt:lpstr>Advanced Income Tax Track  IRC § 482 – Overview of State Authority</vt:lpstr>
      <vt:lpstr>Advanced Income Tax Track  IRC § 482 – Alternative State Uses</vt:lpstr>
      <vt:lpstr>Advanced Income Tax Track  IRC § 482 – Alternative State Uses</vt:lpstr>
      <vt:lpstr>Advanced Income Tax Track  IRC § 482 – Alternative State Uses</vt:lpstr>
      <vt:lpstr>Advanced Income Tax Track  IRC § 482 – Alternative State Uses</vt:lpstr>
      <vt:lpstr>Advanced Income Tax Track  IRC § 482 – Alternative State Uses</vt:lpstr>
      <vt:lpstr>Advanced Income Tax Track  IRC § 482 – Out-of-State Appreciation/Deductions</vt:lpstr>
      <vt:lpstr>Advanced Income Tax Track  IRC § 482 – Out-of-State Appreciation/Deductions</vt:lpstr>
      <vt:lpstr>Advanced Income Tax Track MTC Arm’s-Length Adjustment Service</vt:lpstr>
      <vt:lpstr>Advanced Income Tax Track California Administrative Update</vt:lpstr>
      <vt:lpstr>Thank you!</vt:lpstr>
    </vt:vector>
  </TitlesOfParts>
  <Company>PricewaterhouseCoopers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Agenda</dc:title>
  <dc:creator>Mohammad Nadeem</dc:creator>
  <cp:lastModifiedBy>Chris Whitney</cp:lastModifiedBy>
  <cp:revision>205</cp:revision>
  <dcterms:created xsi:type="dcterms:W3CDTF">2013-01-03T09:32:57Z</dcterms:created>
  <dcterms:modified xsi:type="dcterms:W3CDTF">2017-06-08T19:04:46Z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B template version">
    <vt:lpwstr>6</vt:lpwstr>
  </property>
  <property fmtid="{D5CDD505-2E9C-101B-9397-08002B2CF9AE}" pid="3" name="TB template type">
    <vt:lpwstr>Onscreen</vt:lpwstr>
  </property>
  <property fmtid="{D5CDD505-2E9C-101B-9397-08002B2CF9AE}" pid="4" name="Template created by">
    <vt:lpwstr>PwC</vt:lpwstr>
  </property>
  <property fmtid="{D5CDD505-2E9C-101B-9397-08002B2CF9AE}" pid="5" name="Template version">
    <vt:lpwstr>6</vt:lpwstr>
  </property>
</Properties>
</file>