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50" r:id="rId1"/>
    <p:sldMasterId id="2147483924" r:id="rId2"/>
    <p:sldMasterId id="2147483946" r:id="rId3"/>
    <p:sldMasterId id="2147483990" r:id="rId4"/>
  </p:sldMasterIdLst>
  <p:notesMasterIdLst>
    <p:notesMasterId r:id="rId317"/>
  </p:notesMasterIdLst>
  <p:handoutMasterIdLst>
    <p:handoutMasterId r:id="rId318"/>
  </p:handoutMasterIdLst>
  <p:sldIdLst>
    <p:sldId id="635" r:id="rId5"/>
    <p:sldId id="885" r:id="rId6"/>
    <p:sldId id="886" r:id="rId7"/>
    <p:sldId id="887" r:id="rId8"/>
    <p:sldId id="888" r:id="rId9"/>
    <p:sldId id="889" r:id="rId10"/>
    <p:sldId id="890" r:id="rId11"/>
    <p:sldId id="891" r:id="rId12"/>
    <p:sldId id="892" r:id="rId13"/>
    <p:sldId id="893" r:id="rId14"/>
    <p:sldId id="894" r:id="rId15"/>
    <p:sldId id="895" r:id="rId16"/>
    <p:sldId id="896" r:id="rId17"/>
    <p:sldId id="897" r:id="rId18"/>
    <p:sldId id="898" r:id="rId19"/>
    <p:sldId id="899" r:id="rId20"/>
    <p:sldId id="900" r:id="rId21"/>
    <p:sldId id="901" r:id="rId22"/>
    <p:sldId id="902" r:id="rId23"/>
    <p:sldId id="903" r:id="rId24"/>
    <p:sldId id="904" r:id="rId25"/>
    <p:sldId id="905" r:id="rId26"/>
    <p:sldId id="906" r:id="rId27"/>
    <p:sldId id="907" r:id="rId28"/>
    <p:sldId id="908" r:id="rId29"/>
    <p:sldId id="909" r:id="rId30"/>
    <p:sldId id="910" r:id="rId31"/>
    <p:sldId id="911" r:id="rId32"/>
    <p:sldId id="912" r:id="rId33"/>
    <p:sldId id="913" r:id="rId34"/>
    <p:sldId id="914" r:id="rId35"/>
    <p:sldId id="915" r:id="rId36"/>
    <p:sldId id="916" r:id="rId37"/>
    <p:sldId id="917" r:id="rId38"/>
    <p:sldId id="918" r:id="rId39"/>
    <p:sldId id="919" r:id="rId40"/>
    <p:sldId id="920" r:id="rId41"/>
    <p:sldId id="921" r:id="rId42"/>
    <p:sldId id="922" r:id="rId43"/>
    <p:sldId id="923" r:id="rId44"/>
    <p:sldId id="924" r:id="rId45"/>
    <p:sldId id="925" r:id="rId46"/>
    <p:sldId id="926" r:id="rId47"/>
    <p:sldId id="927" r:id="rId48"/>
    <p:sldId id="928" r:id="rId49"/>
    <p:sldId id="929" r:id="rId50"/>
    <p:sldId id="930" r:id="rId51"/>
    <p:sldId id="931" r:id="rId52"/>
    <p:sldId id="932" r:id="rId53"/>
    <p:sldId id="933" r:id="rId54"/>
    <p:sldId id="934" r:id="rId55"/>
    <p:sldId id="935" r:id="rId56"/>
    <p:sldId id="936" r:id="rId57"/>
    <p:sldId id="937" r:id="rId58"/>
    <p:sldId id="938" r:id="rId59"/>
    <p:sldId id="939" r:id="rId60"/>
    <p:sldId id="940" r:id="rId61"/>
    <p:sldId id="941" r:id="rId62"/>
    <p:sldId id="942" r:id="rId63"/>
    <p:sldId id="943" r:id="rId64"/>
    <p:sldId id="944" r:id="rId65"/>
    <p:sldId id="590" r:id="rId66"/>
    <p:sldId id="591" r:id="rId67"/>
    <p:sldId id="592" r:id="rId68"/>
    <p:sldId id="880" r:id="rId69"/>
    <p:sldId id="594" r:id="rId70"/>
    <p:sldId id="595" r:id="rId71"/>
    <p:sldId id="596" r:id="rId72"/>
    <p:sldId id="597" r:id="rId73"/>
    <p:sldId id="598" r:id="rId74"/>
    <p:sldId id="599" r:id="rId75"/>
    <p:sldId id="600" r:id="rId76"/>
    <p:sldId id="601" r:id="rId77"/>
    <p:sldId id="602" r:id="rId78"/>
    <p:sldId id="817" r:id="rId79"/>
    <p:sldId id="852" r:id="rId80"/>
    <p:sldId id="1089" r:id="rId81"/>
    <p:sldId id="855" r:id="rId82"/>
    <p:sldId id="853" r:id="rId83"/>
    <p:sldId id="854" r:id="rId84"/>
    <p:sldId id="818" r:id="rId85"/>
    <p:sldId id="603" r:id="rId86"/>
    <p:sldId id="604" r:id="rId87"/>
    <p:sldId id="605" r:id="rId88"/>
    <p:sldId id="606" r:id="rId89"/>
    <p:sldId id="607" r:id="rId90"/>
    <p:sldId id="608" r:id="rId91"/>
    <p:sldId id="609" r:id="rId92"/>
    <p:sldId id="883" r:id="rId93"/>
    <p:sldId id="610" r:id="rId94"/>
    <p:sldId id="611" r:id="rId95"/>
    <p:sldId id="612" r:id="rId96"/>
    <p:sldId id="613" r:id="rId97"/>
    <p:sldId id="614" r:id="rId98"/>
    <p:sldId id="615" r:id="rId99"/>
    <p:sldId id="616" r:id="rId100"/>
    <p:sldId id="617" r:id="rId101"/>
    <p:sldId id="618" r:id="rId102"/>
    <p:sldId id="619" r:id="rId103"/>
    <p:sldId id="620" r:id="rId104"/>
    <p:sldId id="621" r:id="rId105"/>
    <p:sldId id="622" r:id="rId106"/>
    <p:sldId id="623" r:id="rId107"/>
    <p:sldId id="624" r:id="rId108"/>
    <p:sldId id="625" r:id="rId109"/>
    <p:sldId id="882" r:id="rId110"/>
    <p:sldId id="881" r:id="rId111"/>
    <p:sldId id="626" r:id="rId112"/>
    <p:sldId id="627" r:id="rId113"/>
    <p:sldId id="628" r:id="rId114"/>
    <p:sldId id="629" r:id="rId115"/>
    <p:sldId id="636" r:id="rId116"/>
    <p:sldId id="630" r:id="rId117"/>
    <p:sldId id="631" r:id="rId118"/>
    <p:sldId id="879" r:id="rId119"/>
    <p:sldId id="864" r:id="rId120"/>
    <p:sldId id="865" r:id="rId121"/>
    <p:sldId id="866" r:id="rId122"/>
    <p:sldId id="867" r:id="rId123"/>
    <p:sldId id="868" r:id="rId124"/>
    <p:sldId id="869" r:id="rId125"/>
    <p:sldId id="870" r:id="rId126"/>
    <p:sldId id="871" r:id="rId127"/>
    <p:sldId id="872" r:id="rId128"/>
    <p:sldId id="873" r:id="rId129"/>
    <p:sldId id="632" r:id="rId130"/>
    <p:sldId id="637" r:id="rId131"/>
    <p:sldId id="633" r:id="rId132"/>
    <p:sldId id="634" r:id="rId133"/>
    <p:sldId id="639" r:id="rId134"/>
    <p:sldId id="640" r:id="rId135"/>
    <p:sldId id="641" r:id="rId136"/>
    <p:sldId id="642" r:id="rId137"/>
    <p:sldId id="643" r:id="rId138"/>
    <p:sldId id="644" r:id="rId139"/>
    <p:sldId id="705" r:id="rId140"/>
    <p:sldId id="645" r:id="rId141"/>
    <p:sldId id="646" r:id="rId142"/>
    <p:sldId id="647" r:id="rId143"/>
    <p:sldId id="648" r:id="rId144"/>
    <p:sldId id="649" r:id="rId145"/>
    <p:sldId id="650" r:id="rId146"/>
    <p:sldId id="651" r:id="rId147"/>
    <p:sldId id="652" r:id="rId148"/>
    <p:sldId id="653" r:id="rId149"/>
    <p:sldId id="654" r:id="rId150"/>
    <p:sldId id="655" r:id="rId151"/>
    <p:sldId id="656" r:id="rId152"/>
    <p:sldId id="657" r:id="rId153"/>
    <p:sldId id="658" r:id="rId154"/>
    <p:sldId id="659" r:id="rId155"/>
    <p:sldId id="660" r:id="rId156"/>
    <p:sldId id="661" r:id="rId157"/>
    <p:sldId id="662" r:id="rId158"/>
    <p:sldId id="663" r:id="rId159"/>
    <p:sldId id="664" r:id="rId160"/>
    <p:sldId id="665" r:id="rId161"/>
    <p:sldId id="666" r:id="rId162"/>
    <p:sldId id="667" r:id="rId163"/>
    <p:sldId id="668" r:id="rId164"/>
    <p:sldId id="669" r:id="rId165"/>
    <p:sldId id="670" r:id="rId166"/>
    <p:sldId id="671" r:id="rId167"/>
    <p:sldId id="672" r:id="rId168"/>
    <p:sldId id="673" r:id="rId169"/>
    <p:sldId id="674" r:id="rId170"/>
    <p:sldId id="945" r:id="rId171"/>
    <p:sldId id="946" r:id="rId172"/>
    <p:sldId id="947" r:id="rId173"/>
    <p:sldId id="948" r:id="rId174"/>
    <p:sldId id="949" r:id="rId175"/>
    <p:sldId id="950" r:id="rId176"/>
    <p:sldId id="951" r:id="rId177"/>
    <p:sldId id="952" r:id="rId178"/>
    <p:sldId id="953" r:id="rId179"/>
    <p:sldId id="954" r:id="rId180"/>
    <p:sldId id="955" r:id="rId181"/>
    <p:sldId id="956" r:id="rId182"/>
    <p:sldId id="957" r:id="rId183"/>
    <p:sldId id="958" r:id="rId184"/>
    <p:sldId id="959" r:id="rId185"/>
    <p:sldId id="960" r:id="rId186"/>
    <p:sldId id="961" r:id="rId187"/>
    <p:sldId id="962" r:id="rId188"/>
    <p:sldId id="963" r:id="rId189"/>
    <p:sldId id="964" r:id="rId190"/>
    <p:sldId id="965" r:id="rId191"/>
    <p:sldId id="966" r:id="rId192"/>
    <p:sldId id="967" r:id="rId193"/>
    <p:sldId id="968" r:id="rId194"/>
    <p:sldId id="969" r:id="rId195"/>
    <p:sldId id="970" r:id="rId196"/>
    <p:sldId id="971" r:id="rId197"/>
    <p:sldId id="972" r:id="rId198"/>
    <p:sldId id="973" r:id="rId199"/>
    <p:sldId id="974" r:id="rId200"/>
    <p:sldId id="975" r:id="rId201"/>
    <p:sldId id="976" r:id="rId202"/>
    <p:sldId id="977" r:id="rId203"/>
    <p:sldId id="978" r:id="rId204"/>
    <p:sldId id="979" r:id="rId205"/>
    <p:sldId id="980" r:id="rId206"/>
    <p:sldId id="981" r:id="rId207"/>
    <p:sldId id="982" r:id="rId208"/>
    <p:sldId id="983" r:id="rId209"/>
    <p:sldId id="984" r:id="rId210"/>
    <p:sldId id="985" r:id="rId211"/>
    <p:sldId id="986" r:id="rId212"/>
    <p:sldId id="1082" r:id="rId213"/>
    <p:sldId id="987" r:id="rId214"/>
    <p:sldId id="988" r:id="rId215"/>
    <p:sldId id="989" r:id="rId216"/>
    <p:sldId id="990" r:id="rId217"/>
    <p:sldId id="991" r:id="rId218"/>
    <p:sldId id="992" r:id="rId219"/>
    <p:sldId id="993" r:id="rId220"/>
    <p:sldId id="994" r:id="rId221"/>
    <p:sldId id="995" r:id="rId222"/>
    <p:sldId id="996" r:id="rId223"/>
    <p:sldId id="997" r:id="rId224"/>
    <p:sldId id="998" r:id="rId225"/>
    <p:sldId id="999" r:id="rId226"/>
    <p:sldId id="1000" r:id="rId227"/>
    <p:sldId id="1001" r:id="rId228"/>
    <p:sldId id="1002" r:id="rId229"/>
    <p:sldId id="1003" r:id="rId230"/>
    <p:sldId id="1004" r:id="rId231"/>
    <p:sldId id="1005" r:id="rId232"/>
    <p:sldId id="1006" r:id="rId233"/>
    <p:sldId id="1007" r:id="rId234"/>
    <p:sldId id="1008" r:id="rId235"/>
    <p:sldId id="1009" r:id="rId236"/>
    <p:sldId id="1010" r:id="rId237"/>
    <p:sldId id="1011" r:id="rId238"/>
    <p:sldId id="1012" r:id="rId239"/>
    <p:sldId id="1013" r:id="rId240"/>
    <p:sldId id="1014" r:id="rId241"/>
    <p:sldId id="1015" r:id="rId242"/>
    <p:sldId id="1016" r:id="rId243"/>
    <p:sldId id="1017" r:id="rId244"/>
    <p:sldId id="1018" r:id="rId245"/>
    <p:sldId id="1019" r:id="rId246"/>
    <p:sldId id="1020" r:id="rId247"/>
    <p:sldId id="1021" r:id="rId248"/>
    <p:sldId id="1022" r:id="rId249"/>
    <p:sldId id="1023" r:id="rId250"/>
    <p:sldId id="1024" r:id="rId251"/>
    <p:sldId id="1025" r:id="rId252"/>
    <p:sldId id="1026" r:id="rId253"/>
    <p:sldId id="1027" r:id="rId254"/>
    <p:sldId id="1028" r:id="rId255"/>
    <p:sldId id="1029" r:id="rId256"/>
    <p:sldId id="1030" r:id="rId257"/>
    <p:sldId id="1031" r:id="rId258"/>
    <p:sldId id="1032" r:id="rId259"/>
    <p:sldId id="1033" r:id="rId260"/>
    <p:sldId id="1034" r:id="rId261"/>
    <p:sldId id="1035" r:id="rId262"/>
    <p:sldId id="1036" r:id="rId263"/>
    <p:sldId id="1037" r:id="rId264"/>
    <p:sldId id="1038" r:id="rId265"/>
    <p:sldId id="1039" r:id="rId266"/>
    <p:sldId id="1040" r:id="rId267"/>
    <p:sldId id="1041" r:id="rId268"/>
    <p:sldId id="1042" r:id="rId269"/>
    <p:sldId id="1043" r:id="rId270"/>
    <p:sldId id="1044" r:id="rId271"/>
    <p:sldId id="1045" r:id="rId272"/>
    <p:sldId id="1046" r:id="rId273"/>
    <p:sldId id="1047" r:id="rId274"/>
    <p:sldId id="1048" r:id="rId275"/>
    <p:sldId id="1049" r:id="rId276"/>
    <p:sldId id="1050" r:id="rId277"/>
    <p:sldId id="1051" r:id="rId278"/>
    <p:sldId id="1052" r:id="rId279"/>
    <p:sldId id="1053" r:id="rId280"/>
    <p:sldId id="1054" r:id="rId281"/>
    <p:sldId id="1055" r:id="rId282"/>
    <p:sldId id="1056" r:id="rId283"/>
    <p:sldId id="1057" r:id="rId284"/>
    <p:sldId id="1058" r:id="rId285"/>
    <p:sldId id="1059" r:id="rId286"/>
    <p:sldId id="1060" r:id="rId287"/>
    <p:sldId id="1061" r:id="rId288"/>
    <p:sldId id="1062" r:id="rId289"/>
    <p:sldId id="1063" r:id="rId290"/>
    <p:sldId id="1064" r:id="rId291"/>
    <p:sldId id="1065" r:id="rId292"/>
    <p:sldId id="1066" r:id="rId293"/>
    <p:sldId id="1067" r:id="rId294"/>
    <p:sldId id="1068" r:id="rId295"/>
    <p:sldId id="1069" r:id="rId296"/>
    <p:sldId id="1070" r:id="rId297"/>
    <p:sldId id="1071" r:id="rId298"/>
    <p:sldId id="1083" r:id="rId299"/>
    <p:sldId id="1090" r:id="rId300"/>
    <p:sldId id="1072" r:id="rId301"/>
    <p:sldId id="1093" r:id="rId302"/>
    <p:sldId id="1073" r:id="rId303"/>
    <p:sldId id="1091" r:id="rId304"/>
    <p:sldId id="1085" r:id="rId305"/>
    <p:sldId id="1092" r:id="rId306"/>
    <p:sldId id="1086" r:id="rId307"/>
    <p:sldId id="1087" r:id="rId308"/>
    <p:sldId id="1074" r:id="rId309"/>
    <p:sldId id="1075" r:id="rId310"/>
    <p:sldId id="1076" r:id="rId311"/>
    <p:sldId id="1077" r:id="rId312"/>
    <p:sldId id="1078" r:id="rId313"/>
    <p:sldId id="1079" r:id="rId314"/>
    <p:sldId id="1080" r:id="rId315"/>
    <p:sldId id="1081" r:id="rId3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44">
          <p15:clr>
            <a:srgbClr val="A4A3A4"/>
          </p15:clr>
        </p15:guide>
        <p15:guide id="2" orient="horz" pos="336">
          <p15:clr>
            <a:srgbClr val="A4A3A4"/>
          </p15:clr>
        </p15:guide>
        <p15:guide id="3" orient="horz" pos="4176">
          <p15:clr>
            <a:srgbClr val="A4A3A4"/>
          </p15:clr>
        </p15:guide>
        <p15:guide id="4" orient="horz" pos="3888">
          <p15:clr>
            <a:srgbClr val="A4A3A4"/>
          </p15:clr>
        </p15:guide>
        <p15:guide id="5" orient="horz" pos="3984">
          <p15:clr>
            <a:srgbClr val="A4A3A4"/>
          </p15:clr>
        </p15:guide>
        <p15:guide id="6" orient="horz" pos="1104">
          <p15:clr>
            <a:srgbClr val="A4A3A4"/>
          </p15:clr>
        </p15:guide>
        <p15:guide id="7" orient="horz" pos="1008">
          <p15:clr>
            <a:srgbClr val="A4A3A4"/>
          </p15:clr>
        </p15:guide>
        <p15:guide id="8" orient="horz" pos="1776">
          <p15:clr>
            <a:srgbClr val="A4A3A4"/>
          </p15:clr>
        </p15:guide>
        <p15:guide id="9" pos="2832">
          <p15:clr>
            <a:srgbClr val="A4A3A4"/>
          </p15:clr>
        </p15:guide>
        <p15:guide id="10" pos="336">
          <p15:clr>
            <a:srgbClr val="A4A3A4"/>
          </p15:clr>
        </p15:guide>
        <p15:guide id="11" pos="5424">
          <p15:clr>
            <a:srgbClr val="A4A3A4"/>
          </p15:clr>
        </p15:guide>
        <p15:guide id="12" pos="2928">
          <p15:clr>
            <a:srgbClr val="A4A3A4"/>
          </p15:clr>
        </p15:guide>
        <p15:guide id="13" pos="1968">
          <p15:clr>
            <a:srgbClr val="A4A3A4"/>
          </p15:clr>
        </p15:guide>
        <p15:guide id="14" pos="2064">
          <p15:clr>
            <a:srgbClr val="A4A3A4"/>
          </p15:clr>
        </p15:guide>
        <p15:guide id="15" pos="3696">
          <p15:clr>
            <a:srgbClr val="A4A3A4"/>
          </p15:clr>
        </p15:guide>
        <p15:guide id="16" pos="379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Barnett" initials="BMB" lastIdx="1" clrIdx="0"/>
  <p:cmAuthor id="1" name="Rakhal Bhalla" initials="Rak" lastIdx="2" clrIdx="1"/>
  <p:cmAuthor id="2" name="Elham Ardestani" initials="EA" lastIdx="2" clrIdx="2"/>
  <p:cmAuthor id="3" name="Chris Whitney" initials="CW" lastIdx="1" clrIdx="3">
    <p:extLst>
      <p:ext uri="{19B8F6BF-5375-455C-9EA6-DF929625EA0E}">
        <p15:presenceInfo xmlns:p15="http://schemas.microsoft.com/office/powerpoint/2012/main" userId="S-1-5-21-372416507-3140574786-2943197521-320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95167" autoAdjust="0"/>
  </p:normalViewPr>
  <p:slideViewPr>
    <p:cSldViewPr snapToObjects="1">
      <p:cViewPr varScale="1">
        <p:scale>
          <a:sx n="85" d="100"/>
          <a:sy n="85" d="100"/>
        </p:scale>
        <p:origin x="1368" y="53"/>
      </p:cViewPr>
      <p:guideLst>
        <p:guide orient="horz" pos="144"/>
        <p:guide orient="horz" pos="336"/>
        <p:guide orient="horz" pos="4176"/>
        <p:guide orient="horz" pos="3888"/>
        <p:guide orient="horz" pos="3984"/>
        <p:guide orient="horz" pos="1104"/>
        <p:guide orient="horz" pos="1008"/>
        <p:guide orient="horz" pos="1776"/>
        <p:guide pos="2832"/>
        <p:guide pos="336"/>
        <p:guide pos="5424"/>
        <p:guide pos="2928"/>
        <p:guide pos="1968"/>
        <p:guide pos="2064"/>
        <p:guide pos="3696"/>
        <p:guide pos="37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002"/>
    </p:cViewPr>
  </p:sorterViewPr>
  <p:notesViewPr>
    <p:cSldViewPr snapToObjects="1" showGuides="1">
      <p:cViewPr varScale="1">
        <p:scale>
          <a:sx n="75" d="100"/>
          <a:sy n="75" d="100"/>
        </p:scale>
        <p:origin x="-196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303" Type="http://schemas.openxmlformats.org/officeDocument/2006/relationships/slide" Target="slides/slide299.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268" Type="http://schemas.openxmlformats.org/officeDocument/2006/relationships/slide" Target="slides/slide264.xml"/><Relationship Id="rId289" Type="http://schemas.openxmlformats.org/officeDocument/2006/relationships/slide" Target="slides/slide285.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314" Type="http://schemas.openxmlformats.org/officeDocument/2006/relationships/slide" Target="slides/slide310.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79" Type="http://schemas.openxmlformats.org/officeDocument/2006/relationships/slide" Target="slides/slide275.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280" Type="http://schemas.openxmlformats.org/officeDocument/2006/relationships/slide" Target="slides/slide276.xml"/><Relationship Id="rId315" Type="http://schemas.openxmlformats.org/officeDocument/2006/relationships/slide" Target="slides/slide311.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291" Type="http://schemas.openxmlformats.org/officeDocument/2006/relationships/slide" Target="slides/slide287.xml"/><Relationship Id="rId305" Type="http://schemas.openxmlformats.org/officeDocument/2006/relationships/slide" Target="slides/slide301.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16" Type="http://schemas.openxmlformats.org/officeDocument/2006/relationships/slide" Target="slides/slide312.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slide" Target="slides/slide288.xml"/><Relationship Id="rId306" Type="http://schemas.openxmlformats.org/officeDocument/2006/relationships/slide" Target="slides/slide302.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261" Type="http://schemas.openxmlformats.org/officeDocument/2006/relationships/slide" Target="slides/slide257.xml"/><Relationship Id="rId266" Type="http://schemas.openxmlformats.org/officeDocument/2006/relationships/slide" Target="slides/slide262.xml"/><Relationship Id="rId287" Type="http://schemas.openxmlformats.org/officeDocument/2006/relationships/slide" Target="slides/slide283.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282" Type="http://schemas.openxmlformats.org/officeDocument/2006/relationships/slide" Target="slides/slide278.xml"/><Relationship Id="rId312" Type="http://schemas.openxmlformats.org/officeDocument/2006/relationships/slide" Target="slides/slide308.xml"/><Relationship Id="rId31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slideMaster" Target="slideMasters/slideMaster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slide" Target="slides/slide247.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72" Type="http://schemas.openxmlformats.org/officeDocument/2006/relationships/slide" Target="slides/slide268.xml"/><Relationship Id="rId293" Type="http://schemas.openxmlformats.org/officeDocument/2006/relationships/slide" Target="slides/slide289.xml"/><Relationship Id="rId302" Type="http://schemas.openxmlformats.org/officeDocument/2006/relationships/slide" Target="slides/slide298.xml"/><Relationship Id="rId307" Type="http://schemas.openxmlformats.org/officeDocument/2006/relationships/slide" Target="slides/slide303.xml"/><Relationship Id="rId32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262" Type="http://schemas.openxmlformats.org/officeDocument/2006/relationships/slide" Target="slides/slide258.xml"/><Relationship Id="rId283" Type="http://schemas.openxmlformats.org/officeDocument/2006/relationships/slide" Target="slides/slide279.xml"/><Relationship Id="rId313" Type="http://schemas.openxmlformats.org/officeDocument/2006/relationships/slide" Target="slides/slide309.xml"/><Relationship Id="rId318"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commentAuthors" Target="commentAuthors.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presProps" Target="presProps.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viewProps" Target="viewProps.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slideMaster" Target="slideMasters/slideMaster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6-06-05T07:30:13.958" idx="1">
    <p:pos x="5424" y="432"/>
    <p:text>This is way too much detail for a high level introductory Due process discussion.  this material might be better placed in the combined reporting mechanics section which i think is Day 3.</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91812B0-A5E9-453C-8528-DD85E65BB3E9}" type="datetimeFigureOut">
              <a:rPr lang="en-US" smtClean="0"/>
              <a:pPr/>
              <a:t>6/7/2017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5CEBF7E-C816-4ACD-B552-30D22F57E9AA}" type="slidenum">
              <a:rPr lang="en-US" smtClean="0"/>
              <a:pPr/>
              <a:t>‹#›</a:t>
            </a:fld>
            <a:endParaRPr lang="en-US" dirty="0"/>
          </a:p>
        </p:txBody>
      </p:sp>
    </p:spTree>
    <p:extLst>
      <p:ext uri="{BB962C8B-B14F-4D97-AF65-F5344CB8AC3E}">
        <p14:creationId xmlns:p14="http://schemas.microsoft.com/office/powerpoint/2010/main" val="766776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98D08B2-AE0C-4BD4-BCD9-8E0EC39D1C69}" type="datetimeFigureOut">
              <a:rPr lang="en-GB"/>
              <a:pPr>
                <a:defRPr/>
              </a:pPr>
              <a:t>07/06/2017</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5EBBB35-E98D-4007-A9E9-319E4F2C5425}" type="slidenum">
              <a:rPr lang="en-GB"/>
              <a:pPr>
                <a:defRPr/>
              </a:pPr>
              <a:t>‹#›</a:t>
            </a:fld>
            <a:endParaRPr lang="en-GB" dirty="0"/>
          </a:p>
        </p:txBody>
      </p:sp>
    </p:spTree>
    <p:extLst>
      <p:ext uri="{BB962C8B-B14F-4D97-AF65-F5344CB8AC3E}">
        <p14:creationId xmlns:p14="http://schemas.microsoft.com/office/powerpoint/2010/main" val="2239337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a:t>
            </a:fld>
            <a:endParaRPr lang="en-GB" dirty="0"/>
          </a:p>
        </p:txBody>
      </p:sp>
    </p:spTree>
    <p:extLst>
      <p:ext uri="{BB962C8B-B14F-4D97-AF65-F5344CB8AC3E}">
        <p14:creationId xmlns:p14="http://schemas.microsoft.com/office/powerpoint/2010/main" val="3013211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117</a:t>
            </a:fld>
            <a:endParaRPr lang="en-GB" dirty="0">
              <a:solidFill>
                <a:prstClr val="black"/>
              </a:solidFill>
            </a:endParaRPr>
          </a:p>
        </p:txBody>
      </p:sp>
    </p:spTree>
    <p:extLst>
      <p:ext uri="{BB962C8B-B14F-4D97-AF65-F5344CB8AC3E}">
        <p14:creationId xmlns:p14="http://schemas.microsoft.com/office/powerpoint/2010/main" val="1757796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118</a:t>
            </a:fld>
            <a:endParaRPr lang="en-GB" dirty="0">
              <a:solidFill>
                <a:prstClr val="black"/>
              </a:solidFill>
            </a:endParaRPr>
          </a:p>
        </p:txBody>
      </p:sp>
    </p:spTree>
    <p:extLst>
      <p:ext uri="{BB962C8B-B14F-4D97-AF65-F5344CB8AC3E}">
        <p14:creationId xmlns:p14="http://schemas.microsoft.com/office/powerpoint/2010/main" val="3209588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119</a:t>
            </a:fld>
            <a:endParaRPr lang="en-GB" dirty="0">
              <a:solidFill>
                <a:prstClr val="black"/>
              </a:solidFill>
            </a:endParaRPr>
          </a:p>
        </p:txBody>
      </p:sp>
    </p:spTree>
    <p:extLst>
      <p:ext uri="{BB962C8B-B14F-4D97-AF65-F5344CB8AC3E}">
        <p14:creationId xmlns:p14="http://schemas.microsoft.com/office/powerpoint/2010/main" val="516251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120</a:t>
            </a:fld>
            <a:endParaRPr lang="en-GB" dirty="0">
              <a:solidFill>
                <a:prstClr val="black"/>
              </a:solidFill>
            </a:endParaRPr>
          </a:p>
        </p:txBody>
      </p:sp>
    </p:spTree>
    <p:extLst>
      <p:ext uri="{BB962C8B-B14F-4D97-AF65-F5344CB8AC3E}">
        <p14:creationId xmlns:p14="http://schemas.microsoft.com/office/powerpoint/2010/main" val="177053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121</a:t>
            </a:fld>
            <a:endParaRPr lang="en-GB" dirty="0">
              <a:solidFill>
                <a:prstClr val="black"/>
              </a:solidFill>
            </a:endParaRPr>
          </a:p>
        </p:txBody>
      </p:sp>
    </p:spTree>
    <p:extLst>
      <p:ext uri="{BB962C8B-B14F-4D97-AF65-F5344CB8AC3E}">
        <p14:creationId xmlns:p14="http://schemas.microsoft.com/office/powerpoint/2010/main" val="597217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122</a:t>
            </a:fld>
            <a:endParaRPr lang="en-GB" dirty="0">
              <a:solidFill>
                <a:prstClr val="black"/>
              </a:solidFill>
            </a:endParaRPr>
          </a:p>
        </p:txBody>
      </p:sp>
    </p:spTree>
    <p:extLst>
      <p:ext uri="{BB962C8B-B14F-4D97-AF65-F5344CB8AC3E}">
        <p14:creationId xmlns:p14="http://schemas.microsoft.com/office/powerpoint/2010/main" val="458890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123</a:t>
            </a:fld>
            <a:endParaRPr lang="en-GB" dirty="0">
              <a:solidFill>
                <a:prstClr val="black"/>
              </a:solidFill>
            </a:endParaRPr>
          </a:p>
        </p:txBody>
      </p:sp>
    </p:spTree>
    <p:extLst>
      <p:ext uri="{BB962C8B-B14F-4D97-AF65-F5344CB8AC3E}">
        <p14:creationId xmlns:p14="http://schemas.microsoft.com/office/powerpoint/2010/main" val="3345904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124</a:t>
            </a:fld>
            <a:endParaRPr lang="en-GB" dirty="0">
              <a:solidFill>
                <a:prstClr val="black"/>
              </a:solidFill>
            </a:endParaRPr>
          </a:p>
        </p:txBody>
      </p:sp>
    </p:spTree>
    <p:extLst>
      <p:ext uri="{BB962C8B-B14F-4D97-AF65-F5344CB8AC3E}">
        <p14:creationId xmlns:p14="http://schemas.microsoft.com/office/powerpoint/2010/main" val="3332761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125</a:t>
            </a:fld>
            <a:endParaRPr lang="en-GB" dirty="0">
              <a:solidFill>
                <a:prstClr val="black"/>
              </a:solidFill>
            </a:endParaRPr>
          </a:p>
        </p:txBody>
      </p:sp>
    </p:spTree>
    <p:extLst>
      <p:ext uri="{BB962C8B-B14F-4D97-AF65-F5344CB8AC3E}">
        <p14:creationId xmlns:p14="http://schemas.microsoft.com/office/powerpoint/2010/main" val="2765015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145</a:t>
            </a:fld>
            <a:endParaRPr lang="en-GB" dirty="0"/>
          </a:p>
        </p:txBody>
      </p:sp>
    </p:spTree>
    <p:extLst>
      <p:ext uri="{BB962C8B-B14F-4D97-AF65-F5344CB8AC3E}">
        <p14:creationId xmlns:p14="http://schemas.microsoft.com/office/powerpoint/2010/main" val="143278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61B37A5-83C1-49C7-82ED-2F4C0062077A}"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564261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146</a:t>
            </a:fld>
            <a:endParaRPr lang="en-GB" dirty="0"/>
          </a:p>
        </p:txBody>
      </p:sp>
    </p:spTree>
    <p:extLst>
      <p:ext uri="{BB962C8B-B14F-4D97-AF65-F5344CB8AC3E}">
        <p14:creationId xmlns:p14="http://schemas.microsoft.com/office/powerpoint/2010/main" val="691355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3"/>
          <p:cNvSpPr>
            <a:spLocks noGrp="1" noChangeArrowheads="1"/>
          </p:cNvSpPr>
          <p:nvPr>
            <p:ph type="dt" sz="quarter" idx="1"/>
          </p:nvPr>
        </p:nvSpPr>
        <p:spPr>
          <a:noFill/>
        </p:spPr>
        <p:txBody>
          <a:bodyPr/>
          <a:lstStyle/>
          <a:p>
            <a:r>
              <a:rPr lang="en-GB" dirty="0" smtClean="0">
                <a:solidFill>
                  <a:prstClr val="black"/>
                </a:solidFill>
              </a:rPr>
              <a:t>Date</a:t>
            </a:r>
          </a:p>
        </p:txBody>
      </p:sp>
      <p:sp>
        <p:nvSpPr>
          <p:cNvPr id="200706" name="Rectangle 7"/>
          <p:cNvSpPr>
            <a:spLocks noGrp="1" noChangeArrowheads="1"/>
          </p:cNvSpPr>
          <p:nvPr>
            <p:ph type="sldNum" sz="quarter" idx="5"/>
          </p:nvPr>
        </p:nvSpPr>
        <p:spPr>
          <a:noFill/>
        </p:spPr>
        <p:txBody>
          <a:bodyPr/>
          <a:lstStyle/>
          <a:p>
            <a:fld id="{35FAFBB1-C3CD-4554-8159-8E3BC1FC5BEA}" type="slidenum">
              <a:rPr lang="en-GB" smtClean="0">
                <a:solidFill>
                  <a:prstClr val="black"/>
                </a:solidFill>
              </a:rPr>
              <a:pPr/>
              <a:t>147</a:t>
            </a:fld>
            <a:endParaRPr lang="en-GB" dirty="0" smtClean="0">
              <a:solidFill>
                <a:prstClr val="black"/>
              </a:solidFill>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r>
              <a:rPr lang="en-US" dirty="0" smtClean="0"/>
              <a:t>http://www.pwc.com/en_US/us/tax-services/publications/insights/assets/pwc-california-regulation-reduce-disa-prospectively-or-retroactively.pdf</a:t>
            </a:r>
          </a:p>
        </p:txBody>
      </p:sp>
    </p:spTree>
    <p:extLst>
      <p:ext uri="{BB962C8B-B14F-4D97-AF65-F5344CB8AC3E}">
        <p14:creationId xmlns:p14="http://schemas.microsoft.com/office/powerpoint/2010/main" val="268993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3"/>
          <p:cNvSpPr>
            <a:spLocks noGrp="1" noChangeArrowheads="1"/>
          </p:cNvSpPr>
          <p:nvPr>
            <p:ph type="dt" sz="quarter" idx="1"/>
          </p:nvPr>
        </p:nvSpPr>
        <p:spPr>
          <a:noFill/>
        </p:spPr>
        <p:txBody>
          <a:bodyPr/>
          <a:lstStyle/>
          <a:p>
            <a:r>
              <a:rPr lang="en-GB" dirty="0" smtClean="0">
                <a:solidFill>
                  <a:prstClr val="black"/>
                </a:solidFill>
              </a:rPr>
              <a:t>Date</a:t>
            </a:r>
          </a:p>
        </p:txBody>
      </p:sp>
      <p:sp>
        <p:nvSpPr>
          <p:cNvPr id="200706" name="Rectangle 7"/>
          <p:cNvSpPr>
            <a:spLocks noGrp="1" noChangeArrowheads="1"/>
          </p:cNvSpPr>
          <p:nvPr>
            <p:ph type="sldNum" sz="quarter" idx="5"/>
          </p:nvPr>
        </p:nvSpPr>
        <p:spPr>
          <a:noFill/>
        </p:spPr>
        <p:txBody>
          <a:bodyPr/>
          <a:lstStyle/>
          <a:p>
            <a:fld id="{35FAFBB1-C3CD-4554-8159-8E3BC1FC5BEA}" type="slidenum">
              <a:rPr lang="en-GB" smtClean="0">
                <a:solidFill>
                  <a:prstClr val="black"/>
                </a:solidFill>
              </a:rPr>
              <a:pPr/>
              <a:t>148</a:t>
            </a:fld>
            <a:endParaRPr lang="en-GB" dirty="0" smtClean="0">
              <a:solidFill>
                <a:prstClr val="black"/>
              </a:solidFill>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r>
              <a:rPr lang="en-US" dirty="0" smtClean="0"/>
              <a:t>http://www.pwc.com/en_US/us/tax-services/publications/insights/assets/pwc-california-regulation-reduce-disa-prospectively-or-retroactively.pdf</a:t>
            </a:r>
          </a:p>
        </p:txBody>
      </p:sp>
    </p:spTree>
    <p:extLst>
      <p:ext uri="{BB962C8B-B14F-4D97-AF65-F5344CB8AC3E}">
        <p14:creationId xmlns:p14="http://schemas.microsoft.com/office/powerpoint/2010/main" val="3771669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149</a:t>
            </a:fld>
            <a:endParaRPr lang="en-GB" dirty="0"/>
          </a:p>
        </p:txBody>
      </p:sp>
    </p:spTree>
    <p:extLst>
      <p:ext uri="{BB962C8B-B14F-4D97-AF65-F5344CB8AC3E}">
        <p14:creationId xmlns:p14="http://schemas.microsoft.com/office/powerpoint/2010/main" val="189400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150</a:t>
            </a:fld>
            <a:endParaRPr lang="en-GB" dirty="0"/>
          </a:p>
        </p:txBody>
      </p:sp>
    </p:spTree>
    <p:extLst>
      <p:ext uri="{BB962C8B-B14F-4D97-AF65-F5344CB8AC3E}">
        <p14:creationId xmlns:p14="http://schemas.microsoft.com/office/powerpoint/2010/main" val="2901794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D5EE04-6622-4AD6-A6DC-40BC47304F9B}" type="slidenum">
              <a:rPr lang="en-GB" smtClean="0">
                <a:solidFill>
                  <a:prstClr val="black"/>
                </a:solidFill>
              </a:rPr>
              <a:pPr/>
              <a:t>172</a:t>
            </a:fld>
            <a:endParaRPr lang="en-GB" dirty="0">
              <a:solidFill>
                <a:prstClr val="black"/>
              </a:solidFill>
            </a:endParaRPr>
          </a:p>
        </p:txBody>
      </p:sp>
    </p:spTree>
    <p:extLst>
      <p:ext uri="{BB962C8B-B14F-4D97-AF65-F5344CB8AC3E}">
        <p14:creationId xmlns:p14="http://schemas.microsoft.com/office/powerpoint/2010/main" val="3175251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61B37A5-83C1-49C7-82ED-2F4C0062077A}" type="slidenum">
              <a:rPr lang="en-GB">
                <a:solidFill>
                  <a:prstClr val="black"/>
                </a:solidFill>
              </a:rPr>
              <a:pPr/>
              <a:t>173</a:t>
            </a:fld>
            <a:endParaRPr lang="en-GB" dirty="0">
              <a:solidFill>
                <a:prstClr val="black"/>
              </a:solidFill>
            </a:endParaRPr>
          </a:p>
        </p:txBody>
      </p:sp>
    </p:spTree>
    <p:extLst>
      <p:ext uri="{BB962C8B-B14F-4D97-AF65-F5344CB8AC3E}">
        <p14:creationId xmlns:p14="http://schemas.microsoft.com/office/powerpoint/2010/main" val="2479863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180</a:t>
            </a:fld>
            <a:endParaRPr lang="en-GB" dirty="0">
              <a:solidFill>
                <a:prstClr val="black"/>
              </a:solidFill>
            </a:endParaRPr>
          </a:p>
        </p:txBody>
      </p:sp>
    </p:spTree>
    <p:extLst>
      <p:ext uri="{BB962C8B-B14F-4D97-AF65-F5344CB8AC3E}">
        <p14:creationId xmlns:p14="http://schemas.microsoft.com/office/powerpoint/2010/main" val="3991808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181</a:t>
            </a:fld>
            <a:endParaRPr lang="en-GB" dirty="0">
              <a:solidFill>
                <a:prstClr val="black"/>
              </a:solidFill>
            </a:endParaRPr>
          </a:p>
        </p:txBody>
      </p:sp>
    </p:spTree>
    <p:extLst>
      <p:ext uri="{BB962C8B-B14F-4D97-AF65-F5344CB8AC3E}">
        <p14:creationId xmlns:p14="http://schemas.microsoft.com/office/powerpoint/2010/main" val="721790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**Delaware: single sales</a:t>
            </a:r>
            <a:r>
              <a:rPr lang="en-US" baseline="0" dirty="0" smtClean="0"/>
              <a:t> factor will be phased in (60% for 2018; 75% for 2019; 100% for after 2019)</a:t>
            </a:r>
            <a:endParaRPr lang="en-US"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182</a:t>
            </a:fld>
            <a:endParaRPr lang="en-GB" dirty="0">
              <a:solidFill>
                <a:prstClr val="black"/>
              </a:solidFill>
            </a:endParaRPr>
          </a:p>
        </p:txBody>
      </p:sp>
    </p:spTree>
    <p:extLst>
      <p:ext uri="{BB962C8B-B14F-4D97-AF65-F5344CB8AC3E}">
        <p14:creationId xmlns:p14="http://schemas.microsoft.com/office/powerpoint/2010/main" val="306123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D5EE04-6622-4AD6-A6DC-40BC47304F9B}" type="slidenum">
              <a:rPr lang="en-GB" smtClean="0"/>
              <a:pPr/>
              <a:t>3</a:t>
            </a:fld>
            <a:endParaRPr lang="en-GB" dirty="0"/>
          </a:p>
        </p:txBody>
      </p:sp>
    </p:spTree>
    <p:extLst>
      <p:ext uri="{BB962C8B-B14F-4D97-AF65-F5344CB8AC3E}">
        <p14:creationId xmlns:p14="http://schemas.microsoft.com/office/powerpoint/2010/main" val="3521427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183</a:t>
            </a:fld>
            <a:endParaRPr lang="en-GB" dirty="0">
              <a:solidFill>
                <a:prstClr val="black"/>
              </a:solidFill>
            </a:endParaRPr>
          </a:p>
        </p:txBody>
      </p:sp>
    </p:spTree>
    <p:extLst>
      <p:ext uri="{BB962C8B-B14F-4D97-AF65-F5344CB8AC3E}">
        <p14:creationId xmlns:p14="http://schemas.microsoft.com/office/powerpoint/2010/main" val="593820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http://www.sos.mo.gov/adrules/moreg/current/v39n3/v39n3.pdf</a:t>
            </a:r>
          </a:p>
          <a:p>
            <a:r>
              <a:rPr lang="en-US" dirty="0" smtClean="0"/>
              <a:t>http://www.pwc.com/en_US/us/state-local-tax/newsletters/mysto/assets/pwc-missouri-proposed-rule-new-sales-factor-election.pdf</a:t>
            </a:r>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184</a:t>
            </a:fld>
            <a:endParaRPr lang="en-GB" dirty="0">
              <a:solidFill>
                <a:prstClr val="black"/>
              </a:solidFill>
            </a:endParaRPr>
          </a:p>
        </p:txBody>
      </p:sp>
    </p:spTree>
    <p:extLst>
      <p:ext uri="{BB962C8B-B14F-4D97-AF65-F5344CB8AC3E}">
        <p14:creationId xmlns:p14="http://schemas.microsoft.com/office/powerpoint/2010/main" val="1097347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http://www.sos.mo.gov/adrules/moreg/current/v39n3/v39n3.pdf</a:t>
            </a:r>
          </a:p>
          <a:p>
            <a:r>
              <a:rPr lang="en-US" dirty="0" smtClean="0"/>
              <a:t>http://www.pwc.com/en_US/us/state-local-tax/newsletters/mysto/assets/pwc-missouri-proposed-rule-new-sales-factor-election.pdf</a:t>
            </a:r>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185</a:t>
            </a:fld>
            <a:endParaRPr lang="en-GB" dirty="0">
              <a:solidFill>
                <a:prstClr val="black"/>
              </a:solidFill>
            </a:endParaRPr>
          </a:p>
        </p:txBody>
      </p:sp>
    </p:spTree>
    <p:extLst>
      <p:ext uri="{BB962C8B-B14F-4D97-AF65-F5344CB8AC3E}">
        <p14:creationId xmlns:p14="http://schemas.microsoft.com/office/powerpoint/2010/main" val="4092347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http://www.sos.mo.gov/adrules/moreg/current/v39n3/v39n3.pdf</a:t>
            </a:r>
          </a:p>
          <a:p>
            <a:r>
              <a:rPr lang="en-US" dirty="0" smtClean="0"/>
              <a:t>http://www.pwc.com/en_US/us/state-local-tax/newsletters/mysto/assets/pwc-missouri-proposed-rule-new-sales-factor-election.pdf</a:t>
            </a:r>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186</a:t>
            </a:fld>
            <a:endParaRPr lang="en-GB" dirty="0">
              <a:solidFill>
                <a:prstClr val="black"/>
              </a:solidFill>
            </a:endParaRPr>
          </a:p>
        </p:txBody>
      </p:sp>
    </p:spTree>
    <p:extLst>
      <p:ext uri="{BB962C8B-B14F-4D97-AF65-F5344CB8AC3E}">
        <p14:creationId xmlns:p14="http://schemas.microsoft.com/office/powerpoint/2010/main" val="2792056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187</a:t>
            </a:fld>
            <a:endParaRPr lang="en-GB" dirty="0">
              <a:solidFill>
                <a:prstClr val="black"/>
              </a:solidFill>
            </a:endParaRPr>
          </a:p>
        </p:txBody>
      </p:sp>
    </p:spTree>
    <p:extLst>
      <p:ext uri="{BB962C8B-B14F-4D97-AF65-F5344CB8AC3E}">
        <p14:creationId xmlns:p14="http://schemas.microsoft.com/office/powerpoint/2010/main" val="870189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188</a:t>
            </a:fld>
            <a:endParaRPr lang="en-GB" dirty="0">
              <a:solidFill>
                <a:prstClr val="black"/>
              </a:solidFill>
            </a:endParaRPr>
          </a:p>
        </p:txBody>
      </p:sp>
    </p:spTree>
    <p:extLst>
      <p:ext uri="{BB962C8B-B14F-4D97-AF65-F5344CB8AC3E}">
        <p14:creationId xmlns:p14="http://schemas.microsoft.com/office/powerpoint/2010/main" val="2240279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189</a:t>
            </a:fld>
            <a:endParaRPr lang="en-GB" dirty="0">
              <a:solidFill>
                <a:prstClr val="black"/>
              </a:solidFill>
            </a:endParaRPr>
          </a:p>
        </p:txBody>
      </p:sp>
    </p:spTree>
    <p:extLst>
      <p:ext uri="{BB962C8B-B14F-4D97-AF65-F5344CB8AC3E}">
        <p14:creationId xmlns:p14="http://schemas.microsoft.com/office/powerpoint/2010/main" val="268464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61B37A5-83C1-49C7-82ED-2F4C0062077A}" type="slidenum">
              <a:rPr lang="en-GB">
                <a:solidFill>
                  <a:prstClr val="black"/>
                </a:solidFill>
              </a:rPr>
              <a:pPr/>
              <a:t>192</a:t>
            </a:fld>
            <a:endParaRPr lang="en-GB" dirty="0">
              <a:solidFill>
                <a:prstClr val="black"/>
              </a:solidFill>
            </a:endParaRPr>
          </a:p>
        </p:txBody>
      </p:sp>
    </p:spTree>
    <p:extLst>
      <p:ext uri="{BB962C8B-B14F-4D97-AF65-F5344CB8AC3E}">
        <p14:creationId xmlns:p14="http://schemas.microsoft.com/office/powerpoint/2010/main" val="587376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61B37A5-83C1-49C7-82ED-2F4C0062077A}" type="slidenum">
              <a:rPr lang="en-GB">
                <a:solidFill>
                  <a:prstClr val="black"/>
                </a:solidFill>
              </a:rPr>
              <a:pPr/>
              <a:t>211</a:t>
            </a:fld>
            <a:endParaRPr lang="en-GB" dirty="0">
              <a:solidFill>
                <a:prstClr val="black"/>
              </a:solidFill>
            </a:endParaRPr>
          </a:p>
        </p:txBody>
      </p:sp>
    </p:spTree>
    <p:extLst>
      <p:ext uri="{BB962C8B-B14F-4D97-AF65-F5344CB8AC3E}">
        <p14:creationId xmlns:p14="http://schemas.microsoft.com/office/powerpoint/2010/main" val="1093604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213</a:t>
            </a:fld>
            <a:endParaRPr lang="en-GB" dirty="0">
              <a:solidFill>
                <a:prstClr val="black"/>
              </a:solidFill>
            </a:endParaRPr>
          </a:p>
        </p:txBody>
      </p:sp>
    </p:spTree>
    <p:extLst>
      <p:ext uri="{BB962C8B-B14F-4D97-AF65-F5344CB8AC3E}">
        <p14:creationId xmlns:p14="http://schemas.microsoft.com/office/powerpoint/2010/main" val="122558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61B37A5-83C1-49C7-82ED-2F4C0062077A}"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100947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D5EE04-6622-4AD6-A6DC-40BC47304F9B}" type="slidenum">
              <a:rPr lang="en-GB" smtClean="0">
                <a:solidFill>
                  <a:prstClr val="black"/>
                </a:solidFill>
              </a:rPr>
              <a:pPr/>
              <a:t>225</a:t>
            </a:fld>
            <a:endParaRPr lang="en-GB" dirty="0">
              <a:solidFill>
                <a:prstClr val="black"/>
              </a:solidFill>
            </a:endParaRPr>
          </a:p>
        </p:txBody>
      </p:sp>
    </p:spTree>
    <p:extLst>
      <p:ext uri="{BB962C8B-B14F-4D97-AF65-F5344CB8AC3E}">
        <p14:creationId xmlns:p14="http://schemas.microsoft.com/office/powerpoint/2010/main" val="17982096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61B37A5-83C1-49C7-82ED-2F4C0062077A}" type="slidenum">
              <a:rPr lang="en-GB">
                <a:solidFill>
                  <a:prstClr val="black"/>
                </a:solidFill>
              </a:rPr>
              <a:pPr/>
              <a:t>226</a:t>
            </a:fld>
            <a:endParaRPr lang="en-GB" dirty="0">
              <a:solidFill>
                <a:prstClr val="black"/>
              </a:solidFill>
            </a:endParaRPr>
          </a:p>
        </p:txBody>
      </p:sp>
    </p:spTree>
    <p:extLst>
      <p:ext uri="{BB962C8B-B14F-4D97-AF65-F5344CB8AC3E}">
        <p14:creationId xmlns:p14="http://schemas.microsoft.com/office/powerpoint/2010/main" val="1493883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a:t>
            </a:r>
            <a:r>
              <a:rPr lang="en-US" baseline="0" dirty="0" smtClean="0"/>
              <a:t> that this is the right ruling: https://www.ftb.ca.gov/law/ccr/2016/03.pdf</a:t>
            </a:r>
            <a:endParaRPr lang="en-US"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244</a:t>
            </a:fld>
            <a:endParaRPr lang="en-GB" dirty="0">
              <a:solidFill>
                <a:prstClr val="black"/>
              </a:solidFill>
            </a:endParaRPr>
          </a:p>
        </p:txBody>
      </p:sp>
    </p:spTree>
    <p:extLst>
      <p:ext uri="{BB962C8B-B14F-4D97-AF65-F5344CB8AC3E}">
        <p14:creationId xmlns:p14="http://schemas.microsoft.com/office/powerpoint/2010/main" val="3536494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D5EE04-6622-4AD6-A6DC-40BC47304F9B}" type="slidenum">
              <a:rPr lang="en-GB" smtClean="0">
                <a:solidFill>
                  <a:prstClr val="black"/>
                </a:solidFill>
              </a:rPr>
              <a:pPr/>
              <a:t>290</a:t>
            </a:fld>
            <a:endParaRPr lang="en-GB" dirty="0">
              <a:solidFill>
                <a:prstClr val="black"/>
              </a:solidFill>
            </a:endParaRPr>
          </a:p>
        </p:txBody>
      </p:sp>
    </p:spTree>
    <p:extLst>
      <p:ext uri="{BB962C8B-B14F-4D97-AF65-F5344CB8AC3E}">
        <p14:creationId xmlns:p14="http://schemas.microsoft.com/office/powerpoint/2010/main" val="1404794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 yes starting</a:t>
            </a:r>
            <a:r>
              <a:rPr lang="en-US" baseline="0" dirty="0" smtClean="0"/>
              <a:t> in 2016</a:t>
            </a:r>
          </a:p>
          <a:p>
            <a:r>
              <a:rPr lang="en-US" baseline="0" dirty="0" smtClean="0"/>
              <a:t>MO: yes only for taxpayers electing optional single sales factor apportionment</a:t>
            </a:r>
          </a:p>
          <a:p>
            <a:r>
              <a:rPr lang="en-US" baseline="0" dirty="0" smtClean="0"/>
              <a:t>MT: yes starting for tax years after Dec. 31, 2017</a:t>
            </a:r>
          </a:p>
          <a:p>
            <a:endParaRPr lang="en-US"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292</a:t>
            </a:fld>
            <a:endParaRPr lang="en-GB" dirty="0">
              <a:solidFill>
                <a:prstClr val="black"/>
              </a:solidFill>
            </a:endParaRPr>
          </a:p>
        </p:txBody>
      </p:sp>
    </p:spTree>
    <p:extLst>
      <p:ext uri="{BB962C8B-B14F-4D97-AF65-F5344CB8AC3E}">
        <p14:creationId xmlns:p14="http://schemas.microsoft.com/office/powerpoint/2010/main" val="2477574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299</a:t>
            </a:fld>
            <a:endParaRPr lang="en-GB" dirty="0">
              <a:solidFill>
                <a:prstClr val="black"/>
              </a:solidFill>
            </a:endParaRPr>
          </a:p>
        </p:txBody>
      </p:sp>
    </p:spTree>
    <p:extLst>
      <p:ext uri="{BB962C8B-B14F-4D97-AF65-F5344CB8AC3E}">
        <p14:creationId xmlns:p14="http://schemas.microsoft.com/office/powerpoint/2010/main" val="34148166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300</a:t>
            </a:fld>
            <a:endParaRPr lang="en-GB" dirty="0">
              <a:solidFill>
                <a:prstClr val="black"/>
              </a:solidFill>
            </a:endParaRPr>
          </a:p>
        </p:txBody>
      </p:sp>
    </p:spTree>
    <p:extLst>
      <p:ext uri="{BB962C8B-B14F-4D97-AF65-F5344CB8AC3E}">
        <p14:creationId xmlns:p14="http://schemas.microsoft.com/office/powerpoint/2010/main" val="40817813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301</a:t>
            </a:fld>
            <a:endParaRPr lang="en-GB" dirty="0">
              <a:solidFill>
                <a:prstClr val="black"/>
              </a:solidFill>
            </a:endParaRPr>
          </a:p>
        </p:txBody>
      </p:sp>
    </p:spTree>
    <p:extLst>
      <p:ext uri="{BB962C8B-B14F-4D97-AF65-F5344CB8AC3E}">
        <p14:creationId xmlns:p14="http://schemas.microsoft.com/office/powerpoint/2010/main" val="3386522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302</a:t>
            </a:fld>
            <a:endParaRPr lang="en-GB" dirty="0">
              <a:solidFill>
                <a:prstClr val="black"/>
              </a:solidFill>
            </a:endParaRPr>
          </a:p>
        </p:txBody>
      </p:sp>
    </p:spTree>
    <p:extLst>
      <p:ext uri="{BB962C8B-B14F-4D97-AF65-F5344CB8AC3E}">
        <p14:creationId xmlns:p14="http://schemas.microsoft.com/office/powerpoint/2010/main" val="24391486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303</a:t>
            </a:fld>
            <a:endParaRPr lang="en-GB" dirty="0">
              <a:solidFill>
                <a:prstClr val="black"/>
              </a:solidFill>
            </a:endParaRPr>
          </a:p>
        </p:txBody>
      </p:sp>
    </p:spTree>
    <p:extLst>
      <p:ext uri="{BB962C8B-B14F-4D97-AF65-F5344CB8AC3E}">
        <p14:creationId xmlns:p14="http://schemas.microsoft.com/office/powerpoint/2010/main" val="1433132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44</a:t>
            </a:fld>
            <a:endParaRPr lang="en-GB" dirty="0"/>
          </a:p>
        </p:txBody>
      </p:sp>
    </p:spTree>
    <p:extLst>
      <p:ext uri="{BB962C8B-B14F-4D97-AF65-F5344CB8AC3E}">
        <p14:creationId xmlns:p14="http://schemas.microsoft.com/office/powerpoint/2010/main" val="11580395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304</a:t>
            </a:fld>
            <a:endParaRPr lang="en-GB" dirty="0">
              <a:solidFill>
                <a:prstClr val="black"/>
              </a:solidFill>
            </a:endParaRPr>
          </a:p>
        </p:txBody>
      </p:sp>
    </p:spTree>
    <p:extLst>
      <p:ext uri="{BB962C8B-B14F-4D97-AF65-F5344CB8AC3E}">
        <p14:creationId xmlns:p14="http://schemas.microsoft.com/office/powerpoint/2010/main" val="41136545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310</a:t>
            </a:fld>
            <a:endParaRPr lang="en-GB" dirty="0">
              <a:solidFill>
                <a:prstClr val="black"/>
              </a:solidFill>
            </a:endParaRPr>
          </a:p>
        </p:txBody>
      </p:sp>
    </p:spTree>
    <p:extLst>
      <p:ext uri="{BB962C8B-B14F-4D97-AF65-F5344CB8AC3E}">
        <p14:creationId xmlns:p14="http://schemas.microsoft.com/office/powerpoint/2010/main" val="2743520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311</a:t>
            </a:fld>
            <a:endParaRPr lang="en-GB" dirty="0">
              <a:solidFill>
                <a:prstClr val="black"/>
              </a:solidFill>
            </a:endParaRPr>
          </a:p>
        </p:txBody>
      </p:sp>
    </p:spTree>
    <p:extLst>
      <p:ext uri="{BB962C8B-B14F-4D97-AF65-F5344CB8AC3E}">
        <p14:creationId xmlns:p14="http://schemas.microsoft.com/office/powerpoint/2010/main" val="251951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106</a:t>
            </a:fld>
            <a:endParaRPr lang="en-GB" dirty="0"/>
          </a:p>
        </p:txBody>
      </p:sp>
    </p:spTree>
    <p:extLst>
      <p:ext uri="{BB962C8B-B14F-4D97-AF65-F5344CB8AC3E}">
        <p14:creationId xmlns:p14="http://schemas.microsoft.com/office/powerpoint/2010/main" val="353366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107</a:t>
            </a:fld>
            <a:endParaRPr lang="en-GB" dirty="0"/>
          </a:p>
        </p:txBody>
      </p:sp>
    </p:spTree>
    <p:extLst>
      <p:ext uri="{BB962C8B-B14F-4D97-AF65-F5344CB8AC3E}">
        <p14:creationId xmlns:p14="http://schemas.microsoft.com/office/powerpoint/2010/main" val="4221335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108</a:t>
            </a:fld>
            <a:endParaRPr lang="en-GB" dirty="0"/>
          </a:p>
        </p:txBody>
      </p:sp>
    </p:spTree>
    <p:extLst>
      <p:ext uri="{BB962C8B-B14F-4D97-AF65-F5344CB8AC3E}">
        <p14:creationId xmlns:p14="http://schemas.microsoft.com/office/powerpoint/2010/main" val="81737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solidFill>
                  <a:prstClr val="black"/>
                </a:solidFill>
              </a:rPr>
              <a:pPr>
                <a:defRPr/>
              </a:pPr>
              <a:t>116</a:t>
            </a:fld>
            <a:endParaRPr lang="en-GB" dirty="0">
              <a:solidFill>
                <a:prstClr val="black"/>
              </a:solidFill>
            </a:endParaRPr>
          </a:p>
        </p:txBody>
      </p:sp>
    </p:spTree>
    <p:extLst>
      <p:ext uri="{BB962C8B-B14F-4D97-AF65-F5344CB8AC3E}">
        <p14:creationId xmlns:p14="http://schemas.microsoft.com/office/powerpoint/2010/main" val="1319250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grpSp>
        <p:nvGrpSpPr>
          <p:cNvPr id="5" name="Group 16"/>
          <p:cNvGrpSpPr>
            <a:grpSpLocks/>
          </p:cNvGrpSpPr>
          <p:nvPr/>
        </p:nvGrpSpPr>
        <p:grpSpPr bwMode="auto">
          <a:xfrm>
            <a:off x="984250" y="0"/>
            <a:ext cx="8159750" cy="6635750"/>
            <a:chOff x="984728" y="0"/>
            <a:chExt cx="8159272" cy="6635214"/>
          </a:xfrm>
        </p:grpSpPr>
        <p:sp>
          <p:nvSpPr>
            <p:cNvPr id="6" name="Rectangle 158"/>
            <p:cNvSpPr>
              <a:spLocks noChangeArrowheads="1"/>
            </p:cNvSpPr>
            <p:nvPr userDrawn="1"/>
          </p:nvSpPr>
          <p:spPr bwMode="gray">
            <a:xfrm>
              <a:off x="1753033" y="685745"/>
              <a:ext cx="5638470" cy="2209622"/>
            </a:xfrm>
            <a:prstGeom prst="rect">
              <a:avLst/>
            </a:prstGeom>
            <a:solidFill>
              <a:srgbClr val="D74021"/>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7" name="Rectangle 159"/>
            <p:cNvSpPr>
              <a:spLocks noChangeArrowheads="1"/>
            </p:cNvSpPr>
            <p:nvPr userDrawn="1"/>
          </p:nvSpPr>
          <p:spPr bwMode="gray">
            <a:xfrm>
              <a:off x="8077262" y="2895366"/>
              <a:ext cx="619089" cy="3276335"/>
            </a:xfrm>
            <a:prstGeom prst="rect">
              <a:avLst/>
            </a:prstGeom>
            <a:solidFill>
              <a:srgbClr val="E88C14"/>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8" name="Rectangle 153"/>
            <p:cNvSpPr>
              <a:spLocks noChangeArrowheads="1"/>
            </p:cNvSpPr>
            <p:nvPr/>
          </p:nvSpPr>
          <p:spPr bwMode="gray">
            <a:xfrm>
              <a:off x="8686827" y="2895366"/>
              <a:ext cx="457173" cy="3276335"/>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9" name="Rectangle 156"/>
            <p:cNvSpPr>
              <a:spLocks noChangeArrowheads="1"/>
            </p:cNvSpPr>
            <p:nvPr userDrawn="1"/>
          </p:nvSpPr>
          <p:spPr bwMode="gray">
            <a:xfrm>
              <a:off x="1753033" y="0"/>
              <a:ext cx="5638470" cy="685745"/>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0" name="Rectangle 160"/>
            <p:cNvSpPr>
              <a:spLocks noChangeArrowheads="1"/>
            </p:cNvSpPr>
            <p:nvPr userDrawn="1"/>
          </p:nvSpPr>
          <p:spPr bwMode="gray">
            <a:xfrm>
              <a:off x="7391503" y="2895366"/>
              <a:ext cx="685760" cy="3276335"/>
            </a:xfrm>
            <a:prstGeom prst="rect">
              <a:avLst/>
            </a:prstGeom>
            <a:solidFill>
              <a:srgbClr val="D1390D"/>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11" name="Rectangle 10"/>
            <p:cNvSpPr/>
            <p:nvPr userDrawn="1"/>
          </p:nvSpPr>
          <p:spPr bwMode="gray">
            <a:xfrm>
              <a:off x="1753033" y="2895366"/>
              <a:ext cx="5638470" cy="3276335"/>
            </a:xfrm>
            <a:prstGeom prst="rect">
              <a:avLst/>
            </a:prstGeom>
            <a:solidFill>
              <a:srgbClr val="C22303"/>
            </a:solidFill>
            <a:ln w="0">
              <a:noFill/>
              <a:prstDash val="solid"/>
              <a:round/>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12" name="Rectangle 155"/>
            <p:cNvSpPr>
              <a:spLocks noChangeArrowheads="1"/>
            </p:cNvSpPr>
            <p:nvPr userDrawn="1"/>
          </p:nvSpPr>
          <p:spPr bwMode="gray">
            <a:xfrm>
              <a:off x="7391503" y="685745"/>
              <a:ext cx="685760" cy="2209622"/>
            </a:xfrm>
            <a:prstGeom prst="rect">
              <a:avLst/>
            </a:prstGeom>
            <a:solidFill>
              <a:srgbClr val="E669A2"/>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grpSp>
          <p:nvGrpSpPr>
            <p:cNvPr id="13" name="Group 24"/>
            <p:cNvGrpSpPr>
              <a:grpSpLocks/>
            </p:cNvGrpSpPr>
            <p:nvPr userDrawn="1"/>
          </p:nvGrpSpPr>
          <p:grpSpPr bwMode="auto">
            <a:xfrm>
              <a:off x="984728" y="6171701"/>
              <a:ext cx="914346" cy="463513"/>
              <a:chOff x="984728" y="6171701"/>
              <a:chExt cx="914346" cy="463513"/>
            </a:xfrm>
          </p:grpSpPr>
          <p:sp>
            <p:nvSpPr>
              <p:cNvPr id="14" name="Rectangle 37"/>
              <p:cNvSpPr>
                <a:spLocks noChangeArrowheads="1"/>
              </p:cNvSpPr>
              <p:nvPr userDrawn="1"/>
            </p:nvSpPr>
            <p:spPr bwMode="black">
              <a:xfrm>
                <a:off x="1524446" y="6171701"/>
                <a:ext cx="228587" cy="46034"/>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6" name="Freeform 7"/>
              <p:cNvSpPr>
                <a:spLocks noEditPoints="1"/>
              </p:cNvSpPr>
              <p:nvPr userDrawn="1"/>
            </p:nvSpPr>
            <p:spPr bwMode="black">
              <a:xfrm>
                <a:off x="984728" y="6290754"/>
                <a:ext cx="914346" cy="34446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grpSp>
      </p:grpSp>
      <p:sp>
        <p:nvSpPr>
          <p:cNvPr id="15"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dirty="0"/>
          </a:p>
        </p:txBody>
      </p:sp>
      <p:sp>
        <p:nvSpPr>
          <p:cNvPr id="18"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21"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TextBox 1"/>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Arial" pitchFamily="34" charset="0"/>
                <a:cs typeface="Arial" pitchFamily="34" charset="0"/>
              </a:rPr>
              <a:t>PwC</a:t>
            </a:r>
          </a:p>
        </p:txBody>
      </p:sp>
      <p:sp>
        <p:nvSpPr>
          <p:cNvPr id="3" name="Footer Placeholder 4"/>
          <p:cNvSpPr>
            <a:spLocks noGrp="1"/>
          </p:cNvSpPr>
          <p:nvPr>
            <p:ph type="ftr" sz="quarter" idx="10"/>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t>UC Davis Summer Tax Institute</a:t>
            </a:r>
            <a:endParaRPr lang="en-GB" dirty="0"/>
          </a:p>
        </p:txBody>
      </p:sp>
      <p:sp>
        <p:nvSpPr>
          <p:cNvPr id="4"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CB953A12-70D1-42FA-A9B4-1E6715F017A3}" type="slidenum">
              <a:rPr lang="en-GB"/>
              <a:pPr>
                <a:defRPr/>
              </a:pPr>
              <a:t>‹#›</a:t>
            </a:fld>
            <a:endParaRPr lang="en-GB" dirty="0"/>
          </a:p>
        </p:txBody>
      </p:sp>
      <p:sp>
        <p:nvSpPr>
          <p:cNvPr id="5"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14, 2017</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point">
    <p:spTree>
      <p:nvGrpSpPr>
        <p:cNvPr id="1" name=""/>
        <p:cNvGrpSpPr/>
        <p:nvPr/>
      </p:nvGrpSpPr>
      <p:grpSpPr>
        <a:xfrm>
          <a:off x="0" y="0"/>
          <a:ext cx="0" cy="0"/>
          <a:chOff x="0" y="0"/>
          <a:chExt cx="0" cy="0"/>
        </a:xfrm>
      </p:grpSpPr>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Arial" pitchFamily="34" charset="0"/>
                <a:cs typeface="Arial" pitchFamily="34" charset="0"/>
              </a:rPr>
              <a:t>PwC</a:t>
            </a:r>
          </a:p>
        </p:txBody>
      </p:sp>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t>UC Davis Summer Tax Institute</a:t>
            </a:r>
            <a:endParaRPr lang="en-GB" dirty="0"/>
          </a:p>
        </p:txBody>
      </p:sp>
      <p:sp>
        <p:nvSpPr>
          <p:cNvPr id="7"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D757B1A6-662B-455C-AC45-A211E881FB7B}" type="slidenum">
              <a:rPr lang="en-GB"/>
              <a:pPr>
                <a:defRPr/>
              </a:pPr>
              <a:t>‹#›</a:t>
            </a:fld>
            <a:endParaRPr lang="en-GB" dirty="0"/>
          </a:p>
        </p:txBody>
      </p:sp>
      <p:sp>
        <p:nvSpPr>
          <p:cNvPr id="8"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14, 2017</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chemeClr val="bg1"/>
                </a:solidFill>
                <a:latin typeface="Arial" pitchFamily="34" charset="0"/>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smtClean="0"/>
              <a:t>Click to edit Master title style</a:t>
            </a:r>
            <a:endParaRPr lang="en-GB"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bg1"/>
                </a:solidFill>
                <a:latin typeface="Arial" pitchFamily="34" charset="0"/>
                <a:cs typeface="Arial" pitchFamily="34" charset="0"/>
              </a:defRPr>
            </a:lvl1pPr>
          </a:lstStyle>
          <a:p>
            <a:pPr>
              <a:defRPr/>
            </a:pPr>
            <a:r>
              <a:rPr lang="en-GB" smtClean="0"/>
              <a:t>UC Davis Summer Tax Institute</a:t>
            </a:r>
            <a:endParaRPr lang="en-GB" dirty="0"/>
          </a:p>
        </p:txBody>
      </p:sp>
      <p:sp>
        <p:nvSpPr>
          <p:cNvPr id="7" name="Slide Number Placeholder 5"/>
          <p:cNvSpPr>
            <a:spLocks noGrp="1"/>
          </p:cNvSpPr>
          <p:nvPr>
            <p:ph type="sldNum" sz="quarter" idx="11"/>
          </p:nvPr>
        </p:nvSpPr>
        <p:spPr/>
        <p:txBody>
          <a:bodyPr/>
          <a:lstStyle>
            <a:lvl1pPr algn="r">
              <a:defRPr sz="1000">
                <a:solidFill>
                  <a:schemeClr val="bg1"/>
                </a:solidFill>
                <a:latin typeface="Arial" pitchFamily="34" charset="0"/>
                <a:cs typeface="Arial" pitchFamily="34" charset="0"/>
              </a:defRPr>
            </a:lvl1pPr>
          </a:lstStyle>
          <a:p>
            <a:pPr>
              <a:defRPr/>
            </a:pPr>
            <a:fld id="{3DE0E4C4-1F37-4415-BC64-43A4A0413648}" type="slidenum">
              <a:rPr lang="en-GB"/>
              <a:pPr>
                <a:defRPr/>
              </a:pPr>
              <a:t>‹#›</a:t>
            </a:fld>
            <a:endParaRPr lang="en-GB" dirty="0"/>
          </a:p>
        </p:txBody>
      </p:sp>
      <p:sp>
        <p:nvSpPr>
          <p:cNvPr id="8" name="Date Placeholder 3"/>
          <p:cNvSpPr>
            <a:spLocks noGrp="1"/>
          </p:cNvSpPr>
          <p:nvPr>
            <p:ph type="dt" sz="half" idx="12"/>
          </p:nvPr>
        </p:nvSpPr>
        <p:spPr/>
        <p:txBody>
          <a:bodyPr/>
          <a:lstStyle>
            <a:lvl1pPr algn="r">
              <a:defRPr sz="1000">
                <a:solidFill>
                  <a:schemeClr val="bg1"/>
                </a:solidFill>
                <a:latin typeface="Arial" pitchFamily="34" charset="0"/>
                <a:cs typeface="Arial" pitchFamily="34" charset="0"/>
              </a:defRPr>
            </a:lvl1pPr>
          </a:lstStyle>
          <a:p>
            <a:pPr>
              <a:defRPr/>
            </a:pPr>
            <a:r>
              <a:rPr lang="en-US" smtClean="0"/>
              <a:t>June 14, 2017</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Arial" pitchFamily="34" charset="0"/>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1"/>
            <a:ext cx="8077200" cy="1066799"/>
          </a:xfrm>
        </p:spPr>
        <p:txBody>
          <a:bodyPr>
            <a:noAutofit/>
          </a:bodyPr>
          <a:lstStyle>
            <a:lvl1pPr>
              <a:lnSpc>
                <a:spcPct val="90000"/>
              </a:lnSpc>
              <a:defRPr sz="3200">
                <a:solidFill>
                  <a:schemeClr val="tx1"/>
                </a:solidFill>
              </a:defRPr>
            </a:lvl1pPr>
          </a:lstStyle>
          <a:p>
            <a:r>
              <a:rPr lang="en-US" noProof="0" smtClean="0"/>
              <a:t>Click to edit Master title style</a:t>
            </a:r>
            <a:endParaRPr lang="en-GB" noProof="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t>UC Davis Summer Tax Institute</a:t>
            </a:r>
            <a:endParaRPr lang="en-GB" dirty="0"/>
          </a:p>
        </p:txBody>
      </p:sp>
      <p:sp>
        <p:nvSpPr>
          <p:cNvPr id="7"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3BAD3BA4-9569-43EB-91DA-E144A30471A7}" type="slidenum">
              <a:rPr lang="en-GB"/>
              <a:pPr>
                <a:defRPr/>
              </a:pPr>
              <a:t>‹#›</a:t>
            </a:fld>
            <a:endParaRPr lang="en-GB" dirty="0"/>
          </a:p>
        </p:txBody>
      </p:sp>
      <p:sp>
        <p:nvSpPr>
          <p:cNvPr id="8"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14, 2017</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chemeClr val="bg1"/>
                </a:solidFill>
                <a:latin typeface="Arial" pitchFamily="34" charset="0"/>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0"/>
            <a:ext cx="8077200" cy="1066800"/>
          </a:xfrm>
        </p:spPr>
        <p:txBody>
          <a:bodyPr>
            <a:noAutofit/>
          </a:bodyPr>
          <a:lstStyle>
            <a:lvl1pPr>
              <a:lnSpc>
                <a:spcPct val="90000"/>
              </a:lnSpc>
              <a:defRPr sz="3200" baseline="0">
                <a:solidFill>
                  <a:schemeClr val="bg1"/>
                </a:solidFill>
              </a:defRPr>
            </a:lvl1pPr>
          </a:lstStyle>
          <a:p>
            <a:r>
              <a:rPr lang="en-US" noProof="0" smtClean="0"/>
              <a:t>Click to edit Master title style</a:t>
            </a:r>
            <a:endParaRPr lang="en-GB"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bg1"/>
                </a:solidFill>
                <a:latin typeface="Arial" pitchFamily="34" charset="0"/>
                <a:cs typeface="Arial" pitchFamily="34" charset="0"/>
              </a:defRPr>
            </a:lvl1pPr>
          </a:lstStyle>
          <a:p>
            <a:pPr>
              <a:defRPr/>
            </a:pPr>
            <a:r>
              <a:rPr lang="en-GB" smtClean="0"/>
              <a:t>UC Davis Summer Tax Institute</a:t>
            </a:r>
            <a:endParaRPr lang="en-GB" dirty="0"/>
          </a:p>
        </p:txBody>
      </p:sp>
      <p:sp>
        <p:nvSpPr>
          <p:cNvPr id="7" name="Slide Number Placeholder 5"/>
          <p:cNvSpPr>
            <a:spLocks noGrp="1"/>
          </p:cNvSpPr>
          <p:nvPr>
            <p:ph type="sldNum" sz="quarter" idx="11"/>
          </p:nvPr>
        </p:nvSpPr>
        <p:spPr/>
        <p:txBody>
          <a:bodyPr/>
          <a:lstStyle>
            <a:lvl1pPr algn="r">
              <a:defRPr sz="1000">
                <a:solidFill>
                  <a:schemeClr val="bg1"/>
                </a:solidFill>
                <a:latin typeface="Arial" pitchFamily="34" charset="0"/>
                <a:cs typeface="Arial" pitchFamily="34" charset="0"/>
              </a:defRPr>
            </a:lvl1pPr>
          </a:lstStyle>
          <a:p>
            <a:pPr>
              <a:defRPr/>
            </a:pPr>
            <a:fld id="{74AC9AB3-AB7F-4D99-AC95-E8E98338D449}" type="slidenum">
              <a:rPr lang="en-GB"/>
              <a:pPr>
                <a:defRPr/>
              </a:pPr>
              <a:t>‹#›</a:t>
            </a:fld>
            <a:endParaRPr lang="en-GB" dirty="0"/>
          </a:p>
        </p:txBody>
      </p:sp>
      <p:sp>
        <p:nvSpPr>
          <p:cNvPr id="8" name="Date Placeholder 3"/>
          <p:cNvSpPr>
            <a:spLocks noGrp="1"/>
          </p:cNvSpPr>
          <p:nvPr>
            <p:ph type="dt" sz="half" idx="12"/>
          </p:nvPr>
        </p:nvSpPr>
        <p:spPr/>
        <p:txBody>
          <a:bodyPr/>
          <a:lstStyle>
            <a:lvl1pPr algn="r">
              <a:defRPr sz="1000">
                <a:solidFill>
                  <a:schemeClr val="bg1"/>
                </a:solidFill>
                <a:latin typeface="Arial" pitchFamily="34" charset="0"/>
                <a:cs typeface="Arial" pitchFamily="34" charset="0"/>
              </a:defRPr>
            </a:lvl1pPr>
          </a:lstStyle>
          <a:p>
            <a:pPr>
              <a:defRPr/>
            </a:pPr>
            <a:r>
              <a:rPr lang="en-US" smtClean="0"/>
              <a:t>June 14, 2017</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chemeClr val="bg1"/>
                </a:solidFill>
                <a:latin typeface="+mj-lt"/>
                <a:cs typeface="Arial" pitchFamily="34" charset="0"/>
              </a:rPr>
              <a:t>PwC</a:t>
            </a:r>
          </a:p>
        </p:txBody>
      </p:sp>
      <p:cxnSp>
        <p:nvCxnSpPr>
          <p:cNvPr id="6" name="Shape 5"/>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0"/>
            <a:ext cx="8077200" cy="1066800"/>
          </a:xfrm>
        </p:spPr>
        <p:txBody>
          <a:bodyPr>
            <a:noAutofit/>
          </a:bodyPr>
          <a:lstStyle>
            <a:lvl1pPr>
              <a:lnSpc>
                <a:spcPct val="90000"/>
              </a:lnSpc>
              <a:defRPr sz="3200">
                <a:solidFill>
                  <a:schemeClr val="bg1"/>
                </a:solidFill>
              </a:defRPr>
            </a:lvl1pPr>
          </a:lstStyle>
          <a:p>
            <a:r>
              <a:rPr lang="en-US" noProof="0" smtClean="0"/>
              <a:t>Click to edit Master title style</a:t>
            </a:r>
            <a:endParaRPr lang="en-GB" noProof="0" smtClean="0"/>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3" name="Date Placeholder 2"/>
          <p:cNvSpPr>
            <a:spLocks noGrp="1"/>
          </p:cNvSpPr>
          <p:nvPr>
            <p:ph type="dt" sz="half" idx="14"/>
          </p:nvPr>
        </p:nvSpPr>
        <p:spPr/>
        <p:txBody>
          <a:bodyPr/>
          <a:lstStyle>
            <a:lvl1pPr>
              <a:defRPr>
                <a:solidFill>
                  <a:schemeClr val="bg1"/>
                </a:solidFill>
                <a:latin typeface="+mj-lt"/>
              </a:defRPr>
            </a:lvl1pPr>
          </a:lstStyle>
          <a:p>
            <a:pPr>
              <a:defRPr/>
            </a:pPr>
            <a:r>
              <a:rPr lang="en-US" smtClean="0"/>
              <a:t>June 14, 2017</a:t>
            </a:r>
            <a:endParaRPr lang="en-GB" dirty="0"/>
          </a:p>
        </p:txBody>
      </p:sp>
      <p:sp>
        <p:nvSpPr>
          <p:cNvPr id="4" name="Footer Placeholder 3"/>
          <p:cNvSpPr>
            <a:spLocks noGrp="1"/>
          </p:cNvSpPr>
          <p:nvPr>
            <p:ph type="ftr" sz="quarter" idx="15"/>
          </p:nvPr>
        </p:nvSpPr>
        <p:spPr/>
        <p:txBody>
          <a:bodyPr/>
          <a:lstStyle>
            <a:lvl1pPr>
              <a:defRPr>
                <a:solidFill>
                  <a:schemeClr val="bg1"/>
                </a:solidFill>
                <a:latin typeface="+mj-lt"/>
              </a:defRPr>
            </a:lvl1pPr>
          </a:lstStyle>
          <a:p>
            <a:pPr>
              <a:defRPr/>
            </a:pPr>
            <a:r>
              <a:rPr lang="en-GB" smtClean="0"/>
              <a:t>UC Davis Summer Tax Institute</a:t>
            </a:r>
            <a:endParaRPr lang="en-GB" dirty="0"/>
          </a:p>
        </p:txBody>
      </p:sp>
      <p:sp>
        <p:nvSpPr>
          <p:cNvPr id="10" name="Slide Number Placeholder 9"/>
          <p:cNvSpPr>
            <a:spLocks noGrp="1"/>
          </p:cNvSpPr>
          <p:nvPr>
            <p:ph type="sldNum" sz="quarter" idx="16"/>
          </p:nvPr>
        </p:nvSpPr>
        <p:spPr/>
        <p:txBody>
          <a:bodyPr/>
          <a:lstStyle>
            <a:lvl1pPr>
              <a:defRPr>
                <a:solidFill>
                  <a:schemeClr val="bg1"/>
                </a:solidFill>
                <a:latin typeface="+mj-lt"/>
              </a:defRPr>
            </a:lvl1pPr>
          </a:lstStyle>
          <a:p>
            <a:pPr>
              <a:defRPr/>
            </a:pPr>
            <a:r>
              <a:rPr lang="en-GB" dirty="0" smtClean="0"/>
              <a:t> </a:t>
            </a:r>
            <a:fld id="{03CA4A76-51E5-4024-8537-422928303EF6}" type="slidenum">
              <a:rPr lang="en-GB" smtClean="0"/>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grpSp>
        <p:nvGrpSpPr>
          <p:cNvPr id="5" name="Group 73"/>
          <p:cNvGrpSpPr>
            <a:grpSpLocks/>
          </p:cNvGrpSpPr>
          <p:nvPr/>
        </p:nvGrpSpPr>
        <p:grpSpPr bwMode="auto">
          <a:xfrm>
            <a:off x="1752600" y="5791200"/>
            <a:ext cx="446088" cy="381000"/>
            <a:chOff x="1905000" y="5715000"/>
            <a:chExt cx="445770" cy="381000"/>
          </a:xfrm>
        </p:grpSpPr>
        <p:sp>
          <p:nvSpPr>
            <p:cNvPr id="6" name="Rectangle 25"/>
            <p:cNvSpPr>
              <a:spLocks noChangeArrowheads="1"/>
            </p:cNvSpPr>
            <p:nvPr userDrawn="1"/>
          </p:nvSpPr>
          <p:spPr bwMode="gray">
            <a:xfrm>
              <a:off x="2293661" y="5988050"/>
              <a:ext cx="57109" cy="107950"/>
            </a:xfrm>
            <a:prstGeom prst="rect">
              <a:avLst/>
            </a:prstGeom>
            <a:solidFill>
              <a:srgbClr val="F445F6"/>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7" name="Rectangle 26"/>
            <p:cNvSpPr>
              <a:spLocks noChangeArrowheads="1"/>
            </p:cNvSpPr>
            <p:nvPr userDrawn="1"/>
          </p:nvSpPr>
          <p:spPr bwMode="gray">
            <a:xfrm>
              <a:off x="2131851" y="5757863"/>
              <a:ext cx="44418" cy="66675"/>
            </a:xfrm>
            <a:prstGeom prst="rect">
              <a:avLst/>
            </a:prstGeom>
            <a:solidFill>
              <a:srgbClr val="F6B67F"/>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8" name="Rectangle 27"/>
            <p:cNvSpPr>
              <a:spLocks noChangeArrowheads="1"/>
            </p:cNvSpPr>
            <p:nvPr userDrawn="1"/>
          </p:nvSpPr>
          <p:spPr bwMode="gray">
            <a:xfrm>
              <a:off x="1905000" y="5715000"/>
              <a:ext cx="226851" cy="42863"/>
            </a:xfrm>
            <a:prstGeom prst="rect">
              <a:avLst/>
            </a:prstGeom>
            <a:solidFill>
              <a:srgbClr val="F48F17"/>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9" name="Rectangle 28"/>
            <p:cNvSpPr>
              <a:spLocks noChangeArrowheads="1"/>
            </p:cNvSpPr>
            <p:nvPr userDrawn="1"/>
          </p:nvSpPr>
          <p:spPr bwMode="gray">
            <a:xfrm>
              <a:off x="1905000" y="5757863"/>
              <a:ext cx="226851" cy="66675"/>
            </a:xfrm>
            <a:prstGeom prst="rect">
              <a:avLst/>
            </a:prstGeom>
            <a:solidFill>
              <a:srgbClr val="EB660B"/>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0" name="Rectangle 29"/>
            <p:cNvSpPr>
              <a:spLocks noChangeArrowheads="1"/>
            </p:cNvSpPr>
            <p:nvPr userDrawn="1"/>
          </p:nvSpPr>
          <p:spPr bwMode="gray">
            <a:xfrm>
              <a:off x="2176269" y="5824538"/>
              <a:ext cx="117391" cy="163512"/>
            </a:xfrm>
            <a:prstGeom prst="rect">
              <a:avLst/>
            </a:prstGeom>
            <a:solidFill>
              <a:srgbClr val="F3BF09"/>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1" name="Rectangle 30"/>
            <p:cNvSpPr>
              <a:spLocks noChangeArrowheads="1"/>
            </p:cNvSpPr>
            <p:nvPr userDrawn="1"/>
          </p:nvSpPr>
          <p:spPr bwMode="gray">
            <a:xfrm>
              <a:off x="2176269" y="5988050"/>
              <a:ext cx="117391" cy="107950"/>
            </a:xfrm>
            <a:prstGeom prst="rect">
              <a:avLst/>
            </a:prstGeom>
            <a:solidFill>
              <a:srgbClr val="E93409"/>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2" name="Rectangle 31"/>
            <p:cNvSpPr>
              <a:spLocks noChangeArrowheads="1"/>
            </p:cNvSpPr>
            <p:nvPr userDrawn="1"/>
          </p:nvSpPr>
          <p:spPr bwMode="gray">
            <a:xfrm>
              <a:off x="2131851" y="5824538"/>
              <a:ext cx="44418" cy="163512"/>
            </a:xfrm>
            <a:prstGeom prst="rect">
              <a:avLst/>
            </a:prstGeom>
            <a:solidFill>
              <a:srgbClr val="EA880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3" name="Rectangle 32"/>
            <p:cNvSpPr>
              <a:spLocks noChangeArrowheads="1"/>
            </p:cNvSpPr>
            <p:nvPr userDrawn="1"/>
          </p:nvSpPr>
          <p:spPr bwMode="gray">
            <a:xfrm>
              <a:off x="2131851" y="5988050"/>
              <a:ext cx="44418" cy="107950"/>
            </a:xfrm>
            <a:prstGeom prst="rect">
              <a:avLst/>
            </a:prstGeom>
            <a:solidFill>
              <a:srgbClr val="E0250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4" name="Freeform 33"/>
            <p:cNvSpPr>
              <a:spLocks/>
            </p:cNvSpPr>
            <p:nvPr userDrawn="1"/>
          </p:nvSpPr>
          <p:spPr bwMode="gray">
            <a:xfrm>
              <a:off x="1905000" y="5824538"/>
              <a:ext cx="226851" cy="163512"/>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5" name="Rectangle 34"/>
            <p:cNvSpPr>
              <a:spLocks noChangeArrowheads="1"/>
            </p:cNvSpPr>
            <p:nvPr userDrawn="1"/>
          </p:nvSpPr>
          <p:spPr bwMode="gray">
            <a:xfrm>
              <a:off x="2046187" y="5988050"/>
              <a:ext cx="85664" cy="107950"/>
            </a:xfrm>
            <a:prstGeom prst="rect">
              <a:avLst/>
            </a:prstGeom>
            <a:solidFill>
              <a:srgbClr val="D61400"/>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6" name="Rectangle 35"/>
            <p:cNvSpPr>
              <a:spLocks noChangeArrowheads="1"/>
            </p:cNvSpPr>
            <p:nvPr userDrawn="1"/>
          </p:nvSpPr>
          <p:spPr bwMode="gray">
            <a:xfrm>
              <a:off x="1905000" y="5934075"/>
              <a:ext cx="141187" cy="53975"/>
            </a:xfrm>
            <a:prstGeom prst="rect">
              <a:avLst/>
            </a:prstGeom>
            <a:solidFill>
              <a:srgbClr val="C93C00"/>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7" name="Rectangle 36"/>
            <p:cNvSpPr>
              <a:spLocks noChangeArrowheads="1"/>
            </p:cNvSpPr>
            <p:nvPr userDrawn="1"/>
          </p:nvSpPr>
          <p:spPr bwMode="gray">
            <a:xfrm>
              <a:off x="1905000" y="5988050"/>
              <a:ext cx="141187" cy="107950"/>
            </a:xfrm>
            <a:prstGeom prst="rect">
              <a:avLst/>
            </a:prstGeom>
            <a:solidFill>
              <a:srgbClr val="C01000"/>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8" name="Rectangle 25"/>
            <p:cNvSpPr>
              <a:spLocks noChangeArrowheads="1"/>
            </p:cNvSpPr>
            <p:nvPr/>
          </p:nvSpPr>
          <p:spPr bwMode="gray">
            <a:xfrm>
              <a:off x="2293661" y="5988050"/>
              <a:ext cx="57109" cy="107950"/>
            </a:xfrm>
            <a:prstGeom prst="rect">
              <a:avLst/>
            </a:prstGeom>
            <a:solidFill>
              <a:srgbClr val="F445F6"/>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9" name="Rectangle 26"/>
            <p:cNvSpPr>
              <a:spLocks noChangeArrowheads="1"/>
            </p:cNvSpPr>
            <p:nvPr/>
          </p:nvSpPr>
          <p:spPr bwMode="gray">
            <a:xfrm>
              <a:off x="2131851" y="5757863"/>
              <a:ext cx="44418" cy="66675"/>
            </a:xfrm>
            <a:prstGeom prst="rect">
              <a:avLst/>
            </a:prstGeom>
            <a:solidFill>
              <a:srgbClr val="F6B67F"/>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0" name="Rectangle 27"/>
            <p:cNvSpPr>
              <a:spLocks noChangeArrowheads="1"/>
            </p:cNvSpPr>
            <p:nvPr/>
          </p:nvSpPr>
          <p:spPr bwMode="gray">
            <a:xfrm>
              <a:off x="1905000" y="5715000"/>
              <a:ext cx="226851" cy="42863"/>
            </a:xfrm>
            <a:prstGeom prst="rect">
              <a:avLst/>
            </a:prstGeom>
            <a:solidFill>
              <a:srgbClr val="F48F17"/>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1" name="Rectangle 28"/>
            <p:cNvSpPr>
              <a:spLocks noChangeArrowheads="1"/>
            </p:cNvSpPr>
            <p:nvPr/>
          </p:nvSpPr>
          <p:spPr bwMode="gray">
            <a:xfrm>
              <a:off x="1905000" y="5757863"/>
              <a:ext cx="226851" cy="66675"/>
            </a:xfrm>
            <a:prstGeom prst="rect">
              <a:avLst/>
            </a:prstGeom>
            <a:solidFill>
              <a:srgbClr val="EB660B"/>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2" name="Rectangle 29"/>
            <p:cNvSpPr>
              <a:spLocks noChangeArrowheads="1"/>
            </p:cNvSpPr>
            <p:nvPr/>
          </p:nvSpPr>
          <p:spPr bwMode="gray">
            <a:xfrm>
              <a:off x="2176269" y="5824538"/>
              <a:ext cx="117391" cy="163512"/>
            </a:xfrm>
            <a:prstGeom prst="rect">
              <a:avLst/>
            </a:prstGeom>
            <a:solidFill>
              <a:srgbClr val="F3BF09"/>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3" name="Rectangle 30"/>
            <p:cNvSpPr>
              <a:spLocks noChangeArrowheads="1"/>
            </p:cNvSpPr>
            <p:nvPr/>
          </p:nvSpPr>
          <p:spPr bwMode="gray">
            <a:xfrm>
              <a:off x="2176269" y="5988050"/>
              <a:ext cx="117391" cy="107950"/>
            </a:xfrm>
            <a:prstGeom prst="rect">
              <a:avLst/>
            </a:prstGeom>
            <a:solidFill>
              <a:srgbClr val="E93409"/>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4" name="Rectangle 31"/>
            <p:cNvSpPr>
              <a:spLocks noChangeArrowheads="1"/>
            </p:cNvSpPr>
            <p:nvPr/>
          </p:nvSpPr>
          <p:spPr bwMode="gray">
            <a:xfrm>
              <a:off x="2131851" y="5824538"/>
              <a:ext cx="44418" cy="163512"/>
            </a:xfrm>
            <a:prstGeom prst="rect">
              <a:avLst/>
            </a:prstGeom>
            <a:solidFill>
              <a:srgbClr val="EA880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5" name="Rectangle 32"/>
            <p:cNvSpPr>
              <a:spLocks noChangeArrowheads="1"/>
            </p:cNvSpPr>
            <p:nvPr/>
          </p:nvSpPr>
          <p:spPr bwMode="gray">
            <a:xfrm>
              <a:off x="2131851" y="5988050"/>
              <a:ext cx="44418" cy="107950"/>
            </a:xfrm>
            <a:prstGeom prst="rect">
              <a:avLst/>
            </a:prstGeom>
            <a:solidFill>
              <a:srgbClr val="E0250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6" name="Freeform 33"/>
            <p:cNvSpPr>
              <a:spLocks/>
            </p:cNvSpPr>
            <p:nvPr/>
          </p:nvSpPr>
          <p:spPr bwMode="gray">
            <a:xfrm>
              <a:off x="1905000" y="5824538"/>
              <a:ext cx="226851" cy="163512"/>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27" name="Rectangle 34"/>
            <p:cNvSpPr>
              <a:spLocks noChangeArrowheads="1"/>
            </p:cNvSpPr>
            <p:nvPr/>
          </p:nvSpPr>
          <p:spPr bwMode="gray">
            <a:xfrm>
              <a:off x="2046187" y="5988050"/>
              <a:ext cx="85664" cy="107950"/>
            </a:xfrm>
            <a:prstGeom prst="rect">
              <a:avLst/>
            </a:prstGeom>
            <a:solidFill>
              <a:srgbClr val="D61400"/>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8" name="Rectangle 35"/>
            <p:cNvSpPr>
              <a:spLocks noChangeArrowheads="1"/>
            </p:cNvSpPr>
            <p:nvPr/>
          </p:nvSpPr>
          <p:spPr bwMode="gray">
            <a:xfrm>
              <a:off x="1905000" y="5934075"/>
              <a:ext cx="141187" cy="53975"/>
            </a:xfrm>
            <a:prstGeom prst="rect">
              <a:avLst/>
            </a:prstGeom>
            <a:solidFill>
              <a:srgbClr val="C93C00"/>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9" name="Rectangle 36"/>
            <p:cNvSpPr>
              <a:spLocks noChangeArrowheads="1"/>
            </p:cNvSpPr>
            <p:nvPr/>
          </p:nvSpPr>
          <p:spPr bwMode="gray">
            <a:xfrm>
              <a:off x="1905000" y="5988050"/>
              <a:ext cx="141187" cy="107950"/>
            </a:xfrm>
            <a:prstGeom prst="rect">
              <a:avLst/>
            </a:prstGeom>
            <a:solidFill>
              <a:srgbClr val="C01000"/>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grpSp>
      <p:grpSp>
        <p:nvGrpSpPr>
          <p:cNvPr id="30" name="Group 42"/>
          <p:cNvGrpSpPr>
            <a:grpSpLocks/>
          </p:cNvGrpSpPr>
          <p:nvPr/>
        </p:nvGrpSpPr>
        <p:grpSpPr bwMode="auto">
          <a:xfrm>
            <a:off x="984250" y="6172200"/>
            <a:ext cx="914400" cy="463550"/>
            <a:chOff x="984728" y="6172200"/>
            <a:chExt cx="914400" cy="463014"/>
          </a:xfrm>
        </p:grpSpPr>
        <p:sp>
          <p:nvSpPr>
            <p:cNvPr id="31" name="Rectangle 37"/>
            <p:cNvSpPr>
              <a:spLocks noChangeArrowheads="1"/>
            </p:cNvSpPr>
            <p:nvPr userDrawn="1"/>
          </p:nvSpPr>
          <p:spPr bwMode="black">
            <a:xfrm>
              <a:off x="1524478" y="6172200"/>
              <a:ext cx="228600" cy="45985"/>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32" name="Freeform 7"/>
            <p:cNvSpPr>
              <a:spLocks noEditPoints="1"/>
            </p:cNvSpPr>
            <p:nvPr userDrawn="1"/>
          </p:nvSpPr>
          <p:spPr bwMode="black">
            <a:xfrm>
              <a:off x="984728" y="6291125"/>
              <a:ext cx="914400" cy="34408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grpSp>
      <p:cxnSp>
        <p:nvCxnSpPr>
          <p:cNvPr id="33" name="Shape 32"/>
          <p:cNvCxnSpPr/>
          <p:nvPr/>
        </p:nvCxnSpPr>
        <p:spPr>
          <a:xfrm rot="5400000" flipH="1" flipV="1">
            <a:off x="5095875" y="-2733675"/>
            <a:ext cx="152400" cy="683895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p:nvPr>
        </p:nvSpPr>
        <p:spPr bwMode="black">
          <a:xfrm>
            <a:off x="1895475" y="838200"/>
            <a:ext cx="5343525" cy="914400"/>
          </a:xfrm>
        </p:spPr>
        <p:txBody>
          <a:bodyPr>
            <a:noAutofit/>
          </a:bodyPr>
          <a:lstStyle>
            <a:lvl1pPr>
              <a:lnSpc>
                <a:spcPct val="90000"/>
              </a:lnSpc>
              <a:defRPr sz="3200" b="1" i="1" baseline="0">
                <a:solidFill>
                  <a:schemeClr val="tx1"/>
                </a:solidFill>
              </a:defRPr>
            </a:lvl1pPr>
          </a:lstStyle>
          <a:p>
            <a:r>
              <a:rPr lang="en-US" noProof="0" smtClean="0"/>
              <a:t>Click to edit Master title style</a:t>
            </a:r>
            <a:endParaRPr lang="en-GB" noProof="0" dirty="0"/>
          </a:p>
        </p:txBody>
      </p:sp>
      <p:sp>
        <p:nvSpPr>
          <p:cNvPr id="143" name="Subtitle 2"/>
          <p:cNvSpPr>
            <a:spLocks noGrp="1"/>
          </p:cNvSpPr>
          <p:nvPr>
            <p:ph type="subTitle" idx="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144" name="Text Placeholder 31"/>
          <p:cNvSpPr>
            <a:spLocks noGrp="1"/>
          </p:cNvSpPr>
          <p:nvPr>
            <p:ph type="body" sz="quarter" idx="10"/>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6" name="Group 19"/>
          <p:cNvGrpSpPr>
            <a:grpSpLocks/>
          </p:cNvGrpSpPr>
          <p:nvPr/>
        </p:nvGrpSpPr>
        <p:grpSpPr bwMode="auto">
          <a:xfrm>
            <a:off x="984250" y="0"/>
            <a:ext cx="8159750" cy="6635750"/>
            <a:chOff x="984728" y="0"/>
            <a:chExt cx="8159272" cy="6635214"/>
          </a:xfrm>
        </p:grpSpPr>
        <p:sp>
          <p:nvSpPr>
            <p:cNvPr id="7" name="Rectangle 158"/>
            <p:cNvSpPr>
              <a:spLocks noChangeArrowheads="1"/>
            </p:cNvSpPr>
            <p:nvPr userDrawn="1"/>
          </p:nvSpPr>
          <p:spPr bwMode="gray">
            <a:xfrm>
              <a:off x="1753033" y="685745"/>
              <a:ext cx="5638470" cy="2209622"/>
            </a:xfrm>
            <a:prstGeom prst="rect">
              <a:avLst/>
            </a:prstGeom>
            <a:solidFill>
              <a:srgbClr val="D74021"/>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8" name="Rectangle 159"/>
            <p:cNvSpPr>
              <a:spLocks noChangeArrowheads="1"/>
            </p:cNvSpPr>
            <p:nvPr userDrawn="1"/>
          </p:nvSpPr>
          <p:spPr bwMode="gray">
            <a:xfrm>
              <a:off x="8077262" y="2895366"/>
              <a:ext cx="619089" cy="3276335"/>
            </a:xfrm>
            <a:prstGeom prst="rect">
              <a:avLst/>
            </a:prstGeom>
            <a:solidFill>
              <a:srgbClr val="E88C14"/>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9" name="Rectangle 153"/>
            <p:cNvSpPr>
              <a:spLocks noChangeArrowheads="1"/>
            </p:cNvSpPr>
            <p:nvPr/>
          </p:nvSpPr>
          <p:spPr bwMode="gray">
            <a:xfrm>
              <a:off x="8686827" y="2895366"/>
              <a:ext cx="457173" cy="3276335"/>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0" name="Rectangle 156"/>
            <p:cNvSpPr>
              <a:spLocks noChangeArrowheads="1"/>
            </p:cNvSpPr>
            <p:nvPr userDrawn="1"/>
          </p:nvSpPr>
          <p:spPr bwMode="gray">
            <a:xfrm>
              <a:off x="1753033" y="0"/>
              <a:ext cx="5638470" cy="685745"/>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1" name="Rectangle 160"/>
            <p:cNvSpPr>
              <a:spLocks noChangeArrowheads="1"/>
            </p:cNvSpPr>
            <p:nvPr userDrawn="1"/>
          </p:nvSpPr>
          <p:spPr bwMode="gray">
            <a:xfrm>
              <a:off x="7391503" y="2895366"/>
              <a:ext cx="685760" cy="3276335"/>
            </a:xfrm>
            <a:prstGeom prst="rect">
              <a:avLst/>
            </a:prstGeom>
            <a:solidFill>
              <a:srgbClr val="D1390D"/>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12" name="Rectangle 11"/>
            <p:cNvSpPr/>
            <p:nvPr userDrawn="1"/>
          </p:nvSpPr>
          <p:spPr bwMode="gray">
            <a:xfrm>
              <a:off x="1753033" y="2895366"/>
              <a:ext cx="5638470" cy="3276335"/>
            </a:xfrm>
            <a:prstGeom prst="rect">
              <a:avLst/>
            </a:prstGeom>
            <a:solidFill>
              <a:srgbClr val="C22303"/>
            </a:solidFill>
            <a:ln w="0">
              <a:noFill/>
              <a:prstDash val="solid"/>
              <a:round/>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13" name="Rectangle 155"/>
            <p:cNvSpPr>
              <a:spLocks noChangeArrowheads="1"/>
            </p:cNvSpPr>
            <p:nvPr userDrawn="1"/>
          </p:nvSpPr>
          <p:spPr bwMode="gray">
            <a:xfrm>
              <a:off x="7391503" y="685745"/>
              <a:ext cx="685760" cy="2209622"/>
            </a:xfrm>
            <a:prstGeom prst="rect">
              <a:avLst/>
            </a:prstGeom>
            <a:solidFill>
              <a:srgbClr val="E669A2"/>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14" name="Freeform 7"/>
            <p:cNvSpPr>
              <a:spLocks noEditPoints="1"/>
            </p:cNvSpPr>
            <p:nvPr userDrawn="1"/>
          </p:nvSpPr>
          <p:spPr bwMode="black">
            <a:xfrm>
              <a:off x="984728" y="6290755"/>
              <a:ext cx="914346" cy="34445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grpSp>
      <p:grpSp>
        <p:nvGrpSpPr>
          <p:cNvPr id="15" name="Group 31"/>
          <p:cNvGrpSpPr>
            <a:grpSpLocks/>
          </p:cNvGrpSpPr>
          <p:nvPr/>
        </p:nvGrpSpPr>
        <p:grpSpPr bwMode="auto">
          <a:xfrm>
            <a:off x="488950" y="2901950"/>
            <a:ext cx="1209675" cy="150813"/>
            <a:chOff x="489087" y="2521685"/>
            <a:chExt cx="1209752" cy="151219"/>
          </a:xfrm>
        </p:grpSpPr>
        <p:cxnSp>
          <p:nvCxnSpPr>
            <p:cNvPr id="16" name="Straight Connector 15"/>
            <p:cNvCxnSpPr/>
            <p:nvPr userDrawn="1"/>
          </p:nvCxnSpPr>
          <p:spPr>
            <a:xfrm rot="10800000">
              <a:off x="489087" y="2521685"/>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413477"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8" name="Freeform 7"/>
          <p:cNvSpPr>
            <a:spLocks noEditPoints="1"/>
          </p:cNvSpPr>
          <p:nvPr/>
        </p:nvSpPr>
        <p:spPr bwMode="black">
          <a:xfrm>
            <a:off x="984250" y="6291263"/>
            <a:ext cx="914400" cy="344487"/>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9" name="Rectangle 37"/>
          <p:cNvSpPr>
            <a:spLocks noChangeArrowheads="1"/>
          </p:cNvSpPr>
          <p:nvPr/>
        </p:nvSpPr>
        <p:spPr bwMode="black">
          <a:xfrm>
            <a:off x="1524000" y="6172200"/>
            <a:ext cx="228600" cy="46038"/>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31" name="Picture Placeholder 76"/>
          <p:cNvSpPr>
            <a:spLocks noGrp="1"/>
          </p:cNvSpPr>
          <p:nvPr>
            <p:ph type="pic" sz="quarter" idx="13"/>
          </p:nvPr>
        </p:nvSpPr>
        <p:spPr>
          <a:xfrm>
            <a:off x="609601" y="3048000"/>
            <a:ext cx="914400" cy="762000"/>
          </a:xfrm>
        </p:spPr>
        <p:txBody>
          <a:bodyPr rtlCol="0">
            <a:noAutofit/>
          </a:bodyPr>
          <a:lstStyle>
            <a:lvl1pPr>
              <a:defRPr sz="1400"/>
            </a:lvl1pPr>
          </a:lstStyle>
          <a:p>
            <a:pPr lvl="0"/>
            <a:r>
              <a:rPr lang="en-US" noProof="0" dirty="0" smtClean="0"/>
              <a:t>Click icon to add picture</a:t>
            </a:r>
            <a:endParaRPr lang="en-GB" noProof="0" dirty="0"/>
          </a:p>
        </p:txBody>
      </p:sp>
      <p:sp>
        <p:nvSpPr>
          <p:cNvPr id="45"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a:p>
        </p:txBody>
      </p:sp>
      <p:sp>
        <p:nvSpPr>
          <p:cNvPr id="46"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47"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6" name="Group 25"/>
          <p:cNvGrpSpPr>
            <a:grpSpLocks/>
          </p:cNvGrpSpPr>
          <p:nvPr/>
        </p:nvGrpSpPr>
        <p:grpSpPr bwMode="auto">
          <a:xfrm>
            <a:off x="984250" y="0"/>
            <a:ext cx="8159750" cy="6635750"/>
            <a:chOff x="984728" y="0"/>
            <a:chExt cx="8159272" cy="6635214"/>
          </a:xfrm>
        </p:grpSpPr>
        <p:sp>
          <p:nvSpPr>
            <p:cNvPr id="7" name="Rectangle 158"/>
            <p:cNvSpPr>
              <a:spLocks noChangeArrowheads="1"/>
            </p:cNvSpPr>
            <p:nvPr userDrawn="1"/>
          </p:nvSpPr>
          <p:spPr bwMode="gray">
            <a:xfrm>
              <a:off x="1753033" y="685745"/>
              <a:ext cx="5638470" cy="2209622"/>
            </a:xfrm>
            <a:prstGeom prst="rect">
              <a:avLst/>
            </a:prstGeom>
            <a:solidFill>
              <a:srgbClr val="D74021"/>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8" name="Rectangle 159"/>
            <p:cNvSpPr>
              <a:spLocks noChangeArrowheads="1"/>
            </p:cNvSpPr>
            <p:nvPr userDrawn="1"/>
          </p:nvSpPr>
          <p:spPr bwMode="gray">
            <a:xfrm>
              <a:off x="8077262" y="2895366"/>
              <a:ext cx="619089" cy="3276335"/>
            </a:xfrm>
            <a:prstGeom prst="rect">
              <a:avLst/>
            </a:prstGeom>
            <a:solidFill>
              <a:srgbClr val="E88C14"/>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9" name="Rectangle 153"/>
            <p:cNvSpPr>
              <a:spLocks noChangeArrowheads="1"/>
            </p:cNvSpPr>
            <p:nvPr/>
          </p:nvSpPr>
          <p:spPr bwMode="gray">
            <a:xfrm>
              <a:off x="8686827" y="2895366"/>
              <a:ext cx="457173" cy="3276335"/>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0" name="Rectangle 156"/>
            <p:cNvSpPr>
              <a:spLocks noChangeArrowheads="1"/>
            </p:cNvSpPr>
            <p:nvPr userDrawn="1"/>
          </p:nvSpPr>
          <p:spPr bwMode="gray">
            <a:xfrm>
              <a:off x="1753033" y="0"/>
              <a:ext cx="5638470" cy="685745"/>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1" name="Rectangle 160"/>
            <p:cNvSpPr>
              <a:spLocks noChangeArrowheads="1"/>
            </p:cNvSpPr>
            <p:nvPr userDrawn="1"/>
          </p:nvSpPr>
          <p:spPr bwMode="gray">
            <a:xfrm>
              <a:off x="7391503" y="2895366"/>
              <a:ext cx="685760" cy="3276335"/>
            </a:xfrm>
            <a:prstGeom prst="rect">
              <a:avLst/>
            </a:prstGeom>
            <a:solidFill>
              <a:srgbClr val="D1390D"/>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12" name="Rectangle 11"/>
            <p:cNvSpPr/>
            <p:nvPr userDrawn="1"/>
          </p:nvSpPr>
          <p:spPr bwMode="gray">
            <a:xfrm>
              <a:off x="1753033" y="2895366"/>
              <a:ext cx="5638470" cy="3276335"/>
            </a:xfrm>
            <a:prstGeom prst="rect">
              <a:avLst/>
            </a:prstGeom>
            <a:solidFill>
              <a:srgbClr val="C22303"/>
            </a:solidFill>
            <a:ln w="0">
              <a:noFill/>
              <a:prstDash val="solid"/>
              <a:round/>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13" name="Rectangle 155"/>
            <p:cNvSpPr>
              <a:spLocks noChangeArrowheads="1"/>
            </p:cNvSpPr>
            <p:nvPr userDrawn="1"/>
          </p:nvSpPr>
          <p:spPr bwMode="gray">
            <a:xfrm>
              <a:off x="7391503" y="685745"/>
              <a:ext cx="685760" cy="2209622"/>
            </a:xfrm>
            <a:prstGeom prst="rect">
              <a:avLst/>
            </a:prstGeom>
            <a:solidFill>
              <a:srgbClr val="E669A2"/>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14" name="Freeform 7"/>
            <p:cNvSpPr>
              <a:spLocks noEditPoints="1"/>
            </p:cNvSpPr>
            <p:nvPr userDrawn="1"/>
          </p:nvSpPr>
          <p:spPr bwMode="black">
            <a:xfrm>
              <a:off x="984728" y="6290755"/>
              <a:ext cx="914346" cy="34445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grpSp>
      <p:sp>
        <p:nvSpPr>
          <p:cNvPr id="15" name="Freeform 7"/>
          <p:cNvSpPr>
            <a:spLocks noEditPoints="1"/>
          </p:cNvSpPr>
          <p:nvPr/>
        </p:nvSpPr>
        <p:spPr bwMode="black">
          <a:xfrm>
            <a:off x="984250" y="6291263"/>
            <a:ext cx="914400" cy="344487"/>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6" name="Rectangle 37"/>
          <p:cNvSpPr>
            <a:spLocks noChangeArrowheads="1"/>
          </p:cNvSpPr>
          <p:nvPr/>
        </p:nvSpPr>
        <p:spPr bwMode="black">
          <a:xfrm>
            <a:off x="1524000" y="6172200"/>
            <a:ext cx="228600" cy="46038"/>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54"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dirty="0"/>
          </a:p>
        </p:txBody>
      </p:sp>
      <p:sp>
        <p:nvSpPr>
          <p:cNvPr id="55"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56"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
        <p:nvSpPr>
          <p:cNvPr id="17" name="Picture Placeholder 76"/>
          <p:cNvSpPr>
            <a:spLocks noGrp="1"/>
          </p:cNvSpPr>
          <p:nvPr>
            <p:ph type="pic" sz="quarter" idx="13"/>
          </p:nvPr>
        </p:nvSpPr>
        <p:spPr>
          <a:xfrm>
            <a:off x="1752600" y="2895600"/>
            <a:ext cx="6324600" cy="3276600"/>
          </a:xfrm>
        </p:spPr>
        <p:txBody>
          <a:bodyPr rtlCol="0">
            <a:noAutofit/>
          </a:bodyPr>
          <a:lstStyle>
            <a:lvl1pPr>
              <a:defRPr sz="1400"/>
            </a:lvl1pPr>
          </a:lstStyle>
          <a:p>
            <a:pPr lvl="0"/>
            <a:r>
              <a:rPr lang="en-US" noProof="0" dirty="0" smtClean="0"/>
              <a:t>Click icon to add picture</a:t>
            </a:r>
            <a:endParaRPr lang="en-GB"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mn-lt"/>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Content Placeholder 26"/>
          <p:cNvSpPr>
            <a:spLocks noGrp="1"/>
          </p:cNvSpPr>
          <p:nvPr>
            <p:ph sz="quarter" idx="15"/>
          </p:nvPr>
        </p:nvSpPr>
        <p:spPr>
          <a:xfrm>
            <a:off x="533400" y="1752600"/>
            <a:ext cx="8077200" cy="4419600"/>
          </a:xfrm>
        </p:spPr>
        <p:txBody>
          <a:bodyPr/>
          <a:lstStyle>
            <a:lvl1pPr>
              <a:defRPr sz="1800" baseline="0"/>
            </a:lvl1pPr>
            <a:lvl2pPr>
              <a:defRPr sz="1800"/>
            </a:lvl2pPr>
            <a:lvl3pPr>
              <a:defRPr sz="1800"/>
            </a:lvl3pPr>
            <a:lvl4pPr>
              <a:defRPr sz="1800"/>
            </a:lvl4pPr>
            <a:lvl5pPr>
              <a:defRPr sz="18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6"/>
          </p:nvPr>
        </p:nvSpPr>
        <p:spPr/>
        <p:txBody>
          <a:bodyPr/>
          <a:lstStyle>
            <a:lvl1pPr>
              <a:defRPr sz="1000">
                <a:latin typeface="+mn-lt"/>
              </a:defRPr>
            </a:lvl1pPr>
          </a:lstStyle>
          <a:p>
            <a:pPr>
              <a:defRPr/>
            </a:pPr>
            <a:r>
              <a:rPr lang="en-US" smtClean="0"/>
              <a:t>June 14, 2017</a:t>
            </a:r>
            <a:endParaRPr lang="en-GB" dirty="0"/>
          </a:p>
        </p:txBody>
      </p:sp>
      <p:sp>
        <p:nvSpPr>
          <p:cNvPr id="7" name="Footer Placeholder 6"/>
          <p:cNvSpPr>
            <a:spLocks noGrp="1"/>
          </p:cNvSpPr>
          <p:nvPr>
            <p:ph type="ftr" sz="quarter" idx="17"/>
          </p:nvPr>
        </p:nvSpPr>
        <p:spPr/>
        <p:txBody>
          <a:bodyPr/>
          <a:lstStyle>
            <a:lvl1pPr>
              <a:defRPr sz="1000">
                <a:latin typeface="+mn-lt"/>
              </a:defRPr>
            </a:lvl1pPr>
          </a:lstStyle>
          <a:p>
            <a:pPr>
              <a:defRPr/>
            </a:pPr>
            <a:r>
              <a:rPr lang="en-GB" smtClean="0"/>
              <a:t>UC Davis Summer Tax Institute</a:t>
            </a:r>
            <a:endParaRPr lang="en-GB" dirty="0"/>
          </a:p>
        </p:txBody>
      </p:sp>
      <p:sp>
        <p:nvSpPr>
          <p:cNvPr id="8" name="Slide Number Placeholder 7"/>
          <p:cNvSpPr>
            <a:spLocks noGrp="1"/>
          </p:cNvSpPr>
          <p:nvPr>
            <p:ph type="sldNum" sz="quarter" idx="18"/>
          </p:nvPr>
        </p:nvSpPr>
        <p:spPr/>
        <p:txBody>
          <a:bodyPr/>
          <a:lstStyle>
            <a:lvl1pPr>
              <a:defRPr sz="1000">
                <a:latin typeface="+mn-lt"/>
              </a:defRPr>
            </a:lvl1pPr>
          </a:lstStyle>
          <a:p>
            <a:pPr>
              <a:defRPr/>
            </a:pPr>
            <a:r>
              <a:rPr lang="en-GB" dirty="0" smtClean="0"/>
              <a:t> </a:t>
            </a:r>
            <a:fld id="{6B22BB8E-5BF0-42CE-A011-AD609F148EE5}" type="slidenum">
              <a:rPr lang="en-GB" smtClean="0"/>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5" name="Rectangle 649"/>
          <p:cNvSpPr>
            <a:spLocks noChangeArrowheads="1"/>
          </p:cNvSpPr>
          <p:nvPr/>
        </p:nvSpPr>
        <p:spPr bwMode="gray">
          <a:xfrm>
            <a:off x="7391400" y="685800"/>
            <a:ext cx="1752600" cy="5486400"/>
          </a:xfrm>
          <a:prstGeom prst="rect">
            <a:avLst/>
          </a:prstGeom>
          <a:solidFill>
            <a:schemeClr val="tx2">
              <a:lumMod val="40000"/>
              <a:lumOff val="60000"/>
            </a:schemeClr>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6"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7"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grpSp>
        <p:nvGrpSpPr>
          <p:cNvPr id="8" name="Group 60"/>
          <p:cNvGrpSpPr>
            <a:grpSpLocks/>
          </p:cNvGrpSpPr>
          <p:nvPr/>
        </p:nvGrpSpPr>
        <p:grpSpPr bwMode="auto">
          <a:xfrm>
            <a:off x="984250" y="6172200"/>
            <a:ext cx="914400" cy="463550"/>
            <a:chOff x="984728" y="6172200"/>
            <a:chExt cx="914400" cy="463014"/>
          </a:xfrm>
        </p:grpSpPr>
        <p:sp>
          <p:nvSpPr>
            <p:cNvPr id="9" name="Rectangle 37"/>
            <p:cNvSpPr>
              <a:spLocks noChangeArrowheads="1"/>
            </p:cNvSpPr>
            <p:nvPr userDrawn="1"/>
          </p:nvSpPr>
          <p:spPr bwMode="black">
            <a:xfrm>
              <a:off x="1524478" y="6172200"/>
              <a:ext cx="228600" cy="45985"/>
            </a:xfrm>
            <a:prstGeom prst="rect">
              <a:avLst/>
            </a:prstGeom>
            <a:solidFill>
              <a:schemeClr val="tx2"/>
            </a:solidFill>
            <a:ln w="0">
              <a:solidFill>
                <a:schemeClr val="tx2"/>
              </a:solid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0" name="Freeform 7"/>
            <p:cNvSpPr>
              <a:spLocks noEditPoints="1"/>
            </p:cNvSpPr>
            <p:nvPr userDrawn="1"/>
          </p:nvSpPr>
          <p:spPr bwMode="black">
            <a:xfrm>
              <a:off x="984728" y="6291125"/>
              <a:ext cx="914400" cy="34408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grpSp>
      <p:sp>
        <p:nvSpPr>
          <p:cNvPr id="50"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dirty="0"/>
          </a:p>
        </p:txBody>
      </p:sp>
      <p:sp>
        <p:nvSpPr>
          <p:cNvPr id="51"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52"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smtClean="0"/>
              <a:t>Click to edit Master title style</a:t>
            </a:r>
            <a:endParaRPr lang="en-GB" noProof="0"/>
          </a:p>
        </p:txBody>
      </p:sp>
      <p:sp>
        <p:nvSpPr>
          <p:cNvPr id="11" name="Text Placeholder 10"/>
          <p:cNvSpPr>
            <a:spLocks noGrp="1"/>
          </p:cNvSpPr>
          <p:nvPr>
            <p:ph type="body" sz="quarter" idx="10"/>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US" noProof="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grpSp>
        <p:nvGrpSpPr>
          <p:cNvPr id="2" name="Group 16"/>
          <p:cNvGrpSpPr>
            <a:grpSpLocks/>
          </p:cNvGrpSpPr>
          <p:nvPr/>
        </p:nvGrpSpPr>
        <p:grpSpPr bwMode="auto">
          <a:xfrm>
            <a:off x="984250" y="0"/>
            <a:ext cx="8159750" cy="6635750"/>
            <a:chOff x="984728" y="0"/>
            <a:chExt cx="8159272" cy="6635214"/>
          </a:xfrm>
        </p:grpSpPr>
        <p:sp>
          <p:nvSpPr>
            <p:cNvPr id="6" name="Rectangle 158"/>
            <p:cNvSpPr>
              <a:spLocks noChangeArrowheads="1"/>
            </p:cNvSpPr>
            <p:nvPr userDrawn="1"/>
          </p:nvSpPr>
          <p:spPr bwMode="gray">
            <a:xfrm>
              <a:off x="1753033" y="685745"/>
              <a:ext cx="5638470" cy="2209622"/>
            </a:xfrm>
            <a:prstGeom prst="rect">
              <a:avLst/>
            </a:prstGeom>
            <a:solidFill>
              <a:srgbClr val="D74021"/>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7" name="Rectangle 159"/>
            <p:cNvSpPr>
              <a:spLocks noChangeArrowheads="1"/>
            </p:cNvSpPr>
            <p:nvPr userDrawn="1"/>
          </p:nvSpPr>
          <p:spPr bwMode="gray">
            <a:xfrm>
              <a:off x="8077262" y="2895366"/>
              <a:ext cx="619089" cy="3276335"/>
            </a:xfrm>
            <a:prstGeom prst="rect">
              <a:avLst/>
            </a:prstGeom>
            <a:solidFill>
              <a:srgbClr val="E88C14"/>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8" name="Rectangle 153"/>
            <p:cNvSpPr>
              <a:spLocks noChangeArrowheads="1"/>
            </p:cNvSpPr>
            <p:nvPr/>
          </p:nvSpPr>
          <p:spPr bwMode="gray">
            <a:xfrm>
              <a:off x="8686827" y="2895366"/>
              <a:ext cx="457173" cy="3276335"/>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9" name="Rectangle 156"/>
            <p:cNvSpPr>
              <a:spLocks noChangeArrowheads="1"/>
            </p:cNvSpPr>
            <p:nvPr userDrawn="1"/>
          </p:nvSpPr>
          <p:spPr bwMode="gray">
            <a:xfrm>
              <a:off x="1753033" y="0"/>
              <a:ext cx="5638470" cy="685745"/>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0" name="Rectangle 160"/>
            <p:cNvSpPr>
              <a:spLocks noChangeArrowheads="1"/>
            </p:cNvSpPr>
            <p:nvPr userDrawn="1"/>
          </p:nvSpPr>
          <p:spPr bwMode="gray">
            <a:xfrm>
              <a:off x="7391503" y="2895366"/>
              <a:ext cx="685760" cy="3276335"/>
            </a:xfrm>
            <a:prstGeom prst="rect">
              <a:avLst/>
            </a:prstGeom>
            <a:solidFill>
              <a:srgbClr val="D1390D"/>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1" name="Rectangle 10"/>
            <p:cNvSpPr/>
            <p:nvPr userDrawn="1"/>
          </p:nvSpPr>
          <p:spPr bwMode="gray">
            <a:xfrm>
              <a:off x="1753033" y="2895366"/>
              <a:ext cx="5638470" cy="3276335"/>
            </a:xfrm>
            <a:prstGeom prst="rect">
              <a:avLst/>
            </a:prstGeom>
            <a:solidFill>
              <a:srgbClr val="C22303"/>
            </a:solidFill>
            <a:ln w="0">
              <a:noFill/>
              <a:prstDash val="solid"/>
              <a:round/>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2" name="Rectangle 155"/>
            <p:cNvSpPr>
              <a:spLocks noChangeArrowheads="1"/>
            </p:cNvSpPr>
            <p:nvPr userDrawn="1"/>
          </p:nvSpPr>
          <p:spPr bwMode="gray">
            <a:xfrm>
              <a:off x="7391503" y="685745"/>
              <a:ext cx="685760" cy="2209622"/>
            </a:xfrm>
            <a:prstGeom prst="rect">
              <a:avLst/>
            </a:prstGeom>
            <a:solidFill>
              <a:srgbClr val="E669A2"/>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grpSp>
          <p:nvGrpSpPr>
            <p:cNvPr id="3" name="Group 24"/>
            <p:cNvGrpSpPr>
              <a:grpSpLocks/>
            </p:cNvGrpSpPr>
            <p:nvPr userDrawn="1"/>
          </p:nvGrpSpPr>
          <p:grpSpPr bwMode="auto">
            <a:xfrm>
              <a:off x="984728" y="6171701"/>
              <a:ext cx="914346" cy="463513"/>
              <a:chOff x="984728" y="6171701"/>
              <a:chExt cx="914346" cy="463513"/>
            </a:xfrm>
          </p:grpSpPr>
          <p:sp>
            <p:nvSpPr>
              <p:cNvPr id="14" name="Rectangle 37"/>
              <p:cNvSpPr>
                <a:spLocks noChangeArrowheads="1"/>
              </p:cNvSpPr>
              <p:nvPr userDrawn="1"/>
            </p:nvSpPr>
            <p:spPr bwMode="black">
              <a:xfrm>
                <a:off x="1524446" y="6171701"/>
                <a:ext cx="228587" cy="46034"/>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6" name="Freeform 7"/>
              <p:cNvSpPr>
                <a:spLocks noEditPoints="1"/>
              </p:cNvSpPr>
              <p:nvPr userDrawn="1"/>
            </p:nvSpPr>
            <p:spPr bwMode="black">
              <a:xfrm>
                <a:off x="984728" y="6290754"/>
                <a:ext cx="914346" cy="34446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grpSp>
      </p:grpSp>
      <p:sp>
        <p:nvSpPr>
          <p:cNvPr id="15"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dirty="0"/>
          </a:p>
        </p:txBody>
      </p:sp>
      <p:sp>
        <p:nvSpPr>
          <p:cNvPr id="18"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21"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Georgia"/>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6"/>
          </p:nvPr>
        </p:nvSpPr>
        <p:spPr/>
        <p:txBody>
          <a:bodyPr/>
          <a:lstStyle>
            <a:lvl1pPr>
              <a:defRPr>
                <a:latin typeface="+mj-lt"/>
              </a:defRPr>
            </a:lvl1pPr>
          </a:lstStyle>
          <a:p>
            <a:pPr>
              <a:defRPr/>
            </a:pPr>
            <a:r>
              <a:rPr lang="en-US" smtClean="0">
                <a:solidFill>
                  <a:srgbClr val="000000"/>
                </a:solidFill>
              </a:rPr>
              <a:t>June 14, 2017</a:t>
            </a:r>
            <a:endParaRPr lang="en-GB" dirty="0">
              <a:solidFill>
                <a:srgbClr val="000000"/>
              </a:solidFill>
            </a:endParaRPr>
          </a:p>
        </p:txBody>
      </p:sp>
      <p:sp>
        <p:nvSpPr>
          <p:cNvPr id="7" name="Footer Placeholder 6"/>
          <p:cNvSpPr>
            <a:spLocks noGrp="1"/>
          </p:cNvSpPr>
          <p:nvPr>
            <p:ph type="ftr" sz="quarter" idx="17"/>
          </p:nvPr>
        </p:nvSpPr>
        <p:spPr/>
        <p:txBody>
          <a:bodyPr/>
          <a:lstStyle>
            <a:lvl1pPr>
              <a:defRPr>
                <a:latin typeface="+mj-lt"/>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8" name="Slide Number Placeholder 7"/>
          <p:cNvSpPr>
            <a:spLocks noGrp="1"/>
          </p:cNvSpPr>
          <p:nvPr>
            <p:ph type="sldNum" sz="quarter" idx="18"/>
          </p:nvPr>
        </p:nvSpPr>
        <p:spPr/>
        <p:txBody>
          <a:bodyPr/>
          <a:lstStyle>
            <a:lvl1pPr>
              <a:defRPr>
                <a:latin typeface="+mj-lt"/>
              </a:defRPr>
            </a:lvl1pPr>
          </a:lstStyle>
          <a:p>
            <a:pPr>
              <a:defRPr/>
            </a:pPr>
            <a:r>
              <a:rPr lang="en-GB" dirty="0" smtClean="0">
                <a:solidFill>
                  <a:srgbClr val="000000"/>
                </a:solidFill>
              </a:rPr>
              <a:t>Slide </a:t>
            </a:r>
            <a:fld id="{6B22BB8E-5BF0-42CE-A011-AD609F148EE5}" type="slidenum">
              <a:rPr lang="en-GB" smtClean="0">
                <a:solidFill>
                  <a:srgbClr val="000000"/>
                </a:solidFill>
              </a:rPr>
              <a:pPr>
                <a:defRPr/>
              </a:pPr>
              <a:t>‹#›</a:t>
            </a:fld>
            <a:endParaRPr lang="en-GB"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6" name="Shape 5"/>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8"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r>
              <a:rPr lang="en-GB" dirty="0" smtClean="0">
                <a:solidFill>
                  <a:srgbClr val="000000"/>
                </a:solidFill>
              </a:rPr>
              <a:t>Slide </a:t>
            </a:r>
            <a:fld id="{CAA7B30B-6872-43FD-9AC4-C49D65D25BDF}" type="slidenum">
              <a:rPr lang="en-GB" smtClean="0">
                <a:solidFill>
                  <a:srgbClr val="000000"/>
                </a:solidFill>
              </a:rPr>
              <a:pPr>
                <a:defRPr/>
              </a:pPr>
              <a:t>‹#›</a:t>
            </a:fld>
            <a:endParaRPr lang="en-GB" dirty="0">
              <a:solidFill>
                <a:srgbClr val="000000"/>
              </a:solidFill>
            </a:endParaRPr>
          </a:p>
        </p:txBody>
      </p:sp>
      <p:sp>
        <p:nvSpPr>
          <p:cNvPr id="9"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1"/>
            <a:ext cx="8077200" cy="914400"/>
          </a:xfrm>
        </p:spPr>
        <p:txBody>
          <a:bodyPr/>
          <a:lstStyle/>
          <a:p>
            <a:r>
              <a:rPr lang="en-US" noProof="0" smtClean="0"/>
              <a:t>Click to edit Master title style</a:t>
            </a:r>
            <a:endParaRPr lang="en-GB" noProof="0"/>
          </a:p>
        </p:txBody>
      </p:sp>
      <p:sp>
        <p:nvSpPr>
          <p:cNvPr id="27" name="Content Placeholder 26"/>
          <p:cNvSpPr>
            <a:spLocks noGrp="1"/>
          </p:cNvSpPr>
          <p:nvPr>
            <p:ph sz="quarter" idx="13"/>
          </p:nvPr>
        </p:nvSpPr>
        <p:spPr>
          <a:xfrm>
            <a:off x="533400" y="1752601"/>
            <a:ext cx="25908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8" name="Content Placeholder 26"/>
          <p:cNvSpPr>
            <a:spLocks noGrp="1"/>
          </p:cNvSpPr>
          <p:nvPr>
            <p:ph sz="quarter" idx="14"/>
          </p:nvPr>
        </p:nvSpPr>
        <p:spPr>
          <a:xfrm>
            <a:off x="3276601" y="1752601"/>
            <a:ext cx="2590799"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6019800" y="1752601"/>
            <a:ext cx="25908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9"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54ADD1D4-8113-42E8-9ADB-04167CE33FC6}" type="slidenum">
              <a:rPr lang="en-GB">
                <a:solidFill>
                  <a:srgbClr val="000000"/>
                </a:solidFill>
              </a:rPr>
              <a:pPr>
                <a:defRPr/>
              </a:pPr>
              <a:t>‹#›</a:t>
            </a:fld>
            <a:endParaRPr lang="en-GB" dirty="0">
              <a:solidFill>
                <a:srgbClr val="000000"/>
              </a:solidFill>
            </a:endParaRPr>
          </a:p>
        </p:txBody>
      </p:sp>
      <p:sp>
        <p:nvSpPr>
          <p:cNvPr id="10"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3352800"/>
            <a:ext cx="3962400"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199" y="3352800"/>
            <a:ext cx="3962401"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smtClean="0"/>
              <a:t>Click to edit Master text styles</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r>
              <a:rPr lang="en-GB" dirty="0" smtClean="0">
                <a:solidFill>
                  <a:srgbClr val="000000"/>
                </a:solidFill>
              </a:rPr>
              <a:t>Slide </a:t>
            </a:r>
            <a:fld id="{256ECD26-DCF5-4834-9C39-D360E7300FB4}" type="slidenum">
              <a:rPr lang="en-GB" smtClean="0">
                <a:solidFill>
                  <a:srgbClr val="000000"/>
                </a:solidFill>
              </a:rPr>
              <a:pPr>
                <a:defRPr/>
              </a:pPr>
              <a:t>‹#›</a:t>
            </a:fld>
            <a:endParaRPr lang="en-GB" dirty="0">
              <a:solidFill>
                <a:srgbClr val="000000"/>
              </a:solidFill>
            </a:endParaRPr>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r>
              <a:rPr lang="en-GB" dirty="0" smtClean="0">
                <a:solidFill>
                  <a:srgbClr val="000000"/>
                </a:solidFill>
              </a:rPr>
              <a:t>Slide </a:t>
            </a:r>
            <a:endParaRPr lang="en-GB" dirty="0">
              <a:solidFill>
                <a:srgbClr val="000000"/>
              </a:solidFill>
            </a:endParaRPr>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2EEBE3EE-C953-4E0F-8AAA-89C6B4B09B7F}" type="slidenum">
              <a:rPr lang="en-GB">
                <a:solidFill>
                  <a:srgbClr val="000000"/>
                </a:solidFill>
              </a:rPr>
              <a:pPr>
                <a:defRPr/>
              </a:pPr>
              <a:t>‹#›</a:t>
            </a:fld>
            <a:endParaRPr lang="en-GB" dirty="0">
              <a:solidFill>
                <a:srgbClr val="000000"/>
              </a:solidFill>
            </a:endParaRPr>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noProof="1">
                <a:solidFill>
                  <a:srgbClr val="000000"/>
                </a:solidFill>
                <a:latin typeface="Arial" pitchFamily="34" charset="0"/>
                <a:cs typeface="Arial" pitchFamily="34" charset="0"/>
              </a:rPr>
              <a:t>PwC</a:t>
            </a:r>
          </a:p>
        </p:txBody>
      </p:sp>
      <p:cxnSp>
        <p:nvCxnSpPr>
          <p:cNvPr id="6" name="Shape 5"/>
          <p:cNvCxnSpPr/>
          <p:nvPr/>
        </p:nvCxnSpPr>
        <p:spPr>
          <a:xfrm rot="5400000" flipH="1" flipV="1">
            <a:off x="5791200" y="-2057400"/>
            <a:ext cx="152400"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sp>
        <p:nvSpPr>
          <p:cNvPr id="7"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8"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3F2BD691-9202-46EE-B18F-C9580DCF528B}" type="slidenum">
              <a:rPr lang="en-GB">
                <a:solidFill>
                  <a:srgbClr val="000000"/>
                </a:solidFill>
              </a:rPr>
              <a:pPr>
                <a:defRPr/>
              </a:pPr>
              <a:t>‹#›</a:t>
            </a:fld>
            <a:endParaRPr lang="en-GB" dirty="0">
              <a:solidFill>
                <a:srgbClr val="000000"/>
              </a:solidFill>
            </a:endParaRPr>
          </a:p>
        </p:txBody>
      </p:sp>
      <p:sp>
        <p:nvSpPr>
          <p:cNvPr id="9"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Arial" pitchFamily="34" charset="0"/>
                <a:cs typeface="Arial" pitchFamily="34" charset="0"/>
              </a:rPr>
              <a:t>PwC</a:t>
            </a:r>
          </a:p>
        </p:txBody>
      </p:sp>
      <p:cxnSp>
        <p:nvCxnSpPr>
          <p:cNvPr id="6" name="Shape 5"/>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t>UC Davis Summer Tax Institute</a:t>
            </a:r>
            <a:endParaRPr lang="en-GB" dirty="0"/>
          </a:p>
        </p:txBody>
      </p:sp>
      <p:sp>
        <p:nvSpPr>
          <p:cNvPr id="8"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r>
              <a:rPr lang="en-GB" dirty="0" smtClean="0"/>
              <a:t> </a:t>
            </a:r>
            <a:fld id="{CAA7B30B-6872-43FD-9AC4-C49D65D25BDF}" type="slidenum">
              <a:rPr lang="en-GB" smtClean="0"/>
              <a:pPr>
                <a:defRPr/>
              </a:pPr>
              <a:t>‹#›</a:t>
            </a:fld>
            <a:endParaRPr lang="en-GB" dirty="0"/>
          </a:p>
        </p:txBody>
      </p:sp>
      <p:sp>
        <p:nvSpPr>
          <p:cNvPr id="9"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14, 2017</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3" name="TextBox 2"/>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5" name="Footer Placeholder 4"/>
          <p:cNvSpPr>
            <a:spLocks noGrp="1"/>
          </p:cNvSpPr>
          <p:nvPr>
            <p:ph type="ftr" sz="quarter" idx="10"/>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6"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9860BFF5-1D49-4F5E-995B-B9FAD730263D}" type="slidenum">
              <a:rPr lang="en-GB">
                <a:solidFill>
                  <a:srgbClr val="000000"/>
                </a:solidFill>
              </a:rPr>
              <a:pPr>
                <a:defRPr/>
              </a:pPr>
              <a:t>‹#›</a:t>
            </a:fld>
            <a:endParaRPr lang="en-GB" dirty="0">
              <a:solidFill>
                <a:srgbClr val="000000"/>
              </a:solidFill>
            </a:endParaRPr>
          </a:p>
        </p:txBody>
      </p:sp>
      <p:sp>
        <p:nvSpPr>
          <p:cNvPr id="7"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TextBox 1"/>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sp>
        <p:nvSpPr>
          <p:cNvPr id="3" name="Footer Placeholder 4"/>
          <p:cNvSpPr>
            <a:spLocks noGrp="1"/>
          </p:cNvSpPr>
          <p:nvPr>
            <p:ph type="ftr" sz="quarter" idx="10"/>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4"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CB953A12-70D1-42FA-A9B4-1E6715F017A3}" type="slidenum">
              <a:rPr lang="en-GB">
                <a:solidFill>
                  <a:srgbClr val="000000"/>
                </a:solidFill>
              </a:rPr>
              <a:pPr>
                <a:defRPr/>
              </a:pPr>
              <a:t>‹#›</a:t>
            </a:fld>
            <a:endParaRPr lang="en-GB" dirty="0">
              <a:solidFill>
                <a:srgbClr val="000000"/>
              </a:solidFill>
            </a:endParaRPr>
          </a:p>
        </p:txBody>
      </p:sp>
      <p:sp>
        <p:nvSpPr>
          <p:cNvPr id="5"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ey point">
    <p:spTree>
      <p:nvGrpSpPr>
        <p:cNvPr id="1" name=""/>
        <p:cNvGrpSpPr/>
        <p:nvPr/>
      </p:nvGrpSpPr>
      <p:grpSpPr>
        <a:xfrm>
          <a:off x="0" y="0"/>
          <a:ext cx="0" cy="0"/>
          <a:chOff x="0" y="0"/>
          <a:chExt cx="0" cy="0"/>
        </a:xfrm>
      </p:grpSpPr>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7"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D757B1A6-662B-455C-AC45-A211E881FB7B}" type="slidenum">
              <a:rPr lang="en-GB">
                <a:solidFill>
                  <a:srgbClr val="000000"/>
                </a:solidFill>
              </a:rPr>
              <a:pPr>
                <a:defRPr/>
              </a:pPr>
              <a:t>‹#›</a:t>
            </a:fld>
            <a:endParaRPr lang="en-GB" dirty="0">
              <a:solidFill>
                <a:srgbClr val="000000"/>
              </a:solidFill>
            </a:endParaRPr>
          </a:p>
        </p:txBody>
      </p:sp>
      <p:sp>
        <p:nvSpPr>
          <p:cNvPr id="8"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FFFFFF"/>
                </a:solidFill>
                <a:latin typeface="Arial" pitchFamily="34" charset="0"/>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smtClean="0"/>
              <a:t>Click to edit Master title style</a:t>
            </a:r>
            <a:endParaRPr lang="en-GB"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bg1"/>
                </a:solidFill>
                <a:latin typeface="Arial" pitchFamily="34" charset="0"/>
                <a:cs typeface="Arial" pitchFamily="34" charset="0"/>
              </a:defRPr>
            </a:lvl1pPr>
          </a:lstStyle>
          <a:p>
            <a:pPr>
              <a:defRPr/>
            </a:pPr>
            <a:r>
              <a:rPr lang="en-GB" dirty="0" smtClean="0">
                <a:solidFill>
                  <a:srgbClr val="FFFFFF"/>
                </a:solidFill>
              </a:rPr>
              <a:t>UC Davis Summer Tax Institute</a:t>
            </a:r>
            <a:endParaRPr lang="en-GB" dirty="0">
              <a:solidFill>
                <a:srgbClr val="FFFFFF"/>
              </a:solidFill>
            </a:endParaRPr>
          </a:p>
        </p:txBody>
      </p:sp>
      <p:sp>
        <p:nvSpPr>
          <p:cNvPr id="7" name="Slide Number Placeholder 5"/>
          <p:cNvSpPr>
            <a:spLocks noGrp="1"/>
          </p:cNvSpPr>
          <p:nvPr>
            <p:ph type="sldNum" sz="quarter" idx="11"/>
          </p:nvPr>
        </p:nvSpPr>
        <p:spPr/>
        <p:txBody>
          <a:bodyPr/>
          <a:lstStyle>
            <a:lvl1pPr algn="r">
              <a:defRPr sz="1000">
                <a:solidFill>
                  <a:schemeClr val="bg1"/>
                </a:solidFill>
                <a:latin typeface="Arial" pitchFamily="34" charset="0"/>
                <a:cs typeface="Arial" pitchFamily="34" charset="0"/>
              </a:defRPr>
            </a:lvl1pPr>
          </a:lstStyle>
          <a:p>
            <a:pPr>
              <a:defRPr/>
            </a:pPr>
            <a:fld id="{3DE0E4C4-1F37-4415-BC64-43A4A0413648}" type="slidenum">
              <a:rPr lang="en-GB">
                <a:solidFill>
                  <a:srgbClr val="FFFFFF"/>
                </a:solidFill>
              </a:rPr>
              <a:pPr>
                <a:defRPr/>
              </a:pPr>
              <a:t>‹#›</a:t>
            </a:fld>
            <a:endParaRPr lang="en-GB" dirty="0">
              <a:solidFill>
                <a:srgbClr val="FFFFFF"/>
              </a:solidFill>
            </a:endParaRPr>
          </a:p>
        </p:txBody>
      </p:sp>
      <p:sp>
        <p:nvSpPr>
          <p:cNvPr id="8" name="Date Placeholder 3"/>
          <p:cNvSpPr>
            <a:spLocks noGrp="1"/>
          </p:cNvSpPr>
          <p:nvPr>
            <p:ph type="dt" sz="half" idx="12"/>
          </p:nvPr>
        </p:nvSpPr>
        <p:spPr/>
        <p:txBody>
          <a:bodyPr/>
          <a:lstStyle>
            <a:lvl1pPr algn="r">
              <a:defRPr sz="1000">
                <a:solidFill>
                  <a:schemeClr val="bg1"/>
                </a:solidFill>
                <a:latin typeface="Arial" pitchFamily="34" charset="0"/>
                <a:cs typeface="Arial" pitchFamily="34" charset="0"/>
              </a:defRPr>
            </a:lvl1pPr>
          </a:lstStyle>
          <a:p>
            <a:pPr>
              <a:defRPr/>
            </a:pPr>
            <a:r>
              <a:rPr lang="en-US" smtClean="0">
                <a:solidFill>
                  <a:srgbClr val="FFFFFF"/>
                </a:solidFill>
              </a:rPr>
              <a:t>June 14, 2017</a:t>
            </a:r>
            <a:endParaRPr lang="en-GB" dirty="0">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1"/>
            <a:ext cx="8077200" cy="1066799"/>
          </a:xfrm>
        </p:spPr>
        <p:txBody>
          <a:bodyPr>
            <a:noAutofit/>
          </a:bodyPr>
          <a:lstStyle>
            <a:lvl1pPr>
              <a:lnSpc>
                <a:spcPct val="90000"/>
              </a:lnSpc>
              <a:defRPr sz="3200">
                <a:solidFill>
                  <a:schemeClr val="tx1"/>
                </a:solidFill>
              </a:defRPr>
            </a:lvl1pPr>
          </a:lstStyle>
          <a:p>
            <a:r>
              <a:rPr lang="en-US" noProof="0" smtClean="0"/>
              <a:t>Click to edit Master title style</a:t>
            </a:r>
            <a:endParaRPr lang="en-GB" noProof="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7"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3BAD3BA4-9569-43EB-91DA-E144A30471A7}" type="slidenum">
              <a:rPr lang="en-GB">
                <a:solidFill>
                  <a:srgbClr val="000000"/>
                </a:solidFill>
              </a:rPr>
              <a:pPr>
                <a:defRPr/>
              </a:pPr>
              <a:t>‹#›</a:t>
            </a:fld>
            <a:endParaRPr lang="en-GB" dirty="0">
              <a:solidFill>
                <a:srgbClr val="000000"/>
              </a:solidFill>
            </a:endParaRPr>
          </a:p>
        </p:txBody>
      </p:sp>
      <p:sp>
        <p:nvSpPr>
          <p:cNvPr id="8"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FFFFFF"/>
                </a:solidFill>
                <a:latin typeface="Arial" pitchFamily="34" charset="0"/>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0"/>
            <a:ext cx="8077200" cy="1066800"/>
          </a:xfrm>
        </p:spPr>
        <p:txBody>
          <a:bodyPr>
            <a:noAutofit/>
          </a:bodyPr>
          <a:lstStyle>
            <a:lvl1pPr>
              <a:lnSpc>
                <a:spcPct val="90000"/>
              </a:lnSpc>
              <a:defRPr sz="3200" baseline="0">
                <a:solidFill>
                  <a:schemeClr val="bg1"/>
                </a:solidFill>
              </a:defRPr>
            </a:lvl1pPr>
          </a:lstStyle>
          <a:p>
            <a:r>
              <a:rPr lang="en-US" noProof="0" smtClean="0"/>
              <a:t>Click to edit Master title style</a:t>
            </a:r>
            <a:endParaRPr lang="en-GB"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bg1"/>
                </a:solidFill>
                <a:latin typeface="Arial" pitchFamily="34" charset="0"/>
                <a:cs typeface="Arial" pitchFamily="34" charset="0"/>
              </a:defRPr>
            </a:lvl1pPr>
          </a:lstStyle>
          <a:p>
            <a:pPr>
              <a:defRPr/>
            </a:pPr>
            <a:r>
              <a:rPr lang="en-GB" dirty="0" smtClean="0">
                <a:solidFill>
                  <a:srgbClr val="FFFFFF"/>
                </a:solidFill>
              </a:rPr>
              <a:t>UC Davis Summer Tax Institute</a:t>
            </a:r>
            <a:endParaRPr lang="en-GB" dirty="0">
              <a:solidFill>
                <a:srgbClr val="FFFFFF"/>
              </a:solidFill>
            </a:endParaRPr>
          </a:p>
        </p:txBody>
      </p:sp>
      <p:sp>
        <p:nvSpPr>
          <p:cNvPr id="7" name="Slide Number Placeholder 5"/>
          <p:cNvSpPr>
            <a:spLocks noGrp="1"/>
          </p:cNvSpPr>
          <p:nvPr>
            <p:ph type="sldNum" sz="quarter" idx="11"/>
          </p:nvPr>
        </p:nvSpPr>
        <p:spPr/>
        <p:txBody>
          <a:bodyPr/>
          <a:lstStyle>
            <a:lvl1pPr algn="r">
              <a:defRPr sz="1000">
                <a:solidFill>
                  <a:schemeClr val="bg1"/>
                </a:solidFill>
                <a:latin typeface="Arial" pitchFamily="34" charset="0"/>
                <a:cs typeface="Arial" pitchFamily="34" charset="0"/>
              </a:defRPr>
            </a:lvl1pPr>
          </a:lstStyle>
          <a:p>
            <a:pPr>
              <a:defRPr/>
            </a:pPr>
            <a:fld id="{74AC9AB3-AB7F-4D99-AC95-E8E98338D449}" type="slidenum">
              <a:rPr lang="en-GB">
                <a:solidFill>
                  <a:srgbClr val="FFFFFF"/>
                </a:solidFill>
              </a:rPr>
              <a:pPr>
                <a:defRPr/>
              </a:pPr>
              <a:t>‹#›</a:t>
            </a:fld>
            <a:endParaRPr lang="en-GB" dirty="0">
              <a:solidFill>
                <a:srgbClr val="FFFFFF"/>
              </a:solidFill>
            </a:endParaRPr>
          </a:p>
        </p:txBody>
      </p:sp>
      <p:sp>
        <p:nvSpPr>
          <p:cNvPr id="8" name="Date Placeholder 3"/>
          <p:cNvSpPr>
            <a:spLocks noGrp="1"/>
          </p:cNvSpPr>
          <p:nvPr>
            <p:ph type="dt" sz="half" idx="12"/>
          </p:nvPr>
        </p:nvSpPr>
        <p:spPr/>
        <p:txBody>
          <a:bodyPr/>
          <a:lstStyle>
            <a:lvl1pPr algn="r">
              <a:defRPr sz="1000">
                <a:solidFill>
                  <a:schemeClr val="bg1"/>
                </a:solidFill>
                <a:latin typeface="Arial" pitchFamily="34" charset="0"/>
                <a:cs typeface="Arial" pitchFamily="34" charset="0"/>
              </a:defRPr>
            </a:lvl1pPr>
          </a:lstStyle>
          <a:p>
            <a:pPr>
              <a:defRPr/>
            </a:pPr>
            <a:r>
              <a:rPr lang="en-US" smtClean="0">
                <a:solidFill>
                  <a:srgbClr val="FFFFFF"/>
                </a:solidFill>
              </a:rPr>
              <a:t>June 14, 2017</a:t>
            </a:r>
            <a:endParaRPr lang="en-GB" dirty="0">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FFFFFF"/>
                </a:solidFill>
                <a:latin typeface="Georgia"/>
                <a:cs typeface="Arial" pitchFamily="34" charset="0"/>
              </a:rPr>
              <a:t>PwC</a:t>
            </a:r>
          </a:p>
        </p:txBody>
      </p:sp>
      <p:cxnSp>
        <p:nvCxnSpPr>
          <p:cNvPr id="6" name="Shape 5"/>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0"/>
            <a:ext cx="8077200" cy="1066800"/>
          </a:xfrm>
        </p:spPr>
        <p:txBody>
          <a:bodyPr>
            <a:noAutofit/>
          </a:bodyPr>
          <a:lstStyle>
            <a:lvl1pPr>
              <a:lnSpc>
                <a:spcPct val="90000"/>
              </a:lnSpc>
              <a:defRPr sz="3200">
                <a:solidFill>
                  <a:schemeClr val="bg1"/>
                </a:solidFill>
              </a:defRPr>
            </a:lvl1pPr>
          </a:lstStyle>
          <a:p>
            <a:r>
              <a:rPr lang="en-US" noProof="0" smtClean="0"/>
              <a:t>Click to edit Master title style</a:t>
            </a:r>
            <a:endParaRPr lang="en-GB" noProof="0" smtClean="0"/>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3" name="Date Placeholder 2"/>
          <p:cNvSpPr>
            <a:spLocks noGrp="1"/>
          </p:cNvSpPr>
          <p:nvPr>
            <p:ph type="dt" sz="half" idx="14"/>
          </p:nvPr>
        </p:nvSpPr>
        <p:spPr/>
        <p:txBody>
          <a:bodyPr/>
          <a:lstStyle>
            <a:lvl1pPr>
              <a:defRPr>
                <a:solidFill>
                  <a:schemeClr val="bg1"/>
                </a:solidFill>
                <a:latin typeface="+mj-lt"/>
              </a:defRPr>
            </a:lvl1pPr>
          </a:lstStyle>
          <a:p>
            <a:pPr>
              <a:defRPr/>
            </a:pPr>
            <a:r>
              <a:rPr lang="en-US" smtClean="0">
                <a:solidFill>
                  <a:srgbClr val="FFFFFF"/>
                </a:solidFill>
              </a:rPr>
              <a:t>June 14, 2017</a:t>
            </a:r>
            <a:endParaRPr lang="en-GB" dirty="0">
              <a:solidFill>
                <a:srgbClr val="FFFFFF"/>
              </a:solidFill>
            </a:endParaRPr>
          </a:p>
        </p:txBody>
      </p:sp>
      <p:sp>
        <p:nvSpPr>
          <p:cNvPr id="4" name="Footer Placeholder 3"/>
          <p:cNvSpPr>
            <a:spLocks noGrp="1"/>
          </p:cNvSpPr>
          <p:nvPr>
            <p:ph type="ftr" sz="quarter" idx="15"/>
          </p:nvPr>
        </p:nvSpPr>
        <p:spPr/>
        <p:txBody>
          <a:bodyPr/>
          <a:lstStyle>
            <a:lvl1pPr>
              <a:defRPr>
                <a:solidFill>
                  <a:schemeClr val="bg1"/>
                </a:solidFill>
                <a:latin typeface="+mj-lt"/>
              </a:defRPr>
            </a:lvl1pPr>
          </a:lstStyle>
          <a:p>
            <a:pPr>
              <a:defRPr/>
            </a:pPr>
            <a:r>
              <a:rPr lang="en-GB" dirty="0" smtClean="0">
                <a:solidFill>
                  <a:srgbClr val="FFFFFF"/>
                </a:solidFill>
              </a:rPr>
              <a:t>UC Davis Summer Tax Institute</a:t>
            </a:r>
            <a:endParaRPr lang="en-GB" dirty="0">
              <a:solidFill>
                <a:srgbClr val="FFFFFF"/>
              </a:solidFill>
            </a:endParaRPr>
          </a:p>
        </p:txBody>
      </p:sp>
      <p:sp>
        <p:nvSpPr>
          <p:cNvPr id="10" name="Slide Number Placeholder 9"/>
          <p:cNvSpPr>
            <a:spLocks noGrp="1"/>
          </p:cNvSpPr>
          <p:nvPr>
            <p:ph type="sldNum" sz="quarter" idx="16"/>
          </p:nvPr>
        </p:nvSpPr>
        <p:spPr/>
        <p:txBody>
          <a:bodyPr/>
          <a:lstStyle>
            <a:lvl1pPr>
              <a:defRPr>
                <a:solidFill>
                  <a:schemeClr val="bg1"/>
                </a:solidFill>
                <a:latin typeface="+mj-lt"/>
              </a:defRPr>
            </a:lvl1pPr>
          </a:lstStyle>
          <a:p>
            <a:pPr>
              <a:defRPr/>
            </a:pPr>
            <a:r>
              <a:rPr lang="en-GB" dirty="0" smtClean="0">
                <a:solidFill>
                  <a:srgbClr val="FFFFFF"/>
                </a:solidFill>
              </a:rPr>
              <a:t>Slide </a:t>
            </a:r>
            <a:fld id="{03CA4A76-51E5-4024-8537-422928303EF6}" type="slidenum">
              <a:rPr lang="en-GB" smtClean="0">
                <a:solidFill>
                  <a:srgbClr val="FFFFFF"/>
                </a:solidFill>
              </a:rPr>
              <a:pPr>
                <a:defRPr/>
              </a:pPr>
              <a:t>‹#›</a:t>
            </a:fld>
            <a:endParaRPr lang="en-GB" dirty="0">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grpSp>
        <p:nvGrpSpPr>
          <p:cNvPr id="2" name="Group 73"/>
          <p:cNvGrpSpPr>
            <a:grpSpLocks/>
          </p:cNvGrpSpPr>
          <p:nvPr/>
        </p:nvGrpSpPr>
        <p:grpSpPr bwMode="auto">
          <a:xfrm>
            <a:off x="1752600" y="5791200"/>
            <a:ext cx="446088" cy="381000"/>
            <a:chOff x="1905000" y="5715000"/>
            <a:chExt cx="445770" cy="381000"/>
          </a:xfrm>
        </p:grpSpPr>
        <p:sp>
          <p:nvSpPr>
            <p:cNvPr id="6" name="Rectangle 25"/>
            <p:cNvSpPr>
              <a:spLocks noChangeArrowheads="1"/>
            </p:cNvSpPr>
            <p:nvPr userDrawn="1"/>
          </p:nvSpPr>
          <p:spPr bwMode="gray">
            <a:xfrm>
              <a:off x="2293661" y="5988050"/>
              <a:ext cx="57109" cy="107950"/>
            </a:xfrm>
            <a:prstGeom prst="rect">
              <a:avLst/>
            </a:prstGeom>
            <a:solidFill>
              <a:srgbClr val="F445F6"/>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7" name="Rectangle 26"/>
            <p:cNvSpPr>
              <a:spLocks noChangeArrowheads="1"/>
            </p:cNvSpPr>
            <p:nvPr userDrawn="1"/>
          </p:nvSpPr>
          <p:spPr bwMode="gray">
            <a:xfrm>
              <a:off x="2131851" y="5757863"/>
              <a:ext cx="44418" cy="66675"/>
            </a:xfrm>
            <a:prstGeom prst="rect">
              <a:avLst/>
            </a:prstGeom>
            <a:solidFill>
              <a:srgbClr val="F6B67F"/>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8" name="Rectangle 27"/>
            <p:cNvSpPr>
              <a:spLocks noChangeArrowheads="1"/>
            </p:cNvSpPr>
            <p:nvPr userDrawn="1"/>
          </p:nvSpPr>
          <p:spPr bwMode="gray">
            <a:xfrm>
              <a:off x="1905000" y="5715000"/>
              <a:ext cx="226851" cy="42863"/>
            </a:xfrm>
            <a:prstGeom prst="rect">
              <a:avLst/>
            </a:prstGeom>
            <a:solidFill>
              <a:srgbClr val="F48F17"/>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9" name="Rectangle 28"/>
            <p:cNvSpPr>
              <a:spLocks noChangeArrowheads="1"/>
            </p:cNvSpPr>
            <p:nvPr userDrawn="1"/>
          </p:nvSpPr>
          <p:spPr bwMode="gray">
            <a:xfrm>
              <a:off x="1905000" y="5757863"/>
              <a:ext cx="226851" cy="66675"/>
            </a:xfrm>
            <a:prstGeom prst="rect">
              <a:avLst/>
            </a:prstGeom>
            <a:solidFill>
              <a:srgbClr val="EB660B"/>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0" name="Rectangle 29"/>
            <p:cNvSpPr>
              <a:spLocks noChangeArrowheads="1"/>
            </p:cNvSpPr>
            <p:nvPr userDrawn="1"/>
          </p:nvSpPr>
          <p:spPr bwMode="gray">
            <a:xfrm>
              <a:off x="2176269" y="5824538"/>
              <a:ext cx="117391" cy="163512"/>
            </a:xfrm>
            <a:prstGeom prst="rect">
              <a:avLst/>
            </a:prstGeom>
            <a:solidFill>
              <a:srgbClr val="F3BF09"/>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1" name="Rectangle 30"/>
            <p:cNvSpPr>
              <a:spLocks noChangeArrowheads="1"/>
            </p:cNvSpPr>
            <p:nvPr userDrawn="1"/>
          </p:nvSpPr>
          <p:spPr bwMode="gray">
            <a:xfrm>
              <a:off x="2176269" y="5988050"/>
              <a:ext cx="117391" cy="107950"/>
            </a:xfrm>
            <a:prstGeom prst="rect">
              <a:avLst/>
            </a:prstGeom>
            <a:solidFill>
              <a:srgbClr val="E93409"/>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2" name="Rectangle 31"/>
            <p:cNvSpPr>
              <a:spLocks noChangeArrowheads="1"/>
            </p:cNvSpPr>
            <p:nvPr userDrawn="1"/>
          </p:nvSpPr>
          <p:spPr bwMode="gray">
            <a:xfrm>
              <a:off x="2131851" y="5824538"/>
              <a:ext cx="44418" cy="163512"/>
            </a:xfrm>
            <a:prstGeom prst="rect">
              <a:avLst/>
            </a:prstGeom>
            <a:solidFill>
              <a:srgbClr val="EA880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3" name="Rectangle 32"/>
            <p:cNvSpPr>
              <a:spLocks noChangeArrowheads="1"/>
            </p:cNvSpPr>
            <p:nvPr userDrawn="1"/>
          </p:nvSpPr>
          <p:spPr bwMode="gray">
            <a:xfrm>
              <a:off x="2131851" y="5988050"/>
              <a:ext cx="44418" cy="107950"/>
            </a:xfrm>
            <a:prstGeom prst="rect">
              <a:avLst/>
            </a:prstGeom>
            <a:solidFill>
              <a:srgbClr val="E0250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4" name="Freeform 33"/>
            <p:cNvSpPr>
              <a:spLocks/>
            </p:cNvSpPr>
            <p:nvPr userDrawn="1"/>
          </p:nvSpPr>
          <p:spPr bwMode="gray">
            <a:xfrm>
              <a:off x="1905000" y="5824538"/>
              <a:ext cx="226851" cy="163512"/>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5" name="Rectangle 34"/>
            <p:cNvSpPr>
              <a:spLocks noChangeArrowheads="1"/>
            </p:cNvSpPr>
            <p:nvPr userDrawn="1"/>
          </p:nvSpPr>
          <p:spPr bwMode="gray">
            <a:xfrm>
              <a:off x="2046187" y="5988050"/>
              <a:ext cx="85664" cy="107950"/>
            </a:xfrm>
            <a:prstGeom prst="rect">
              <a:avLst/>
            </a:prstGeom>
            <a:solidFill>
              <a:srgbClr val="D614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6" name="Rectangle 35"/>
            <p:cNvSpPr>
              <a:spLocks noChangeArrowheads="1"/>
            </p:cNvSpPr>
            <p:nvPr userDrawn="1"/>
          </p:nvSpPr>
          <p:spPr bwMode="gray">
            <a:xfrm>
              <a:off x="1905000" y="5934075"/>
              <a:ext cx="141187" cy="53975"/>
            </a:xfrm>
            <a:prstGeom prst="rect">
              <a:avLst/>
            </a:prstGeom>
            <a:solidFill>
              <a:srgbClr val="C93C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7" name="Rectangle 36"/>
            <p:cNvSpPr>
              <a:spLocks noChangeArrowheads="1"/>
            </p:cNvSpPr>
            <p:nvPr userDrawn="1"/>
          </p:nvSpPr>
          <p:spPr bwMode="gray">
            <a:xfrm>
              <a:off x="1905000" y="5988050"/>
              <a:ext cx="141187" cy="107950"/>
            </a:xfrm>
            <a:prstGeom prst="rect">
              <a:avLst/>
            </a:prstGeom>
            <a:solidFill>
              <a:srgbClr val="C010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8" name="Rectangle 25"/>
            <p:cNvSpPr>
              <a:spLocks noChangeArrowheads="1"/>
            </p:cNvSpPr>
            <p:nvPr/>
          </p:nvSpPr>
          <p:spPr bwMode="gray">
            <a:xfrm>
              <a:off x="2293661" y="5988050"/>
              <a:ext cx="57109" cy="107950"/>
            </a:xfrm>
            <a:prstGeom prst="rect">
              <a:avLst/>
            </a:prstGeom>
            <a:solidFill>
              <a:srgbClr val="F445F6"/>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9" name="Rectangle 26"/>
            <p:cNvSpPr>
              <a:spLocks noChangeArrowheads="1"/>
            </p:cNvSpPr>
            <p:nvPr/>
          </p:nvSpPr>
          <p:spPr bwMode="gray">
            <a:xfrm>
              <a:off x="2131851" y="5757863"/>
              <a:ext cx="44418" cy="66675"/>
            </a:xfrm>
            <a:prstGeom prst="rect">
              <a:avLst/>
            </a:prstGeom>
            <a:solidFill>
              <a:srgbClr val="F6B67F"/>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0" name="Rectangle 27"/>
            <p:cNvSpPr>
              <a:spLocks noChangeArrowheads="1"/>
            </p:cNvSpPr>
            <p:nvPr/>
          </p:nvSpPr>
          <p:spPr bwMode="gray">
            <a:xfrm>
              <a:off x="1905000" y="5715000"/>
              <a:ext cx="226851" cy="42863"/>
            </a:xfrm>
            <a:prstGeom prst="rect">
              <a:avLst/>
            </a:prstGeom>
            <a:solidFill>
              <a:srgbClr val="F48F17"/>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1" name="Rectangle 28"/>
            <p:cNvSpPr>
              <a:spLocks noChangeArrowheads="1"/>
            </p:cNvSpPr>
            <p:nvPr/>
          </p:nvSpPr>
          <p:spPr bwMode="gray">
            <a:xfrm>
              <a:off x="1905000" y="5757863"/>
              <a:ext cx="226851" cy="66675"/>
            </a:xfrm>
            <a:prstGeom prst="rect">
              <a:avLst/>
            </a:prstGeom>
            <a:solidFill>
              <a:srgbClr val="EB660B"/>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2" name="Rectangle 29"/>
            <p:cNvSpPr>
              <a:spLocks noChangeArrowheads="1"/>
            </p:cNvSpPr>
            <p:nvPr/>
          </p:nvSpPr>
          <p:spPr bwMode="gray">
            <a:xfrm>
              <a:off x="2176269" y="5824538"/>
              <a:ext cx="117391" cy="163512"/>
            </a:xfrm>
            <a:prstGeom prst="rect">
              <a:avLst/>
            </a:prstGeom>
            <a:solidFill>
              <a:srgbClr val="F3BF09"/>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3" name="Rectangle 30"/>
            <p:cNvSpPr>
              <a:spLocks noChangeArrowheads="1"/>
            </p:cNvSpPr>
            <p:nvPr/>
          </p:nvSpPr>
          <p:spPr bwMode="gray">
            <a:xfrm>
              <a:off x="2176269" y="5988050"/>
              <a:ext cx="117391" cy="107950"/>
            </a:xfrm>
            <a:prstGeom prst="rect">
              <a:avLst/>
            </a:prstGeom>
            <a:solidFill>
              <a:srgbClr val="E93409"/>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4" name="Rectangle 31"/>
            <p:cNvSpPr>
              <a:spLocks noChangeArrowheads="1"/>
            </p:cNvSpPr>
            <p:nvPr/>
          </p:nvSpPr>
          <p:spPr bwMode="gray">
            <a:xfrm>
              <a:off x="2131851" y="5824538"/>
              <a:ext cx="44418" cy="163512"/>
            </a:xfrm>
            <a:prstGeom prst="rect">
              <a:avLst/>
            </a:prstGeom>
            <a:solidFill>
              <a:srgbClr val="EA880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5" name="Rectangle 32"/>
            <p:cNvSpPr>
              <a:spLocks noChangeArrowheads="1"/>
            </p:cNvSpPr>
            <p:nvPr/>
          </p:nvSpPr>
          <p:spPr bwMode="gray">
            <a:xfrm>
              <a:off x="2131851" y="5988050"/>
              <a:ext cx="44418" cy="107950"/>
            </a:xfrm>
            <a:prstGeom prst="rect">
              <a:avLst/>
            </a:prstGeom>
            <a:solidFill>
              <a:srgbClr val="E0250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6" name="Freeform 33"/>
            <p:cNvSpPr>
              <a:spLocks/>
            </p:cNvSpPr>
            <p:nvPr/>
          </p:nvSpPr>
          <p:spPr bwMode="gray">
            <a:xfrm>
              <a:off x="1905000" y="5824538"/>
              <a:ext cx="226851" cy="163512"/>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7" name="Rectangle 34"/>
            <p:cNvSpPr>
              <a:spLocks noChangeArrowheads="1"/>
            </p:cNvSpPr>
            <p:nvPr/>
          </p:nvSpPr>
          <p:spPr bwMode="gray">
            <a:xfrm>
              <a:off x="2046187" y="5988050"/>
              <a:ext cx="85664" cy="107950"/>
            </a:xfrm>
            <a:prstGeom prst="rect">
              <a:avLst/>
            </a:prstGeom>
            <a:solidFill>
              <a:srgbClr val="D614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8" name="Rectangle 35"/>
            <p:cNvSpPr>
              <a:spLocks noChangeArrowheads="1"/>
            </p:cNvSpPr>
            <p:nvPr/>
          </p:nvSpPr>
          <p:spPr bwMode="gray">
            <a:xfrm>
              <a:off x="1905000" y="5934075"/>
              <a:ext cx="141187" cy="53975"/>
            </a:xfrm>
            <a:prstGeom prst="rect">
              <a:avLst/>
            </a:prstGeom>
            <a:solidFill>
              <a:srgbClr val="C93C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9" name="Rectangle 36"/>
            <p:cNvSpPr>
              <a:spLocks noChangeArrowheads="1"/>
            </p:cNvSpPr>
            <p:nvPr/>
          </p:nvSpPr>
          <p:spPr bwMode="gray">
            <a:xfrm>
              <a:off x="1905000" y="5988050"/>
              <a:ext cx="141187" cy="107950"/>
            </a:xfrm>
            <a:prstGeom prst="rect">
              <a:avLst/>
            </a:prstGeom>
            <a:solidFill>
              <a:srgbClr val="C010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grpSp>
      <p:grpSp>
        <p:nvGrpSpPr>
          <p:cNvPr id="3" name="Group 42"/>
          <p:cNvGrpSpPr>
            <a:grpSpLocks/>
          </p:cNvGrpSpPr>
          <p:nvPr/>
        </p:nvGrpSpPr>
        <p:grpSpPr bwMode="auto">
          <a:xfrm>
            <a:off x="984250" y="6172200"/>
            <a:ext cx="914400" cy="463550"/>
            <a:chOff x="984728" y="6172200"/>
            <a:chExt cx="914400" cy="463014"/>
          </a:xfrm>
        </p:grpSpPr>
        <p:sp>
          <p:nvSpPr>
            <p:cNvPr id="31" name="Rectangle 37"/>
            <p:cNvSpPr>
              <a:spLocks noChangeArrowheads="1"/>
            </p:cNvSpPr>
            <p:nvPr userDrawn="1"/>
          </p:nvSpPr>
          <p:spPr bwMode="black">
            <a:xfrm>
              <a:off x="1524478" y="6172200"/>
              <a:ext cx="228600" cy="45985"/>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32" name="Freeform 7"/>
            <p:cNvSpPr>
              <a:spLocks noEditPoints="1"/>
            </p:cNvSpPr>
            <p:nvPr userDrawn="1"/>
          </p:nvSpPr>
          <p:spPr bwMode="black">
            <a:xfrm>
              <a:off x="984728" y="6291125"/>
              <a:ext cx="914400" cy="34408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grpSp>
      <p:cxnSp>
        <p:nvCxnSpPr>
          <p:cNvPr id="33" name="Shape 32"/>
          <p:cNvCxnSpPr/>
          <p:nvPr/>
        </p:nvCxnSpPr>
        <p:spPr>
          <a:xfrm rot="5400000" flipH="1" flipV="1">
            <a:off x="5095875" y="-2733675"/>
            <a:ext cx="152400" cy="683895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p:nvPr>
        </p:nvSpPr>
        <p:spPr bwMode="black">
          <a:xfrm>
            <a:off x="1895475" y="838200"/>
            <a:ext cx="5343525" cy="914400"/>
          </a:xfrm>
        </p:spPr>
        <p:txBody>
          <a:bodyPr>
            <a:noAutofit/>
          </a:bodyPr>
          <a:lstStyle>
            <a:lvl1pPr>
              <a:lnSpc>
                <a:spcPct val="90000"/>
              </a:lnSpc>
              <a:defRPr sz="3200" b="1" i="1" baseline="0">
                <a:solidFill>
                  <a:schemeClr val="tx1"/>
                </a:solidFill>
              </a:defRPr>
            </a:lvl1pPr>
          </a:lstStyle>
          <a:p>
            <a:r>
              <a:rPr lang="en-US" noProof="0" smtClean="0"/>
              <a:t>Click to edit Master title style</a:t>
            </a:r>
            <a:endParaRPr lang="en-GB" noProof="0" dirty="0"/>
          </a:p>
        </p:txBody>
      </p:sp>
      <p:sp>
        <p:nvSpPr>
          <p:cNvPr id="143" name="Subtitle 2"/>
          <p:cNvSpPr>
            <a:spLocks noGrp="1"/>
          </p:cNvSpPr>
          <p:nvPr>
            <p:ph type="subTitle" idx="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144" name="Text Placeholder 31"/>
          <p:cNvSpPr>
            <a:spLocks noGrp="1"/>
          </p:cNvSpPr>
          <p:nvPr>
            <p:ph type="body" sz="quarter" idx="10"/>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2" name="Group 19"/>
          <p:cNvGrpSpPr>
            <a:grpSpLocks/>
          </p:cNvGrpSpPr>
          <p:nvPr/>
        </p:nvGrpSpPr>
        <p:grpSpPr bwMode="auto">
          <a:xfrm>
            <a:off x="984250" y="0"/>
            <a:ext cx="8159750" cy="6635750"/>
            <a:chOff x="984728" y="0"/>
            <a:chExt cx="8159272" cy="6635214"/>
          </a:xfrm>
        </p:grpSpPr>
        <p:sp>
          <p:nvSpPr>
            <p:cNvPr id="7" name="Rectangle 158"/>
            <p:cNvSpPr>
              <a:spLocks noChangeArrowheads="1"/>
            </p:cNvSpPr>
            <p:nvPr userDrawn="1"/>
          </p:nvSpPr>
          <p:spPr bwMode="gray">
            <a:xfrm>
              <a:off x="1753033" y="685745"/>
              <a:ext cx="5638470" cy="2209622"/>
            </a:xfrm>
            <a:prstGeom prst="rect">
              <a:avLst/>
            </a:prstGeom>
            <a:solidFill>
              <a:srgbClr val="D74021"/>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8" name="Rectangle 159"/>
            <p:cNvSpPr>
              <a:spLocks noChangeArrowheads="1"/>
            </p:cNvSpPr>
            <p:nvPr userDrawn="1"/>
          </p:nvSpPr>
          <p:spPr bwMode="gray">
            <a:xfrm>
              <a:off x="8077262" y="2895366"/>
              <a:ext cx="619089" cy="3276335"/>
            </a:xfrm>
            <a:prstGeom prst="rect">
              <a:avLst/>
            </a:prstGeom>
            <a:solidFill>
              <a:srgbClr val="E88C14"/>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9" name="Rectangle 153"/>
            <p:cNvSpPr>
              <a:spLocks noChangeArrowheads="1"/>
            </p:cNvSpPr>
            <p:nvPr/>
          </p:nvSpPr>
          <p:spPr bwMode="gray">
            <a:xfrm>
              <a:off x="8686827" y="2895366"/>
              <a:ext cx="457173" cy="3276335"/>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0" name="Rectangle 156"/>
            <p:cNvSpPr>
              <a:spLocks noChangeArrowheads="1"/>
            </p:cNvSpPr>
            <p:nvPr userDrawn="1"/>
          </p:nvSpPr>
          <p:spPr bwMode="gray">
            <a:xfrm>
              <a:off x="1753033" y="0"/>
              <a:ext cx="5638470" cy="685745"/>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1" name="Rectangle 160"/>
            <p:cNvSpPr>
              <a:spLocks noChangeArrowheads="1"/>
            </p:cNvSpPr>
            <p:nvPr userDrawn="1"/>
          </p:nvSpPr>
          <p:spPr bwMode="gray">
            <a:xfrm>
              <a:off x="7391503" y="2895366"/>
              <a:ext cx="685760" cy="3276335"/>
            </a:xfrm>
            <a:prstGeom prst="rect">
              <a:avLst/>
            </a:prstGeom>
            <a:solidFill>
              <a:srgbClr val="D1390D"/>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2" name="Rectangle 11"/>
            <p:cNvSpPr/>
            <p:nvPr userDrawn="1"/>
          </p:nvSpPr>
          <p:spPr bwMode="gray">
            <a:xfrm>
              <a:off x="1753033" y="2895366"/>
              <a:ext cx="5638470" cy="3276335"/>
            </a:xfrm>
            <a:prstGeom prst="rect">
              <a:avLst/>
            </a:prstGeom>
            <a:solidFill>
              <a:srgbClr val="C22303"/>
            </a:solidFill>
            <a:ln w="0">
              <a:noFill/>
              <a:prstDash val="solid"/>
              <a:round/>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3" name="Rectangle 155"/>
            <p:cNvSpPr>
              <a:spLocks noChangeArrowheads="1"/>
            </p:cNvSpPr>
            <p:nvPr userDrawn="1"/>
          </p:nvSpPr>
          <p:spPr bwMode="gray">
            <a:xfrm>
              <a:off x="7391503" y="685745"/>
              <a:ext cx="685760" cy="2209622"/>
            </a:xfrm>
            <a:prstGeom prst="rect">
              <a:avLst/>
            </a:prstGeom>
            <a:solidFill>
              <a:srgbClr val="E669A2"/>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4" name="Freeform 7"/>
            <p:cNvSpPr>
              <a:spLocks noEditPoints="1"/>
            </p:cNvSpPr>
            <p:nvPr userDrawn="1"/>
          </p:nvSpPr>
          <p:spPr bwMode="black">
            <a:xfrm>
              <a:off x="984728" y="6290755"/>
              <a:ext cx="914346" cy="34445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grpSp>
      <p:grpSp>
        <p:nvGrpSpPr>
          <p:cNvPr id="3" name="Group 31"/>
          <p:cNvGrpSpPr>
            <a:grpSpLocks/>
          </p:cNvGrpSpPr>
          <p:nvPr/>
        </p:nvGrpSpPr>
        <p:grpSpPr bwMode="auto">
          <a:xfrm>
            <a:off x="488950" y="2901950"/>
            <a:ext cx="1209675" cy="150813"/>
            <a:chOff x="489087" y="2521685"/>
            <a:chExt cx="1209752" cy="151219"/>
          </a:xfrm>
        </p:grpSpPr>
        <p:cxnSp>
          <p:nvCxnSpPr>
            <p:cNvPr id="16" name="Straight Connector 15"/>
            <p:cNvCxnSpPr/>
            <p:nvPr userDrawn="1"/>
          </p:nvCxnSpPr>
          <p:spPr>
            <a:xfrm rot="10800000">
              <a:off x="489087" y="2521685"/>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413477"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8" name="Freeform 7"/>
          <p:cNvSpPr>
            <a:spLocks noEditPoints="1"/>
          </p:cNvSpPr>
          <p:nvPr/>
        </p:nvSpPr>
        <p:spPr bwMode="black">
          <a:xfrm>
            <a:off x="984250" y="6291263"/>
            <a:ext cx="914400" cy="344487"/>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9" name="Rectangle 37"/>
          <p:cNvSpPr>
            <a:spLocks noChangeArrowheads="1"/>
          </p:cNvSpPr>
          <p:nvPr/>
        </p:nvSpPr>
        <p:spPr bwMode="black">
          <a:xfrm>
            <a:off x="1524000" y="6172200"/>
            <a:ext cx="228600" cy="46038"/>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31" name="Picture Placeholder 76"/>
          <p:cNvSpPr>
            <a:spLocks noGrp="1"/>
          </p:cNvSpPr>
          <p:nvPr>
            <p:ph type="pic" sz="quarter" idx="13"/>
          </p:nvPr>
        </p:nvSpPr>
        <p:spPr>
          <a:xfrm>
            <a:off x="609601" y="3048000"/>
            <a:ext cx="914400" cy="762000"/>
          </a:xfrm>
        </p:spPr>
        <p:txBody>
          <a:bodyPr rtlCol="0">
            <a:noAutofit/>
          </a:bodyPr>
          <a:lstStyle>
            <a:lvl1pPr>
              <a:defRPr sz="1400"/>
            </a:lvl1pPr>
          </a:lstStyle>
          <a:p>
            <a:pPr lvl="0"/>
            <a:r>
              <a:rPr lang="en-US" noProof="0" dirty="0" smtClean="0"/>
              <a:t>Click icon to add picture</a:t>
            </a:r>
            <a:endParaRPr lang="en-GB" noProof="0" dirty="0"/>
          </a:p>
        </p:txBody>
      </p:sp>
      <p:sp>
        <p:nvSpPr>
          <p:cNvPr id="45"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a:p>
        </p:txBody>
      </p:sp>
      <p:sp>
        <p:nvSpPr>
          <p:cNvPr id="46"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47"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1"/>
            <a:ext cx="8077200" cy="914400"/>
          </a:xfrm>
        </p:spPr>
        <p:txBody>
          <a:bodyPr/>
          <a:lstStyle/>
          <a:p>
            <a:r>
              <a:rPr lang="en-US" noProof="0" smtClean="0"/>
              <a:t>Click to edit Master title style</a:t>
            </a:r>
            <a:endParaRPr lang="en-GB" noProof="0"/>
          </a:p>
        </p:txBody>
      </p:sp>
      <p:sp>
        <p:nvSpPr>
          <p:cNvPr id="27" name="Content Placeholder 26"/>
          <p:cNvSpPr>
            <a:spLocks noGrp="1"/>
          </p:cNvSpPr>
          <p:nvPr>
            <p:ph sz="quarter" idx="13"/>
          </p:nvPr>
        </p:nvSpPr>
        <p:spPr>
          <a:xfrm>
            <a:off x="533400" y="1752601"/>
            <a:ext cx="25908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8" name="Content Placeholder 26"/>
          <p:cNvSpPr>
            <a:spLocks noGrp="1"/>
          </p:cNvSpPr>
          <p:nvPr>
            <p:ph sz="quarter" idx="14"/>
          </p:nvPr>
        </p:nvSpPr>
        <p:spPr>
          <a:xfrm>
            <a:off x="3276601" y="1752601"/>
            <a:ext cx="2590799"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6019800" y="1752601"/>
            <a:ext cx="25908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t>UC Davis Summer Tax Institute</a:t>
            </a:r>
            <a:endParaRPr lang="en-GB" dirty="0"/>
          </a:p>
        </p:txBody>
      </p:sp>
      <p:sp>
        <p:nvSpPr>
          <p:cNvPr id="9"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54ADD1D4-8113-42E8-9ADB-04167CE33FC6}" type="slidenum">
              <a:rPr lang="en-GB"/>
              <a:pPr>
                <a:defRPr/>
              </a:pPr>
              <a:t>‹#›</a:t>
            </a:fld>
            <a:endParaRPr lang="en-GB" dirty="0"/>
          </a:p>
        </p:txBody>
      </p:sp>
      <p:sp>
        <p:nvSpPr>
          <p:cNvPr id="10"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14, 2017</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 name="Group 25"/>
          <p:cNvGrpSpPr>
            <a:grpSpLocks/>
          </p:cNvGrpSpPr>
          <p:nvPr/>
        </p:nvGrpSpPr>
        <p:grpSpPr bwMode="auto">
          <a:xfrm>
            <a:off x="984250" y="0"/>
            <a:ext cx="8159750" cy="6635750"/>
            <a:chOff x="984728" y="0"/>
            <a:chExt cx="8159272" cy="6635214"/>
          </a:xfrm>
        </p:grpSpPr>
        <p:sp>
          <p:nvSpPr>
            <p:cNvPr id="7" name="Rectangle 158"/>
            <p:cNvSpPr>
              <a:spLocks noChangeArrowheads="1"/>
            </p:cNvSpPr>
            <p:nvPr userDrawn="1"/>
          </p:nvSpPr>
          <p:spPr bwMode="gray">
            <a:xfrm>
              <a:off x="1753033" y="685745"/>
              <a:ext cx="5638470" cy="2209622"/>
            </a:xfrm>
            <a:prstGeom prst="rect">
              <a:avLst/>
            </a:prstGeom>
            <a:solidFill>
              <a:srgbClr val="D74021"/>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8" name="Rectangle 159"/>
            <p:cNvSpPr>
              <a:spLocks noChangeArrowheads="1"/>
            </p:cNvSpPr>
            <p:nvPr userDrawn="1"/>
          </p:nvSpPr>
          <p:spPr bwMode="gray">
            <a:xfrm>
              <a:off x="8077262" y="2895366"/>
              <a:ext cx="619089" cy="3276335"/>
            </a:xfrm>
            <a:prstGeom prst="rect">
              <a:avLst/>
            </a:prstGeom>
            <a:solidFill>
              <a:srgbClr val="E88C14"/>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9" name="Rectangle 153"/>
            <p:cNvSpPr>
              <a:spLocks noChangeArrowheads="1"/>
            </p:cNvSpPr>
            <p:nvPr/>
          </p:nvSpPr>
          <p:spPr bwMode="gray">
            <a:xfrm>
              <a:off x="8686827" y="2895366"/>
              <a:ext cx="457173" cy="3276335"/>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0" name="Rectangle 156"/>
            <p:cNvSpPr>
              <a:spLocks noChangeArrowheads="1"/>
            </p:cNvSpPr>
            <p:nvPr userDrawn="1"/>
          </p:nvSpPr>
          <p:spPr bwMode="gray">
            <a:xfrm>
              <a:off x="1753033" y="0"/>
              <a:ext cx="5638470" cy="685745"/>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1" name="Rectangle 160"/>
            <p:cNvSpPr>
              <a:spLocks noChangeArrowheads="1"/>
            </p:cNvSpPr>
            <p:nvPr userDrawn="1"/>
          </p:nvSpPr>
          <p:spPr bwMode="gray">
            <a:xfrm>
              <a:off x="7391503" y="2895366"/>
              <a:ext cx="685760" cy="3276335"/>
            </a:xfrm>
            <a:prstGeom prst="rect">
              <a:avLst/>
            </a:prstGeom>
            <a:solidFill>
              <a:srgbClr val="D1390D"/>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2" name="Rectangle 11"/>
            <p:cNvSpPr/>
            <p:nvPr userDrawn="1"/>
          </p:nvSpPr>
          <p:spPr bwMode="gray">
            <a:xfrm>
              <a:off x="1753033" y="2895366"/>
              <a:ext cx="5638470" cy="3276335"/>
            </a:xfrm>
            <a:prstGeom prst="rect">
              <a:avLst/>
            </a:prstGeom>
            <a:solidFill>
              <a:srgbClr val="C22303"/>
            </a:solidFill>
            <a:ln w="0">
              <a:noFill/>
              <a:prstDash val="solid"/>
              <a:round/>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3" name="Rectangle 155"/>
            <p:cNvSpPr>
              <a:spLocks noChangeArrowheads="1"/>
            </p:cNvSpPr>
            <p:nvPr userDrawn="1"/>
          </p:nvSpPr>
          <p:spPr bwMode="gray">
            <a:xfrm>
              <a:off x="7391503" y="685745"/>
              <a:ext cx="685760" cy="2209622"/>
            </a:xfrm>
            <a:prstGeom prst="rect">
              <a:avLst/>
            </a:prstGeom>
            <a:solidFill>
              <a:srgbClr val="E669A2"/>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4" name="Freeform 7"/>
            <p:cNvSpPr>
              <a:spLocks noEditPoints="1"/>
            </p:cNvSpPr>
            <p:nvPr userDrawn="1"/>
          </p:nvSpPr>
          <p:spPr bwMode="black">
            <a:xfrm>
              <a:off x="984728" y="6290755"/>
              <a:ext cx="914346" cy="34445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grpSp>
      <p:sp>
        <p:nvSpPr>
          <p:cNvPr id="15" name="Freeform 7"/>
          <p:cNvSpPr>
            <a:spLocks noEditPoints="1"/>
          </p:cNvSpPr>
          <p:nvPr/>
        </p:nvSpPr>
        <p:spPr bwMode="black">
          <a:xfrm>
            <a:off x="984250" y="6291263"/>
            <a:ext cx="914400" cy="344487"/>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6" name="Rectangle 37"/>
          <p:cNvSpPr>
            <a:spLocks noChangeArrowheads="1"/>
          </p:cNvSpPr>
          <p:nvPr/>
        </p:nvSpPr>
        <p:spPr bwMode="black">
          <a:xfrm>
            <a:off x="1524000" y="6172200"/>
            <a:ext cx="228600" cy="46038"/>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54"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dirty="0"/>
          </a:p>
        </p:txBody>
      </p:sp>
      <p:sp>
        <p:nvSpPr>
          <p:cNvPr id="55"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56"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
        <p:nvSpPr>
          <p:cNvPr id="17" name="Picture Placeholder 76"/>
          <p:cNvSpPr>
            <a:spLocks noGrp="1"/>
          </p:cNvSpPr>
          <p:nvPr>
            <p:ph type="pic" sz="quarter" idx="13"/>
          </p:nvPr>
        </p:nvSpPr>
        <p:spPr>
          <a:xfrm>
            <a:off x="1752600" y="2895600"/>
            <a:ext cx="6324600" cy="3276600"/>
          </a:xfrm>
        </p:spPr>
        <p:txBody>
          <a:bodyPr rtlCol="0">
            <a:noAutofit/>
          </a:bodyPr>
          <a:lstStyle>
            <a:lvl1pPr>
              <a:defRPr sz="1400"/>
            </a:lvl1pPr>
          </a:lstStyle>
          <a:p>
            <a:pPr lvl="0"/>
            <a:r>
              <a:rPr lang="en-US" noProof="0" dirty="0" smtClean="0"/>
              <a:t>Click icon to add picture</a:t>
            </a:r>
            <a:endParaRPr lang="en-GB" noProof="0"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5" name="Rectangle 649"/>
          <p:cNvSpPr>
            <a:spLocks noChangeArrowheads="1"/>
          </p:cNvSpPr>
          <p:nvPr/>
        </p:nvSpPr>
        <p:spPr bwMode="gray">
          <a:xfrm>
            <a:off x="7391400" y="685800"/>
            <a:ext cx="1752600" cy="5486400"/>
          </a:xfrm>
          <a:prstGeom prst="rect">
            <a:avLst/>
          </a:prstGeom>
          <a:solidFill>
            <a:schemeClr val="tx2">
              <a:lumMod val="40000"/>
              <a:lumOff val="60000"/>
            </a:schemeClr>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6"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7"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grpSp>
        <p:nvGrpSpPr>
          <p:cNvPr id="2" name="Group 60"/>
          <p:cNvGrpSpPr>
            <a:grpSpLocks/>
          </p:cNvGrpSpPr>
          <p:nvPr/>
        </p:nvGrpSpPr>
        <p:grpSpPr bwMode="auto">
          <a:xfrm>
            <a:off x="984250" y="6172200"/>
            <a:ext cx="914400" cy="463550"/>
            <a:chOff x="984728" y="6172200"/>
            <a:chExt cx="914400" cy="463014"/>
          </a:xfrm>
        </p:grpSpPr>
        <p:sp>
          <p:nvSpPr>
            <p:cNvPr id="9" name="Rectangle 37"/>
            <p:cNvSpPr>
              <a:spLocks noChangeArrowheads="1"/>
            </p:cNvSpPr>
            <p:nvPr userDrawn="1"/>
          </p:nvSpPr>
          <p:spPr bwMode="black">
            <a:xfrm>
              <a:off x="1524478" y="6172200"/>
              <a:ext cx="228600" cy="45985"/>
            </a:xfrm>
            <a:prstGeom prst="rect">
              <a:avLst/>
            </a:prstGeom>
            <a:solidFill>
              <a:schemeClr val="tx2"/>
            </a:solidFill>
            <a:ln w="0">
              <a:solidFill>
                <a:schemeClr val="tx2"/>
              </a:solid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0" name="Freeform 7"/>
            <p:cNvSpPr>
              <a:spLocks noEditPoints="1"/>
            </p:cNvSpPr>
            <p:nvPr userDrawn="1"/>
          </p:nvSpPr>
          <p:spPr bwMode="black">
            <a:xfrm>
              <a:off x="984728" y="6291125"/>
              <a:ext cx="914400" cy="34408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grpSp>
      <p:sp>
        <p:nvSpPr>
          <p:cNvPr id="50"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dirty="0"/>
          </a:p>
        </p:txBody>
      </p:sp>
      <p:sp>
        <p:nvSpPr>
          <p:cNvPr id="51"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52"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smtClean="0"/>
              <a:t>Click to edit Master title style</a:t>
            </a:r>
            <a:endParaRPr lang="en-GB" noProof="0"/>
          </a:p>
        </p:txBody>
      </p:sp>
      <p:sp>
        <p:nvSpPr>
          <p:cNvPr id="11" name="Text Placeholder 10"/>
          <p:cNvSpPr>
            <a:spLocks noGrp="1"/>
          </p:cNvSpPr>
          <p:nvPr>
            <p:ph type="body" sz="quarter" idx="10"/>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US" noProof="0"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grpSp>
        <p:nvGrpSpPr>
          <p:cNvPr id="2" name="Group 16"/>
          <p:cNvGrpSpPr>
            <a:grpSpLocks/>
          </p:cNvGrpSpPr>
          <p:nvPr/>
        </p:nvGrpSpPr>
        <p:grpSpPr bwMode="auto">
          <a:xfrm>
            <a:off x="984250" y="0"/>
            <a:ext cx="8159750" cy="6635750"/>
            <a:chOff x="984728" y="0"/>
            <a:chExt cx="8159272" cy="6635214"/>
          </a:xfrm>
        </p:grpSpPr>
        <p:sp>
          <p:nvSpPr>
            <p:cNvPr id="6" name="Rectangle 158"/>
            <p:cNvSpPr>
              <a:spLocks noChangeArrowheads="1"/>
            </p:cNvSpPr>
            <p:nvPr userDrawn="1"/>
          </p:nvSpPr>
          <p:spPr bwMode="gray">
            <a:xfrm>
              <a:off x="1753033" y="685745"/>
              <a:ext cx="5638470" cy="2209622"/>
            </a:xfrm>
            <a:prstGeom prst="rect">
              <a:avLst/>
            </a:prstGeom>
            <a:solidFill>
              <a:srgbClr val="D74021"/>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7" name="Rectangle 159"/>
            <p:cNvSpPr>
              <a:spLocks noChangeArrowheads="1"/>
            </p:cNvSpPr>
            <p:nvPr userDrawn="1"/>
          </p:nvSpPr>
          <p:spPr bwMode="gray">
            <a:xfrm>
              <a:off x="8077262" y="2895366"/>
              <a:ext cx="619089" cy="3276335"/>
            </a:xfrm>
            <a:prstGeom prst="rect">
              <a:avLst/>
            </a:prstGeom>
            <a:solidFill>
              <a:srgbClr val="E88C14"/>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8" name="Rectangle 153"/>
            <p:cNvSpPr>
              <a:spLocks noChangeArrowheads="1"/>
            </p:cNvSpPr>
            <p:nvPr/>
          </p:nvSpPr>
          <p:spPr bwMode="gray">
            <a:xfrm>
              <a:off x="8686827" y="2895366"/>
              <a:ext cx="457173" cy="3276335"/>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9" name="Rectangle 156"/>
            <p:cNvSpPr>
              <a:spLocks noChangeArrowheads="1"/>
            </p:cNvSpPr>
            <p:nvPr userDrawn="1"/>
          </p:nvSpPr>
          <p:spPr bwMode="gray">
            <a:xfrm>
              <a:off x="1753033" y="0"/>
              <a:ext cx="5638470" cy="685745"/>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0" name="Rectangle 160"/>
            <p:cNvSpPr>
              <a:spLocks noChangeArrowheads="1"/>
            </p:cNvSpPr>
            <p:nvPr userDrawn="1"/>
          </p:nvSpPr>
          <p:spPr bwMode="gray">
            <a:xfrm>
              <a:off x="7391503" y="2895366"/>
              <a:ext cx="685760" cy="3276335"/>
            </a:xfrm>
            <a:prstGeom prst="rect">
              <a:avLst/>
            </a:prstGeom>
            <a:solidFill>
              <a:srgbClr val="D1390D"/>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1" name="Rectangle 10"/>
            <p:cNvSpPr/>
            <p:nvPr userDrawn="1"/>
          </p:nvSpPr>
          <p:spPr bwMode="gray">
            <a:xfrm>
              <a:off x="1753033" y="2895366"/>
              <a:ext cx="5638470" cy="3276335"/>
            </a:xfrm>
            <a:prstGeom prst="rect">
              <a:avLst/>
            </a:prstGeom>
            <a:solidFill>
              <a:srgbClr val="C22303"/>
            </a:solidFill>
            <a:ln w="0">
              <a:noFill/>
              <a:prstDash val="solid"/>
              <a:round/>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2" name="Rectangle 155"/>
            <p:cNvSpPr>
              <a:spLocks noChangeArrowheads="1"/>
            </p:cNvSpPr>
            <p:nvPr userDrawn="1"/>
          </p:nvSpPr>
          <p:spPr bwMode="gray">
            <a:xfrm>
              <a:off x="7391503" y="685745"/>
              <a:ext cx="685760" cy="2209622"/>
            </a:xfrm>
            <a:prstGeom prst="rect">
              <a:avLst/>
            </a:prstGeom>
            <a:solidFill>
              <a:srgbClr val="E669A2"/>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grpSp>
          <p:nvGrpSpPr>
            <p:cNvPr id="3" name="Group 24"/>
            <p:cNvGrpSpPr>
              <a:grpSpLocks/>
            </p:cNvGrpSpPr>
            <p:nvPr userDrawn="1"/>
          </p:nvGrpSpPr>
          <p:grpSpPr bwMode="auto">
            <a:xfrm>
              <a:off x="984728" y="6171701"/>
              <a:ext cx="914346" cy="463513"/>
              <a:chOff x="984728" y="6171701"/>
              <a:chExt cx="914346" cy="463513"/>
            </a:xfrm>
          </p:grpSpPr>
          <p:sp>
            <p:nvSpPr>
              <p:cNvPr id="14" name="Rectangle 37"/>
              <p:cNvSpPr>
                <a:spLocks noChangeArrowheads="1"/>
              </p:cNvSpPr>
              <p:nvPr userDrawn="1"/>
            </p:nvSpPr>
            <p:spPr bwMode="black">
              <a:xfrm>
                <a:off x="1524446" y="6171701"/>
                <a:ext cx="228587" cy="46034"/>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6" name="Freeform 7"/>
              <p:cNvSpPr>
                <a:spLocks noEditPoints="1"/>
              </p:cNvSpPr>
              <p:nvPr userDrawn="1"/>
            </p:nvSpPr>
            <p:spPr bwMode="black">
              <a:xfrm>
                <a:off x="984728" y="6290754"/>
                <a:ext cx="914346" cy="34446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grpSp>
      </p:grpSp>
      <p:sp>
        <p:nvSpPr>
          <p:cNvPr id="15"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dirty="0"/>
          </a:p>
        </p:txBody>
      </p:sp>
      <p:sp>
        <p:nvSpPr>
          <p:cNvPr id="18"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21"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Content Placeholder 26"/>
          <p:cNvSpPr>
            <a:spLocks noGrp="1"/>
          </p:cNvSpPr>
          <p:nvPr>
            <p:ph sz="quarter" idx="15"/>
          </p:nvPr>
        </p:nvSpPr>
        <p:spPr>
          <a:xfrm>
            <a:off x="533400" y="1752600"/>
            <a:ext cx="8077200" cy="4419600"/>
          </a:xfrm>
        </p:spPr>
        <p:txBody>
          <a:bodyPr/>
          <a:lstStyle>
            <a:lvl1pPr>
              <a:defRPr sz="1800" baseline="0"/>
            </a:lvl1pPr>
            <a:lvl2pPr>
              <a:defRPr sz="1800"/>
            </a:lvl2pPr>
            <a:lvl3pPr>
              <a:defRPr sz="1800"/>
            </a:lvl3pPr>
            <a:lvl4pPr>
              <a:defRPr sz="1800"/>
            </a:lvl4pPr>
            <a:lvl5pPr>
              <a:defRPr sz="18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6"/>
          </p:nvPr>
        </p:nvSpPr>
        <p:spPr/>
        <p:txBody>
          <a:bodyPr/>
          <a:lstStyle>
            <a:lvl1pPr>
              <a:defRPr sz="1000">
                <a:latin typeface="+mn-lt"/>
              </a:defRPr>
            </a:lvl1pPr>
          </a:lstStyle>
          <a:p>
            <a:pPr>
              <a:defRPr/>
            </a:pPr>
            <a:r>
              <a:rPr lang="en-US" smtClean="0">
                <a:solidFill>
                  <a:srgbClr val="000000"/>
                </a:solidFill>
              </a:rPr>
              <a:t>June 14, 2017</a:t>
            </a:r>
            <a:endParaRPr lang="en-GB" dirty="0">
              <a:solidFill>
                <a:srgbClr val="000000"/>
              </a:solidFill>
            </a:endParaRPr>
          </a:p>
        </p:txBody>
      </p:sp>
      <p:sp>
        <p:nvSpPr>
          <p:cNvPr id="7" name="Footer Placeholder 6"/>
          <p:cNvSpPr>
            <a:spLocks noGrp="1"/>
          </p:cNvSpPr>
          <p:nvPr>
            <p:ph type="ftr" sz="quarter" idx="17"/>
          </p:nvPr>
        </p:nvSpPr>
        <p:spPr/>
        <p:txBody>
          <a:bodyPr/>
          <a:lstStyle>
            <a:lvl1pPr>
              <a:defRPr sz="1000">
                <a:latin typeface="+mn-lt"/>
              </a:defRPr>
            </a:lvl1pPr>
          </a:lstStyle>
          <a:p>
            <a:pPr>
              <a:defRPr/>
            </a:pPr>
            <a:r>
              <a:rPr lang="en-GB" smtClean="0">
                <a:solidFill>
                  <a:srgbClr val="000000"/>
                </a:solidFill>
              </a:rPr>
              <a:t>UC Davis Summer Tax Institute</a:t>
            </a:r>
            <a:endParaRPr lang="en-GB" dirty="0">
              <a:solidFill>
                <a:srgbClr val="000000"/>
              </a:solidFill>
            </a:endParaRPr>
          </a:p>
        </p:txBody>
      </p:sp>
      <p:sp>
        <p:nvSpPr>
          <p:cNvPr id="8" name="Slide Number Placeholder 7"/>
          <p:cNvSpPr>
            <a:spLocks noGrp="1"/>
          </p:cNvSpPr>
          <p:nvPr>
            <p:ph type="sldNum" sz="quarter" idx="18"/>
          </p:nvPr>
        </p:nvSpPr>
        <p:spPr/>
        <p:txBody>
          <a:bodyPr/>
          <a:lstStyle>
            <a:lvl1pPr>
              <a:defRPr sz="1000">
                <a:latin typeface="+mn-lt"/>
              </a:defRPr>
            </a:lvl1pPr>
          </a:lstStyle>
          <a:p>
            <a:pPr>
              <a:defRPr/>
            </a:pPr>
            <a:r>
              <a:rPr lang="en-GB" dirty="0" smtClean="0">
                <a:solidFill>
                  <a:srgbClr val="000000"/>
                </a:solidFill>
              </a:rPr>
              <a:t> </a:t>
            </a:r>
            <a:fld id="{6B22BB8E-5BF0-42CE-A011-AD609F148EE5}" type="slidenum">
              <a:rPr lang="en-GB" smtClean="0">
                <a:solidFill>
                  <a:srgbClr val="000000"/>
                </a:solidFill>
              </a:rPr>
              <a:pPr>
                <a:defRPr/>
              </a:pPr>
              <a:t>‹#›</a:t>
            </a:fld>
            <a:endParaRPr lang="en-GB"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6" name="Shape 5"/>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lvl1pPr>
              <a:defRPr sz="1800"/>
            </a:lvl1pPr>
            <a:lvl2pPr>
              <a:defRPr sz="1800"/>
            </a:lvl2pPr>
            <a:lvl3pPr>
              <a:defRPr sz="1800"/>
            </a:lvl3pPr>
            <a:lvl4pPr>
              <a:defRPr sz="1800"/>
            </a:lvl4pPr>
            <a:lvl5pPr>
              <a:defRPr sz="18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31" name="Content Placeholder 26"/>
          <p:cNvSpPr>
            <a:spLocks noGrp="1"/>
          </p:cNvSpPr>
          <p:nvPr>
            <p:ph sz="quarter" idx="15"/>
          </p:nvPr>
        </p:nvSpPr>
        <p:spPr>
          <a:xfrm>
            <a:off x="4648201" y="1752600"/>
            <a:ext cx="3962399" cy="4419600"/>
          </a:xfrm>
        </p:spPr>
        <p:txBody>
          <a:bodyPr/>
          <a:lstStyle>
            <a:lvl1pPr>
              <a:defRPr sz="1800"/>
            </a:lvl1pPr>
            <a:lvl2pPr>
              <a:defRPr sz="1800"/>
            </a:lvl2pPr>
            <a:lvl3pPr>
              <a:defRPr sz="1800"/>
            </a:lvl3pPr>
            <a:lvl4pPr>
              <a:defRPr sz="1800"/>
            </a:lvl4pPr>
            <a:lvl5pPr>
              <a:defRPr sz="1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solidFill>
                  <a:srgbClr val="000000"/>
                </a:solidFill>
              </a:rPr>
              <a:t>UC Davis Summer Tax Institute</a:t>
            </a:r>
            <a:endParaRPr lang="en-GB" dirty="0">
              <a:solidFill>
                <a:srgbClr val="000000"/>
              </a:solidFill>
            </a:endParaRPr>
          </a:p>
        </p:txBody>
      </p:sp>
      <p:sp>
        <p:nvSpPr>
          <p:cNvPr id="8"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r>
              <a:rPr lang="en-GB" dirty="0" smtClean="0">
                <a:solidFill>
                  <a:srgbClr val="000000"/>
                </a:solidFill>
              </a:rPr>
              <a:t> </a:t>
            </a:r>
            <a:fld id="{CAA7B30B-6872-43FD-9AC4-C49D65D25BDF}" type="slidenum">
              <a:rPr lang="en-GB" smtClean="0">
                <a:solidFill>
                  <a:srgbClr val="000000"/>
                </a:solidFill>
              </a:rPr>
              <a:pPr>
                <a:defRPr/>
              </a:pPr>
              <a:t>‹#›</a:t>
            </a:fld>
            <a:endParaRPr lang="en-GB" dirty="0">
              <a:solidFill>
                <a:srgbClr val="000000"/>
              </a:solidFill>
            </a:endParaRPr>
          </a:p>
        </p:txBody>
      </p:sp>
      <p:sp>
        <p:nvSpPr>
          <p:cNvPr id="9"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1"/>
            <a:ext cx="8077200" cy="914400"/>
          </a:xfrm>
        </p:spPr>
        <p:txBody>
          <a:bodyPr/>
          <a:lstStyle/>
          <a:p>
            <a:r>
              <a:rPr lang="en-US" noProof="0" smtClean="0"/>
              <a:t>Click to edit Master title style</a:t>
            </a:r>
            <a:endParaRPr lang="en-GB" noProof="0"/>
          </a:p>
        </p:txBody>
      </p:sp>
      <p:sp>
        <p:nvSpPr>
          <p:cNvPr id="27" name="Content Placeholder 26"/>
          <p:cNvSpPr>
            <a:spLocks noGrp="1"/>
          </p:cNvSpPr>
          <p:nvPr>
            <p:ph sz="quarter" idx="13"/>
          </p:nvPr>
        </p:nvSpPr>
        <p:spPr>
          <a:xfrm>
            <a:off x="533400" y="1752601"/>
            <a:ext cx="25908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8" name="Content Placeholder 26"/>
          <p:cNvSpPr>
            <a:spLocks noGrp="1"/>
          </p:cNvSpPr>
          <p:nvPr>
            <p:ph sz="quarter" idx="14"/>
          </p:nvPr>
        </p:nvSpPr>
        <p:spPr>
          <a:xfrm>
            <a:off x="3276601" y="1752601"/>
            <a:ext cx="2590799"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6019800" y="1752601"/>
            <a:ext cx="25908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solidFill>
                  <a:srgbClr val="000000"/>
                </a:solidFill>
              </a:rPr>
              <a:t>UC Davis Summer Tax Institute</a:t>
            </a:r>
            <a:endParaRPr lang="en-GB" dirty="0">
              <a:solidFill>
                <a:srgbClr val="000000"/>
              </a:solidFill>
            </a:endParaRPr>
          </a:p>
        </p:txBody>
      </p:sp>
      <p:sp>
        <p:nvSpPr>
          <p:cNvPr id="9"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54ADD1D4-8113-42E8-9ADB-04167CE33FC6}" type="slidenum">
              <a:rPr lang="en-GB">
                <a:solidFill>
                  <a:srgbClr val="000000"/>
                </a:solidFill>
              </a:rPr>
              <a:pPr>
                <a:defRPr/>
              </a:pPr>
              <a:t>‹#›</a:t>
            </a:fld>
            <a:endParaRPr lang="en-GB" dirty="0">
              <a:solidFill>
                <a:srgbClr val="000000"/>
              </a:solidFill>
            </a:endParaRPr>
          </a:p>
        </p:txBody>
      </p:sp>
      <p:sp>
        <p:nvSpPr>
          <p:cNvPr id="10"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3352800"/>
            <a:ext cx="3962400"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199" y="3352800"/>
            <a:ext cx="3962401"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smtClean="0"/>
              <a:t>Click to edit Master text styles</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solidFill>
                  <a:srgbClr val="000000"/>
                </a:solidFill>
              </a:rPr>
              <a:t>UC Davis Summer Tax Institute</a:t>
            </a:r>
            <a:endParaRPr lang="en-GB" dirty="0">
              <a:solidFill>
                <a:srgbClr val="000000"/>
              </a:solidFill>
            </a:endParaRPr>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r>
              <a:rPr lang="en-GB" dirty="0" smtClean="0">
                <a:solidFill>
                  <a:srgbClr val="000000"/>
                </a:solidFill>
              </a:rPr>
              <a:t> </a:t>
            </a:r>
            <a:fld id="{256ECD26-DCF5-4834-9C39-D360E7300FB4}" type="slidenum">
              <a:rPr lang="en-GB" smtClean="0">
                <a:solidFill>
                  <a:srgbClr val="000000"/>
                </a:solidFill>
              </a:rPr>
              <a:pPr>
                <a:defRPr/>
              </a:pPr>
              <a:t>‹#›</a:t>
            </a:fld>
            <a:endParaRPr lang="en-GB" dirty="0">
              <a:solidFill>
                <a:srgbClr val="000000"/>
              </a:solidFill>
            </a:endParaRPr>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solidFill>
                  <a:srgbClr val="000000"/>
                </a:solidFill>
              </a:rPr>
              <a:t>UC Davis Summer Tax Institute</a:t>
            </a:r>
            <a:endParaRPr lang="en-GB" dirty="0">
              <a:solidFill>
                <a:srgbClr val="000000"/>
              </a:solidFill>
            </a:endParaRPr>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r>
              <a:rPr lang="en-GB" dirty="0" smtClean="0">
                <a:solidFill>
                  <a:srgbClr val="000000"/>
                </a:solidFill>
              </a:rPr>
              <a:t>  </a:t>
            </a:r>
            <a:endParaRPr lang="en-GB" dirty="0">
              <a:solidFill>
                <a:srgbClr val="000000"/>
              </a:solidFill>
            </a:endParaRPr>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solidFill>
                  <a:srgbClr val="000000"/>
                </a:solidFill>
              </a:rPr>
              <a:t>UC Davis Summer Tax Institute</a:t>
            </a:r>
            <a:endParaRPr lang="en-GB" dirty="0">
              <a:solidFill>
                <a:srgbClr val="000000"/>
              </a:solidFill>
            </a:endParaRPr>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2EEBE3EE-C953-4E0F-8AAA-89C6B4B09B7F}" type="slidenum">
              <a:rPr lang="en-GB">
                <a:solidFill>
                  <a:srgbClr val="000000"/>
                </a:solidFill>
              </a:rPr>
              <a:pPr>
                <a:defRPr/>
              </a:pPr>
              <a:t>‹#›</a:t>
            </a:fld>
            <a:endParaRPr lang="en-GB" dirty="0">
              <a:solidFill>
                <a:srgbClr val="000000"/>
              </a:solidFill>
            </a:endParaRPr>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3352800"/>
            <a:ext cx="3962400"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199" y="3352800"/>
            <a:ext cx="3962401"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smtClean="0"/>
              <a:t>Click to edit Master text styles</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t>UC Davis Summer Tax Institute</a:t>
            </a:r>
            <a:endParaRPr lang="en-GB" dirty="0"/>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r>
              <a:rPr lang="en-GB" dirty="0" smtClean="0"/>
              <a:t> </a:t>
            </a:r>
            <a:fld id="{256ECD26-DCF5-4834-9C39-D360E7300FB4}" type="slidenum">
              <a:rPr lang="en-GB" smtClean="0"/>
              <a:pPr>
                <a:defRPr/>
              </a:pPr>
              <a:t>‹#›</a:t>
            </a:fld>
            <a:endParaRPr lang="en-GB" dirty="0"/>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14, 2017</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noProof="1">
                <a:solidFill>
                  <a:srgbClr val="000000"/>
                </a:solidFill>
                <a:latin typeface="Arial" pitchFamily="34" charset="0"/>
                <a:cs typeface="Arial" pitchFamily="34" charset="0"/>
              </a:rPr>
              <a:t>PwC</a:t>
            </a:r>
          </a:p>
        </p:txBody>
      </p:sp>
      <p:cxnSp>
        <p:nvCxnSpPr>
          <p:cNvPr id="6" name="Shape 5"/>
          <p:cNvCxnSpPr/>
          <p:nvPr/>
        </p:nvCxnSpPr>
        <p:spPr>
          <a:xfrm rot="5400000" flipH="1" flipV="1">
            <a:off x="5791200" y="-2057400"/>
            <a:ext cx="152400"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sp>
        <p:nvSpPr>
          <p:cNvPr id="7"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solidFill>
                  <a:srgbClr val="000000"/>
                </a:solidFill>
              </a:rPr>
              <a:t>UC Davis Summer Tax Institute</a:t>
            </a:r>
            <a:endParaRPr lang="en-GB" dirty="0">
              <a:solidFill>
                <a:srgbClr val="000000"/>
              </a:solidFill>
            </a:endParaRPr>
          </a:p>
        </p:txBody>
      </p:sp>
      <p:sp>
        <p:nvSpPr>
          <p:cNvPr id="8"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3F2BD691-9202-46EE-B18F-C9580DCF528B}" type="slidenum">
              <a:rPr lang="en-GB">
                <a:solidFill>
                  <a:srgbClr val="000000"/>
                </a:solidFill>
              </a:rPr>
              <a:pPr>
                <a:defRPr/>
              </a:pPr>
              <a:t>‹#›</a:t>
            </a:fld>
            <a:endParaRPr lang="en-GB" dirty="0">
              <a:solidFill>
                <a:srgbClr val="000000"/>
              </a:solidFill>
            </a:endParaRPr>
          </a:p>
        </p:txBody>
      </p:sp>
      <p:sp>
        <p:nvSpPr>
          <p:cNvPr id="9"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3" name="TextBox 2"/>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5" name="Footer Placeholder 4"/>
          <p:cNvSpPr>
            <a:spLocks noGrp="1"/>
          </p:cNvSpPr>
          <p:nvPr>
            <p:ph type="ftr" sz="quarter" idx="10"/>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solidFill>
                  <a:srgbClr val="000000"/>
                </a:solidFill>
              </a:rPr>
              <a:t>UC Davis Summer Tax Institute</a:t>
            </a:r>
            <a:endParaRPr lang="en-GB" dirty="0">
              <a:solidFill>
                <a:srgbClr val="000000"/>
              </a:solidFill>
            </a:endParaRPr>
          </a:p>
        </p:txBody>
      </p:sp>
      <p:sp>
        <p:nvSpPr>
          <p:cNvPr id="6"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9860BFF5-1D49-4F5E-995B-B9FAD730263D}" type="slidenum">
              <a:rPr lang="en-GB">
                <a:solidFill>
                  <a:srgbClr val="000000"/>
                </a:solidFill>
              </a:rPr>
              <a:pPr>
                <a:defRPr/>
              </a:pPr>
              <a:t>‹#›</a:t>
            </a:fld>
            <a:endParaRPr lang="en-GB" dirty="0">
              <a:solidFill>
                <a:srgbClr val="000000"/>
              </a:solidFill>
            </a:endParaRPr>
          </a:p>
        </p:txBody>
      </p:sp>
      <p:sp>
        <p:nvSpPr>
          <p:cNvPr id="7"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TextBox 1"/>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sp>
        <p:nvSpPr>
          <p:cNvPr id="3" name="Footer Placeholder 4"/>
          <p:cNvSpPr>
            <a:spLocks noGrp="1"/>
          </p:cNvSpPr>
          <p:nvPr>
            <p:ph type="ftr" sz="quarter" idx="10"/>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solidFill>
                  <a:srgbClr val="000000"/>
                </a:solidFill>
              </a:rPr>
              <a:t>UC Davis Summer Tax Institute</a:t>
            </a:r>
            <a:endParaRPr lang="en-GB" dirty="0">
              <a:solidFill>
                <a:srgbClr val="000000"/>
              </a:solidFill>
            </a:endParaRPr>
          </a:p>
        </p:txBody>
      </p:sp>
      <p:sp>
        <p:nvSpPr>
          <p:cNvPr id="4"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CB953A12-70D1-42FA-A9B4-1E6715F017A3}" type="slidenum">
              <a:rPr lang="en-GB">
                <a:solidFill>
                  <a:srgbClr val="000000"/>
                </a:solidFill>
              </a:rPr>
              <a:pPr>
                <a:defRPr/>
              </a:pPr>
              <a:t>‹#›</a:t>
            </a:fld>
            <a:endParaRPr lang="en-GB" dirty="0">
              <a:solidFill>
                <a:srgbClr val="000000"/>
              </a:solidFill>
            </a:endParaRPr>
          </a:p>
        </p:txBody>
      </p:sp>
      <p:sp>
        <p:nvSpPr>
          <p:cNvPr id="5"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Key point">
    <p:spTree>
      <p:nvGrpSpPr>
        <p:cNvPr id="1" name=""/>
        <p:cNvGrpSpPr/>
        <p:nvPr/>
      </p:nvGrpSpPr>
      <p:grpSpPr>
        <a:xfrm>
          <a:off x="0" y="0"/>
          <a:ext cx="0" cy="0"/>
          <a:chOff x="0" y="0"/>
          <a:chExt cx="0" cy="0"/>
        </a:xfrm>
      </p:grpSpPr>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solidFill>
                  <a:srgbClr val="000000"/>
                </a:solidFill>
              </a:rPr>
              <a:t>UC Davis Summer Tax Institute</a:t>
            </a:r>
            <a:endParaRPr lang="en-GB" dirty="0">
              <a:solidFill>
                <a:srgbClr val="000000"/>
              </a:solidFill>
            </a:endParaRPr>
          </a:p>
        </p:txBody>
      </p:sp>
      <p:sp>
        <p:nvSpPr>
          <p:cNvPr id="7"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D757B1A6-662B-455C-AC45-A211E881FB7B}" type="slidenum">
              <a:rPr lang="en-GB">
                <a:solidFill>
                  <a:srgbClr val="000000"/>
                </a:solidFill>
              </a:rPr>
              <a:pPr>
                <a:defRPr/>
              </a:pPr>
              <a:t>‹#›</a:t>
            </a:fld>
            <a:endParaRPr lang="en-GB" dirty="0">
              <a:solidFill>
                <a:srgbClr val="000000"/>
              </a:solidFill>
            </a:endParaRPr>
          </a:p>
        </p:txBody>
      </p:sp>
      <p:sp>
        <p:nvSpPr>
          <p:cNvPr id="8"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FFFFFF"/>
                </a:solidFill>
                <a:latin typeface="Arial" pitchFamily="34" charset="0"/>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smtClean="0"/>
              <a:t>Click to edit Master title style</a:t>
            </a:r>
            <a:endParaRPr lang="en-GB"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bg1"/>
                </a:solidFill>
                <a:latin typeface="Arial" pitchFamily="34" charset="0"/>
                <a:cs typeface="Arial" pitchFamily="34" charset="0"/>
              </a:defRPr>
            </a:lvl1pPr>
          </a:lstStyle>
          <a:p>
            <a:pPr>
              <a:defRPr/>
            </a:pPr>
            <a:r>
              <a:rPr lang="en-GB" smtClean="0">
                <a:solidFill>
                  <a:srgbClr val="FFFFFF"/>
                </a:solidFill>
              </a:rPr>
              <a:t>UC Davis Summer Tax Institute</a:t>
            </a:r>
            <a:endParaRPr lang="en-GB" dirty="0">
              <a:solidFill>
                <a:srgbClr val="FFFFFF"/>
              </a:solidFill>
            </a:endParaRPr>
          </a:p>
        </p:txBody>
      </p:sp>
      <p:sp>
        <p:nvSpPr>
          <p:cNvPr id="7" name="Slide Number Placeholder 5"/>
          <p:cNvSpPr>
            <a:spLocks noGrp="1"/>
          </p:cNvSpPr>
          <p:nvPr>
            <p:ph type="sldNum" sz="quarter" idx="11"/>
          </p:nvPr>
        </p:nvSpPr>
        <p:spPr/>
        <p:txBody>
          <a:bodyPr/>
          <a:lstStyle>
            <a:lvl1pPr algn="r">
              <a:defRPr sz="1000">
                <a:solidFill>
                  <a:schemeClr val="bg1"/>
                </a:solidFill>
                <a:latin typeface="Arial" pitchFamily="34" charset="0"/>
                <a:cs typeface="Arial" pitchFamily="34" charset="0"/>
              </a:defRPr>
            </a:lvl1pPr>
          </a:lstStyle>
          <a:p>
            <a:pPr>
              <a:defRPr/>
            </a:pPr>
            <a:fld id="{3DE0E4C4-1F37-4415-BC64-43A4A0413648}" type="slidenum">
              <a:rPr lang="en-GB">
                <a:solidFill>
                  <a:srgbClr val="FFFFFF"/>
                </a:solidFill>
              </a:rPr>
              <a:pPr>
                <a:defRPr/>
              </a:pPr>
              <a:t>‹#›</a:t>
            </a:fld>
            <a:endParaRPr lang="en-GB" dirty="0">
              <a:solidFill>
                <a:srgbClr val="FFFFFF"/>
              </a:solidFill>
            </a:endParaRPr>
          </a:p>
        </p:txBody>
      </p:sp>
      <p:sp>
        <p:nvSpPr>
          <p:cNvPr id="8" name="Date Placeholder 3"/>
          <p:cNvSpPr>
            <a:spLocks noGrp="1"/>
          </p:cNvSpPr>
          <p:nvPr>
            <p:ph type="dt" sz="half" idx="12"/>
          </p:nvPr>
        </p:nvSpPr>
        <p:spPr/>
        <p:txBody>
          <a:bodyPr/>
          <a:lstStyle>
            <a:lvl1pPr algn="r">
              <a:defRPr sz="1000">
                <a:solidFill>
                  <a:schemeClr val="bg1"/>
                </a:solidFill>
                <a:latin typeface="Arial" pitchFamily="34" charset="0"/>
                <a:cs typeface="Arial" pitchFamily="34" charset="0"/>
              </a:defRPr>
            </a:lvl1pPr>
          </a:lstStyle>
          <a:p>
            <a:pPr>
              <a:defRPr/>
            </a:pPr>
            <a:r>
              <a:rPr lang="en-US" smtClean="0">
                <a:solidFill>
                  <a:srgbClr val="FFFFFF"/>
                </a:solidFill>
              </a:rPr>
              <a:t>June 14, 2017</a:t>
            </a:r>
            <a:endParaRPr lang="en-GB" dirty="0">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1"/>
            <a:ext cx="8077200" cy="1066799"/>
          </a:xfrm>
        </p:spPr>
        <p:txBody>
          <a:bodyPr>
            <a:noAutofit/>
          </a:bodyPr>
          <a:lstStyle>
            <a:lvl1pPr>
              <a:lnSpc>
                <a:spcPct val="90000"/>
              </a:lnSpc>
              <a:defRPr sz="3200">
                <a:solidFill>
                  <a:schemeClr val="tx1"/>
                </a:solidFill>
              </a:defRPr>
            </a:lvl1pPr>
          </a:lstStyle>
          <a:p>
            <a:r>
              <a:rPr lang="en-US" noProof="0" smtClean="0"/>
              <a:t>Click to edit Master title style</a:t>
            </a:r>
            <a:endParaRPr lang="en-GB" noProof="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solidFill>
                  <a:srgbClr val="000000"/>
                </a:solidFill>
              </a:rPr>
              <a:t>UC Davis Summer Tax Institute</a:t>
            </a:r>
            <a:endParaRPr lang="en-GB" dirty="0">
              <a:solidFill>
                <a:srgbClr val="000000"/>
              </a:solidFill>
            </a:endParaRPr>
          </a:p>
        </p:txBody>
      </p:sp>
      <p:sp>
        <p:nvSpPr>
          <p:cNvPr id="7"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3BAD3BA4-9569-43EB-91DA-E144A30471A7}" type="slidenum">
              <a:rPr lang="en-GB">
                <a:solidFill>
                  <a:srgbClr val="000000"/>
                </a:solidFill>
              </a:rPr>
              <a:pPr>
                <a:defRPr/>
              </a:pPr>
              <a:t>‹#›</a:t>
            </a:fld>
            <a:endParaRPr lang="en-GB" dirty="0">
              <a:solidFill>
                <a:srgbClr val="000000"/>
              </a:solidFill>
            </a:endParaRPr>
          </a:p>
        </p:txBody>
      </p:sp>
      <p:sp>
        <p:nvSpPr>
          <p:cNvPr id="8"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FFFFFF"/>
                </a:solidFill>
                <a:latin typeface="Arial" pitchFamily="34" charset="0"/>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0"/>
            <a:ext cx="8077200" cy="1066800"/>
          </a:xfrm>
        </p:spPr>
        <p:txBody>
          <a:bodyPr>
            <a:noAutofit/>
          </a:bodyPr>
          <a:lstStyle>
            <a:lvl1pPr>
              <a:lnSpc>
                <a:spcPct val="90000"/>
              </a:lnSpc>
              <a:defRPr sz="3200" baseline="0">
                <a:solidFill>
                  <a:schemeClr val="bg1"/>
                </a:solidFill>
              </a:defRPr>
            </a:lvl1pPr>
          </a:lstStyle>
          <a:p>
            <a:r>
              <a:rPr lang="en-US" noProof="0" smtClean="0"/>
              <a:t>Click to edit Master title style</a:t>
            </a:r>
            <a:endParaRPr lang="en-GB"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bg1"/>
                </a:solidFill>
                <a:latin typeface="Arial" pitchFamily="34" charset="0"/>
                <a:cs typeface="Arial" pitchFamily="34" charset="0"/>
              </a:defRPr>
            </a:lvl1pPr>
          </a:lstStyle>
          <a:p>
            <a:pPr>
              <a:defRPr/>
            </a:pPr>
            <a:r>
              <a:rPr lang="en-GB" smtClean="0">
                <a:solidFill>
                  <a:srgbClr val="FFFFFF"/>
                </a:solidFill>
              </a:rPr>
              <a:t>UC Davis Summer Tax Institute</a:t>
            </a:r>
            <a:endParaRPr lang="en-GB" dirty="0">
              <a:solidFill>
                <a:srgbClr val="FFFFFF"/>
              </a:solidFill>
            </a:endParaRPr>
          </a:p>
        </p:txBody>
      </p:sp>
      <p:sp>
        <p:nvSpPr>
          <p:cNvPr id="7" name="Slide Number Placeholder 5"/>
          <p:cNvSpPr>
            <a:spLocks noGrp="1"/>
          </p:cNvSpPr>
          <p:nvPr>
            <p:ph type="sldNum" sz="quarter" idx="11"/>
          </p:nvPr>
        </p:nvSpPr>
        <p:spPr/>
        <p:txBody>
          <a:bodyPr/>
          <a:lstStyle>
            <a:lvl1pPr algn="r">
              <a:defRPr sz="1000">
                <a:solidFill>
                  <a:schemeClr val="bg1"/>
                </a:solidFill>
                <a:latin typeface="Arial" pitchFamily="34" charset="0"/>
                <a:cs typeface="Arial" pitchFamily="34" charset="0"/>
              </a:defRPr>
            </a:lvl1pPr>
          </a:lstStyle>
          <a:p>
            <a:pPr>
              <a:defRPr/>
            </a:pPr>
            <a:fld id="{74AC9AB3-AB7F-4D99-AC95-E8E98338D449}" type="slidenum">
              <a:rPr lang="en-GB">
                <a:solidFill>
                  <a:srgbClr val="FFFFFF"/>
                </a:solidFill>
              </a:rPr>
              <a:pPr>
                <a:defRPr/>
              </a:pPr>
              <a:t>‹#›</a:t>
            </a:fld>
            <a:endParaRPr lang="en-GB" dirty="0">
              <a:solidFill>
                <a:srgbClr val="FFFFFF"/>
              </a:solidFill>
            </a:endParaRPr>
          </a:p>
        </p:txBody>
      </p:sp>
      <p:sp>
        <p:nvSpPr>
          <p:cNvPr id="8" name="Date Placeholder 3"/>
          <p:cNvSpPr>
            <a:spLocks noGrp="1"/>
          </p:cNvSpPr>
          <p:nvPr>
            <p:ph type="dt" sz="half" idx="12"/>
          </p:nvPr>
        </p:nvSpPr>
        <p:spPr/>
        <p:txBody>
          <a:bodyPr/>
          <a:lstStyle>
            <a:lvl1pPr algn="r">
              <a:defRPr sz="1000">
                <a:solidFill>
                  <a:schemeClr val="bg1"/>
                </a:solidFill>
                <a:latin typeface="Arial" pitchFamily="34" charset="0"/>
                <a:cs typeface="Arial" pitchFamily="34" charset="0"/>
              </a:defRPr>
            </a:lvl1pPr>
          </a:lstStyle>
          <a:p>
            <a:pPr>
              <a:defRPr/>
            </a:pPr>
            <a:r>
              <a:rPr lang="en-US" smtClean="0">
                <a:solidFill>
                  <a:srgbClr val="FFFFFF"/>
                </a:solidFill>
              </a:rPr>
              <a:t>June 14, 2017</a:t>
            </a:r>
            <a:endParaRPr lang="en-GB" dirty="0">
              <a:solidFill>
                <a:srgbClr val="FFFFFF"/>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FFFFFF"/>
                </a:solidFill>
                <a:latin typeface="Georgia"/>
                <a:cs typeface="Arial" pitchFamily="34" charset="0"/>
              </a:rPr>
              <a:t>PwC</a:t>
            </a:r>
          </a:p>
        </p:txBody>
      </p:sp>
      <p:cxnSp>
        <p:nvCxnSpPr>
          <p:cNvPr id="6" name="Shape 5"/>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0"/>
            <a:ext cx="8077200" cy="1066800"/>
          </a:xfrm>
        </p:spPr>
        <p:txBody>
          <a:bodyPr>
            <a:noAutofit/>
          </a:bodyPr>
          <a:lstStyle>
            <a:lvl1pPr>
              <a:lnSpc>
                <a:spcPct val="90000"/>
              </a:lnSpc>
              <a:defRPr sz="3200">
                <a:solidFill>
                  <a:schemeClr val="bg1"/>
                </a:solidFill>
              </a:defRPr>
            </a:lvl1pPr>
          </a:lstStyle>
          <a:p>
            <a:r>
              <a:rPr lang="en-US" noProof="0" smtClean="0"/>
              <a:t>Click to edit Master title style</a:t>
            </a:r>
            <a:endParaRPr lang="en-GB" noProof="0" smtClean="0"/>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3" name="Date Placeholder 2"/>
          <p:cNvSpPr>
            <a:spLocks noGrp="1"/>
          </p:cNvSpPr>
          <p:nvPr>
            <p:ph type="dt" sz="half" idx="14"/>
          </p:nvPr>
        </p:nvSpPr>
        <p:spPr/>
        <p:txBody>
          <a:bodyPr/>
          <a:lstStyle>
            <a:lvl1pPr>
              <a:defRPr>
                <a:solidFill>
                  <a:schemeClr val="bg1"/>
                </a:solidFill>
                <a:latin typeface="+mj-lt"/>
              </a:defRPr>
            </a:lvl1pPr>
          </a:lstStyle>
          <a:p>
            <a:pPr>
              <a:defRPr/>
            </a:pPr>
            <a:r>
              <a:rPr lang="en-US" smtClean="0">
                <a:solidFill>
                  <a:srgbClr val="FFFFFF"/>
                </a:solidFill>
              </a:rPr>
              <a:t>June 14, 2017</a:t>
            </a:r>
            <a:endParaRPr lang="en-GB" dirty="0">
              <a:solidFill>
                <a:srgbClr val="FFFFFF"/>
              </a:solidFill>
            </a:endParaRPr>
          </a:p>
        </p:txBody>
      </p:sp>
      <p:sp>
        <p:nvSpPr>
          <p:cNvPr id="4" name="Footer Placeholder 3"/>
          <p:cNvSpPr>
            <a:spLocks noGrp="1"/>
          </p:cNvSpPr>
          <p:nvPr>
            <p:ph type="ftr" sz="quarter" idx="15"/>
          </p:nvPr>
        </p:nvSpPr>
        <p:spPr/>
        <p:txBody>
          <a:bodyPr/>
          <a:lstStyle>
            <a:lvl1pPr>
              <a:defRPr>
                <a:solidFill>
                  <a:schemeClr val="bg1"/>
                </a:solidFill>
                <a:latin typeface="+mj-lt"/>
              </a:defRPr>
            </a:lvl1pPr>
          </a:lstStyle>
          <a:p>
            <a:pPr>
              <a:defRPr/>
            </a:pPr>
            <a:r>
              <a:rPr lang="en-GB" smtClean="0">
                <a:solidFill>
                  <a:srgbClr val="FFFFFF"/>
                </a:solidFill>
              </a:rPr>
              <a:t>UC Davis Summer Tax Institute</a:t>
            </a:r>
            <a:endParaRPr lang="en-GB" dirty="0">
              <a:solidFill>
                <a:srgbClr val="FFFFFF"/>
              </a:solidFill>
            </a:endParaRPr>
          </a:p>
        </p:txBody>
      </p:sp>
      <p:sp>
        <p:nvSpPr>
          <p:cNvPr id="10" name="Slide Number Placeholder 9"/>
          <p:cNvSpPr>
            <a:spLocks noGrp="1"/>
          </p:cNvSpPr>
          <p:nvPr>
            <p:ph type="sldNum" sz="quarter" idx="16"/>
          </p:nvPr>
        </p:nvSpPr>
        <p:spPr/>
        <p:txBody>
          <a:bodyPr/>
          <a:lstStyle>
            <a:lvl1pPr>
              <a:defRPr>
                <a:solidFill>
                  <a:schemeClr val="bg1"/>
                </a:solidFill>
                <a:latin typeface="+mj-lt"/>
              </a:defRPr>
            </a:lvl1pPr>
          </a:lstStyle>
          <a:p>
            <a:pPr>
              <a:defRPr/>
            </a:pPr>
            <a:r>
              <a:rPr lang="en-GB" dirty="0" smtClean="0">
                <a:solidFill>
                  <a:srgbClr val="FFFFFF"/>
                </a:solidFill>
              </a:rPr>
              <a:t> </a:t>
            </a:r>
            <a:fld id="{03CA4A76-51E5-4024-8537-422928303EF6}" type="slidenum">
              <a:rPr lang="en-GB" smtClean="0">
                <a:solidFill>
                  <a:srgbClr val="FFFFFF"/>
                </a:solidFill>
              </a:rPr>
              <a:pPr>
                <a:defRPr/>
              </a:pPr>
              <a:t>‹#›</a:t>
            </a:fld>
            <a:endParaRPr lang="en-GB" dirty="0">
              <a:solidFill>
                <a:srgbClr val="FFFFFF"/>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grpSp>
        <p:nvGrpSpPr>
          <p:cNvPr id="2" name="Group 73"/>
          <p:cNvGrpSpPr>
            <a:grpSpLocks/>
          </p:cNvGrpSpPr>
          <p:nvPr/>
        </p:nvGrpSpPr>
        <p:grpSpPr bwMode="auto">
          <a:xfrm>
            <a:off x="1752600" y="5791200"/>
            <a:ext cx="446088" cy="381000"/>
            <a:chOff x="1905000" y="5715000"/>
            <a:chExt cx="445770" cy="381000"/>
          </a:xfrm>
        </p:grpSpPr>
        <p:sp>
          <p:nvSpPr>
            <p:cNvPr id="6" name="Rectangle 25"/>
            <p:cNvSpPr>
              <a:spLocks noChangeArrowheads="1"/>
            </p:cNvSpPr>
            <p:nvPr userDrawn="1"/>
          </p:nvSpPr>
          <p:spPr bwMode="gray">
            <a:xfrm>
              <a:off x="2293661" y="5988050"/>
              <a:ext cx="57109" cy="107950"/>
            </a:xfrm>
            <a:prstGeom prst="rect">
              <a:avLst/>
            </a:prstGeom>
            <a:solidFill>
              <a:srgbClr val="F445F6"/>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7" name="Rectangle 26"/>
            <p:cNvSpPr>
              <a:spLocks noChangeArrowheads="1"/>
            </p:cNvSpPr>
            <p:nvPr userDrawn="1"/>
          </p:nvSpPr>
          <p:spPr bwMode="gray">
            <a:xfrm>
              <a:off x="2131851" y="5757863"/>
              <a:ext cx="44418" cy="66675"/>
            </a:xfrm>
            <a:prstGeom prst="rect">
              <a:avLst/>
            </a:prstGeom>
            <a:solidFill>
              <a:srgbClr val="F6B67F"/>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8" name="Rectangle 27"/>
            <p:cNvSpPr>
              <a:spLocks noChangeArrowheads="1"/>
            </p:cNvSpPr>
            <p:nvPr userDrawn="1"/>
          </p:nvSpPr>
          <p:spPr bwMode="gray">
            <a:xfrm>
              <a:off x="1905000" y="5715000"/>
              <a:ext cx="226851" cy="42863"/>
            </a:xfrm>
            <a:prstGeom prst="rect">
              <a:avLst/>
            </a:prstGeom>
            <a:solidFill>
              <a:srgbClr val="F48F17"/>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9" name="Rectangle 28"/>
            <p:cNvSpPr>
              <a:spLocks noChangeArrowheads="1"/>
            </p:cNvSpPr>
            <p:nvPr userDrawn="1"/>
          </p:nvSpPr>
          <p:spPr bwMode="gray">
            <a:xfrm>
              <a:off x="1905000" y="5757863"/>
              <a:ext cx="226851" cy="66675"/>
            </a:xfrm>
            <a:prstGeom prst="rect">
              <a:avLst/>
            </a:prstGeom>
            <a:solidFill>
              <a:srgbClr val="EB660B"/>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0" name="Rectangle 29"/>
            <p:cNvSpPr>
              <a:spLocks noChangeArrowheads="1"/>
            </p:cNvSpPr>
            <p:nvPr userDrawn="1"/>
          </p:nvSpPr>
          <p:spPr bwMode="gray">
            <a:xfrm>
              <a:off x="2176269" y="5824538"/>
              <a:ext cx="117391" cy="163512"/>
            </a:xfrm>
            <a:prstGeom prst="rect">
              <a:avLst/>
            </a:prstGeom>
            <a:solidFill>
              <a:srgbClr val="F3BF09"/>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1" name="Rectangle 30"/>
            <p:cNvSpPr>
              <a:spLocks noChangeArrowheads="1"/>
            </p:cNvSpPr>
            <p:nvPr userDrawn="1"/>
          </p:nvSpPr>
          <p:spPr bwMode="gray">
            <a:xfrm>
              <a:off x="2176269" y="5988050"/>
              <a:ext cx="117391" cy="107950"/>
            </a:xfrm>
            <a:prstGeom prst="rect">
              <a:avLst/>
            </a:prstGeom>
            <a:solidFill>
              <a:srgbClr val="E93409"/>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2" name="Rectangle 31"/>
            <p:cNvSpPr>
              <a:spLocks noChangeArrowheads="1"/>
            </p:cNvSpPr>
            <p:nvPr userDrawn="1"/>
          </p:nvSpPr>
          <p:spPr bwMode="gray">
            <a:xfrm>
              <a:off x="2131851" y="5824538"/>
              <a:ext cx="44418" cy="163512"/>
            </a:xfrm>
            <a:prstGeom prst="rect">
              <a:avLst/>
            </a:prstGeom>
            <a:solidFill>
              <a:srgbClr val="EA880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3" name="Rectangle 32"/>
            <p:cNvSpPr>
              <a:spLocks noChangeArrowheads="1"/>
            </p:cNvSpPr>
            <p:nvPr userDrawn="1"/>
          </p:nvSpPr>
          <p:spPr bwMode="gray">
            <a:xfrm>
              <a:off x="2131851" y="5988050"/>
              <a:ext cx="44418" cy="107950"/>
            </a:xfrm>
            <a:prstGeom prst="rect">
              <a:avLst/>
            </a:prstGeom>
            <a:solidFill>
              <a:srgbClr val="E0250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4" name="Freeform 33"/>
            <p:cNvSpPr>
              <a:spLocks/>
            </p:cNvSpPr>
            <p:nvPr userDrawn="1"/>
          </p:nvSpPr>
          <p:spPr bwMode="gray">
            <a:xfrm>
              <a:off x="1905000" y="5824538"/>
              <a:ext cx="226851" cy="163512"/>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5" name="Rectangle 34"/>
            <p:cNvSpPr>
              <a:spLocks noChangeArrowheads="1"/>
            </p:cNvSpPr>
            <p:nvPr userDrawn="1"/>
          </p:nvSpPr>
          <p:spPr bwMode="gray">
            <a:xfrm>
              <a:off x="2046187" y="5988050"/>
              <a:ext cx="85664" cy="107950"/>
            </a:xfrm>
            <a:prstGeom prst="rect">
              <a:avLst/>
            </a:prstGeom>
            <a:solidFill>
              <a:srgbClr val="D614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6" name="Rectangle 35"/>
            <p:cNvSpPr>
              <a:spLocks noChangeArrowheads="1"/>
            </p:cNvSpPr>
            <p:nvPr userDrawn="1"/>
          </p:nvSpPr>
          <p:spPr bwMode="gray">
            <a:xfrm>
              <a:off x="1905000" y="5934075"/>
              <a:ext cx="141187" cy="53975"/>
            </a:xfrm>
            <a:prstGeom prst="rect">
              <a:avLst/>
            </a:prstGeom>
            <a:solidFill>
              <a:srgbClr val="C93C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7" name="Rectangle 36"/>
            <p:cNvSpPr>
              <a:spLocks noChangeArrowheads="1"/>
            </p:cNvSpPr>
            <p:nvPr userDrawn="1"/>
          </p:nvSpPr>
          <p:spPr bwMode="gray">
            <a:xfrm>
              <a:off x="1905000" y="5988050"/>
              <a:ext cx="141187" cy="107950"/>
            </a:xfrm>
            <a:prstGeom prst="rect">
              <a:avLst/>
            </a:prstGeom>
            <a:solidFill>
              <a:srgbClr val="C010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8" name="Rectangle 25"/>
            <p:cNvSpPr>
              <a:spLocks noChangeArrowheads="1"/>
            </p:cNvSpPr>
            <p:nvPr/>
          </p:nvSpPr>
          <p:spPr bwMode="gray">
            <a:xfrm>
              <a:off x="2293661" y="5988050"/>
              <a:ext cx="57109" cy="107950"/>
            </a:xfrm>
            <a:prstGeom prst="rect">
              <a:avLst/>
            </a:prstGeom>
            <a:solidFill>
              <a:srgbClr val="F445F6"/>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9" name="Rectangle 26"/>
            <p:cNvSpPr>
              <a:spLocks noChangeArrowheads="1"/>
            </p:cNvSpPr>
            <p:nvPr/>
          </p:nvSpPr>
          <p:spPr bwMode="gray">
            <a:xfrm>
              <a:off x="2131851" y="5757863"/>
              <a:ext cx="44418" cy="66675"/>
            </a:xfrm>
            <a:prstGeom prst="rect">
              <a:avLst/>
            </a:prstGeom>
            <a:solidFill>
              <a:srgbClr val="F6B67F"/>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0" name="Rectangle 27"/>
            <p:cNvSpPr>
              <a:spLocks noChangeArrowheads="1"/>
            </p:cNvSpPr>
            <p:nvPr/>
          </p:nvSpPr>
          <p:spPr bwMode="gray">
            <a:xfrm>
              <a:off x="1905000" y="5715000"/>
              <a:ext cx="226851" cy="42863"/>
            </a:xfrm>
            <a:prstGeom prst="rect">
              <a:avLst/>
            </a:prstGeom>
            <a:solidFill>
              <a:srgbClr val="F48F17"/>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1" name="Rectangle 28"/>
            <p:cNvSpPr>
              <a:spLocks noChangeArrowheads="1"/>
            </p:cNvSpPr>
            <p:nvPr/>
          </p:nvSpPr>
          <p:spPr bwMode="gray">
            <a:xfrm>
              <a:off x="1905000" y="5757863"/>
              <a:ext cx="226851" cy="66675"/>
            </a:xfrm>
            <a:prstGeom prst="rect">
              <a:avLst/>
            </a:prstGeom>
            <a:solidFill>
              <a:srgbClr val="EB660B"/>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2" name="Rectangle 29"/>
            <p:cNvSpPr>
              <a:spLocks noChangeArrowheads="1"/>
            </p:cNvSpPr>
            <p:nvPr/>
          </p:nvSpPr>
          <p:spPr bwMode="gray">
            <a:xfrm>
              <a:off x="2176269" y="5824538"/>
              <a:ext cx="117391" cy="163512"/>
            </a:xfrm>
            <a:prstGeom prst="rect">
              <a:avLst/>
            </a:prstGeom>
            <a:solidFill>
              <a:srgbClr val="F3BF09"/>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3" name="Rectangle 30"/>
            <p:cNvSpPr>
              <a:spLocks noChangeArrowheads="1"/>
            </p:cNvSpPr>
            <p:nvPr/>
          </p:nvSpPr>
          <p:spPr bwMode="gray">
            <a:xfrm>
              <a:off x="2176269" y="5988050"/>
              <a:ext cx="117391" cy="107950"/>
            </a:xfrm>
            <a:prstGeom prst="rect">
              <a:avLst/>
            </a:prstGeom>
            <a:solidFill>
              <a:srgbClr val="E93409"/>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4" name="Rectangle 31"/>
            <p:cNvSpPr>
              <a:spLocks noChangeArrowheads="1"/>
            </p:cNvSpPr>
            <p:nvPr/>
          </p:nvSpPr>
          <p:spPr bwMode="gray">
            <a:xfrm>
              <a:off x="2131851" y="5824538"/>
              <a:ext cx="44418" cy="163512"/>
            </a:xfrm>
            <a:prstGeom prst="rect">
              <a:avLst/>
            </a:prstGeom>
            <a:solidFill>
              <a:srgbClr val="EA880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5" name="Rectangle 32"/>
            <p:cNvSpPr>
              <a:spLocks noChangeArrowheads="1"/>
            </p:cNvSpPr>
            <p:nvPr/>
          </p:nvSpPr>
          <p:spPr bwMode="gray">
            <a:xfrm>
              <a:off x="2131851" y="5988050"/>
              <a:ext cx="44418" cy="107950"/>
            </a:xfrm>
            <a:prstGeom prst="rect">
              <a:avLst/>
            </a:prstGeom>
            <a:solidFill>
              <a:srgbClr val="E0250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6" name="Freeform 33"/>
            <p:cNvSpPr>
              <a:spLocks/>
            </p:cNvSpPr>
            <p:nvPr/>
          </p:nvSpPr>
          <p:spPr bwMode="gray">
            <a:xfrm>
              <a:off x="1905000" y="5824538"/>
              <a:ext cx="226851" cy="163512"/>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7" name="Rectangle 34"/>
            <p:cNvSpPr>
              <a:spLocks noChangeArrowheads="1"/>
            </p:cNvSpPr>
            <p:nvPr/>
          </p:nvSpPr>
          <p:spPr bwMode="gray">
            <a:xfrm>
              <a:off x="2046187" y="5988050"/>
              <a:ext cx="85664" cy="107950"/>
            </a:xfrm>
            <a:prstGeom prst="rect">
              <a:avLst/>
            </a:prstGeom>
            <a:solidFill>
              <a:srgbClr val="D614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8" name="Rectangle 35"/>
            <p:cNvSpPr>
              <a:spLocks noChangeArrowheads="1"/>
            </p:cNvSpPr>
            <p:nvPr/>
          </p:nvSpPr>
          <p:spPr bwMode="gray">
            <a:xfrm>
              <a:off x="1905000" y="5934075"/>
              <a:ext cx="141187" cy="53975"/>
            </a:xfrm>
            <a:prstGeom prst="rect">
              <a:avLst/>
            </a:prstGeom>
            <a:solidFill>
              <a:srgbClr val="C93C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9" name="Rectangle 36"/>
            <p:cNvSpPr>
              <a:spLocks noChangeArrowheads="1"/>
            </p:cNvSpPr>
            <p:nvPr/>
          </p:nvSpPr>
          <p:spPr bwMode="gray">
            <a:xfrm>
              <a:off x="1905000" y="5988050"/>
              <a:ext cx="141187" cy="107950"/>
            </a:xfrm>
            <a:prstGeom prst="rect">
              <a:avLst/>
            </a:prstGeom>
            <a:solidFill>
              <a:srgbClr val="C010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grpSp>
      <p:grpSp>
        <p:nvGrpSpPr>
          <p:cNvPr id="3" name="Group 42"/>
          <p:cNvGrpSpPr>
            <a:grpSpLocks/>
          </p:cNvGrpSpPr>
          <p:nvPr/>
        </p:nvGrpSpPr>
        <p:grpSpPr bwMode="auto">
          <a:xfrm>
            <a:off x="984250" y="6172200"/>
            <a:ext cx="914400" cy="463550"/>
            <a:chOff x="984728" y="6172200"/>
            <a:chExt cx="914400" cy="463014"/>
          </a:xfrm>
        </p:grpSpPr>
        <p:sp>
          <p:nvSpPr>
            <p:cNvPr id="31" name="Rectangle 37"/>
            <p:cNvSpPr>
              <a:spLocks noChangeArrowheads="1"/>
            </p:cNvSpPr>
            <p:nvPr userDrawn="1"/>
          </p:nvSpPr>
          <p:spPr bwMode="black">
            <a:xfrm>
              <a:off x="1524478" y="6172200"/>
              <a:ext cx="228600" cy="45985"/>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32" name="Freeform 7"/>
            <p:cNvSpPr>
              <a:spLocks noEditPoints="1"/>
            </p:cNvSpPr>
            <p:nvPr userDrawn="1"/>
          </p:nvSpPr>
          <p:spPr bwMode="black">
            <a:xfrm>
              <a:off x="984728" y="6291125"/>
              <a:ext cx="914400" cy="34408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grpSp>
      <p:cxnSp>
        <p:nvCxnSpPr>
          <p:cNvPr id="33" name="Shape 32"/>
          <p:cNvCxnSpPr/>
          <p:nvPr/>
        </p:nvCxnSpPr>
        <p:spPr>
          <a:xfrm rot="5400000" flipH="1" flipV="1">
            <a:off x="5095875" y="-2733675"/>
            <a:ext cx="152400" cy="683895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p:nvPr>
        </p:nvSpPr>
        <p:spPr bwMode="black">
          <a:xfrm>
            <a:off x="1895475" y="838200"/>
            <a:ext cx="5343525" cy="914400"/>
          </a:xfrm>
        </p:spPr>
        <p:txBody>
          <a:bodyPr>
            <a:noAutofit/>
          </a:bodyPr>
          <a:lstStyle>
            <a:lvl1pPr>
              <a:lnSpc>
                <a:spcPct val="90000"/>
              </a:lnSpc>
              <a:defRPr sz="3200" b="1" i="1" baseline="0">
                <a:solidFill>
                  <a:schemeClr val="tx1"/>
                </a:solidFill>
              </a:defRPr>
            </a:lvl1pPr>
          </a:lstStyle>
          <a:p>
            <a:r>
              <a:rPr lang="en-US" noProof="0" smtClean="0"/>
              <a:t>Click to edit Master title style</a:t>
            </a:r>
            <a:endParaRPr lang="en-GB" noProof="0" dirty="0"/>
          </a:p>
        </p:txBody>
      </p:sp>
      <p:sp>
        <p:nvSpPr>
          <p:cNvPr id="143" name="Subtitle 2"/>
          <p:cNvSpPr>
            <a:spLocks noGrp="1"/>
          </p:cNvSpPr>
          <p:nvPr>
            <p:ph type="subTitle" idx="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144" name="Text Placeholder 31"/>
          <p:cNvSpPr>
            <a:spLocks noGrp="1"/>
          </p:cNvSpPr>
          <p:nvPr>
            <p:ph type="body" sz="quarter" idx="10"/>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t>UC Davis Summer Tax Institute</a:t>
            </a:r>
            <a:endParaRPr lang="en-GB" dirty="0"/>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r>
              <a:rPr lang="en-GB" dirty="0" smtClean="0"/>
              <a:t> </a:t>
            </a:r>
            <a:endParaRPr lang="en-GB" dirty="0"/>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14, 2017</a:t>
            </a:r>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2" name="Group 19"/>
          <p:cNvGrpSpPr>
            <a:grpSpLocks/>
          </p:cNvGrpSpPr>
          <p:nvPr/>
        </p:nvGrpSpPr>
        <p:grpSpPr bwMode="auto">
          <a:xfrm>
            <a:off x="984250" y="0"/>
            <a:ext cx="8159750" cy="6635750"/>
            <a:chOff x="984728" y="0"/>
            <a:chExt cx="8159272" cy="6635214"/>
          </a:xfrm>
        </p:grpSpPr>
        <p:sp>
          <p:nvSpPr>
            <p:cNvPr id="7" name="Rectangle 158"/>
            <p:cNvSpPr>
              <a:spLocks noChangeArrowheads="1"/>
            </p:cNvSpPr>
            <p:nvPr userDrawn="1"/>
          </p:nvSpPr>
          <p:spPr bwMode="gray">
            <a:xfrm>
              <a:off x="1753033" y="685745"/>
              <a:ext cx="5638470" cy="2209622"/>
            </a:xfrm>
            <a:prstGeom prst="rect">
              <a:avLst/>
            </a:prstGeom>
            <a:solidFill>
              <a:srgbClr val="D74021"/>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8" name="Rectangle 159"/>
            <p:cNvSpPr>
              <a:spLocks noChangeArrowheads="1"/>
            </p:cNvSpPr>
            <p:nvPr userDrawn="1"/>
          </p:nvSpPr>
          <p:spPr bwMode="gray">
            <a:xfrm>
              <a:off x="8077262" y="2895366"/>
              <a:ext cx="619089" cy="3276335"/>
            </a:xfrm>
            <a:prstGeom prst="rect">
              <a:avLst/>
            </a:prstGeom>
            <a:solidFill>
              <a:srgbClr val="E88C14"/>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9" name="Rectangle 153"/>
            <p:cNvSpPr>
              <a:spLocks noChangeArrowheads="1"/>
            </p:cNvSpPr>
            <p:nvPr/>
          </p:nvSpPr>
          <p:spPr bwMode="gray">
            <a:xfrm>
              <a:off x="8686827" y="2895366"/>
              <a:ext cx="457173" cy="3276335"/>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0" name="Rectangle 156"/>
            <p:cNvSpPr>
              <a:spLocks noChangeArrowheads="1"/>
            </p:cNvSpPr>
            <p:nvPr userDrawn="1"/>
          </p:nvSpPr>
          <p:spPr bwMode="gray">
            <a:xfrm>
              <a:off x="1753033" y="0"/>
              <a:ext cx="5638470" cy="685745"/>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1" name="Rectangle 160"/>
            <p:cNvSpPr>
              <a:spLocks noChangeArrowheads="1"/>
            </p:cNvSpPr>
            <p:nvPr userDrawn="1"/>
          </p:nvSpPr>
          <p:spPr bwMode="gray">
            <a:xfrm>
              <a:off x="7391503" y="2895366"/>
              <a:ext cx="685760" cy="3276335"/>
            </a:xfrm>
            <a:prstGeom prst="rect">
              <a:avLst/>
            </a:prstGeom>
            <a:solidFill>
              <a:srgbClr val="D1390D"/>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2" name="Rectangle 11"/>
            <p:cNvSpPr/>
            <p:nvPr userDrawn="1"/>
          </p:nvSpPr>
          <p:spPr bwMode="gray">
            <a:xfrm>
              <a:off x="1753033" y="2895366"/>
              <a:ext cx="5638470" cy="3276335"/>
            </a:xfrm>
            <a:prstGeom prst="rect">
              <a:avLst/>
            </a:prstGeom>
            <a:solidFill>
              <a:srgbClr val="C22303"/>
            </a:solidFill>
            <a:ln w="0">
              <a:noFill/>
              <a:prstDash val="solid"/>
              <a:round/>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3" name="Rectangle 155"/>
            <p:cNvSpPr>
              <a:spLocks noChangeArrowheads="1"/>
            </p:cNvSpPr>
            <p:nvPr userDrawn="1"/>
          </p:nvSpPr>
          <p:spPr bwMode="gray">
            <a:xfrm>
              <a:off x="7391503" y="685745"/>
              <a:ext cx="685760" cy="2209622"/>
            </a:xfrm>
            <a:prstGeom prst="rect">
              <a:avLst/>
            </a:prstGeom>
            <a:solidFill>
              <a:srgbClr val="E669A2"/>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4" name="Freeform 7"/>
            <p:cNvSpPr>
              <a:spLocks noEditPoints="1"/>
            </p:cNvSpPr>
            <p:nvPr userDrawn="1"/>
          </p:nvSpPr>
          <p:spPr bwMode="black">
            <a:xfrm>
              <a:off x="984728" y="6290755"/>
              <a:ext cx="914346" cy="34445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grpSp>
      <p:grpSp>
        <p:nvGrpSpPr>
          <p:cNvPr id="3" name="Group 31"/>
          <p:cNvGrpSpPr>
            <a:grpSpLocks/>
          </p:cNvGrpSpPr>
          <p:nvPr/>
        </p:nvGrpSpPr>
        <p:grpSpPr bwMode="auto">
          <a:xfrm>
            <a:off x="488950" y="2901950"/>
            <a:ext cx="1209675" cy="150813"/>
            <a:chOff x="489087" y="2521685"/>
            <a:chExt cx="1209752" cy="151219"/>
          </a:xfrm>
        </p:grpSpPr>
        <p:cxnSp>
          <p:nvCxnSpPr>
            <p:cNvPr id="16" name="Straight Connector 15"/>
            <p:cNvCxnSpPr/>
            <p:nvPr userDrawn="1"/>
          </p:nvCxnSpPr>
          <p:spPr>
            <a:xfrm rot="10800000">
              <a:off x="489087" y="2521685"/>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413477"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8" name="Freeform 7"/>
          <p:cNvSpPr>
            <a:spLocks noEditPoints="1"/>
          </p:cNvSpPr>
          <p:nvPr/>
        </p:nvSpPr>
        <p:spPr bwMode="black">
          <a:xfrm>
            <a:off x="984250" y="6291263"/>
            <a:ext cx="914400" cy="344487"/>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9" name="Rectangle 37"/>
          <p:cNvSpPr>
            <a:spLocks noChangeArrowheads="1"/>
          </p:cNvSpPr>
          <p:nvPr/>
        </p:nvSpPr>
        <p:spPr bwMode="black">
          <a:xfrm>
            <a:off x="1524000" y="6172200"/>
            <a:ext cx="228600" cy="46038"/>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31" name="Picture Placeholder 76"/>
          <p:cNvSpPr>
            <a:spLocks noGrp="1"/>
          </p:cNvSpPr>
          <p:nvPr>
            <p:ph type="pic" sz="quarter" idx="13"/>
          </p:nvPr>
        </p:nvSpPr>
        <p:spPr>
          <a:xfrm>
            <a:off x="609601" y="3048000"/>
            <a:ext cx="914400" cy="762000"/>
          </a:xfrm>
        </p:spPr>
        <p:txBody>
          <a:bodyPr rtlCol="0">
            <a:noAutofit/>
          </a:bodyPr>
          <a:lstStyle>
            <a:lvl1pPr>
              <a:defRPr sz="1400"/>
            </a:lvl1pPr>
          </a:lstStyle>
          <a:p>
            <a:pPr lvl="0"/>
            <a:r>
              <a:rPr lang="en-US" noProof="0" dirty="0" smtClean="0"/>
              <a:t>Click icon to add picture</a:t>
            </a:r>
            <a:endParaRPr lang="en-GB" noProof="0" dirty="0"/>
          </a:p>
        </p:txBody>
      </p:sp>
      <p:sp>
        <p:nvSpPr>
          <p:cNvPr id="45"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a:p>
        </p:txBody>
      </p:sp>
      <p:sp>
        <p:nvSpPr>
          <p:cNvPr id="46"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47"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 name="Group 25"/>
          <p:cNvGrpSpPr>
            <a:grpSpLocks/>
          </p:cNvGrpSpPr>
          <p:nvPr/>
        </p:nvGrpSpPr>
        <p:grpSpPr bwMode="auto">
          <a:xfrm>
            <a:off x="984250" y="0"/>
            <a:ext cx="8159750" cy="6635750"/>
            <a:chOff x="984728" y="0"/>
            <a:chExt cx="8159272" cy="6635214"/>
          </a:xfrm>
        </p:grpSpPr>
        <p:sp>
          <p:nvSpPr>
            <p:cNvPr id="7" name="Rectangle 158"/>
            <p:cNvSpPr>
              <a:spLocks noChangeArrowheads="1"/>
            </p:cNvSpPr>
            <p:nvPr userDrawn="1"/>
          </p:nvSpPr>
          <p:spPr bwMode="gray">
            <a:xfrm>
              <a:off x="1753033" y="685745"/>
              <a:ext cx="5638470" cy="2209622"/>
            </a:xfrm>
            <a:prstGeom prst="rect">
              <a:avLst/>
            </a:prstGeom>
            <a:solidFill>
              <a:srgbClr val="D74021"/>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8" name="Rectangle 159"/>
            <p:cNvSpPr>
              <a:spLocks noChangeArrowheads="1"/>
            </p:cNvSpPr>
            <p:nvPr userDrawn="1"/>
          </p:nvSpPr>
          <p:spPr bwMode="gray">
            <a:xfrm>
              <a:off x="8077262" y="2895366"/>
              <a:ext cx="619089" cy="3276335"/>
            </a:xfrm>
            <a:prstGeom prst="rect">
              <a:avLst/>
            </a:prstGeom>
            <a:solidFill>
              <a:srgbClr val="E88C14"/>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9" name="Rectangle 153"/>
            <p:cNvSpPr>
              <a:spLocks noChangeArrowheads="1"/>
            </p:cNvSpPr>
            <p:nvPr/>
          </p:nvSpPr>
          <p:spPr bwMode="gray">
            <a:xfrm>
              <a:off x="8686827" y="2895366"/>
              <a:ext cx="457173" cy="3276335"/>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0" name="Rectangle 156"/>
            <p:cNvSpPr>
              <a:spLocks noChangeArrowheads="1"/>
            </p:cNvSpPr>
            <p:nvPr userDrawn="1"/>
          </p:nvSpPr>
          <p:spPr bwMode="gray">
            <a:xfrm>
              <a:off x="1753033" y="0"/>
              <a:ext cx="5638470" cy="685745"/>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1" name="Rectangle 160"/>
            <p:cNvSpPr>
              <a:spLocks noChangeArrowheads="1"/>
            </p:cNvSpPr>
            <p:nvPr userDrawn="1"/>
          </p:nvSpPr>
          <p:spPr bwMode="gray">
            <a:xfrm>
              <a:off x="7391503" y="2895366"/>
              <a:ext cx="685760" cy="3276335"/>
            </a:xfrm>
            <a:prstGeom prst="rect">
              <a:avLst/>
            </a:prstGeom>
            <a:solidFill>
              <a:srgbClr val="D1390D"/>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2" name="Rectangle 11"/>
            <p:cNvSpPr/>
            <p:nvPr userDrawn="1"/>
          </p:nvSpPr>
          <p:spPr bwMode="gray">
            <a:xfrm>
              <a:off x="1753033" y="2895366"/>
              <a:ext cx="5638470" cy="3276335"/>
            </a:xfrm>
            <a:prstGeom prst="rect">
              <a:avLst/>
            </a:prstGeom>
            <a:solidFill>
              <a:srgbClr val="C22303"/>
            </a:solidFill>
            <a:ln w="0">
              <a:noFill/>
              <a:prstDash val="solid"/>
              <a:round/>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3" name="Rectangle 155"/>
            <p:cNvSpPr>
              <a:spLocks noChangeArrowheads="1"/>
            </p:cNvSpPr>
            <p:nvPr userDrawn="1"/>
          </p:nvSpPr>
          <p:spPr bwMode="gray">
            <a:xfrm>
              <a:off x="7391503" y="685745"/>
              <a:ext cx="685760" cy="2209622"/>
            </a:xfrm>
            <a:prstGeom prst="rect">
              <a:avLst/>
            </a:prstGeom>
            <a:solidFill>
              <a:srgbClr val="E669A2"/>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4" name="Freeform 7"/>
            <p:cNvSpPr>
              <a:spLocks noEditPoints="1"/>
            </p:cNvSpPr>
            <p:nvPr userDrawn="1"/>
          </p:nvSpPr>
          <p:spPr bwMode="black">
            <a:xfrm>
              <a:off x="984728" y="6290755"/>
              <a:ext cx="914346" cy="34445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grpSp>
      <p:sp>
        <p:nvSpPr>
          <p:cNvPr id="15" name="Freeform 7"/>
          <p:cNvSpPr>
            <a:spLocks noEditPoints="1"/>
          </p:cNvSpPr>
          <p:nvPr/>
        </p:nvSpPr>
        <p:spPr bwMode="black">
          <a:xfrm>
            <a:off x="984250" y="6291263"/>
            <a:ext cx="914400" cy="344487"/>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6" name="Rectangle 37"/>
          <p:cNvSpPr>
            <a:spLocks noChangeArrowheads="1"/>
          </p:cNvSpPr>
          <p:nvPr/>
        </p:nvSpPr>
        <p:spPr bwMode="black">
          <a:xfrm>
            <a:off x="1524000" y="6172200"/>
            <a:ext cx="228600" cy="46038"/>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54"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dirty="0"/>
          </a:p>
        </p:txBody>
      </p:sp>
      <p:sp>
        <p:nvSpPr>
          <p:cNvPr id="55"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56"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
        <p:nvSpPr>
          <p:cNvPr id="17" name="Picture Placeholder 76"/>
          <p:cNvSpPr>
            <a:spLocks noGrp="1"/>
          </p:cNvSpPr>
          <p:nvPr>
            <p:ph type="pic" sz="quarter" idx="13"/>
          </p:nvPr>
        </p:nvSpPr>
        <p:spPr>
          <a:xfrm>
            <a:off x="1752600" y="2895600"/>
            <a:ext cx="6324600" cy="3276600"/>
          </a:xfrm>
        </p:spPr>
        <p:txBody>
          <a:bodyPr rtlCol="0">
            <a:noAutofit/>
          </a:bodyPr>
          <a:lstStyle>
            <a:lvl1pPr>
              <a:defRPr sz="1400"/>
            </a:lvl1pPr>
          </a:lstStyle>
          <a:p>
            <a:pPr lvl="0"/>
            <a:r>
              <a:rPr lang="en-US" noProof="0" dirty="0" smtClean="0"/>
              <a:t>Click icon to add picture</a:t>
            </a:r>
            <a:endParaRPr lang="en-GB" noProof="0"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5" name="Rectangle 649"/>
          <p:cNvSpPr>
            <a:spLocks noChangeArrowheads="1"/>
          </p:cNvSpPr>
          <p:nvPr/>
        </p:nvSpPr>
        <p:spPr bwMode="gray">
          <a:xfrm>
            <a:off x="7391400" y="685800"/>
            <a:ext cx="1752600" cy="5486400"/>
          </a:xfrm>
          <a:prstGeom prst="rect">
            <a:avLst/>
          </a:prstGeom>
          <a:solidFill>
            <a:schemeClr val="tx2">
              <a:lumMod val="40000"/>
              <a:lumOff val="60000"/>
            </a:schemeClr>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6"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7"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grpSp>
        <p:nvGrpSpPr>
          <p:cNvPr id="2" name="Group 60"/>
          <p:cNvGrpSpPr>
            <a:grpSpLocks/>
          </p:cNvGrpSpPr>
          <p:nvPr/>
        </p:nvGrpSpPr>
        <p:grpSpPr bwMode="auto">
          <a:xfrm>
            <a:off x="984250" y="6172200"/>
            <a:ext cx="914400" cy="463550"/>
            <a:chOff x="984728" y="6172200"/>
            <a:chExt cx="914400" cy="463014"/>
          </a:xfrm>
        </p:grpSpPr>
        <p:sp>
          <p:nvSpPr>
            <p:cNvPr id="9" name="Rectangle 37"/>
            <p:cNvSpPr>
              <a:spLocks noChangeArrowheads="1"/>
            </p:cNvSpPr>
            <p:nvPr userDrawn="1"/>
          </p:nvSpPr>
          <p:spPr bwMode="black">
            <a:xfrm>
              <a:off x="1524478" y="6172200"/>
              <a:ext cx="228600" cy="45985"/>
            </a:xfrm>
            <a:prstGeom prst="rect">
              <a:avLst/>
            </a:prstGeom>
            <a:solidFill>
              <a:schemeClr val="tx2"/>
            </a:solidFill>
            <a:ln w="0">
              <a:solidFill>
                <a:schemeClr val="tx2"/>
              </a:solid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0" name="Freeform 7"/>
            <p:cNvSpPr>
              <a:spLocks noEditPoints="1"/>
            </p:cNvSpPr>
            <p:nvPr userDrawn="1"/>
          </p:nvSpPr>
          <p:spPr bwMode="black">
            <a:xfrm>
              <a:off x="984728" y="6291125"/>
              <a:ext cx="914400" cy="34408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grpSp>
      <p:sp>
        <p:nvSpPr>
          <p:cNvPr id="50"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dirty="0"/>
          </a:p>
        </p:txBody>
      </p:sp>
      <p:sp>
        <p:nvSpPr>
          <p:cNvPr id="51"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52"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smtClean="0"/>
              <a:t>Click to edit Master title style</a:t>
            </a:r>
            <a:endParaRPr lang="en-GB" noProof="0"/>
          </a:p>
        </p:txBody>
      </p:sp>
      <p:sp>
        <p:nvSpPr>
          <p:cNvPr id="11" name="Text Placeholder 10"/>
          <p:cNvSpPr>
            <a:spLocks noGrp="1"/>
          </p:cNvSpPr>
          <p:nvPr>
            <p:ph type="body" sz="quarter" idx="10"/>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US" noProof="0"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grpSp>
        <p:nvGrpSpPr>
          <p:cNvPr id="5" name="Group 16"/>
          <p:cNvGrpSpPr>
            <a:grpSpLocks/>
          </p:cNvGrpSpPr>
          <p:nvPr/>
        </p:nvGrpSpPr>
        <p:grpSpPr bwMode="auto">
          <a:xfrm>
            <a:off x="984250" y="0"/>
            <a:ext cx="8159750" cy="6635750"/>
            <a:chOff x="984728" y="0"/>
            <a:chExt cx="8159272" cy="6635214"/>
          </a:xfrm>
        </p:grpSpPr>
        <p:sp>
          <p:nvSpPr>
            <p:cNvPr id="6" name="Rectangle 158"/>
            <p:cNvSpPr>
              <a:spLocks noChangeArrowheads="1"/>
            </p:cNvSpPr>
            <p:nvPr userDrawn="1"/>
          </p:nvSpPr>
          <p:spPr bwMode="gray">
            <a:xfrm>
              <a:off x="1753033" y="685745"/>
              <a:ext cx="5638470" cy="2209622"/>
            </a:xfrm>
            <a:prstGeom prst="rect">
              <a:avLst/>
            </a:prstGeom>
            <a:solidFill>
              <a:srgbClr val="D74021"/>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7" name="Rectangle 159"/>
            <p:cNvSpPr>
              <a:spLocks noChangeArrowheads="1"/>
            </p:cNvSpPr>
            <p:nvPr userDrawn="1"/>
          </p:nvSpPr>
          <p:spPr bwMode="gray">
            <a:xfrm>
              <a:off x="8077262" y="2895366"/>
              <a:ext cx="619089" cy="3276335"/>
            </a:xfrm>
            <a:prstGeom prst="rect">
              <a:avLst/>
            </a:prstGeom>
            <a:solidFill>
              <a:srgbClr val="E88C14"/>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8" name="Rectangle 153"/>
            <p:cNvSpPr>
              <a:spLocks noChangeArrowheads="1"/>
            </p:cNvSpPr>
            <p:nvPr/>
          </p:nvSpPr>
          <p:spPr bwMode="gray">
            <a:xfrm>
              <a:off x="8686827" y="2895366"/>
              <a:ext cx="457173" cy="3276335"/>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9" name="Rectangle 156"/>
            <p:cNvSpPr>
              <a:spLocks noChangeArrowheads="1"/>
            </p:cNvSpPr>
            <p:nvPr userDrawn="1"/>
          </p:nvSpPr>
          <p:spPr bwMode="gray">
            <a:xfrm>
              <a:off x="1753033" y="0"/>
              <a:ext cx="5638470" cy="685745"/>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0" name="Rectangle 160"/>
            <p:cNvSpPr>
              <a:spLocks noChangeArrowheads="1"/>
            </p:cNvSpPr>
            <p:nvPr userDrawn="1"/>
          </p:nvSpPr>
          <p:spPr bwMode="gray">
            <a:xfrm>
              <a:off x="7391503" y="2895366"/>
              <a:ext cx="685760" cy="3276335"/>
            </a:xfrm>
            <a:prstGeom prst="rect">
              <a:avLst/>
            </a:prstGeom>
            <a:solidFill>
              <a:srgbClr val="D1390D"/>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1" name="Rectangle 10"/>
            <p:cNvSpPr/>
            <p:nvPr userDrawn="1"/>
          </p:nvSpPr>
          <p:spPr bwMode="gray">
            <a:xfrm>
              <a:off x="1753033" y="2895366"/>
              <a:ext cx="5638470" cy="3276335"/>
            </a:xfrm>
            <a:prstGeom prst="rect">
              <a:avLst/>
            </a:prstGeom>
            <a:solidFill>
              <a:srgbClr val="C22303"/>
            </a:solidFill>
            <a:ln w="0">
              <a:noFill/>
              <a:prstDash val="solid"/>
              <a:round/>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2" name="Rectangle 155"/>
            <p:cNvSpPr>
              <a:spLocks noChangeArrowheads="1"/>
            </p:cNvSpPr>
            <p:nvPr userDrawn="1"/>
          </p:nvSpPr>
          <p:spPr bwMode="gray">
            <a:xfrm>
              <a:off x="7391503" y="685745"/>
              <a:ext cx="685760" cy="2209622"/>
            </a:xfrm>
            <a:prstGeom prst="rect">
              <a:avLst/>
            </a:prstGeom>
            <a:solidFill>
              <a:srgbClr val="E669A2"/>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grpSp>
          <p:nvGrpSpPr>
            <p:cNvPr id="13" name="Group 24"/>
            <p:cNvGrpSpPr>
              <a:grpSpLocks/>
            </p:cNvGrpSpPr>
            <p:nvPr userDrawn="1"/>
          </p:nvGrpSpPr>
          <p:grpSpPr bwMode="auto">
            <a:xfrm>
              <a:off x="984728" y="6171701"/>
              <a:ext cx="914346" cy="463513"/>
              <a:chOff x="984728" y="6171701"/>
              <a:chExt cx="914346" cy="463513"/>
            </a:xfrm>
          </p:grpSpPr>
          <p:sp>
            <p:nvSpPr>
              <p:cNvPr id="14" name="Rectangle 37"/>
              <p:cNvSpPr>
                <a:spLocks noChangeArrowheads="1"/>
              </p:cNvSpPr>
              <p:nvPr userDrawn="1"/>
            </p:nvSpPr>
            <p:spPr bwMode="black">
              <a:xfrm>
                <a:off x="1524446" y="6171701"/>
                <a:ext cx="228587" cy="46034"/>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6" name="Freeform 7"/>
              <p:cNvSpPr>
                <a:spLocks noEditPoints="1"/>
              </p:cNvSpPr>
              <p:nvPr userDrawn="1"/>
            </p:nvSpPr>
            <p:spPr bwMode="black">
              <a:xfrm>
                <a:off x="984728" y="6290754"/>
                <a:ext cx="914346" cy="34446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grpSp>
      </p:grpSp>
      <p:sp>
        <p:nvSpPr>
          <p:cNvPr id="15"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dirty="0"/>
          </a:p>
        </p:txBody>
      </p:sp>
      <p:sp>
        <p:nvSpPr>
          <p:cNvPr id="18"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21"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extLst>
      <p:ext uri="{BB962C8B-B14F-4D97-AF65-F5344CB8AC3E}">
        <p14:creationId xmlns:p14="http://schemas.microsoft.com/office/powerpoint/2010/main" val="40264694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anose="020B0604020202020204" pitchFamily="34" charset="0"/>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Content Placeholder 26"/>
          <p:cNvSpPr>
            <a:spLocks noGrp="1"/>
          </p:cNvSpPr>
          <p:nvPr>
            <p:ph sz="quarter" idx="15"/>
          </p:nvPr>
        </p:nvSpPr>
        <p:spPr>
          <a:xfrm>
            <a:off x="533400" y="1752600"/>
            <a:ext cx="8077200" cy="4419600"/>
          </a:xfrm>
        </p:spPr>
        <p:txBody>
          <a:bodyPr/>
          <a:lstStyle>
            <a:lvl1pPr>
              <a:defRPr sz="1800" baseline="0"/>
            </a:lvl1pPr>
            <a:lvl2pPr>
              <a:defRPr sz="1800"/>
            </a:lvl2pPr>
            <a:lvl3pPr>
              <a:defRPr sz="1800"/>
            </a:lvl3pPr>
            <a:lvl4pPr>
              <a:defRPr sz="1800"/>
            </a:lvl4pPr>
            <a:lvl5pPr>
              <a:defRPr sz="18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6"/>
          </p:nvPr>
        </p:nvSpPr>
        <p:spPr/>
        <p:txBody>
          <a:bodyPr/>
          <a:lstStyle>
            <a:lvl1pPr>
              <a:defRPr baseline="0">
                <a:latin typeface="Arial" panose="020B0604020202020204" pitchFamily="34" charset="0"/>
              </a:defRPr>
            </a:lvl1pPr>
          </a:lstStyle>
          <a:p>
            <a:pPr>
              <a:defRPr/>
            </a:pPr>
            <a:r>
              <a:rPr lang="en-US" smtClean="0">
                <a:solidFill>
                  <a:srgbClr val="000000"/>
                </a:solidFill>
              </a:rPr>
              <a:t>June 14, 2017</a:t>
            </a:r>
            <a:endParaRPr lang="en-GB" dirty="0">
              <a:solidFill>
                <a:srgbClr val="000000"/>
              </a:solidFill>
            </a:endParaRPr>
          </a:p>
        </p:txBody>
      </p:sp>
      <p:sp>
        <p:nvSpPr>
          <p:cNvPr id="7" name="Footer Placeholder 6"/>
          <p:cNvSpPr>
            <a:spLocks noGrp="1"/>
          </p:cNvSpPr>
          <p:nvPr>
            <p:ph type="ftr" sz="quarter" idx="17"/>
          </p:nvPr>
        </p:nvSpPr>
        <p:spPr/>
        <p:txBody>
          <a:bodyPr/>
          <a:lstStyle>
            <a:lvl1pPr>
              <a:defRPr baseline="0">
                <a:latin typeface="Arial" panose="020B0604020202020204" pitchFamily="34" charset="0"/>
              </a:defRPr>
            </a:lvl1pPr>
          </a:lstStyle>
          <a:p>
            <a:pPr>
              <a:defRPr/>
            </a:pPr>
            <a:r>
              <a:rPr lang="en-GB" smtClean="0">
                <a:solidFill>
                  <a:srgbClr val="000000"/>
                </a:solidFill>
              </a:rPr>
              <a:t>UC Davis Summer Tax Institute</a:t>
            </a:r>
            <a:endParaRPr lang="en-GB" dirty="0">
              <a:solidFill>
                <a:srgbClr val="000000"/>
              </a:solidFill>
            </a:endParaRPr>
          </a:p>
        </p:txBody>
      </p:sp>
      <p:sp>
        <p:nvSpPr>
          <p:cNvPr id="8" name="Slide Number Placeholder 7"/>
          <p:cNvSpPr>
            <a:spLocks noGrp="1"/>
          </p:cNvSpPr>
          <p:nvPr>
            <p:ph type="sldNum" sz="quarter" idx="18"/>
          </p:nvPr>
        </p:nvSpPr>
        <p:spPr/>
        <p:txBody>
          <a:bodyPr/>
          <a:lstStyle>
            <a:lvl1pPr>
              <a:defRPr baseline="0">
                <a:latin typeface="Arial" panose="020B0604020202020204" pitchFamily="34" charset="0"/>
              </a:defRPr>
            </a:lvl1pPr>
          </a:lstStyle>
          <a:p>
            <a:pPr>
              <a:defRPr/>
            </a:pPr>
            <a:fld id="{6B22BB8E-5BF0-42CE-A011-AD609F148EE5}"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359700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6" name="Shape 5"/>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8"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r>
              <a:rPr lang="en-GB" dirty="0" smtClean="0">
                <a:solidFill>
                  <a:srgbClr val="000000"/>
                </a:solidFill>
              </a:rPr>
              <a:t>Slide </a:t>
            </a:r>
            <a:fld id="{CAA7B30B-6872-43FD-9AC4-C49D65D25BDF}" type="slidenum">
              <a:rPr lang="en-GB" smtClean="0">
                <a:solidFill>
                  <a:srgbClr val="000000"/>
                </a:solidFill>
              </a:rPr>
              <a:pPr>
                <a:defRPr/>
              </a:pPr>
              <a:t>‹#›</a:t>
            </a:fld>
            <a:endParaRPr lang="en-GB" dirty="0">
              <a:solidFill>
                <a:srgbClr val="000000"/>
              </a:solidFill>
            </a:endParaRPr>
          </a:p>
        </p:txBody>
      </p:sp>
      <p:sp>
        <p:nvSpPr>
          <p:cNvPr id="9"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extLst>
      <p:ext uri="{BB962C8B-B14F-4D97-AF65-F5344CB8AC3E}">
        <p14:creationId xmlns:p14="http://schemas.microsoft.com/office/powerpoint/2010/main" val="30074933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1"/>
            <a:ext cx="8077200" cy="914400"/>
          </a:xfrm>
        </p:spPr>
        <p:txBody>
          <a:bodyPr/>
          <a:lstStyle/>
          <a:p>
            <a:r>
              <a:rPr lang="en-US" noProof="0" smtClean="0"/>
              <a:t>Click to edit Master title style</a:t>
            </a:r>
            <a:endParaRPr lang="en-GB" noProof="0"/>
          </a:p>
        </p:txBody>
      </p:sp>
      <p:sp>
        <p:nvSpPr>
          <p:cNvPr id="27" name="Content Placeholder 26"/>
          <p:cNvSpPr>
            <a:spLocks noGrp="1"/>
          </p:cNvSpPr>
          <p:nvPr>
            <p:ph sz="quarter" idx="13"/>
          </p:nvPr>
        </p:nvSpPr>
        <p:spPr>
          <a:xfrm>
            <a:off x="533400" y="1752601"/>
            <a:ext cx="25908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8" name="Content Placeholder 26"/>
          <p:cNvSpPr>
            <a:spLocks noGrp="1"/>
          </p:cNvSpPr>
          <p:nvPr>
            <p:ph sz="quarter" idx="14"/>
          </p:nvPr>
        </p:nvSpPr>
        <p:spPr>
          <a:xfrm>
            <a:off x="3276601" y="1752601"/>
            <a:ext cx="2590799"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6019800" y="1752601"/>
            <a:ext cx="25908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9"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54ADD1D4-8113-42E8-9ADB-04167CE33FC6}" type="slidenum">
              <a:rPr lang="en-GB">
                <a:solidFill>
                  <a:srgbClr val="000000"/>
                </a:solidFill>
              </a:rPr>
              <a:pPr>
                <a:defRPr/>
              </a:pPr>
              <a:t>‹#›</a:t>
            </a:fld>
            <a:endParaRPr lang="en-GB" dirty="0">
              <a:solidFill>
                <a:srgbClr val="000000"/>
              </a:solidFill>
            </a:endParaRPr>
          </a:p>
        </p:txBody>
      </p:sp>
      <p:sp>
        <p:nvSpPr>
          <p:cNvPr id="10"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extLst>
      <p:ext uri="{BB962C8B-B14F-4D97-AF65-F5344CB8AC3E}">
        <p14:creationId xmlns:p14="http://schemas.microsoft.com/office/powerpoint/2010/main" val="41195612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3352800"/>
            <a:ext cx="3962400"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199" y="3352800"/>
            <a:ext cx="3962401"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smtClean="0"/>
              <a:t>Click to edit Master text styles</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r>
              <a:rPr lang="en-GB" dirty="0" smtClean="0">
                <a:solidFill>
                  <a:srgbClr val="000000"/>
                </a:solidFill>
              </a:rPr>
              <a:t>Slide </a:t>
            </a:r>
            <a:fld id="{256ECD26-DCF5-4834-9C39-D360E7300FB4}" type="slidenum">
              <a:rPr lang="en-GB" smtClean="0">
                <a:solidFill>
                  <a:srgbClr val="000000"/>
                </a:solidFill>
              </a:rPr>
              <a:pPr>
                <a:defRPr/>
              </a:pPr>
              <a:t>‹#›</a:t>
            </a:fld>
            <a:endParaRPr lang="en-GB" dirty="0">
              <a:solidFill>
                <a:srgbClr val="000000"/>
              </a:solidFill>
            </a:endParaRPr>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extLst>
      <p:ext uri="{BB962C8B-B14F-4D97-AF65-F5344CB8AC3E}">
        <p14:creationId xmlns:p14="http://schemas.microsoft.com/office/powerpoint/2010/main" val="17069723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r>
              <a:rPr lang="en-GB" dirty="0" smtClean="0">
                <a:solidFill>
                  <a:srgbClr val="000000"/>
                </a:solidFill>
              </a:rPr>
              <a:t>Slide </a:t>
            </a:r>
            <a:endParaRPr lang="en-GB" dirty="0">
              <a:solidFill>
                <a:srgbClr val="000000"/>
              </a:solidFill>
            </a:endParaRPr>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extLst>
      <p:ext uri="{BB962C8B-B14F-4D97-AF65-F5344CB8AC3E}">
        <p14:creationId xmlns:p14="http://schemas.microsoft.com/office/powerpoint/2010/main" val="42567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t>UC Davis Summer Tax Institute</a:t>
            </a:r>
            <a:endParaRPr lang="en-GB" dirty="0"/>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2EEBE3EE-C953-4E0F-8AAA-89C6B4B09B7F}" type="slidenum">
              <a:rPr lang="en-GB"/>
              <a:pPr>
                <a:defRPr/>
              </a:pPr>
              <a:t>‹#›</a:t>
            </a:fld>
            <a:endParaRPr lang="en-GB" dirty="0"/>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14, 2017</a:t>
            </a:r>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2EEBE3EE-C953-4E0F-8AAA-89C6B4B09B7F}" type="slidenum">
              <a:rPr lang="en-GB">
                <a:solidFill>
                  <a:srgbClr val="000000"/>
                </a:solidFill>
              </a:rPr>
              <a:pPr>
                <a:defRPr/>
              </a:pPr>
              <a:t>‹#›</a:t>
            </a:fld>
            <a:endParaRPr lang="en-GB" dirty="0">
              <a:solidFill>
                <a:srgbClr val="000000"/>
              </a:solidFill>
            </a:endParaRPr>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extLst>
      <p:ext uri="{BB962C8B-B14F-4D97-AF65-F5344CB8AC3E}">
        <p14:creationId xmlns:p14="http://schemas.microsoft.com/office/powerpoint/2010/main" val="27110597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noProof="1">
                <a:solidFill>
                  <a:srgbClr val="000000"/>
                </a:solidFill>
                <a:latin typeface="Arial" pitchFamily="34" charset="0"/>
                <a:cs typeface="Arial" pitchFamily="34" charset="0"/>
              </a:rPr>
              <a:t>PwC</a:t>
            </a:r>
          </a:p>
        </p:txBody>
      </p:sp>
      <p:cxnSp>
        <p:nvCxnSpPr>
          <p:cNvPr id="6" name="Shape 5"/>
          <p:cNvCxnSpPr/>
          <p:nvPr/>
        </p:nvCxnSpPr>
        <p:spPr>
          <a:xfrm rot="5400000" flipH="1" flipV="1">
            <a:off x="5791200" y="-2057400"/>
            <a:ext cx="152400"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sp>
        <p:nvSpPr>
          <p:cNvPr id="7"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8"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3F2BD691-9202-46EE-B18F-C9580DCF528B}" type="slidenum">
              <a:rPr lang="en-GB">
                <a:solidFill>
                  <a:srgbClr val="000000"/>
                </a:solidFill>
              </a:rPr>
              <a:pPr>
                <a:defRPr/>
              </a:pPr>
              <a:t>‹#›</a:t>
            </a:fld>
            <a:endParaRPr lang="en-GB" dirty="0">
              <a:solidFill>
                <a:srgbClr val="000000"/>
              </a:solidFill>
            </a:endParaRPr>
          </a:p>
        </p:txBody>
      </p:sp>
      <p:sp>
        <p:nvSpPr>
          <p:cNvPr id="9"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extLst>
      <p:ext uri="{BB962C8B-B14F-4D97-AF65-F5344CB8AC3E}">
        <p14:creationId xmlns:p14="http://schemas.microsoft.com/office/powerpoint/2010/main" val="39826231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3" name="TextBox 2"/>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5" name="Footer Placeholder 4"/>
          <p:cNvSpPr>
            <a:spLocks noGrp="1"/>
          </p:cNvSpPr>
          <p:nvPr>
            <p:ph type="ftr" sz="quarter" idx="10"/>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6"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9860BFF5-1D49-4F5E-995B-B9FAD730263D}" type="slidenum">
              <a:rPr lang="en-GB">
                <a:solidFill>
                  <a:srgbClr val="000000"/>
                </a:solidFill>
              </a:rPr>
              <a:pPr>
                <a:defRPr/>
              </a:pPr>
              <a:t>‹#›</a:t>
            </a:fld>
            <a:endParaRPr lang="en-GB" dirty="0">
              <a:solidFill>
                <a:srgbClr val="000000"/>
              </a:solidFill>
            </a:endParaRPr>
          </a:p>
        </p:txBody>
      </p:sp>
      <p:sp>
        <p:nvSpPr>
          <p:cNvPr id="7"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extLst>
      <p:ext uri="{BB962C8B-B14F-4D97-AF65-F5344CB8AC3E}">
        <p14:creationId xmlns:p14="http://schemas.microsoft.com/office/powerpoint/2010/main" val="25164410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3410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33335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Key point">
    <p:spTree>
      <p:nvGrpSpPr>
        <p:cNvPr id="1" name=""/>
        <p:cNvGrpSpPr/>
        <p:nvPr/>
      </p:nvGrpSpPr>
      <p:grpSpPr>
        <a:xfrm>
          <a:off x="0" y="0"/>
          <a:ext cx="0" cy="0"/>
          <a:chOff x="0" y="0"/>
          <a:chExt cx="0" cy="0"/>
        </a:xfrm>
      </p:grpSpPr>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7"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D757B1A6-662B-455C-AC45-A211E881FB7B}" type="slidenum">
              <a:rPr lang="en-GB">
                <a:solidFill>
                  <a:srgbClr val="000000"/>
                </a:solidFill>
              </a:rPr>
              <a:pPr>
                <a:defRPr/>
              </a:pPr>
              <a:t>‹#›</a:t>
            </a:fld>
            <a:endParaRPr lang="en-GB" dirty="0">
              <a:solidFill>
                <a:srgbClr val="000000"/>
              </a:solidFill>
            </a:endParaRPr>
          </a:p>
        </p:txBody>
      </p:sp>
      <p:sp>
        <p:nvSpPr>
          <p:cNvPr id="8"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extLst>
      <p:ext uri="{BB962C8B-B14F-4D97-AF65-F5344CB8AC3E}">
        <p14:creationId xmlns:p14="http://schemas.microsoft.com/office/powerpoint/2010/main" val="1004318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FFFFFF"/>
                </a:solidFill>
                <a:latin typeface="Arial" pitchFamily="34" charset="0"/>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smtClean="0"/>
              <a:t>Click to edit Master title style</a:t>
            </a:r>
            <a:endParaRPr lang="en-GB"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bg1"/>
                </a:solidFill>
                <a:latin typeface="Arial" pitchFamily="34" charset="0"/>
                <a:cs typeface="Arial" pitchFamily="34" charset="0"/>
              </a:defRPr>
            </a:lvl1pPr>
          </a:lstStyle>
          <a:p>
            <a:pPr>
              <a:defRPr/>
            </a:pPr>
            <a:r>
              <a:rPr lang="en-GB" dirty="0" smtClean="0">
                <a:solidFill>
                  <a:srgbClr val="FFFFFF"/>
                </a:solidFill>
              </a:rPr>
              <a:t>UC Davis Summer Tax Institute</a:t>
            </a:r>
            <a:endParaRPr lang="en-GB" dirty="0">
              <a:solidFill>
                <a:srgbClr val="FFFFFF"/>
              </a:solidFill>
            </a:endParaRPr>
          </a:p>
        </p:txBody>
      </p:sp>
      <p:sp>
        <p:nvSpPr>
          <p:cNvPr id="7" name="Slide Number Placeholder 5"/>
          <p:cNvSpPr>
            <a:spLocks noGrp="1"/>
          </p:cNvSpPr>
          <p:nvPr>
            <p:ph type="sldNum" sz="quarter" idx="11"/>
          </p:nvPr>
        </p:nvSpPr>
        <p:spPr/>
        <p:txBody>
          <a:bodyPr/>
          <a:lstStyle>
            <a:lvl1pPr algn="r">
              <a:defRPr sz="1000">
                <a:solidFill>
                  <a:schemeClr val="bg1"/>
                </a:solidFill>
                <a:latin typeface="Arial" pitchFamily="34" charset="0"/>
                <a:cs typeface="Arial" pitchFamily="34" charset="0"/>
              </a:defRPr>
            </a:lvl1pPr>
          </a:lstStyle>
          <a:p>
            <a:pPr>
              <a:defRPr/>
            </a:pPr>
            <a:fld id="{3DE0E4C4-1F37-4415-BC64-43A4A0413648}" type="slidenum">
              <a:rPr lang="en-GB">
                <a:solidFill>
                  <a:srgbClr val="FFFFFF"/>
                </a:solidFill>
              </a:rPr>
              <a:pPr>
                <a:defRPr/>
              </a:pPr>
              <a:t>‹#›</a:t>
            </a:fld>
            <a:endParaRPr lang="en-GB" dirty="0">
              <a:solidFill>
                <a:srgbClr val="FFFFFF"/>
              </a:solidFill>
            </a:endParaRPr>
          </a:p>
        </p:txBody>
      </p:sp>
      <p:sp>
        <p:nvSpPr>
          <p:cNvPr id="8" name="Date Placeholder 3"/>
          <p:cNvSpPr>
            <a:spLocks noGrp="1"/>
          </p:cNvSpPr>
          <p:nvPr>
            <p:ph type="dt" sz="half" idx="12"/>
          </p:nvPr>
        </p:nvSpPr>
        <p:spPr/>
        <p:txBody>
          <a:bodyPr/>
          <a:lstStyle>
            <a:lvl1pPr algn="r">
              <a:defRPr sz="1000">
                <a:solidFill>
                  <a:schemeClr val="bg1"/>
                </a:solidFill>
                <a:latin typeface="Arial" pitchFamily="34" charset="0"/>
                <a:cs typeface="Arial" pitchFamily="34" charset="0"/>
              </a:defRPr>
            </a:lvl1pPr>
          </a:lstStyle>
          <a:p>
            <a:pPr>
              <a:defRPr/>
            </a:pPr>
            <a:r>
              <a:rPr lang="en-US" smtClean="0">
                <a:solidFill>
                  <a:srgbClr val="FFFFFF"/>
                </a:solidFill>
              </a:rPr>
              <a:t>June 14, 2017</a:t>
            </a:r>
            <a:endParaRPr lang="en-GB" dirty="0">
              <a:solidFill>
                <a:srgbClr val="FFFFFF"/>
              </a:solidFill>
            </a:endParaRPr>
          </a:p>
        </p:txBody>
      </p:sp>
    </p:spTree>
    <p:extLst>
      <p:ext uri="{BB962C8B-B14F-4D97-AF65-F5344CB8AC3E}">
        <p14:creationId xmlns:p14="http://schemas.microsoft.com/office/powerpoint/2010/main" val="14840912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000000"/>
                </a:solidFill>
                <a:latin typeface="Arial" pitchFamily="34" charset="0"/>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1"/>
            <a:ext cx="8077200" cy="1066799"/>
          </a:xfrm>
        </p:spPr>
        <p:txBody>
          <a:bodyPr>
            <a:noAutofit/>
          </a:bodyPr>
          <a:lstStyle>
            <a:lvl1pPr>
              <a:lnSpc>
                <a:spcPct val="90000"/>
              </a:lnSpc>
              <a:defRPr sz="3200">
                <a:solidFill>
                  <a:schemeClr val="tx1"/>
                </a:solidFill>
              </a:defRPr>
            </a:lvl1pPr>
          </a:lstStyle>
          <a:p>
            <a:r>
              <a:rPr lang="en-US" noProof="0" smtClean="0"/>
              <a:t>Click to edit Master title style</a:t>
            </a:r>
            <a:endParaRPr lang="en-GB" noProof="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
        <p:nvSpPr>
          <p:cNvPr id="7"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3BAD3BA4-9569-43EB-91DA-E144A30471A7}" type="slidenum">
              <a:rPr lang="en-GB">
                <a:solidFill>
                  <a:srgbClr val="000000"/>
                </a:solidFill>
              </a:rPr>
              <a:pPr>
                <a:defRPr/>
              </a:pPr>
              <a:t>‹#›</a:t>
            </a:fld>
            <a:endParaRPr lang="en-GB" dirty="0">
              <a:solidFill>
                <a:srgbClr val="000000"/>
              </a:solidFill>
            </a:endParaRPr>
          </a:p>
        </p:txBody>
      </p:sp>
      <p:sp>
        <p:nvSpPr>
          <p:cNvPr id="8"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Tree>
    <p:extLst>
      <p:ext uri="{BB962C8B-B14F-4D97-AF65-F5344CB8AC3E}">
        <p14:creationId xmlns:p14="http://schemas.microsoft.com/office/powerpoint/2010/main" val="39488131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FFFFFF"/>
                </a:solidFill>
                <a:latin typeface="Arial" pitchFamily="34" charset="0"/>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0"/>
            <a:ext cx="8077200" cy="1066800"/>
          </a:xfrm>
        </p:spPr>
        <p:txBody>
          <a:bodyPr>
            <a:noAutofit/>
          </a:bodyPr>
          <a:lstStyle>
            <a:lvl1pPr>
              <a:lnSpc>
                <a:spcPct val="90000"/>
              </a:lnSpc>
              <a:defRPr sz="3200" baseline="0">
                <a:solidFill>
                  <a:schemeClr val="bg1"/>
                </a:solidFill>
              </a:defRPr>
            </a:lvl1pPr>
          </a:lstStyle>
          <a:p>
            <a:r>
              <a:rPr lang="en-US" noProof="0" smtClean="0"/>
              <a:t>Click to edit Master title style</a:t>
            </a:r>
            <a:endParaRPr lang="en-GB"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bg1"/>
                </a:solidFill>
                <a:latin typeface="Arial" pitchFamily="34" charset="0"/>
                <a:cs typeface="Arial" pitchFamily="34" charset="0"/>
              </a:defRPr>
            </a:lvl1pPr>
          </a:lstStyle>
          <a:p>
            <a:pPr>
              <a:defRPr/>
            </a:pPr>
            <a:r>
              <a:rPr lang="en-GB" dirty="0" smtClean="0">
                <a:solidFill>
                  <a:srgbClr val="FFFFFF"/>
                </a:solidFill>
              </a:rPr>
              <a:t>UC Davis Summer Tax Institute</a:t>
            </a:r>
            <a:endParaRPr lang="en-GB" dirty="0">
              <a:solidFill>
                <a:srgbClr val="FFFFFF"/>
              </a:solidFill>
            </a:endParaRPr>
          </a:p>
        </p:txBody>
      </p:sp>
      <p:sp>
        <p:nvSpPr>
          <p:cNvPr id="7" name="Slide Number Placeholder 5"/>
          <p:cNvSpPr>
            <a:spLocks noGrp="1"/>
          </p:cNvSpPr>
          <p:nvPr>
            <p:ph type="sldNum" sz="quarter" idx="11"/>
          </p:nvPr>
        </p:nvSpPr>
        <p:spPr/>
        <p:txBody>
          <a:bodyPr/>
          <a:lstStyle>
            <a:lvl1pPr algn="r">
              <a:defRPr sz="1000">
                <a:solidFill>
                  <a:schemeClr val="bg1"/>
                </a:solidFill>
                <a:latin typeface="Arial" pitchFamily="34" charset="0"/>
                <a:cs typeface="Arial" pitchFamily="34" charset="0"/>
              </a:defRPr>
            </a:lvl1pPr>
          </a:lstStyle>
          <a:p>
            <a:pPr>
              <a:defRPr/>
            </a:pPr>
            <a:fld id="{74AC9AB3-AB7F-4D99-AC95-E8E98338D449}" type="slidenum">
              <a:rPr lang="en-GB">
                <a:solidFill>
                  <a:srgbClr val="FFFFFF"/>
                </a:solidFill>
              </a:rPr>
              <a:pPr>
                <a:defRPr/>
              </a:pPr>
              <a:t>‹#›</a:t>
            </a:fld>
            <a:endParaRPr lang="en-GB" dirty="0">
              <a:solidFill>
                <a:srgbClr val="FFFFFF"/>
              </a:solidFill>
            </a:endParaRPr>
          </a:p>
        </p:txBody>
      </p:sp>
      <p:sp>
        <p:nvSpPr>
          <p:cNvPr id="8" name="Date Placeholder 3"/>
          <p:cNvSpPr>
            <a:spLocks noGrp="1"/>
          </p:cNvSpPr>
          <p:nvPr>
            <p:ph type="dt" sz="half" idx="12"/>
          </p:nvPr>
        </p:nvSpPr>
        <p:spPr/>
        <p:txBody>
          <a:bodyPr/>
          <a:lstStyle>
            <a:lvl1pPr algn="r">
              <a:defRPr sz="1000">
                <a:solidFill>
                  <a:schemeClr val="bg1"/>
                </a:solidFill>
                <a:latin typeface="Arial" pitchFamily="34" charset="0"/>
                <a:cs typeface="Arial" pitchFamily="34" charset="0"/>
              </a:defRPr>
            </a:lvl1pPr>
          </a:lstStyle>
          <a:p>
            <a:pPr>
              <a:defRPr/>
            </a:pPr>
            <a:r>
              <a:rPr lang="en-US" smtClean="0">
                <a:solidFill>
                  <a:srgbClr val="FFFFFF"/>
                </a:solidFill>
              </a:rPr>
              <a:t>June 14, 2017</a:t>
            </a:r>
            <a:endParaRPr lang="en-GB" dirty="0">
              <a:solidFill>
                <a:srgbClr val="FFFFFF"/>
              </a:solidFill>
            </a:endParaRPr>
          </a:p>
        </p:txBody>
      </p:sp>
    </p:spTree>
    <p:extLst>
      <p:ext uri="{BB962C8B-B14F-4D97-AF65-F5344CB8AC3E}">
        <p14:creationId xmlns:p14="http://schemas.microsoft.com/office/powerpoint/2010/main" val="1206806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cxnSp>
        <p:nvCxnSpPr>
          <p:cNvPr id="6" name="Shape 5"/>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0"/>
            <a:ext cx="8077200" cy="1066800"/>
          </a:xfrm>
        </p:spPr>
        <p:txBody>
          <a:bodyPr>
            <a:noAutofit/>
          </a:bodyPr>
          <a:lstStyle>
            <a:lvl1pPr>
              <a:lnSpc>
                <a:spcPct val="90000"/>
              </a:lnSpc>
              <a:defRPr sz="3200">
                <a:solidFill>
                  <a:schemeClr val="bg1"/>
                </a:solidFill>
              </a:defRPr>
            </a:lvl1pPr>
          </a:lstStyle>
          <a:p>
            <a:r>
              <a:rPr lang="en-US" noProof="0" smtClean="0"/>
              <a:t>Click to edit Master title style</a:t>
            </a:r>
            <a:endParaRPr lang="en-GB" noProof="0" smtClean="0"/>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11" name="TextBox 10"/>
          <p:cNvSpPr txBox="1"/>
          <p:nvPr userDrawn="1"/>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rgbClr val="FFFFFF"/>
                </a:solidFill>
                <a:latin typeface="Arial" panose="020B0604020202020204" pitchFamily="34" charset="0"/>
                <a:cs typeface="Arial" pitchFamily="34" charset="0"/>
              </a:rPr>
              <a:t>PwC</a:t>
            </a:r>
          </a:p>
        </p:txBody>
      </p:sp>
      <p:sp>
        <p:nvSpPr>
          <p:cNvPr id="12" name="Date Placeholder 5"/>
          <p:cNvSpPr>
            <a:spLocks noGrp="1"/>
          </p:cNvSpPr>
          <p:nvPr>
            <p:ph type="dt" sz="half" idx="16"/>
          </p:nvPr>
        </p:nvSpPr>
        <p:spPr>
          <a:xfrm>
            <a:off x="7086600" y="6324600"/>
            <a:ext cx="1524000" cy="152400"/>
          </a:xfrm>
        </p:spPr>
        <p:txBody>
          <a:bodyPr/>
          <a:lstStyle>
            <a:lvl1pPr>
              <a:defRPr baseline="0">
                <a:solidFill>
                  <a:schemeClr val="bg2"/>
                </a:solidFill>
                <a:latin typeface="Arial" panose="020B0604020202020204" pitchFamily="34" charset="0"/>
              </a:defRPr>
            </a:lvl1pPr>
          </a:lstStyle>
          <a:p>
            <a:pPr>
              <a:defRPr/>
            </a:pPr>
            <a:r>
              <a:rPr lang="en-US" smtClean="0">
                <a:solidFill>
                  <a:srgbClr val="FFFFFF"/>
                </a:solidFill>
              </a:rPr>
              <a:t>June 14, 2017</a:t>
            </a:r>
            <a:endParaRPr lang="en-GB" dirty="0">
              <a:solidFill>
                <a:srgbClr val="FFFFFF"/>
              </a:solidFill>
            </a:endParaRPr>
          </a:p>
        </p:txBody>
      </p:sp>
      <p:sp>
        <p:nvSpPr>
          <p:cNvPr id="13" name="Footer Placeholder 6"/>
          <p:cNvSpPr>
            <a:spLocks noGrp="1"/>
          </p:cNvSpPr>
          <p:nvPr>
            <p:ph type="ftr" sz="quarter" idx="17"/>
          </p:nvPr>
        </p:nvSpPr>
        <p:spPr>
          <a:xfrm>
            <a:off x="530225" y="6324600"/>
            <a:ext cx="5260975" cy="150813"/>
          </a:xfrm>
        </p:spPr>
        <p:txBody>
          <a:bodyPr/>
          <a:lstStyle>
            <a:lvl1pPr>
              <a:defRPr baseline="0">
                <a:solidFill>
                  <a:schemeClr val="bg2"/>
                </a:solidFill>
                <a:latin typeface="Arial" panose="020B0604020202020204" pitchFamily="34" charset="0"/>
              </a:defRPr>
            </a:lvl1pPr>
          </a:lstStyle>
          <a:p>
            <a:pPr>
              <a:defRPr/>
            </a:pPr>
            <a:r>
              <a:rPr lang="en-GB" smtClean="0">
                <a:solidFill>
                  <a:srgbClr val="FFFFFF"/>
                </a:solidFill>
              </a:rPr>
              <a:t>UC Davis Summer Tax Institute</a:t>
            </a:r>
            <a:endParaRPr lang="en-GB" dirty="0">
              <a:solidFill>
                <a:srgbClr val="FFFFFF"/>
              </a:solidFill>
            </a:endParaRPr>
          </a:p>
        </p:txBody>
      </p:sp>
      <p:sp>
        <p:nvSpPr>
          <p:cNvPr id="14" name="Slide Number Placeholder 7"/>
          <p:cNvSpPr>
            <a:spLocks noGrp="1"/>
          </p:cNvSpPr>
          <p:nvPr>
            <p:ph type="sldNum" sz="quarter" idx="18"/>
          </p:nvPr>
        </p:nvSpPr>
        <p:spPr>
          <a:xfrm>
            <a:off x="7086600" y="6477000"/>
            <a:ext cx="1527175" cy="152400"/>
          </a:xfrm>
        </p:spPr>
        <p:txBody>
          <a:bodyPr/>
          <a:lstStyle>
            <a:lvl1pPr>
              <a:defRPr baseline="0">
                <a:solidFill>
                  <a:schemeClr val="bg2"/>
                </a:solidFill>
                <a:latin typeface="Arial" panose="020B0604020202020204" pitchFamily="34" charset="0"/>
              </a:defRPr>
            </a:lvl1pPr>
          </a:lstStyle>
          <a:p>
            <a:pPr>
              <a:defRPr/>
            </a:pPr>
            <a:fld id="{6B22BB8E-5BF0-42CE-A011-AD609F148EE5}" type="slidenum">
              <a:rPr lang="en-GB" smtClean="0">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03622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noProof="1">
                <a:latin typeface="Arial" pitchFamily="34" charset="0"/>
                <a:cs typeface="Arial" pitchFamily="34" charset="0"/>
              </a:rPr>
              <a:t>PwC</a:t>
            </a:r>
          </a:p>
        </p:txBody>
      </p:sp>
      <p:cxnSp>
        <p:nvCxnSpPr>
          <p:cNvPr id="6" name="Shape 5"/>
          <p:cNvCxnSpPr/>
          <p:nvPr/>
        </p:nvCxnSpPr>
        <p:spPr>
          <a:xfrm rot="5400000" flipH="1" flipV="1">
            <a:off x="5791200" y="-2057400"/>
            <a:ext cx="152400"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sp>
        <p:nvSpPr>
          <p:cNvPr id="7"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t>UC Davis Summer Tax Institute</a:t>
            </a:r>
            <a:endParaRPr lang="en-GB" dirty="0"/>
          </a:p>
        </p:txBody>
      </p:sp>
      <p:sp>
        <p:nvSpPr>
          <p:cNvPr id="8"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3F2BD691-9202-46EE-B18F-C9580DCF528B}" type="slidenum">
              <a:rPr lang="en-GB"/>
              <a:pPr>
                <a:defRPr/>
              </a:pPr>
              <a:t>‹#›</a:t>
            </a:fld>
            <a:endParaRPr lang="en-GB" dirty="0"/>
          </a:p>
        </p:txBody>
      </p:sp>
      <p:sp>
        <p:nvSpPr>
          <p:cNvPr id="9"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14, 2017</a:t>
            </a:r>
            <a:endParaRPr lang="en-GB"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grpSp>
        <p:nvGrpSpPr>
          <p:cNvPr id="5" name="Group 73"/>
          <p:cNvGrpSpPr>
            <a:grpSpLocks/>
          </p:cNvGrpSpPr>
          <p:nvPr/>
        </p:nvGrpSpPr>
        <p:grpSpPr bwMode="auto">
          <a:xfrm>
            <a:off x="1752600" y="5791200"/>
            <a:ext cx="446088" cy="381000"/>
            <a:chOff x="1905000" y="5715000"/>
            <a:chExt cx="445770" cy="381000"/>
          </a:xfrm>
        </p:grpSpPr>
        <p:sp>
          <p:nvSpPr>
            <p:cNvPr id="6" name="Rectangle 25"/>
            <p:cNvSpPr>
              <a:spLocks noChangeArrowheads="1"/>
            </p:cNvSpPr>
            <p:nvPr userDrawn="1"/>
          </p:nvSpPr>
          <p:spPr bwMode="gray">
            <a:xfrm>
              <a:off x="2293661" y="5988050"/>
              <a:ext cx="57109" cy="107950"/>
            </a:xfrm>
            <a:prstGeom prst="rect">
              <a:avLst/>
            </a:prstGeom>
            <a:solidFill>
              <a:srgbClr val="F445F6"/>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7" name="Rectangle 26"/>
            <p:cNvSpPr>
              <a:spLocks noChangeArrowheads="1"/>
            </p:cNvSpPr>
            <p:nvPr userDrawn="1"/>
          </p:nvSpPr>
          <p:spPr bwMode="gray">
            <a:xfrm>
              <a:off x="2131851" y="5757863"/>
              <a:ext cx="44418" cy="66675"/>
            </a:xfrm>
            <a:prstGeom prst="rect">
              <a:avLst/>
            </a:prstGeom>
            <a:solidFill>
              <a:srgbClr val="F6B67F"/>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8" name="Rectangle 27"/>
            <p:cNvSpPr>
              <a:spLocks noChangeArrowheads="1"/>
            </p:cNvSpPr>
            <p:nvPr userDrawn="1"/>
          </p:nvSpPr>
          <p:spPr bwMode="gray">
            <a:xfrm>
              <a:off x="1905000" y="5715000"/>
              <a:ext cx="226851" cy="42863"/>
            </a:xfrm>
            <a:prstGeom prst="rect">
              <a:avLst/>
            </a:prstGeom>
            <a:solidFill>
              <a:srgbClr val="F48F17"/>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9" name="Rectangle 28"/>
            <p:cNvSpPr>
              <a:spLocks noChangeArrowheads="1"/>
            </p:cNvSpPr>
            <p:nvPr userDrawn="1"/>
          </p:nvSpPr>
          <p:spPr bwMode="gray">
            <a:xfrm>
              <a:off x="1905000" y="5757863"/>
              <a:ext cx="226851" cy="66675"/>
            </a:xfrm>
            <a:prstGeom prst="rect">
              <a:avLst/>
            </a:prstGeom>
            <a:solidFill>
              <a:srgbClr val="EB660B"/>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0" name="Rectangle 29"/>
            <p:cNvSpPr>
              <a:spLocks noChangeArrowheads="1"/>
            </p:cNvSpPr>
            <p:nvPr userDrawn="1"/>
          </p:nvSpPr>
          <p:spPr bwMode="gray">
            <a:xfrm>
              <a:off x="2176269" y="5824538"/>
              <a:ext cx="117391" cy="163512"/>
            </a:xfrm>
            <a:prstGeom prst="rect">
              <a:avLst/>
            </a:prstGeom>
            <a:solidFill>
              <a:srgbClr val="F3BF09"/>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1" name="Rectangle 30"/>
            <p:cNvSpPr>
              <a:spLocks noChangeArrowheads="1"/>
            </p:cNvSpPr>
            <p:nvPr userDrawn="1"/>
          </p:nvSpPr>
          <p:spPr bwMode="gray">
            <a:xfrm>
              <a:off x="2176269" y="5988050"/>
              <a:ext cx="117391" cy="107950"/>
            </a:xfrm>
            <a:prstGeom prst="rect">
              <a:avLst/>
            </a:prstGeom>
            <a:solidFill>
              <a:srgbClr val="E93409"/>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2" name="Rectangle 31"/>
            <p:cNvSpPr>
              <a:spLocks noChangeArrowheads="1"/>
            </p:cNvSpPr>
            <p:nvPr userDrawn="1"/>
          </p:nvSpPr>
          <p:spPr bwMode="gray">
            <a:xfrm>
              <a:off x="2131851" y="5824538"/>
              <a:ext cx="44418" cy="163512"/>
            </a:xfrm>
            <a:prstGeom prst="rect">
              <a:avLst/>
            </a:prstGeom>
            <a:solidFill>
              <a:srgbClr val="EA880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3" name="Rectangle 32"/>
            <p:cNvSpPr>
              <a:spLocks noChangeArrowheads="1"/>
            </p:cNvSpPr>
            <p:nvPr userDrawn="1"/>
          </p:nvSpPr>
          <p:spPr bwMode="gray">
            <a:xfrm>
              <a:off x="2131851" y="5988050"/>
              <a:ext cx="44418" cy="107950"/>
            </a:xfrm>
            <a:prstGeom prst="rect">
              <a:avLst/>
            </a:prstGeom>
            <a:solidFill>
              <a:srgbClr val="E0250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4" name="Freeform 33"/>
            <p:cNvSpPr>
              <a:spLocks/>
            </p:cNvSpPr>
            <p:nvPr userDrawn="1"/>
          </p:nvSpPr>
          <p:spPr bwMode="gray">
            <a:xfrm>
              <a:off x="1905000" y="5824538"/>
              <a:ext cx="226851" cy="163512"/>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5" name="Rectangle 34"/>
            <p:cNvSpPr>
              <a:spLocks noChangeArrowheads="1"/>
            </p:cNvSpPr>
            <p:nvPr userDrawn="1"/>
          </p:nvSpPr>
          <p:spPr bwMode="gray">
            <a:xfrm>
              <a:off x="2046187" y="5988050"/>
              <a:ext cx="85664" cy="107950"/>
            </a:xfrm>
            <a:prstGeom prst="rect">
              <a:avLst/>
            </a:prstGeom>
            <a:solidFill>
              <a:srgbClr val="D614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6" name="Rectangle 35"/>
            <p:cNvSpPr>
              <a:spLocks noChangeArrowheads="1"/>
            </p:cNvSpPr>
            <p:nvPr userDrawn="1"/>
          </p:nvSpPr>
          <p:spPr bwMode="gray">
            <a:xfrm>
              <a:off x="1905000" y="5934075"/>
              <a:ext cx="141187" cy="53975"/>
            </a:xfrm>
            <a:prstGeom prst="rect">
              <a:avLst/>
            </a:prstGeom>
            <a:solidFill>
              <a:srgbClr val="C93C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7" name="Rectangle 36"/>
            <p:cNvSpPr>
              <a:spLocks noChangeArrowheads="1"/>
            </p:cNvSpPr>
            <p:nvPr userDrawn="1"/>
          </p:nvSpPr>
          <p:spPr bwMode="gray">
            <a:xfrm>
              <a:off x="1905000" y="5988050"/>
              <a:ext cx="141187" cy="107950"/>
            </a:xfrm>
            <a:prstGeom prst="rect">
              <a:avLst/>
            </a:prstGeom>
            <a:solidFill>
              <a:srgbClr val="C010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8" name="Rectangle 25"/>
            <p:cNvSpPr>
              <a:spLocks noChangeArrowheads="1"/>
            </p:cNvSpPr>
            <p:nvPr/>
          </p:nvSpPr>
          <p:spPr bwMode="gray">
            <a:xfrm>
              <a:off x="2293661" y="5988050"/>
              <a:ext cx="57109" cy="107950"/>
            </a:xfrm>
            <a:prstGeom prst="rect">
              <a:avLst/>
            </a:prstGeom>
            <a:solidFill>
              <a:srgbClr val="F445F6"/>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9" name="Rectangle 26"/>
            <p:cNvSpPr>
              <a:spLocks noChangeArrowheads="1"/>
            </p:cNvSpPr>
            <p:nvPr/>
          </p:nvSpPr>
          <p:spPr bwMode="gray">
            <a:xfrm>
              <a:off x="2131851" y="5757863"/>
              <a:ext cx="44418" cy="66675"/>
            </a:xfrm>
            <a:prstGeom prst="rect">
              <a:avLst/>
            </a:prstGeom>
            <a:solidFill>
              <a:srgbClr val="F6B67F"/>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0" name="Rectangle 27"/>
            <p:cNvSpPr>
              <a:spLocks noChangeArrowheads="1"/>
            </p:cNvSpPr>
            <p:nvPr/>
          </p:nvSpPr>
          <p:spPr bwMode="gray">
            <a:xfrm>
              <a:off x="1905000" y="5715000"/>
              <a:ext cx="226851" cy="42863"/>
            </a:xfrm>
            <a:prstGeom prst="rect">
              <a:avLst/>
            </a:prstGeom>
            <a:solidFill>
              <a:srgbClr val="F48F17"/>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1" name="Rectangle 28"/>
            <p:cNvSpPr>
              <a:spLocks noChangeArrowheads="1"/>
            </p:cNvSpPr>
            <p:nvPr/>
          </p:nvSpPr>
          <p:spPr bwMode="gray">
            <a:xfrm>
              <a:off x="1905000" y="5757863"/>
              <a:ext cx="226851" cy="66675"/>
            </a:xfrm>
            <a:prstGeom prst="rect">
              <a:avLst/>
            </a:prstGeom>
            <a:solidFill>
              <a:srgbClr val="EB660B"/>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2" name="Rectangle 29"/>
            <p:cNvSpPr>
              <a:spLocks noChangeArrowheads="1"/>
            </p:cNvSpPr>
            <p:nvPr/>
          </p:nvSpPr>
          <p:spPr bwMode="gray">
            <a:xfrm>
              <a:off x="2176269" y="5824538"/>
              <a:ext cx="117391" cy="163512"/>
            </a:xfrm>
            <a:prstGeom prst="rect">
              <a:avLst/>
            </a:prstGeom>
            <a:solidFill>
              <a:srgbClr val="F3BF09"/>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3" name="Rectangle 30"/>
            <p:cNvSpPr>
              <a:spLocks noChangeArrowheads="1"/>
            </p:cNvSpPr>
            <p:nvPr/>
          </p:nvSpPr>
          <p:spPr bwMode="gray">
            <a:xfrm>
              <a:off x="2176269" y="5988050"/>
              <a:ext cx="117391" cy="107950"/>
            </a:xfrm>
            <a:prstGeom prst="rect">
              <a:avLst/>
            </a:prstGeom>
            <a:solidFill>
              <a:srgbClr val="E93409"/>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4" name="Rectangle 31"/>
            <p:cNvSpPr>
              <a:spLocks noChangeArrowheads="1"/>
            </p:cNvSpPr>
            <p:nvPr/>
          </p:nvSpPr>
          <p:spPr bwMode="gray">
            <a:xfrm>
              <a:off x="2131851" y="5824538"/>
              <a:ext cx="44418" cy="163512"/>
            </a:xfrm>
            <a:prstGeom prst="rect">
              <a:avLst/>
            </a:prstGeom>
            <a:solidFill>
              <a:srgbClr val="EA880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5" name="Rectangle 32"/>
            <p:cNvSpPr>
              <a:spLocks noChangeArrowheads="1"/>
            </p:cNvSpPr>
            <p:nvPr/>
          </p:nvSpPr>
          <p:spPr bwMode="gray">
            <a:xfrm>
              <a:off x="2131851" y="5988050"/>
              <a:ext cx="44418" cy="107950"/>
            </a:xfrm>
            <a:prstGeom prst="rect">
              <a:avLst/>
            </a:prstGeom>
            <a:solidFill>
              <a:srgbClr val="E0250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6" name="Freeform 33"/>
            <p:cNvSpPr>
              <a:spLocks/>
            </p:cNvSpPr>
            <p:nvPr/>
          </p:nvSpPr>
          <p:spPr bwMode="gray">
            <a:xfrm>
              <a:off x="1905000" y="5824538"/>
              <a:ext cx="226851" cy="163512"/>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7" name="Rectangle 34"/>
            <p:cNvSpPr>
              <a:spLocks noChangeArrowheads="1"/>
            </p:cNvSpPr>
            <p:nvPr/>
          </p:nvSpPr>
          <p:spPr bwMode="gray">
            <a:xfrm>
              <a:off x="2046187" y="5988050"/>
              <a:ext cx="85664" cy="107950"/>
            </a:xfrm>
            <a:prstGeom prst="rect">
              <a:avLst/>
            </a:prstGeom>
            <a:solidFill>
              <a:srgbClr val="D614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8" name="Rectangle 35"/>
            <p:cNvSpPr>
              <a:spLocks noChangeArrowheads="1"/>
            </p:cNvSpPr>
            <p:nvPr/>
          </p:nvSpPr>
          <p:spPr bwMode="gray">
            <a:xfrm>
              <a:off x="1905000" y="5934075"/>
              <a:ext cx="141187" cy="53975"/>
            </a:xfrm>
            <a:prstGeom prst="rect">
              <a:avLst/>
            </a:prstGeom>
            <a:solidFill>
              <a:srgbClr val="C93C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29" name="Rectangle 36"/>
            <p:cNvSpPr>
              <a:spLocks noChangeArrowheads="1"/>
            </p:cNvSpPr>
            <p:nvPr/>
          </p:nvSpPr>
          <p:spPr bwMode="gray">
            <a:xfrm>
              <a:off x="1905000" y="5988050"/>
              <a:ext cx="141187" cy="107950"/>
            </a:xfrm>
            <a:prstGeom prst="rect">
              <a:avLst/>
            </a:prstGeom>
            <a:solidFill>
              <a:srgbClr val="C01000"/>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grpSp>
      <p:grpSp>
        <p:nvGrpSpPr>
          <p:cNvPr id="30" name="Group 42"/>
          <p:cNvGrpSpPr>
            <a:grpSpLocks/>
          </p:cNvGrpSpPr>
          <p:nvPr/>
        </p:nvGrpSpPr>
        <p:grpSpPr bwMode="auto">
          <a:xfrm>
            <a:off x="984250" y="6172200"/>
            <a:ext cx="914400" cy="463550"/>
            <a:chOff x="984728" y="6172200"/>
            <a:chExt cx="914400" cy="463014"/>
          </a:xfrm>
        </p:grpSpPr>
        <p:sp>
          <p:nvSpPr>
            <p:cNvPr id="31" name="Rectangle 37"/>
            <p:cNvSpPr>
              <a:spLocks noChangeArrowheads="1"/>
            </p:cNvSpPr>
            <p:nvPr userDrawn="1"/>
          </p:nvSpPr>
          <p:spPr bwMode="black">
            <a:xfrm>
              <a:off x="1524478" y="6172200"/>
              <a:ext cx="228600" cy="45985"/>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32" name="Freeform 7"/>
            <p:cNvSpPr>
              <a:spLocks noEditPoints="1"/>
            </p:cNvSpPr>
            <p:nvPr userDrawn="1"/>
          </p:nvSpPr>
          <p:spPr bwMode="black">
            <a:xfrm>
              <a:off x="984728" y="6291125"/>
              <a:ext cx="914400" cy="34408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grpSp>
      <p:cxnSp>
        <p:nvCxnSpPr>
          <p:cNvPr id="33" name="Shape 32"/>
          <p:cNvCxnSpPr/>
          <p:nvPr/>
        </p:nvCxnSpPr>
        <p:spPr>
          <a:xfrm rot="5400000" flipH="1" flipV="1">
            <a:off x="5095875" y="-2733675"/>
            <a:ext cx="152400" cy="683895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p:nvPr>
        </p:nvSpPr>
        <p:spPr bwMode="black">
          <a:xfrm>
            <a:off x="1895475" y="838200"/>
            <a:ext cx="5343525" cy="914400"/>
          </a:xfrm>
        </p:spPr>
        <p:txBody>
          <a:bodyPr>
            <a:noAutofit/>
          </a:bodyPr>
          <a:lstStyle>
            <a:lvl1pPr>
              <a:lnSpc>
                <a:spcPct val="90000"/>
              </a:lnSpc>
              <a:defRPr sz="3200" b="1" i="1" baseline="0">
                <a:solidFill>
                  <a:schemeClr val="tx1"/>
                </a:solidFill>
              </a:defRPr>
            </a:lvl1pPr>
          </a:lstStyle>
          <a:p>
            <a:r>
              <a:rPr lang="en-US" noProof="0" smtClean="0"/>
              <a:t>Click to edit Master title style</a:t>
            </a:r>
            <a:endParaRPr lang="en-GB" noProof="0" dirty="0"/>
          </a:p>
        </p:txBody>
      </p:sp>
      <p:sp>
        <p:nvSpPr>
          <p:cNvPr id="143" name="Subtitle 2"/>
          <p:cNvSpPr>
            <a:spLocks noGrp="1"/>
          </p:cNvSpPr>
          <p:nvPr>
            <p:ph type="subTitle" idx="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144" name="Text Placeholder 31"/>
          <p:cNvSpPr>
            <a:spLocks noGrp="1"/>
          </p:cNvSpPr>
          <p:nvPr>
            <p:ph type="body" sz="quarter" idx="10"/>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extLst>
      <p:ext uri="{BB962C8B-B14F-4D97-AF65-F5344CB8AC3E}">
        <p14:creationId xmlns:p14="http://schemas.microsoft.com/office/powerpoint/2010/main" val="10383863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6" name="Group 19"/>
          <p:cNvGrpSpPr>
            <a:grpSpLocks/>
          </p:cNvGrpSpPr>
          <p:nvPr/>
        </p:nvGrpSpPr>
        <p:grpSpPr bwMode="auto">
          <a:xfrm>
            <a:off x="984250" y="0"/>
            <a:ext cx="8159750" cy="6635750"/>
            <a:chOff x="984728" y="0"/>
            <a:chExt cx="8159272" cy="6635214"/>
          </a:xfrm>
        </p:grpSpPr>
        <p:sp>
          <p:nvSpPr>
            <p:cNvPr id="7" name="Rectangle 158"/>
            <p:cNvSpPr>
              <a:spLocks noChangeArrowheads="1"/>
            </p:cNvSpPr>
            <p:nvPr userDrawn="1"/>
          </p:nvSpPr>
          <p:spPr bwMode="gray">
            <a:xfrm>
              <a:off x="1753033" y="685745"/>
              <a:ext cx="5638470" cy="2209622"/>
            </a:xfrm>
            <a:prstGeom prst="rect">
              <a:avLst/>
            </a:prstGeom>
            <a:solidFill>
              <a:srgbClr val="D74021"/>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8" name="Rectangle 159"/>
            <p:cNvSpPr>
              <a:spLocks noChangeArrowheads="1"/>
            </p:cNvSpPr>
            <p:nvPr userDrawn="1"/>
          </p:nvSpPr>
          <p:spPr bwMode="gray">
            <a:xfrm>
              <a:off x="8077262" y="2895366"/>
              <a:ext cx="619089" cy="3276335"/>
            </a:xfrm>
            <a:prstGeom prst="rect">
              <a:avLst/>
            </a:prstGeom>
            <a:solidFill>
              <a:srgbClr val="E88C14"/>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9" name="Rectangle 153"/>
            <p:cNvSpPr>
              <a:spLocks noChangeArrowheads="1"/>
            </p:cNvSpPr>
            <p:nvPr/>
          </p:nvSpPr>
          <p:spPr bwMode="gray">
            <a:xfrm>
              <a:off x="8686827" y="2895366"/>
              <a:ext cx="457173" cy="3276335"/>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0" name="Rectangle 156"/>
            <p:cNvSpPr>
              <a:spLocks noChangeArrowheads="1"/>
            </p:cNvSpPr>
            <p:nvPr userDrawn="1"/>
          </p:nvSpPr>
          <p:spPr bwMode="gray">
            <a:xfrm>
              <a:off x="1753033" y="0"/>
              <a:ext cx="5638470" cy="685745"/>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1" name="Rectangle 160"/>
            <p:cNvSpPr>
              <a:spLocks noChangeArrowheads="1"/>
            </p:cNvSpPr>
            <p:nvPr userDrawn="1"/>
          </p:nvSpPr>
          <p:spPr bwMode="gray">
            <a:xfrm>
              <a:off x="7391503" y="2895366"/>
              <a:ext cx="685760" cy="3276335"/>
            </a:xfrm>
            <a:prstGeom prst="rect">
              <a:avLst/>
            </a:prstGeom>
            <a:solidFill>
              <a:srgbClr val="D1390D"/>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2" name="Rectangle 11"/>
            <p:cNvSpPr/>
            <p:nvPr userDrawn="1"/>
          </p:nvSpPr>
          <p:spPr bwMode="gray">
            <a:xfrm>
              <a:off x="1753033" y="2895366"/>
              <a:ext cx="5638470" cy="3276335"/>
            </a:xfrm>
            <a:prstGeom prst="rect">
              <a:avLst/>
            </a:prstGeom>
            <a:solidFill>
              <a:srgbClr val="C22303"/>
            </a:solidFill>
            <a:ln w="0">
              <a:noFill/>
              <a:prstDash val="solid"/>
              <a:round/>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3" name="Rectangle 155"/>
            <p:cNvSpPr>
              <a:spLocks noChangeArrowheads="1"/>
            </p:cNvSpPr>
            <p:nvPr userDrawn="1"/>
          </p:nvSpPr>
          <p:spPr bwMode="gray">
            <a:xfrm>
              <a:off x="7391503" y="685745"/>
              <a:ext cx="685760" cy="2209622"/>
            </a:xfrm>
            <a:prstGeom prst="rect">
              <a:avLst/>
            </a:prstGeom>
            <a:solidFill>
              <a:srgbClr val="E669A2"/>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4" name="Freeform 7"/>
            <p:cNvSpPr>
              <a:spLocks noEditPoints="1"/>
            </p:cNvSpPr>
            <p:nvPr userDrawn="1"/>
          </p:nvSpPr>
          <p:spPr bwMode="black">
            <a:xfrm>
              <a:off x="984728" y="6290755"/>
              <a:ext cx="914346" cy="34445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grpSp>
      <p:grpSp>
        <p:nvGrpSpPr>
          <p:cNvPr id="15" name="Group 31"/>
          <p:cNvGrpSpPr>
            <a:grpSpLocks/>
          </p:cNvGrpSpPr>
          <p:nvPr/>
        </p:nvGrpSpPr>
        <p:grpSpPr bwMode="auto">
          <a:xfrm>
            <a:off x="488950" y="2901950"/>
            <a:ext cx="1209675" cy="150813"/>
            <a:chOff x="489087" y="2521685"/>
            <a:chExt cx="1209752" cy="151219"/>
          </a:xfrm>
        </p:grpSpPr>
        <p:cxnSp>
          <p:nvCxnSpPr>
            <p:cNvPr id="16" name="Straight Connector 15"/>
            <p:cNvCxnSpPr/>
            <p:nvPr userDrawn="1"/>
          </p:nvCxnSpPr>
          <p:spPr>
            <a:xfrm rot="10800000">
              <a:off x="489087" y="2521685"/>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413477"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8" name="Freeform 7"/>
          <p:cNvSpPr>
            <a:spLocks noEditPoints="1"/>
          </p:cNvSpPr>
          <p:nvPr/>
        </p:nvSpPr>
        <p:spPr bwMode="black">
          <a:xfrm>
            <a:off x="984250" y="6291263"/>
            <a:ext cx="914400" cy="344487"/>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9" name="Rectangle 37"/>
          <p:cNvSpPr>
            <a:spLocks noChangeArrowheads="1"/>
          </p:cNvSpPr>
          <p:nvPr/>
        </p:nvSpPr>
        <p:spPr bwMode="black">
          <a:xfrm>
            <a:off x="1524000" y="6172200"/>
            <a:ext cx="228600" cy="46038"/>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31" name="Picture Placeholder 76"/>
          <p:cNvSpPr>
            <a:spLocks noGrp="1"/>
          </p:cNvSpPr>
          <p:nvPr>
            <p:ph type="pic" sz="quarter" idx="13"/>
          </p:nvPr>
        </p:nvSpPr>
        <p:spPr>
          <a:xfrm>
            <a:off x="609601" y="3048000"/>
            <a:ext cx="914400" cy="762000"/>
          </a:xfrm>
        </p:spPr>
        <p:txBody>
          <a:bodyPr rtlCol="0">
            <a:noAutofit/>
          </a:bodyPr>
          <a:lstStyle>
            <a:lvl1pPr>
              <a:defRPr sz="1400"/>
            </a:lvl1pPr>
          </a:lstStyle>
          <a:p>
            <a:pPr lvl="0"/>
            <a:r>
              <a:rPr lang="en-US" noProof="0" dirty="0" smtClean="0"/>
              <a:t>Click icon to add picture</a:t>
            </a:r>
            <a:endParaRPr lang="en-GB" noProof="0" dirty="0"/>
          </a:p>
        </p:txBody>
      </p:sp>
      <p:sp>
        <p:nvSpPr>
          <p:cNvPr id="45"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a:p>
        </p:txBody>
      </p:sp>
      <p:sp>
        <p:nvSpPr>
          <p:cNvPr id="46"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47"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extLst>
      <p:ext uri="{BB962C8B-B14F-4D97-AF65-F5344CB8AC3E}">
        <p14:creationId xmlns:p14="http://schemas.microsoft.com/office/powerpoint/2010/main" val="12129612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6" name="Group 25"/>
          <p:cNvGrpSpPr>
            <a:grpSpLocks/>
          </p:cNvGrpSpPr>
          <p:nvPr/>
        </p:nvGrpSpPr>
        <p:grpSpPr bwMode="auto">
          <a:xfrm>
            <a:off x="984250" y="0"/>
            <a:ext cx="8159750" cy="6635750"/>
            <a:chOff x="984728" y="0"/>
            <a:chExt cx="8159272" cy="6635214"/>
          </a:xfrm>
        </p:grpSpPr>
        <p:sp>
          <p:nvSpPr>
            <p:cNvPr id="7" name="Rectangle 158"/>
            <p:cNvSpPr>
              <a:spLocks noChangeArrowheads="1"/>
            </p:cNvSpPr>
            <p:nvPr userDrawn="1"/>
          </p:nvSpPr>
          <p:spPr bwMode="gray">
            <a:xfrm>
              <a:off x="1753033" y="685745"/>
              <a:ext cx="5638470" cy="2209622"/>
            </a:xfrm>
            <a:prstGeom prst="rect">
              <a:avLst/>
            </a:prstGeom>
            <a:solidFill>
              <a:srgbClr val="D74021"/>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8" name="Rectangle 159"/>
            <p:cNvSpPr>
              <a:spLocks noChangeArrowheads="1"/>
            </p:cNvSpPr>
            <p:nvPr userDrawn="1"/>
          </p:nvSpPr>
          <p:spPr bwMode="gray">
            <a:xfrm>
              <a:off x="8077262" y="2895366"/>
              <a:ext cx="619089" cy="3276335"/>
            </a:xfrm>
            <a:prstGeom prst="rect">
              <a:avLst/>
            </a:prstGeom>
            <a:solidFill>
              <a:srgbClr val="E88C14"/>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9" name="Rectangle 153"/>
            <p:cNvSpPr>
              <a:spLocks noChangeArrowheads="1"/>
            </p:cNvSpPr>
            <p:nvPr/>
          </p:nvSpPr>
          <p:spPr bwMode="gray">
            <a:xfrm>
              <a:off x="8686827" y="2895366"/>
              <a:ext cx="457173" cy="3276335"/>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0" name="Rectangle 156"/>
            <p:cNvSpPr>
              <a:spLocks noChangeArrowheads="1"/>
            </p:cNvSpPr>
            <p:nvPr userDrawn="1"/>
          </p:nvSpPr>
          <p:spPr bwMode="gray">
            <a:xfrm>
              <a:off x="1753033" y="0"/>
              <a:ext cx="5638470" cy="685745"/>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1" name="Rectangle 160"/>
            <p:cNvSpPr>
              <a:spLocks noChangeArrowheads="1"/>
            </p:cNvSpPr>
            <p:nvPr userDrawn="1"/>
          </p:nvSpPr>
          <p:spPr bwMode="gray">
            <a:xfrm>
              <a:off x="7391503" y="2895366"/>
              <a:ext cx="685760" cy="3276335"/>
            </a:xfrm>
            <a:prstGeom prst="rect">
              <a:avLst/>
            </a:prstGeom>
            <a:solidFill>
              <a:srgbClr val="D1390D"/>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2" name="Rectangle 11"/>
            <p:cNvSpPr/>
            <p:nvPr userDrawn="1"/>
          </p:nvSpPr>
          <p:spPr bwMode="gray">
            <a:xfrm>
              <a:off x="1753033" y="2895366"/>
              <a:ext cx="5638470" cy="3276335"/>
            </a:xfrm>
            <a:prstGeom prst="rect">
              <a:avLst/>
            </a:prstGeom>
            <a:solidFill>
              <a:srgbClr val="C22303"/>
            </a:solidFill>
            <a:ln w="0">
              <a:noFill/>
              <a:prstDash val="solid"/>
              <a:round/>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3" name="Rectangle 155"/>
            <p:cNvSpPr>
              <a:spLocks noChangeArrowheads="1"/>
            </p:cNvSpPr>
            <p:nvPr userDrawn="1"/>
          </p:nvSpPr>
          <p:spPr bwMode="gray">
            <a:xfrm>
              <a:off x="7391503" y="685745"/>
              <a:ext cx="685760" cy="2209622"/>
            </a:xfrm>
            <a:prstGeom prst="rect">
              <a:avLst/>
            </a:prstGeom>
            <a:solidFill>
              <a:srgbClr val="E669A2"/>
            </a:solidFill>
            <a:ln w="0">
              <a:noFill/>
              <a:prstDash val="solid"/>
              <a:miter lim="800000"/>
              <a:headEnd/>
              <a:tailEnd/>
            </a:ln>
          </p:spPr>
          <p:txBody>
            <a:bodyPr lIns="0" tIns="0" rIns="0" bIns="0"/>
            <a:lstStyle/>
            <a:p>
              <a:pPr fontAlgn="auto">
                <a:spcBef>
                  <a:spcPts val="0"/>
                </a:spcBef>
                <a:spcAft>
                  <a:spcPts val="0"/>
                </a:spcAft>
                <a:defRPr/>
              </a:pPr>
              <a:endParaRPr lang="en-GB" dirty="0">
                <a:solidFill>
                  <a:srgbClr val="000000"/>
                </a:solidFill>
                <a:latin typeface="Arial"/>
              </a:endParaRPr>
            </a:p>
          </p:txBody>
        </p:sp>
        <p:sp>
          <p:nvSpPr>
            <p:cNvPr id="14" name="Freeform 7"/>
            <p:cNvSpPr>
              <a:spLocks noEditPoints="1"/>
            </p:cNvSpPr>
            <p:nvPr userDrawn="1"/>
          </p:nvSpPr>
          <p:spPr bwMode="black">
            <a:xfrm>
              <a:off x="984728" y="6290755"/>
              <a:ext cx="914346" cy="34445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grpSp>
      <p:sp>
        <p:nvSpPr>
          <p:cNvPr id="15" name="Freeform 7"/>
          <p:cNvSpPr>
            <a:spLocks noEditPoints="1"/>
          </p:cNvSpPr>
          <p:nvPr/>
        </p:nvSpPr>
        <p:spPr bwMode="black">
          <a:xfrm>
            <a:off x="984250" y="6291263"/>
            <a:ext cx="914400" cy="344487"/>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6" name="Rectangle 37"/>
          <p:cNvSpPr>
            <a:spLocks noChangeArrowheads="1"/>
          </p:cNvSpPr>
          <p:nvPr/>
        </p:nvSpPr>
        <p:spPr bwMode="black">
          <a:xfrm>
            <a:off x="1524000" y="6172200"/>
            <a:ext cx="228600" cy="46038"/>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54"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dirty="0"/>
          </a:p>
        </p:txBody>
      </p:sp>
      <p:sp>
        <p:nvSpPr>
          <p:cNvPr id="55"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56"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
        <p:nvSpPr>
          <p:cNvPr id="17" name="Picture Placeholder 76"/>
          <p:cNvSpPr>
            <a:spLocks noGrp="1"/>
          </p:cNvSpPr>
          <p:nvPr>
            <p:ph type="pic" sz="quarter" idx="13"/>
          </p:nvPr>
        </p:nvSpPr>
        <p:spPr>
          <a:xfrm>
            <a:off x="1752600" y="2895600"/>
            <a:ext cx="6324600" cy="3276600"/>
          </a:xfrm>
        </p:spPr>
        <p:txBody>
          <a:bodyPr rtlCol="0">
            <a:noAutofit/>
          </a:bodyPr>
          <a:lstStyle>
            <a:lvl1pPr>
              <a:defRPr sz="1400"/>
            </a:lvl1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1617978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5" name="Rectangle 649"/>
          <p:cNvSpPr>
            <a:spLocks noChangeArrowheads="1"/>
          </p:cNvSpPr>
          <p:nvPr/>
        </p:nvSpPr>
        <p:spPr bwMode="gray">
          <a:xfrm>
            <a:off x="7391400" y="685800"/>
            <a:ext cx="1752600" cy="5486400"/>
          </a:xfrm>
          <a:prstGeom prst="rect">
            <a:avLst/>
          </a:prstGeom>
          <a:solidFill>
            <a:schemeClr val="tx2">
              <a:lumMod val="40000"/>
              <a:lumOff val="60000"/>
            </a:schemeClr>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6"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7"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grpSp>
        <p:nvGrpSpPr>
          <p:cNvPr id="8" name="Group 60"/>
          <p:cNvGrpSpPr>
            <a:grpSpLocks/>
          </p:cNvGrpSpPr>
          <p:nvPr/>
        </p:nvGrpSpPr>
        <p:grpSpPr bwMode="auto">
          <a:xfrm>
            <a:off x="984250" y="6172200"/>
            <a:ext cx="914400" cy="463550"/>
            <a:chOff x="984728" y="6172200"/>
            <a:chExt cx="914400" cy="463014"/>
          </a:xfrm>
        </p:grpSpPr>
        <p:sp>
          <p:nvSpPr>
            <p:cNvPr id="9" name="Rectangle 37"/>
            <p:cNvSpPr>
              <a:spLocks noChangeArrowheads="1"/>
            </p:cNvSpPr>
            <p:nvPr userDrawn="1"/>
          </p:nvSpPr>
          <p:spPr bwMode="black">
            <a:xfrm>
              <a:off x="1524478" y="6172200"/>
              <a:ext cx="228600" cy="45985"/>
            </a:xfrm>
            <a:prstGeom prst="rect">
              <a:avLst/>
            </a:prstGeom>
            <a:solidFill>
              <a:schemeClr val="tx2"/>
            </a:solidFill>
            <a:ln w="0">
              <a:solidFill>
                <a:schemeClr val="tx2"/>
              </a:solidFill>
              <a:prstDash val="solid"/>
              <a:miter lim="800000"/>
              <a:headEnd/>
              <a:tailEnd/>
            </a:ln>
          </p:spPr>
          <p:txBody>
            <a:bodyPr/>
            <a:lstStyle/>
            <a:p>
              <a:pPr fontAlgn="auto">
                <a:spcBef>
                  <a:spcPts val="0"/>
                </a:spcBef>
                <a:spcAft>
                  <a:spcPts val="0"/>
                </a:spcAft>
                <a:defRPr/>
              </a:pPr>
              <a:endParaRPr lang="en-GB" dirty="0">
                <a:solidFill>
                  <a:srgbClr val="000000"/>
                </a:solidFill>
                <a:latin typeface="Arial"/>
              </a:endParaRPr>
            </a:p>
          </p:txBody>
        </p:sp>
        <p:sp>
          <p:nvSpPr>
            <p:cNvPr id="10" name="Freeform 7"/>
            <p:cNvSpPr>
              <a:spLocks noEditPoints="1"/>
            </p:cNvSpPr>
            <p:nvPr userDrawn="1"/>
          </p:nvSpPr>
          <p:spPr bwMode="black">
            <a:xfrm>
              <a:off x="984728" y="6291125"/>
              <a:ext cx="914400" cy="34408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solidFill>
                  <a:srgbClr val="000000"/>
                </a:solidFill>
                <a:latin typeface="Arial"/>
              </a:endParaRPr>
            </a:p>
          </p:txBody>
        </p:sp>
      </p:grpSp>
      <p:sp>
        <p:nvSpPr>
          <p:cNvPr id="50"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dirty="0"/>
          </a:p>
        </p:txBody>
      </p:sp>
      <p:sp>
        <p:nvSpPr>
          <p:cNvPr id="51"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52"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extLst>
      <p:ext uri="{BB962C8B-B14F-4D97-AF65-F5344CB8AC3E}">
        <p14:creationId xmlns:p14="http://schemas.microsoft.com/office/powerpoint/2010/main" val="36399587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smtClean="0"/>
              <a:t>Click to edit Master title style</a:t>
            </a:r>
            <a:endParaRPr lang="en-GB" noProof="0"/>
          </a:p>
        </p:txBody>
      </p:sp>
      <p:sp>
        <p:nvSpPr>
          <p:cNvPr id="11" name="Text Placeholder 10"/>
          <p:cNvSpPr>
            <a:spLocks noGrp="1"/>
          </p:cNvSpPr>
          <p:nvPr>
            <p:ph type="body" sz="quarter" idx="10"/>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3342557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3" name="TextBox 2"/>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Arial" pitchFamily="34" charset="0"/>
                <a:cs typeface="Arial" pitchFamily="34" charset="0"/>
              </a:rPr>
              <a:t>PwC</a:t>
            </a:r>
          </a:p>
        </p:txBody>
      </p:sp>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5" name="Footer Placeholder 4"/>
          <p:cNvSpPr>
            <a:spLocks noGrp="1"/>
          </p:cNvSpPr>
          <p:nvPr>
            <p:ph type="ftr" sz="quarter" idx="10"/>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smtClean="0"/>
              <a:t>UC Davis Summer Tax Institute</a:t>
            </a:r>
            <a:endParaRPr lang="en-GB" dirty="0"/>
          </a:p>
        </p:txBody>
      </p:sp>
      <p:sp>
        <p:nvSpPr>
          <p:cNvPr id="6"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9860BFF5-1D49-4F5E-995B-B9FAD730263D}" type="slidenum">
              <a:rPr lang="en-GB"/>
              <a:pPr>
                <a:defRPr/>
              </a:pPr>
              <a:t>‹#›</a:t>
            </a:fld>
            <a:endParaRPr lang="en-GB" dirty="0"/>
          </a:p>
        </p:txBody>
      </p:sp>
      <p:sp>
        <p:nvSpPr>
          <p:cNvPr id="7"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14, 2017</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3400" y="685800"/>
            <a:ext cx="80772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a:t>
            </a:r>
            <a:br>
              <a:rPr lang="en-GB" smtClean="0"/>
            </a:br>
            <a:r>
              <a:rPr lang="en-GB" smtClean="0"/>
              <a:t>Master title style</a:t>
            </a:r>
          </a:p>
        </p:txBody>
      </p:sp>
      <p:sp>
        <p:nvSpPr>
          <p:cNvPr id="1027" name="Text Placeholder 2"/>
          <p:cNvSpPr>
            <a:spLocks noGrp="1"/>
          </p:cNvSpPr>
          <p:nvPr>
            <p:ph type="body" idx="1"/>
          </p:nvPr>
        </p:nvSpPr>
        <p:spPr bwMode="auto">
          <a:xfrm>
            <a:off x="533400" y="1752600"/>
            <a:ext cx="80772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4"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r>
              <a:rPr lang="en-GB" dirty="0" smtClean="0"/>
              <a:t> </a:t>
            </a:r>
            <a:fld id="{6B22BB8E-5BF0-42CE-A011-AD609F148EE5}" type="slidenum">
              <a:rPr lang="en-GB" smtClean="0"/>
              <a:pPr>
                <a:defRPr/>
              </a:pPr>
              <a:t>‹#›</a:t>
            </a:fld>
            <a:endParaRPr lang="en-GB" dirty="0"/>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r>
              <a:rPr lang="en-US" smtClean="0"/>
              <a:t>June 14, 2017</a:t>
            </a:r>
            <a:endParaRPr lang="en-GB" dirty="0"/>
          </a:p>
        </p:txBody>
      </p:sp>
      <p:sp>
        <p:nvSpPr>
          <p:cNvPr id="7"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fontAlgn="auto">
              <a:spcBef>
                <a:spcPts val="0"/>
              </a:spcBef>
              <a:spcAft>
                <a:spcPts val="0"/>
              </a:spcAft>
              <a:defRPr sz="1000">
                <a:solidFill>
                  <a:schemeClr val="tx1"/>
                </a:solidFill>
                <a:latin typeface="Arial" pitchFamily="34" charset="0"/>
                <a:cs typeface="Arial" pitchFamily="34" charset="0"/>
              </a:defRPr>
            </a:lvl1pPr>
          </a:lstStyle>
          <a:p>
            <a:pPr>
              <a:defRPr/>
            </a:pPr>
            <a:r>
              <a:rPr lang="en-GB" smtClean="0"/>
              <a:t>UC Davis Summer Tax Institute</a:t>
            </a:r>
            <a:endParaRPr lang="en-GB" dirty="0"/>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922" r:id="rId20"/>
    <p:sldLayoutId id="2147483923" r:id="rId21"/>
  </p:sldLayoutIdLst>
  <p:hf hdr="0"/>
  <p:txStyles>
    <p:titleStyle>
      <a:lvl1pPr algn="l" rtl="0" eaLnBrk="0" fontAlgn="base" hangingPunct="0">
        <a:spcBef>
          <a:spcPct val="0"/>
        </a:spcBef>
        <a:spcAft>
          <a:spcPct val="0"/>
        </a:spcAft>
        <a:defRPr sz="2400" b="1" i="1" kern="1200">
          <a:solidFill>
            <a:schemeClr val="tx1"/>
          </a:solidFill>
          <a:latin typeface="+mj-lt"/>
          <a:ea typeface="+mj-ea"/>
          <a:cs typeface="+mj-cs"/>
        </a:defRPr>
      </a:lvl1pPr>
      <a:lvl2pPr algn="l" rtl="0" eaLnBrk="0" fontAlgn="base" hangingPunct="0">
        <a:spcBef>
          <a:spcPct val="0"/>
        </a:spcBef>
        <a:spcAft>
          <a:spcPct val="0"/>
        </a:spcAft>
        <a:defRPr sz="2400" b="1" i="1">
          <a:solidFill>
            <a:schemeClr val="tx1"/>
          </a:solidFill>
          <a:latin typeface="Georgia" pitchFamily="18" charset="0"/>
        </a:defRPr>
      </a:lvl2pPr>
      <a:lvl3pPr algn="l" rtl="0" eaLnBrk="0" fontAlgn="base" hangingPunct="0">
        <a:spcBef>
          <a:spcPct val="0"/>
        </a:spcBef>
        <a:spcAft>
          <a:spcPct val="0"/>
        </a:spcAft>
        <a:defRPr sz="2400" b="1" i="1">
          <a:solidFill>
            <a:schemeClr val="tx1"/>
          </a:solidFill>
          <a:latin typeface="Georgia" pitchFamily="18" charset="0"/>
        </a:defRPr>
      </a:lvl3pPr>
      <a:lvl4pPr algn="l" rtl="0" eaLnBrk="0" fontAlgn="base" hangingPunct="0">
        <a:spcBef>
          <a:spcPct val="0"/>
        </a:spcBef>
        <a:spcAft>
          <a:spcPct val="0"/>
        </a:spcAft>
        <a:defRPr sz="2400" b="1" i="1">
          <a:solidFill>
            <a:schemeClr val="tx1"/>
          </a:solidFill>
          <a:latin typeface="Georgia" pitchFamily="18" charset="0"/>
        </a:defRPr>
      </a:lvl4pPr>
      <a:lvl5pPr algn="l" rtl="0" eaLnBrk="0" fontAlgn="base" hangingPunct="0">
        <a:spcBef>
          <a:spcPct val="0"/>
        </a:spcBef>
        <a:spcAft>
          <a:spcPct val="0"/>
        </a:spcAft>
        <a:defRPr sz="2400" b="1" i="1">
          <a:solidFill>
            <a:schemeClr val="tx1"/>
          </a:solidFill>
          <a:latin typeface="Georgia" pitchFamily="18" charset="0"/>
        </a:defRPr>
      </a:lvl5pPr>
      <a:lvl6pPr marL="457200" algn="l" rtl="0" fontAlgn="base">
        <a:spcBef>
          <a:spcPct val="0"/>
        </a:spcBef>
        <a:spcAft>
          <a:spcPct val="0"/>
        </a:spcAft>
        <a:defRPr sz="2400" b="1" i="1">
          <a:solidFill>
            <a:schemeClr val="tx1"/>
          </a:solidFill>
          <a:latin typeface="Georgia" pitchFamily="18" charset="0"/>
        </a:defRPr>
      </a:lvl6pPr>
      <a:lvl7pPr marL="914400" algn="l" rtl="0" fontAlgn="base">
        <a:spcBef>
          <a:spcPct val="0"/>
        </a:spcBef>
        <a:spcAft>
          <a:spcPct val="0"/>
        </a:spcAft>
        <a:defRPr sz="2400" b="1" i="1">
          <a:solidFill>
            <a:schemeClr val="tx1"/>
          </a:solidFill>
          <a:latin typeface="Georgia" pitchFamily="18" charset="0"/>
        </a:defRPr>
      </a:lvl7pPr>
      <a:lvl8pPr marL="1371600" algn="l" rtl="0" fontAlgn="base">
        <a:spcBef>
          <a:spcPct val="0"/>
        </a:spcBef>
        <a:spcAft>
          <a:spcPct val="0"/>
        </a:spcAft>
        <a:defRPr sz="2400" b="1" i="1">
          <a:solidFill>
            <a:schemeClr val="tx1"/>
          </a:solidFill>
          <a:latin typeface="Georgia" pitchFamily="18" charset="0"/>
        </a:defRPr>
      </a:lvl8pPr>
      <a:lvl9pPr marL="1828800" algn="l" rtl="0" fontAlgn="base">
        <a:spcBef>
          <a:spcPct val="0"/>
        </a:spcBef>
        <a:spcAft>
          <a:spcPct val="0"/>
        </a:spcAft>
        <a:defRPr sz="2400" b="1" i="1">
          <a:solidFill>
            <a:schemeClr val="tx1"/>
          </a:solidFill>
          <a:latin typeface="Georgia" pitchFamily="18" charset="0"/>
        </a:defRPr>
      </a:lvl9pPr>
    </p:titleStyle>
    <p:bodyStyle>
      <a:lvl1pPr algn="l" rtl="0" eaLnBrk="0" fontAlgn="base" hangingPunct="0">
        <a:spcBef>
          <a:spcPct val="0"/>
        </a:spcBef>
        <a:spcAft>
          <a:spcPts val="900"/>
        </a:spcAft>
        <a:buClr>
          <a:schemeClr val="tx1"/>
        </a:buClr>
        <a:defRPr sz="2000" kern="1200">
          <a:solidFill>
            <a:schemeClr val="tx1"/>
          </a:solidFill>
          <a:latin typeface="Georgia" pitchFamily="18" charset="0"/>
          <a:ea typeface="+mn-ea"/>
          <a:cs typeface="+mn-cs"/>
        </a:defRPr>
      </a:lvl1pPr>
      <a:lvl2pPr marL="273050"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3400" y="685800"/>
            <a:ext cx="80772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a:t>
            </a:r>
            <a:br>
              <a:rPr lang="en-GB" smtClean="0"/>
            </a:br>
            <a:r>
              <a:rPr lang="en-GB" smtClean="0"/>
              <a:t>Master title style</a:t>
            </a:r>
          </a:p>
        </p:txBody>
      </p:sp>
      <p:sp>
        <p:nvSpPr>
          <p:cNvPr id="1027" name="Text Placeholder 2"/>
          <p:cNvSpPr>
            <a:spLocks noGrp="1"/>
          </p:cNvSpPr>
          <p:nvPr>
            <p:ph type="body" idx="1"/>
          </p:nvPr>
        </p:nvSpPr>
        <p:spPr bwMode="auto">
          <a:xfrm>
            <a:off x="533400" y="1752600"/>
            <a:ext cx="80772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4"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r>
              <a:rPr lang="en-GB" dirty="0" smtClean="0">
                <a:solidFill>
                  <a:srgbClr val="000000"/>
                </a:solidFill>
              </a:rPr>
              <a:t>Slide </a:t>
            </a:r>
            <a:fld id="{6B22BB8E-5BF0-42CE-A011-AD609F148EE5}" type="slidenum">
              <a:rPr lang="en-GB" smtClean="0">
                <a:solidFill>
                  <a:srgbClr val="000000"/>
                </a:solidFill>
              </a:rPr>
              <a:pPr>
                <a:defRPr/>
              </a:pPr>
              <a:t>‹#›</a:t>
            </a:fld>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
        <p:nvSpPr>
          <p:cNvPr id="7"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fontAlgn="auto">
              <a:spcBef>
                <a:spcPts val="0"/>
              </a:spcBef>
              <a:spcAft>
                <a:spcPts val="0"/>
              </a:spcAft>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 id="2147483945" r:id="rId21"/>
  </p:sldLayoutIdLst>
  <p:hf hdr="0"/>
  <p:txStyles>
    <p:titleStyle>
      <a:lvl1pPr algn="l" rtl="0" eaLnBrk="0" fontAlgn="base" hangingPunct="0">
        <a:spcBef>
          <a:spcPct val="0"/>
        </a:spcBef>
        <a:spcAft>
          <a:spcPct val="0"/>
        </a:spcAft>
        <a:defRPr sz="2400" b="1" i="1" kern="1200">
          <a:solidFill>
            <a:schemeClr val="tx1"/>
          </a:solidFill>
          <a:latin typeface="+mj-lt"/>
          <a:ea typeface="+mj-ea"/>
          <a:cs typeface="+mj-cs"/>
        </a:defRPr>
      </a:lvl1pPr>
      <a:lvl2pPr algn="l" rtl="0" eaLnBrk="0" fontAlgn="base" hangingPunct="0">
        <a:spcBef>
          <a:spcPct val="0"/>
        </a:spcBef>
        <a:spcAft>
          <a:spcPct val="0"/>
        </a:spcAft>
        <a:defRPr sz="2400" b="1" i="1">
          <a:solidFill>
            <a:schemeClr val="tx1"/>
          </a:solidFill>
          <a:latin typeface="Georgia" pitchFamily="18" charset="0"/>
        </a:defRPr>
      </a:lvl2pPr>
      <a:lvl3pPr algn="l" rtl="0" eaLnBrk="0" fontAlgn="base" hangingPunct="0">
        <a:spcBef>
          <a:spcPct val="0"/>
        </a:spcBef>
        <a:spcAft>
          <a:spcPct val="0"/>
        </a:spcAft>
        <a:defRPr sz="2400" b="1" i="1">
          <a:solidFill>
            <a:schemeClr val="tx1"/>
          </a:solidFill>
          <a:latin typeface="Georgia" pitchFamily="18" charset="0"/>
        </a:defRPr>
      </a:lvl3pPr>
      <a:lvl4pPr algn="l" rtl="0" eaLnBrk="0" fontAlgn="base" hangingPunct="0">
        <a:spcBef>
          <a:spcPct val="0"/>
        </a:spcBef>
        <a:spcAft>
          <a:spcPct val="0"/>
        </a:spcAft>
        <a:defRPr sz="2400" b="1" i="1">
          <a:solidFill>
            <a:schemeClr val="tx1"/>
          </a:solidFill>
          <a:latin typeface="Georgia" pitchFamily="18" charset="0"/>
        </a:defRPr>
      </a:lvl4pPr>
      <a:lvl5pPr algn="l" rtl="0" eaLnBrk="0" fontAlgn="base" hangingPunct="0">
        <a:spcBef>
          <a:spcPct val="0"/>
        </a:spcBef>
        <a:spcAft>
          <a:spcPct val="0"/>
        </a:spcAft>
        <a:defRPr sz="2400" b="1" i="1">
          <a:solidFill>
            <a:schemeClr val="tx1"/>
          </a:solidFill>
          <a:latin typeface="Georgia" pitchFamily="18" charset="0"/>
        </a:defRPr>
      </a:lvl5pPr>
      <a:lvl6pPr marL="457200" algn="l" rtl="0" fontAlgn="base">
        <a:spcBef>
          <a:spcPct val="0"/>
        </a:spcBef>
        <a:spcAft>
          <a:spcPct val="0"/>
        </a:spcAft>
        <a:defRPr sz="2400" b="1" i="1">
          <a:solidFill>
            <a:schemeClr val="tx1"/>
          </a:solidFill>
          <a:latin typeface="Georgia" pitchFamily="18" charset="0"/>
        </a:defRPr>
      </a:lvl6pPr>
      <a:lvl7pPr marL="914400" algn="l" rtl="0" fontAlgn="base">
        <a:spcBef>
          <a:spcPct val="0"/>
        </a:spcBef>
        <a:spcAft>
          <a:spcPct val="0"/>
        </a:spcAft>
        <a:defRPr sz="2400" b="1" i="1">
          <a:solidFill>
            <a:schemeClr val="tx1"/>
          </a:solidFill>
          <a:latin typeface="Georgia" pitchFamily="18" charset="0"/>
        </a:defRPr>
      </a:lvl7pPr>
      <a:lvl8pPr marL="1371600" algn="l" rtl="0" fontAlgn="base">
        <a:spcBef>
          <a:spcPct val="0"/>
        </a:spcBef>
        <a:spcAft>
          <a:spcPct val="0"/>
        </a:spcAft>
        <a:defRPr sz="2400" b="1" i="1">
          <a:solidFill>
            <a:schemeClr val="tx1"/>
          </a:solidFill>
          <a:latin typeface="Georgia" pitchFamily="18" charset="0"/>
        </a:defRPr>
      </a:lvl8pPr>
      <a:lvl9pPr marL="1828800" algn="l" rtl="0" fontAlgn="base">
        <a:spcBef>
          <a:spcPct val="0"/>
        </a:spcBef>
        <a:spcAft>
          <a:spcPct val="0"/>
        </a:spcAft>
        <a:defRPr sz="2400" b="1" i="1">
          <a:solidFill>
            <a:schemeClr val="tx1"/>
          </a:solidFill>
          <a:latin typeface="Georgia" pitchFamily="18" charset="0"/>
        </a:defRPr>
      </a:lvl9pPr>
    </p:titleStyle>
    <p:bodyStyle>
      <a:lvl1pPr algn="l" rtl="0" eaLnBrk="0" fontAlgn="base" hangingPunct="0">
        <a:spcBef>
          <a:spcPct val="0"/>
        </a:spcBef>
        <a:spcAft>
          <a:spcPts val="900"/>
        </a:spcAft>
        <a:buClr>
          <a:schemeClr val="tx1"/>
        </a:buClr>
        <a:defRPr sz="2000" kern="1200">
          <a:solidFill>
            <a:schemeClr val="tx1"/>
          </a:solidFill>
          <a:latin typeface="Georgia" pitchFamily="18" charset="0"/>
          <a:ea typeface="+mn-ea"/>
          <a:cs typeface="+mn-cs"/>
        </a:defRPr>
      </a:lvl1pPr>
      <a:lvl2pPr marL="273050"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3400" y="685800"/>
            <a:ext cx="80772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a:t>
            </a:r>
            <a:br>
              <a:rPr lang="en-GB" smtClean="0"/>
            </a:br>
            <a:r>
              <a:rPr lang="en-GB" smtClean="0"/>
              <a:t>Master title style</a:t>
            </a:r>
          </a:p>
        </p:txBody>
      </p:sp>
      <p:sp>
        <p:nvSpPr>
          <p:cNvPr id="1027" name="Text Placeholder 2"/>
          <p:cNvSpPr>
            <a:spLocks noGrp="1"/>
          </p:cNvSpPr>
          <p:nvPr>
            <p:ph type="body" idx="1"/>
          </p:nvPr>
        </p:nvSpPr>
        <p:spPr bwMode="auto">
          <a:xfrm>
            <a:off x="533400" y="1752600"/>
            <a:ext cx="80772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4"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r>
              <a:rPr lang="en-GB" dirty="0" smtClean="0">
                <a:solidFill>
                  <a:srgbClr val="000000"/>
                </a:solidFill>
              </a:rPr>
              <a:t> </a:t>
            </a:r>
            <a:fld id="{6B22BB8E-5BF0-42CE-A011-AD609F148EE5}" type="slidenum">
              <a:rPr lang="en-GB" smtClean="0">
                <a:solidFill>
                  <a:srgbClr val="000000"/>
                </a:solidFill>
              </a:rPr>
              <a:pPr>
                <a:defRPr/>
              </a:pPr>
              <a:t>‹#›</a:t>
            </a:fld>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
        <p:nvSpPr>
          <p:cNvPr id="7"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fontAlgn="auto">
              <a:spcBef>
                <a:spcPts val="0"/>
              </a:spcBef>
              <a:spcAft>
                <a:spcPts val="0"/>
              </a:spcAft>
              <a:defRPr sz="1000">
                <a:solidFill>
                  <a:schemeClr val="tx1"/>
                </a:solidFill>
                <a:latin typeface="Arial" pitchFamily="34" charset="0"/>
                <a:cs typeface="Arial" pitchFamily="34" charset="0"/>
              </a:defRPr>
            </a:lvl1pPr>
          </a:lstStyle>
          <a:p>
            <a:pPr>
              <a:defRPr/>
            </a:pPr>
            <a:r>
              <a:rPr lang="en-GB" smtClean="0">
                <a:solidFill>
                  <a:srgbClr val="000000"/>
                </a:solidFill>
              </a:rPr>
              <a:t>UC Davis Summer Tax Institute</a:t>
            </a:r>
            <a:endParaRPr lang="en-GB"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4" r:id="rId18"/>
    <p:sldLayoutId id="2147483965" r:id="rId19"/>
    <p:sldLayoutId id="2147483966" r:id="rId20"/>
    <p:sldLayoutId id="2147483967" r:id="rId21"/>
  </p:sldLayoutIdLst>
  <p:hf hdr="0"/>
  <p:txStyles>
    <p:titleStyle>
      <a:lvl1pPr algn="l" rtl="0" eaLnBrk="0" fontAlgn="base" hangingPunct="0">
        <a:spcBef>
          <a:spcPct val="0"/>
        </a:spcBef>
        <a:spcAft>
          <a:spcPct val="0"/>
        </a:spcAft>
        <a:defRPr sz="2400" b="1" i="1" kern="1200">
          <a:solidFill>
            <a:schemeClr val="tx1"/>
          </a:solidFill>
          <a:latin typeface="+mj-lt"/>
          <a:ea typeface="+mj-ea"/>
          <a:cs typeface="+mj-cs"/>
        </a:defRPr>
      </a:lvl1pPr>
      <a:lvl2pPr algn="l" rtl="0" eaLnBrk="0" fontAlgn="base" hangingPunct="0">
        <a:spcBef>
          <a:spcPct val="0"/>
        </a:spcBef>
        <a:spcAft>
          <a:spcPct val="0"/>
        </a:spcAft>
        <a:defRPr sz="2400" b="1" i="1">
          <a:solidFill>
            <a:schemeClr val="tx1"/>
          </a:solidFill>
          <a:latin typeface="Georgia" pitchFamily="18" charset="0"/>
        </a:defRPr>
      </a:lvl2pPr>
      <a:lvl3pPr algn="l" rtl="0" eaLnBrk="0" fontAlgn="base" hangingPunct="0">
        <a:spcBef>
          <a:spcPct val="0"/>
        </a:spcBef>
        <a:spcAft>
          <a:spcPct val="0"/>
        </a:spcAft>
        <a:defRPr sz="2400" b="1" i="1">
          <a:solidFill>
            <a:schemeClr val="tx1"/>
          </a:solidFill>
          <a:latin typeface="Georgia" pitchFamily="18" charset="0"/>
        </a:defRPr>
      </a:lvl3pPr>
      <a:lvl4pPr algn="l" rtl="0" eaLnBrk="0" fontAlgn="base" hangingPunct="0">
        <a:spcBef>
          <a:spcPct val="0"/>
        </a:spcBef>
        <a:spcAft>
          <a:spcPct val="0"/>
        </a:spcAft>
        <a:defRPr sz="2400" b="1" i="1">
          <a:solidFill>
            <a:schemeClr val="tx1"/>
          </a:solidFill>
          <a:latin typeface="Georgia" pitchFamily="18" charset="0"/>
        </a:defRPr>
      </a:lvl4pPr>
      <a:lvl5pPr algn="l" rtl="0" eaLnBrk="0" fontAlgn="base" hangingPunct="0">
        <a:spcBef>
          <a:spcPct val="0"/>
        </a:spcBef>
        <a:spcAft>
          <a:spcPct val="0"/>
        </a:spcAft>
        <a:defRPr sz="2400" b="1" i="1">
          <a:solidFill>
            <a:schemeClr val="tx1"/>
          </a:solidFill>
          <a:latin typeface="Georgia" pitchFamily="18" charset="0"/>
        </a:defRPr>
      </a:lvl5pPr>
      <a:lvl6pPr marL="457200" algn="l" rtl="0" fontAlgn="base">
        <a:spcBef>
          <a:spcPct val="0"/>
        </a:spcBef>
        <a:spcAft>
          <a:spcPct val="0"/>
        </a:spcAft>
        <a:defRPr sz="2400" b="1" i="1">
          <a:solidFill>
            <a:schemeClr val="tx1"/>
          </a:solidFill>
          <a:latin typeface="Georgia" pitchFamily="18" charset="0"/>
        </a:defRPr>
      </a:lvl6pPr>
      <a:lvl7pPr marL="914400" algn="l" rtl="0" fontAlgn="base">
        <a:spcBef>
          <a:spcPct val="0"/>
        </a:spcBef>
        <a:spcAft>
          <a:spcPct val="0"/>
        </a:spcAft>
        <a:defRPr sz="2400" b="1" i="1">
          <a:solidFill>
            <a:schemeClr val="tx1"/>
          </a:solidFill>
          <a:latin typeface="Georgia" pitchFamily="18" charset="0"/>
        </a:defRPr>
      </a:lvl7pPr>
      <a:lvl8pPr marL="1371600" algn="l" rtl="0" fontAlgn="base">
        <a:spcBef>
          <a:spcPct val="0"/>
        </a:spcBef>
        <a:spcAft>
          <a:spcPct val="0"/>
        </a:spcAft>
        <a:defRPr sz="2400" b="1" i="1">
          <a:solidFill>
            <a:schemeClr val="tx1"/>
          </a:solidFill>
          <a:latin typeface="Georgia" pitchFamily="18" charset="0"/>
        </a:defRPr>
      </a:lvl8pPr>
      <a:lvl9pPr marL="1828800" algn="l" rtl="0" fontAlgn="base">
        <a:spcBef>
          <a:spcPct val="0"/>
        </a:spcBef>
        <a:spcAft>
          <a:spcPct val="0"/>
        </a:spcAft>
        <a:defRPr sz="2400" b="1" i="1">
          <a:solidFill>
            <a:schemeClr val="tx1"/>
          </a:solidFill>
          <a:latin typeface="Georgia" pitchFamily="18" charset="0"/>
        </a:defRPr>
      </a:lvl9pPr>
    </p:titleStyle>
    <p:bodyStyle>
      <a:lvl1pPr algn="l" rtl="0" eaLnBrk="0" fontAlgn="base" hangingPunct="0">
        <a:spcBef>
          <a:spcPct val="0"/>
        </a:spcBef>
        <a:spcAft>
          <a:spcPts val="900"/>
        </a:spcAft>
        <a:buClr>
          <a:schemeClr val="tx1"/>
        </a:buClr>
        <a:defRPr sz="2000" kern="1200">
          <a:solidFill>
            <a:schemeClr val="tx1"/>
          </a:solidFill>
          <a:latin typeface="Georgia" pitchFamily="18" charset="0"/>
          <a:ea typeface="+mn-ea"/>
          <a:cs typeface="+mn-cs"/>
        </a:defRPr>
      </a:lvl1pPr>
      <a:lvl2pPr marL="273050"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3400" y="685800"/>
            <a:ext cx="80772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a:t>
            </a:r>
            <a:br>
              <a:rPr lang="en-GB" smtClean="0"/>
            </a:br>
            <a:r>
              <a:rPr lang="en-GB" smtClean="0"/>
              <a:t>Master title style</a:t>
            </a:r>
          </a:p>
        </p:txBody>
      </p:sp>
      <p:sp>
        <p:nvSpPr>
          <p:cNvPr id="1027" name="Text Placeholder 2"/>
          <p:cNvSpPr>
            <a:spLocks noGrp="1"/>
          </p:cNvSpPr>
          <p:nvPr>
            <p:ph type="body" idx="1"/>
          </p:nvPr>
        </p:nvSpPr>
        <p:spPr bwMode="auto">
          <a:xfrm>
            <a:off x="533400" y="1752600"/>
            <a:ext cx="80772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4"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6B22BB8E-5BF0-42CE-A011-AD609F148EE5}" type="slidenum">
              <a:rPr lang="en-GB" smtClean="0">
                <a:solidFill>
                  <a:srgbClr val="000000"/>
                </a:solidFill>
              </a:rPr>
              <a:pPr>
                <a:defRPr/>
              </a:pPr>
              <a:t>‹#›</a:t>
            </a:fld>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r>
              <a:rPr lang="en-US" smtClean="0">
                <a:solidFill>
                  <a:srgbClr val="000000"/>
                </a:solidFill>
              </a:rPr>
              <a:t>June 14, 2017</a:t>
            </a:r>
            <a:endParaRPr lang="en-GB" dirty="0">
              <a:solidFill>
                <a:srgbClr val="000000"/>
              </a:solidFill>
            </a:endParaRPr>
          </a:p>
        </p:txBody>
      </p:sp>
      <p:sp>
        <p:nvSpPr>
          <p:cNvPr id="7"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fontAlgn="auto">
              <a:spcBef>
                <a:spcPts val="0"/>
              </a:spcBef>
              <a:spcAft>
                <a:spcPts val="0"/>
              </a:spcAft>
              <a:defRPr sz="1000">
                <a:solidFill>
                  <a:schemeClr val="tx1"/>
                </a:solidFill>
                <a:latin typeface="Arial" pitchFamily="34" charset="0"/>
                <a:cs typeface="Arial" pitchFamily="34" charset="0"/>
              </a:defRPr>
            </a:lvl1p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80269893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 id="2147484008" r:id="rId18"/>
    <p:sldLayoutId id="2147484009" r:id="rId19"/>
    <p:sldLayoutId id="2147484010" r:id="rId20"/>
    <p:sldLayoutId id="2147484011" r:id="rId21"/>
  </p:sldLayoutIdLst>
  <p:hf hdr="0"/>
  <p:txStyles>
    <p:titleStyle>
      <a:lvl1pPr algn="l" rtl="0" eaLnBrk="0" fontAlgn="base" hangingPunct="0">
        <a:spcBef>
          <a:spcPct val="0"/>
        </a:spcBef>
        <a:spcAft>
          <a:spcPct val="0"/>
        </a:spcAft>
        <a:defRPr sz="2400" b="1" i="1" kern="1200">
          <a:solidFill>
            <a:schemeClr val="tx1"/>
          </a:solidFill>
          <a:latin typeface="+mj-lt"/>
          <a:ea typeface="+mj-ea"/>
          <a:cs typeface="+mj-cs"/>
        </a:defRPr>
      </a:lvl1pPr>
      <a:lvl2pPr algn="l" rtl="0" eaLnBrk="0" fontAlgn="base" hangingPunct="0">
        <a:spcBef>
          <a:spcPct val="0"/>
        </a:spcBef>
        <a:spcAft>
          <a:spcPct val="0"/>
        </a:spcAft>
        <a:defRPr sz="2400" b="1" i="1">
          <a:solidFill>
            <a:schemeClr val="tx1"/>
          </a:solidFill>
          <a:latin typeface="Georgia" pitchFamily="18" charset="0"/>
        </a:defRPr>
      </a:lvl2pPr>
      <a:lvl3pPr algn="l" rtl="0" eaLnBrk="0" fontAlgn="base" hangingPunct="0">
        <a:spcBef>
          <a:spcPct val="0"/>
        </a:spcBef>
        <a:spcAft>
          <a:spcPct val="0"/>
        </a:spcAft>
        <a:defRPr sz="2400" b="1" i="1">
          <a:solidFill>
            <a:schemeClr val="tx1"/>
          </a:solidFill>
          <a:latin typeface="Georgia" pitchFamily="18" charset="0"/>
        </a:defRPr>
      </a:lvl3pPr>
      <a:lvl4pPr algn="l" rtl="0" eaLnBrk="0" fontAlgn="base" hangingPunct="0">
        <a:spcBef>
          <a:spcPct val="0"/>
        </a:spcBef>
        <a:spcAft>
          <a:spcPct val="0"/>
        </a:spcAft>
        <a:defRPr sz="2400" b="1" i="1">
          <a:solidFill>
            <a:schemeClr val="tx1"/>
          </a:solidFill>
          <a:latin typeface="Georgia" pitchFamily="18" charset="0"/>
        </a:defRPr>
      </a:lvl4pPr>
      <a:lvl5pPr algn="l" rtl="0" eaLnBrk="0" fontAlgn="base" hangingPunct="0">
        <a:spcBef>
          <a:spcPct val="0"/>
        </a:spcBef>
        <a:spcAft>
          <a:spcPct val="0"/>
        </a:spcAft>
        <a:defRPr sz="2400" b="1" i="1">
          <a:solidFill>
            <a:schemeClr val="tx1"/>
          </a:solidFill>
          <a:latin typeface="Georgia" pitchFamily="18" charset="0"/>
        </a:defRPr>
      </a:lvl5pPr>
      <a:lvl6pPr marL="457200" algn="l" rtl="0" fontAlgn="base">
        <a:spcBef>
          <a:spcPct val="0"/>
        </a:spcBef>
        <a:spcAft>
          <a:spcPct val="0"/>
        </a:spcAft>
        <a:defRPr sz="2400" b="1" i="1">
          <a:solidFill>
            <a:schemeClr val="tx1"/>
          </a:solidFill>
          <a:latin typeface="Georgia" pitchFamily="18" charset="0"/>
        </a:defRPr>
      </a:lvl6pPr>
      <a:lvl7pPr marL="914400" algn="l" rtl="0" fontAlgn="base">
        <a:spcBef>
          <a:spcPct val="0"/>
        </a:spcBef>
        <a:spcAft>
          <a:spcPct val="0"/>
        </a:spcAft>
        <a:defRPr sz="2400" b="1" i="1">
          <a:solidFill>
            <a:schemeClr val="tx1"/>
          </a:solidFill>
          <a:latin typeface="Georgia" pitchFamily="18" charset="0"/>
        </a:defRPr>
      </a:lvl7pPr>
      <a:lvl8pPr marL="1371600" algn="l" rtl="0" fontAlgn="base">
        <a:spcBef>
          <a:spcPct val="0"/>
        </a:spcBef>
        <a:spcAft>
          <a:spcPct val="0"/>
        </a:spcAft>
        <a:defRPr sz="2400" b="1" i="1">
          <a:solidFill>
            <a:schemeClr val="tx1"/>
          </a:solidFill>
          <a:latin typeface="Georgia" pitchFamily="18" charset="0"/>
        </a:defRPr>
      </a:lvl8pPr>
      <a:lvl9pPr marL="1828800" algn="l" rtl="0" fontAlgn="base">
        <a:spcBef>
          <a:spcPct val="0"/>
        </a:spcBef>
        <a:spcAft>
          <a:spcPct val="0"/>
        </a:spcAft>
        <a:defRPr sz="2400" b="1" i="1">
          <a:solidFill>
            <a:schemeClr val="tx1"/>
          </a:solidFill>
          <a:latin typeface="Georgia" pitchFamily="18" charset="0"/>
        </a:defRPr>
      </a:lvl9pPr>
    </p:titleStyle>
    <p:bodyStyle>
      <a:lvl1pPr algn="l" rtl="0" eaLnBrk="0" fontAlgn="base" hangingPunct="0">
        <a:spcBef>
          <a:spcPct val="0"/>
        </a:spcBef>
        <a:spcAft>
          <a:spcPts val="900"/>
        </a:spcAft>
        <a:buClr>
          <a:schemeClr val="tx1"/>
        </a:buClr>
        <a:defRPr sz="1800" kern="1200">
          <a:solidFill>
            <a:schemeClr val="tx1"/>
          </a:solidFill>
          <a:latin typeface="Georgia" pitchFamily="18" charset="0"/>
          <a:ea typeface="+mn-ea"/>
          <a:cs typeface="+mn-cs"/>
        </a:defRPr>
      </a:lvl1pPr>
      <a:lvl2pPr marL="273050" indent="-273050" algn="l" rtl="0" eaLnBrk="0" fontAlgn="base" hangingPunct="0">
        <a:spcBef>
          <a:spcPct val="0"/>
        </a:spcBef>
        <a:spcAft>
          <a:spcPts val="900"/>
        </a:spcAft>
        <a:buClr>
          <a:schemeClr val="tx1"/>
        </a:buClr>
        <a:buFont typeface="Georgia" pitchFamily="18" charset="0"/>
        <a:buChar char="•"/>
        <a:defRPr sz="1800" kern="1200">
          <a:solidFill>
            <a:schemeClr val="tx1"/>
          </a:solidFill>
          <a:latin typeface="Georgia" pitchFamily="18" charset="0"/>
          <a:ea typeface="+mn-ea"/>
          <a:cs typeface="+mn-cs"/>
        </a:defRPr>
      </a:lvl2pPr>
      <a:lvl3pPr marL="547688" indent="-273050" algn="l" rtl="0" eaLnBrk="0" fontAlgn="base" hangingPunct="0">
        <a:spcBef>
          <a:spcPct val="0"/>
        </a:spcBef>
        <a:spcAft>
          <a:spcPts val="900"/>
        </a:spcAft>
        <a:buClr>
          <a:schemeClr val="tx1"/>
        </a:buClr>
        <a:buFont typeface="Georgia" pitchFamily="18" charset="0"/>
        <a:buChar char="-"/>
        <a:defRPr sz="1800" kern="1200">
          <a:solidFill>
            <a:schemeClr val="tx1"/>
          </a:solidFill>
          <a:latin typeface="Georgia" pitchFamily="18" charset="0"/>
          <a:ea typeface="+mn-ea"/>
          <a:cs typeface="+mn-cs"/>
        </a:defRPr>
      </a:lvl3pPr>
      <a:lvl4pPr marL="822325" indent="-273050" algn="l" rtl="0" eaLnBrk="0" fontAlgn="base" hangingPunct="0">
        <a:spcBef>
          <a:spcPct val="0"/>
        </a:spcBef>
        <a:spcAft>
          <a:spcPts val="900"/>
        </a:spcAft>
        <a:buClr>
          <a:schemeClr val="tx1"/>
        </a:buClr>
        <a:buFont typeface="Georgia" pitchFamily="18" charset="0"/>
        <a:buChar char="◦"/>
        <a:defRPr sz="1800" kern="1200">
          <a:solidFill>
            <a:schemeClr val="tx1"/>
          </a:solidFill>
          <a:latin typeface="Georgia" pitchFamily="18" charset="0"/>
          <a:ea typeface="+mn-ea"/>
          <a:cs typeface="+mn-cs"/>
        </a:defRPr>
      </a:lvl4pPr>
      <a:lvl5pPr marL="1096963" indent="-273050" algn="l" rtl="0" eaLnBrk="0" fontAlgn="base" hangingPunct="0">
        <a:spcBef>
          <a:spcPct val="0"/>
        </a:spcBef>
        <a:spcAft>
          <a:spcPts val="900"/>
        </a:spcAft>
        <a:buClr>
          <a:schemeClr val="tx1"/>
        </a:buClr>
        <a:buFont typeface="Georgia" pitchFamily="18" charset="0"/>
        <a:buChar char="›"/>
        <a:defRPr sz="18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5.xml"/><Relationship Id="rId4" Type="http://schemas.openxmlformats.org/officeDocument/2006/relationships/comments" Target="../comments/comment1.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1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1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1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17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26.xml"/><Relationship Id="rId5" Type="http://schemas.openxmlformats.org/officeDocument/2006/relationships/slideLayout" Target="../slideLayouts/slideLayout44.xml"/><Relationship Id="rId4" Type="http://schemas.openxmlformats.org/officeDocument/2006/relationships/tags" Target="../tags/tag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37.xml"/><Relationship Id="rId5" Type="http://schemas.openxmlformats.org/officeDocument/2006/relationships/slideLayout" Target="../slideLayouts/slideLayout44.xml"/><Relationship Id="rId4" Type="http://schemas.openxmlformats.org/officeDocument/2006/relationships/tags" Target="../tags/tag1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23.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38.xml"/><Relationship Id="rId5" Type="http://schemas.openxmlformats.org/officeDocument/2006/relationships/slideLayout" Target="../slideLayouts/slideLayout44.xml"/><Relationship Id="rId4" Type="http://schemas.openxmlformats.org/officeDocument/2006/relationships/tags" Target="../tags/tag20.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7.xml"/></Relationships>
</file>

<file path=ppt/slides/_rels/slide22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41.xml"/><Relationship Id="rId5" Type="http://schemas.openxmlformats.org/officeDocument/2006/relationships/slideLayout" Target="../slideLayouts/slideLayout44.xml"/><Relationship Id="rId4" Type="http://schemas.openxmlformats.org/officeDocument/2006/relationships/tags" Target="../tags/tag2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4.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44.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4.xml"/></Relationships>
</file>

<file path=ppt/slides/_rels/slide3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44.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4.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4.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4.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4.xml"/><Relationship Id="rId5" Type="http://schemas.openxmlformats.org/officeDocument/2006/relationships/slideLayout" Target="../slideLayouts/slideLayout23.xml"/><Relationship Id="rId4" Type="http://schemas.openxmlformats.org/officeDocument/2006/relationships/tags" Target="../tags/tag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ctrTitle"/>
          </p:nvPr>
        </p:nvSpPr>
        <p:spPr>
          <a:xfrm>
            <a:off x="1895475" y="838200"/>
            <a:ext cx="5495925" cy="914400"/>
          </a:xfrm>
        </p:spPr>
        <p:txBody>
          <a:bodyPr/>
          <a:lstStyle/>
          <a:p>
            <a:pPr eaLnBrk="1" hangingPunct="1"/>
            <a:r>
              <a:rPr lang="en-GB" i="0" dirty="0" smtClean="0"/>
              <a:t>UC Davis</a:t>
            </a:r>
            <a:br>
              <a:rPr lang="en-GB" i="0" dirty="0" smtClean="0"/>
            </a:br>
            <a:r>
              <a:rPr lang="en-GB" i="0" dirty="0" smtClean="0"/>
              <a:t>Summer Tax Institute</a:t>
            </a:r>
            <a:r>
              <a:rPr lang="en-GB" dirty="0" smtClean="0"/>
              <a:t/>
            </a:r>
            <a:br>
              <a:rPr lang="en-GB" dirty="0" smtClean="0"/>
            </a:br>
            <a:r>
              <a:rPr lang="en-GB" dirty="0" smtClean="0"/>
              <a:t/>
            </a:r>
            <a:br>
              <a:rPr lang="en-GB" dirty="0" smtClean="0"/>
            </a:br>
            <a:r>
              <a:rPr lang="en-GB" sz="2800" dirty="0" smtClean="0"/>
              <a:t>Advanced Income Tax Track</a:t>
            </a:r>
          </a:p>
        </p:txBody>
      </p:sp>
      <p:sp>
        <p:nvSpPr>
          <p:cNvPr id="5" name="Subtitle 4"/>
          <p:cNvSpPr>
            <a:spLocks noGrp="1"/>
          </p:cNvSpPr>
          <p:nvPr>
            <p:ph type="subTitle" idx="1"/>
          </p:nvPr>
        </p:nvSpPr>
        <p:spPr>
          <a:xfrm>
            <a:off x="1895475" y="2870200"/>
            <a:ext cx="5343525" cy="990601"/>
          </a:xfrm>
        </p:spPr>
        <p:txBody>
          <a:bodyPr rtlCol="0"/>
          <a:lstStyle/>
          <a:p>
            <a:pPr eaLnBrk="1" fontAlgn="auto" hangingPunct="1">
              <a:spcBef>
                <a:spcPts val="0"/>
              </a:spcBef>
              <a:defRPr/>
            </a:pPr>
            <a:r>
              <a:rPr lang="en-GB" sz="2800" dirty="0" smtClean="0"/>
              <a:t>Day 3: June 14, 2017</a:t>
            </a:r>
            <a:endParaRPr lang="en-GB" sz="2800" dirty="0"/>
          </a:p>
        </p:txBody>
      </p:sp>
      <p:sp>
        <p:nvSpPr>
          <p:cNvPr id="6" name="Text Placeholder 5"/>
          <p:cNvSpPr>
            <a:spLocks noGrp="1"/>
          </p:cNvSpPr>
          <p:nvPr>
            <p:ph type="body" sz="quarter" idx="10"/>
          </p:nvPr>
        </p:nvSpPr>
        <p:spPr/>
        <p:txBody>
          <a:bodyPr/>
          <a:lstStyle/>
          <a:p>
            <a:r>
              <a:rPr lang="en-GB" dirty="0" smtClean="0"/>
              <a:t>www.pwc.com</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sz="1800" dirty="0" smtClean="0"/>
              <a:t>Impact of Differences in Filing Methodology</a:t>
            </a:r>
          </a:p>
          <a:p>
            <a:pPr lvl="1"/>
            <a:r>
              <a:rPr lang="en-IN" sz="1800" dirty="0" smtClean="0"/>
              <a:t>Affiliated groups typically elect to file a consolidated return for federal income tax purposes. The treasury regulations issued under IRC 1502 contain provisions which impact the determination of federal taxable income which would not apply in states which do not allow consolidated filings. </a:t>
            </a:r>
          </a:p>
          <a:p>
            <a:pPr lvl="1"/>
            <a:r>
              <a:rPr lang="en-IN" sz="1800" dirty="0" smtClean="0"/>
              <a:t>While such states include separate reporting states, they also include certain combined states which do not adopt the consolidated regulations (e.g. California, with the exception of the 1502-13 intercompany transaction regulations), as well as combined States in general, to the extent that the composition of the combined/consolidated State filing differs from federal. </a:t>
            </a:r>
          </a:p>
          <a:p>
            <a:pPr lvl="1"/>
            <a:r>
              <a:rPr lang="en-IN" sz="1800" dirty="0" smtClean="0"/>
              <a:t>As a result various adjustments may need to be made in order to determine FTI on a pro forma/”as-if” basis which is consistent with the State filing methodology. </a:t>
            </a:r>
          </a:p>
        </p:txBody>
      </p:sp>
      <p:sp>
        <p:nvSpPr>
          <p:cNvPr id="2" name="Title 1"/>
          <p:cNvSpPr>
            <a:spLocks noGrp="1"/>
          </p:cNvSpPr>
          <p:nvPr>
            <p:ph type="title"/>
          </p:nvPr>
        </p:nvSpPr>
        <p:spPr/>
        <p:txBody>
          <a:bodyPr/>
          <a:lstStyle/>
          <a:p>
            <a:r>
              <a:rPr lang="en-GB" dirty="0" smtClean="0"/>
              <a:t>Advanced Income Tax Track</a:t>
            </a:r>
            <a:r>
              <a:rPr lang="en-IN" dirty="0" smtClean="0"/>
              <a:t/>
            </a:r>
            <a:br>
              <a:rPr lang="en-IN" dirty="0" smtClean="0"/>
            </a:br>
            <a:r>
              <a:rPr lang="en-IN" b="0" i="0" dirty="0" smtClean="0"/>
              <a:t>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10</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6096833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a:t>Advanced Income Tax Track </a:t>
            </a:r>
            <a:br>
              <a:rPr lang="en-GB" dirty="0"/>
            </a:br>
            <a:r>
              <a:rPr lang="en-IN" b="0" i="0" dirty="0"/>
              <a:t>State Modifications </a:t>
            </a:r>
            <a:r>
              <a:rPr lang="en-IN" b="0" i="0" dirty="0" smtClean="0"/>
              <a:t>– </a:t>
            </a:r>
            <a:r>
              <a:rPr lang="en-IN" b="0" i="0" dirty="0"/>
              <a:t>Typical Subtraction Modifications</a:t>
            </a:r>
            <a:endParaRPr lang="en-US" b="0" i="0" dirty="0"/>
          </a:p>
        </p:txBody>
      </p:sp>
      <p:sp>
        <p:nvSpPr>
          <p:cNvPr id="9" name="Rectangle 6"/>
          <p:cNvSpPr>
            <a:spLocks noGrp="1" noChangeArrowheads="1"/>
          </p:cNvSpPr>
          <p:nvPr>
            <p:ph sz="quarter" idx="15"/>
          </p:nvPr>
        </p:nvSpPr>
        <p:spPr/>
        <p:txBody>
          <a:bodyPr/>
          <a:lstStyle/>
          <a:p>
            <a:pPr marL="547688" lvl="2" indent="-547688">
              <a:buNone/>
            </a:pPr>
            <a:r>
              <a:rPr lang="en-US" dirty="0" smtClean="0"/>
              <a:t>Subpart F Dividends </a:t>
            </a:r>
          </a:p>
          <a:p>
            <a:pPr marL="0" lvl="2" indent="0">
              <a:buNone/>
            </a:pPr>
            <a:r>
              <a:rPr lang="en-GB" dirty="0" smtClean="0"/>
              <a:t>The states differ on the treatment of federal Subpart F dividends. For example, California does not recognize Subpart F dividends as income. Some states, such as Kansas, include Subpart F dividends in income, but may allow a DRD. </a:t>
            </a:r>
          </a:p>
          <a:p>
            <a:pPr lvl="1"/>
            <a:r>
              <a:rPr lang="en-US" dirty="0" smtClean="0"/>
              <a:t>New York - TSB-A-02(5)C, 5/31/02: </a:t>
            </a:r>
          </a:p>
          <a:p>
            <a:pPr lvl="2"/>
            <a:r>
              <a:rPr lang="en-US" dirty="0" smtClean="0"/>
              <a:t>The Department of Taxation and Finance ruled that Subpart F income generated by a foreign tier-two subsidiary is an excludable dividend from subsidiary capital.</a:t>
            </a:r>
          </a:p>
        </p:txBody>
      </p:sp>
      <p:sp>
        <p:nvSpPr>
          <p:cNvPr id="8"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10"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100</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9295382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a:t>Advanced Income Tax Track </a:t>
            </a:r>
            <a:br>
              <a:rPr lang="en-GB" dirty="0"/>
            </a:br>
            <a:r>
              <a:rPr lang="en-IN" b="0" i="0" dirty="0"/>
              <a:t>State Modifications </a:t>
            </a:r>
            <a:r>
              <a:rPr lang="en-IN" b="0" i="0" dirty="0" smtClean="0"/>
              <a:t>– </a:t>
            </a:r>
            <a:r>
              <a:rPr lang="en-IN" b="0" i="0" dirty="0"/>
              <a:t>Typical Subtraction Modifications</a:t>
            </a:r>
            <a:endParaRPr lang="en-US" b="0" i="0" dirty="0"/>
          </a:p>
        </p:txBody>
      </p:sp>
      <p:sp>
        <p:nvSpPr>
          <p:cNvPr id="9" name="Rectangle 6"/>
          <p:cNvSpPr>
            <a:spLocks noGrp="1" noChangeArrowheads="1"/>
          </p:cNvSpPr>
          <p:nvPr>
            <p:ph sz="quarter" idx="15"/>
          </p:nvPr>
        </p:nvSpPr>
        <p:spPr/>
        <p:txBody>
          <a:bodyPr/>
          <a:lstStyle/>
          <a:p>
            <a:pPr marL="0" lvl="2" indent="0">
              <a:buNone/>
            </a:pPr>
            <a:r>
              <a:rPr lang="en-US" dirty="0" smtClean="0"/>
              <a:t>Interest on Federal Obligations </a:t>
            </a:r>
          </a:p>
          <a:p>
            <a:r>
              <a:rPr lang="en-GB" dirty="0" smtClean="0"/>
              <a:t>The states are prohibited from taxing federal obligation income under the intergovernmental immunity doctrine. However, this doctrine only applies to state taxes imposed </a:t>
            </a:r>
            <a:r>
              <a:rPr lang="en-GB" b="1" i="1" dirty="0" smtClean="0"/>
              <a:t>directly on </a:t>
            </a:r>
            <a:r>
              <a:rPr lang="en-GB" dirty="0" smtClean="0"/>
              <a:t>net income as opposed to those taxes </a:t>
            </a:r>
            <a:r>
              <a:rPr lang="en-GB" b="1" i="1" dirty="0" smtClean="0"/>
              <a:t>measured by </a:t>
            </a:r>
            <a:r>
              <a:rPr lang="en-GB" dirty="0" smtClean="0"/>
              <a:t>net income. States imposing a direct net income tax are required to provide for a subtraction modification for U.S. interest. States levying franchise taxes measured by net income generally tax such income.</a:t>
            </a:r>
          </a:p>
          <a:p>
            <a:pPr lvl="1"/>
            <a:r>
              <a:rPr lang="en-GB" dirty="0" smtClean="0"/>
              <a:t>Example: </a:t>
            </a:r>
          </a:p>
          <a:p>
            <a:pPr lvl="2"/>
            <a:r>
              <a:rPr lang="en-GB" dirty="0" smtClean="0"/>
              <a:t>CA Franchise Tax – federal obligation income is not deductible</a:t>
            </a:r>
          </a:p>
          <a:p>
            <a:pPr lvl="2"/>
            <a:r>
              <a:rPr lang="en-GB" dirty="0" smtClean="0"/>
              <a:t>CA Income Tax – federal obligation income is not taxable</a:t>
            </a:r>
            <a:endParaRPr lang="en-US" dirty="0" smtClean="0"/>
          </a:p>
        </p:txBody>
      </p:sp>
      <p:sp>
        <p:nvSpPr>
          <p:cNvPr id="8"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10"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101</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7883357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a:t>Advanced Income Tax Track </a:t>
            </a:r>
            <a:br>
              <a:rPr lang="en-GB" dirty="0"/>
            </a:br>
            <a:r>
              <a:rPr lang="en-IN" b="0" i="0" dirty="0"/>
              <a:t>State Modifications </a:t>
            </a:r>
            <a:r>
              <a:rPr lang="en-IN" b="0" i="0" dirty="0" smtClean="0"/>
              <a:t>– </a:t>
            </a:r>
            <a:r>
              <a:rPr lang="en-IN" b="0" i="0" dirty="0"/>
              <a:t>Typical Subtraction Modifications</a:t>
            </a:r>
            <a:endParaRPr lang="en-US" b="0" i="0" dirty="0"/>
          </a:p>
        </p:txBody>
      </p:sp>
      <p:sp>
        <p:nvSpPr>
          <p:cNvPr id="9" name="Rectangle 6"/>
          <p:cNvSpPr>
            <a:spLocks noGrp="1" noChangeArrowheads="1"/>
          </p:cNvSpPr>
          <p:nvPr>
            <p:ph sz="quarter" idx="15"/>
          </p:nvPr>
        </p:nvSpPr>
        <p:spPr/>
        <p:txBody>
          <a:bodyPr/>
          <a:lstStyle/>
          <a:p>
            <a:r>
              <a:rPr lang="en-GB" i="1" dirty="0" smtClean="0"/>
              <a:t>Nebraska Dept. of Rev. v. Lowenstein,</a:t>
            </a:r>
            <a:r>
              <a:rPr lang="en-GB" dirty="0" smtClean="0"/>
              <a:t> 513 U.S. 123 (1994): </a:t>
            </a:r>
          </a:p>
          <a:p>
            <a:pPr lvl="1"/>
            <a:r>
              <a:rPr lang="en-GB" dirty="0" smtClean="0"/>
              <a:t>The U.S. Supreme Court found that although income derived from </a:t>
            </a:r>
            <a:r>
              <a:rPr lang="en-US" dirty="0" smtClean="0"/>
              <a:t>repurchase agreement (“repo”) transactions </a:t>
            </a:r>
            <a:r>
              <a:rPr lang="en-GB" dirty="0" smtClean="0"/>
              <a:t>are in the nature of “interest” and where federal securities were used as collateral, such “interest” was not exempt from state taxation as “interest on obligations of the United States” since the federal securities underlying the repo </a:t>
            </a:r>
            <a:r>
              <a:rPr lang="en-US" dirty="0" smtClean="0"/>
              <a:t>served as security for the financing rather than as a source of interest.</a:t>
            </a:r>
            <a:endParaRPr lang="en-GB" dirty="0" smtClean="0"/>
          </a:p>
        </p:txBody>
      </p:sp>
      <p:sp>
        <p:nvSpPr>
          <p:cNvPr id="8"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10"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102</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81761296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a:t>Advanced Income Tax Track </a:t>
            </a:r>
            <a:br>
              <a:rPr lang="en-GB" dirty="0"/>
            </a:br>
            <a:r>
              <a:rPr lang="en-IN" b="0" i="0" dirty="0"/>
              <a:t>State Modifications </a:t>
            </a:r>
            <a:r>
              <a:rPr lang="en-IN" b="0" i="0" dirty="0" smtClean="0"/>
              <a:t>– </a:t>
            </a:r>
            <a:r>
              <a:rPr lang="en-IN" b="0" i="0" dirty="0"/>
              <a:t>Typical Subtraction Modifications</a:t>
            </a:r>
            <a:endParaRPr lang="en-US" b="0" i="0" dirty="0"/>
          </a:p>
        </p:txBody>
      </p:sp>
      <p:sp>
        <p:nvSpPr>
          <p:cNvPr id="9" name="Rectangle 6"/>
          <p:cNvSpPr>
            <a:spLocks noGrp="1" noChangeArrowheads="1"/>
          </p:cNvSpPr>
          <p:nvPr>
            <p:ph sz="quarter" idx="15"/>
          </p:nvPr>
        </p:nvSpPr>
        <p:spPr/>
        <p:txBody>
          <a:bodyPr/>
          <a:lstStyle/>
          <a:p>
            <a:r>
              <a:rPr lang="en-US" i="1" dirty="0" smtClean="0"/>
              <a:t>Bell Federal Savings &amp; Loan Association v. Wagner,</a:t>
            </a:r>
            <a:r>
              <a:rPr lang="en-US" dirty="0" smtClean="0"/>
              <a:t> 675 N.E.2d 135 (Ill. Ct. App. Dec. 13, 1996): </a:t>
            </a:r>
          </a:p>
          <a:p>
            <a:pPr lvl="1"/>
            <a:r>
              <a:rPr lang="en-US" dirty="0" smtClean="0"/>
              <a:t>The Illinois Court of Appeals held that interest paid by the Federal Home Loan Bank (FHLB) was not exempt from State taxation. </a:t>
            </a:r>
            <a:r>
              <a:rPr lang="en-GB" dirty="0" smtClean="0"/>
              <a:t>The Court noted that the DID account was not a debt instrument issued by the FHLB because it was not an executed writing that contained a promise to pay specified amounts at specified times. As a result, the court held the interest paid by the FHLB on Bell’s DID accounts was not exempt from State taxation.</a:t>
            </a:r>
            <a:endParaRPr lang="en-US" dirty="0" smtClean="0"/>
          </a:p>
        </p:txBody>
      </p:sp>
      <p:sp>
        <p:nvSpPr>
          <p:cNvPr id="8"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10"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103</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16831163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a:t>Advanced Income Tax Track </a:t>
            </a:r>
            <a:br>
              <a:rPr lang="en-GB" dirty="0"/>
            </a:br>
            <a:r>
              <a:rPr lang="en-IN" b="0" i="0" dirty="0"/>
              <a:t>State Modifications </a:t>
            </a:r>
            <a:r>
              <a:rPr lang="en-IN" b="0" i="0" dirty="0" smtClean="0"/>
              <a:t>– </a:t>
            </a:r>
            <a:r>
              <a:rPr lang="en-IN" b="0" i="0" dirty="0"/>
              <a:t>Typical Subtraction Modifications</a:t>
            </a:r>
            <a:endParaRPr lang="en-US" b="0" i="0" dirty="0"/>
          </a:p>
        </p:txBody>
      </p:sp>
      <p:sp>
        <p:nvSpPr>
          <p:cNvPr id="9" name="Rectangle 6"/>
          <p:cNvSpPr>
            <a:spLocks noGrp="1" noChangeArrowheads="1"/>
          </p:cNvSpPr>
          <p:nvPr>
            <p:ph sz="quarter" idx="15"/>
          </p:nvPr>
        </p:nvSpPr>
        <p:spPr/>
        <p:txBody>
          <a:bodyPr/>
          <a:lstStyle/>
          <a:p>
            <a:r>
              <a:rPr lang="en-US" i="1" dirty="0" smtClean="0"/>
              <a:t>In the Matter of Sumitomo Trust and Banking Company v. Commissioner of Taxation, </a:t>
            </a:r>
            <a:r>
              <a:rPr lang="en-US" dirty="0" smtClean="0"/>
              <a:t>720 N.Y.S. 2d. (2001): </a:t>
            </a:r>
          </a:p>
          <a:p>
            <a:pPr lvl="1"/>
            <a:r>
              <a:rPr lang="en-US" dirty="0" smtClean="0"/>
              <a:t>The New York Supreme Court held that interest income earned on certificates guaranteed by the U.S. Small Business Administration is not deductible in determining corporate franchise tax because such certificates are not U.S. government obligations. </a:t>
            </a:r>
          </a:p>
          <a:p>
            <a:pPr lvl="1"/>
            <a:r>
              <a:rPr lang="en-US" dirty="0" smtClean="0"/>
              <a:t>The certificates were not obligations of the United States because the binding promise by the U.S. government is not a fixed and certain obligation, but a secondary and contingent one, the court noted. </a:t>
            </a:r>
          </a:p>
          <a:p>
            <a:pPr lvl="1"/>
            <a:r>
              <a:rPr lang="en-GB" dirty="0" smtClean="0"/>
              <a:t>The Court found it significant that the Federal government received none of the proceeds of the certificates. Absent a showing that that obligation would impose a burden on the borrowing power of the United States, the interest income is not deductible, the court said.</a:t>
            </a:r>
            <a:endParaRPr lang="en-US" dirty="0" smtClean="0"/>
          </a:p>
        </p:txBody>
      </p:sp>
      <p:sp>
        <p:nvSpPr>
          <p:cNvPr id="8"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10"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104</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2777934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dirty="0"/>
              <a:t>Advanced Income Tax Track </a:t>
            </a:r>
            <a:br>
              <a:rPr lang="en-GB" dirty="0"/>
            </a:br>
            <a:r>
              <a:rPr lang="en-IN" b="0" i="0" dirty="0"/>
              <a:t>State Modifications </a:t>
            </a:r>
            <a:r>
              <a:rPr lang="en-IN" b="0" i="0" dirty="0" smtClean="0"/>
              <a:t>– </a:t>
            </a:r>
            <a:r>
              <a:rPr lang="en-IN" b="0" i="0" dirty="0"/>
              <a:t>Typical Subtraction Modifications</a:t>
            </a:r>
            <a:endParaRPr lang="en-GB" b="0" i="0" dirty="0" smtClean="0"/>
          </a:p>
        </p:txBody>
      </p:sp>
      <p:sp>
        <p:nvSpPr>
          <p:cNvPr id="24579" name="Content Placeholder 2"/>
          <p:cNvSpPr>
            <a:spLocks noGrp="1"/>
          </p:cNvSpPr>
          <p:nvPr>
            <p:ph sz="quarter" idx="15"/>
          </p:nvPr>
        </p:nvSpPr>
        <p:spPr/>
        <p:txBody>
          <a:bodyPr/>
          <a:lstStyle/>
          <a:p>
            <a:pPr>
              <a:spcAft>
                <a:spcPts val="600"/>
              </a:spcAft>
            </a:pPr>
            <a:r>
              <a:rPr lang="en-US" dirty="0" smtClean="0"/>
              <a:t>Federal Tax Credits</a:t>
            </a:r>
          </a:p>
          <a:p>
            <a:pPr>
              <a:spcAft>
                <a:spcPts val="600"/>
              </a:spcAft>
            </a:pPr>
            <a:r>
              <a:rPr lang="en-US" dirty="0" smtClean="0"/>
              <a:t>Some states provide specific subtractions for reductions in federal deductions due to claiming a federal tax credit. In some states the subtraction is worded broadly, and in other states only specific federal credits are mentioned. </a:t>
            </a:r>
          </a:p>
          <a:p>
            <a:pPr lvl="1">
              <a:spcAft>
                <a:spcPts val="600"/>
              </a:spcAft>
            </a:pPr>
            <a:r>
              <a:rPr lang="en-US" i="1" dirty="0" smtClean="0"/>
              <a:t>Potlatch Corp. v. Idaho State Tax Com’n, </a:t>
            </a:r>
            <a:r>
              <a:rPr lang="en-US" dirty="0" smtClean="0"/>
              <a:t>913P.2d 1157 (1996): The Supreme Court of Idaho held that a taxpayer that elects to claim federal credits rather than deductions for contributions to an employee stock ownership program (ESOP) and for research and development expenses, was not entitled to claim deductions for these expenses on their state income tax returns. </a:t>
            </a:r>
          </a:p>
          <a:p>
            <a:pPr lvl="1">
              <a:spcAft>
                <a:spcPts val="600"/>
              </a:spcAft>
            </a:pPr>
            <a:r>
              <a:rPr lang="en-US" dirty="0" smtClean="0"/>
              <a:t>Utah Rev. &amp; Tax § 59-7-106(f): Allows “any decrease in any expense deduction for federal income tax purposes due to claiming any other federal credit” to be subtracted from unadjusted income.</a:t>
            </a:r>
          </a:p>
          <a:p>
            <a:pPr lvl="1">
              <a:spcAft>
                <a:spcPts val="600"/>
              </a:spcAft>
            </a:pPr>
            <a:r>
              <a:rPr lang="en-IN" dirty="0" smtClean="0"/>
              <a:t>Oregon Revised Statutes § 317.303: If the federal credit taken is not allowed for Oregon purposes, the taxpayer shall be allowed the deduction or appropriate adjustment to basis to derive Oregon taxable income.</a:t>
            </a:r>
          </a:p>
        </p:txBody>
      </p:sp>
      <p:sp>
        <p:nvSpPr>
          <p:cNvPr id="7"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8"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105</a:t>
            </a:fld>
            <a:endParaRPr lang="en-GB" dirty="0"/>
          </a:p>
        </p:txBody>
      </p:sp>
      <p:sp>
        <p:nvSpPr>
          <p:cNvPr id="6"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52229691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dirty="0" smtClean="0"/>
              <a:t>Advanced Income Tax Track</a:t>
            </a:r>
            <a:br>
              <a:rPr lang="en-GB" dirty="0" smtClean="0"/>
            </a:br>
            <a:r>
              <a:rPr lang="en-US" b="0" i="0" dirty="0" smtClean="0"/>
              <a:t>State Modification – Possible Federal Tax Reform</a:t>
            </a:r>
            <a:endParaRPr lang="en-GB" b="0" i="0" dirty="0" smtClean="0"/>
          </a:p>
        </p:txBody>
      </p:sp>
      <p:sp>
        <p:nvSpPr>
          <p:cNvPr id="24579" name="Content Placeholder 2"/>
          <p:cNvSpPr>
            <a:spLocks noGrp="1"/>
          </p:cNvSpPr>
          <p:nvPr>
            <p:ph sz="quarter" idx="15"/>
          </p:nvPr>
        </p:nvSpPr>
        <p:spPr/>
        <p:txBody>
          <a:bodyPr/>
          <a:lstStyle/>
          <a:p>
            <a:r>
              <a:rPr lang="en-US" dirty="0" smtClean="0"/>
              <a:t>Congress has proposed business tax reform legislation in 2017, including </a:t>
            </a:r>
            <a:r>
              <a:rPr lang="en-US" dirty="0"/>
              <a:t>a </a:t>
            </a:r>
            <a:r>
              <a:rPr lang="en-US" dirty="0" smtClean="0"/>
              <a:t>lower corporate </a:t>
            </a:r>
            <a:r>
              <a:rPr lang="en-US" dirty="0"/>
              <a:t>tax rate, a new </a:t>
            </a:r>
            <a:r>
              <a:rPr lang="en-US" dirty="0" err="1" smtClean="0"/>
              <a:t>passthrough</a:t>
            </a:r>
            <a:r>
              <a:rPr lang="en-US" dirty="0" smtClean="0"/>
              <a:t> business </a:t>
            </a:r>
            <a:r>
              <a:rPr lang="en-US" dirty="0"/>
              <a:t>income tax </a:t>
            </a:r>
            <a:r>
              <a:rPr lang="en-US" dirty="0" smtClean="0"/>
              <a:t>system, elimination </a:t>
            </a:r>
            <a:r>
              <a:rPr lang="en-US" dirty="0"/>
              <a:t>of deductions, </a:t>
            </a:r>
            <a:r>
              <a:rPr lang="en-US" dirty="0" smtClean="0"/>
              <a:t>full expensing </a:t>
            </a:r>
            <a:r>
              <a:rPr lang="en-US" dirty="0"/>
              <a:t>of business costs (with </a:t>
            </a:r>
            <a:r>
              <a:rPr lang="en-US" dirty="0" smtClean="0"/>
              <a:t>no deduction </a:t>
            </a:r>
            <a:r>
              <a:rPr lang="en-US" dirty="0"/>
              <a:t>for net business </a:t>
            </a:r>
            <a:r>
              <a:rPr lang="en-US" dirty="0" smtClean="0"/>
              <a:t>interest expense</a:t>
            </a:r>
            <a:r>
              <a:rPr lang="en-US" dirty="0"/>
              <a:t>), a move to a </a:t>
            </a:r>
            <a:r>
              <a:rPr lang="en-US" dirty="0" smtClean="0"/>
              <a:t>territorial dividend </a:t>
            </a:r>
            <a:r>
              <a:rPr lang="en-US" dirty="0"/>
              <a:t>exemption system, </a:t>
            </a:r>
            <a:r>
              <a:rPr lang="en-US" dirty="0" smtClean="0"/>
              <a:t>a onetime </a:t>
            </a:r>
            <a:r>
              <a:rPr lang="en-US" dirty="0"/>
              <a:t>mandatory repatriation </a:t>
            </a:r>
            <a:r>
              <a:rPr lang="en-US" dirty="0" smtClean="0"/>
              <a:t>of foreign </a:t>
            </a:r>
            <a:r>
              <a:rPr lang="en-US" dirty="0"/>
              <a:t>earnings, and </a:t>
            </a:r>
            <a:r>
              <a:rPr lang="en-US" dirty="0" smtClean="0"/>
              <a:t>border adjustments </a:t>
            </a:r>
            <a:r>
              <a:rPr lang="en-US" dirty="0"/>
              <a:t>that would </a:t>
            </a:r>
            <a:r>
              <a:rPr lang="en-US" dirty="0" smtClean="0"/>
              <a:t>exempt export </a:t>
            </a:r>
            <a:r>
              <a:rPr lang="en-US" dirty="0"/>
              <a:t>sales from taxable income </a:t>
            </a:r>
            <a:r>
              <a:rPr lang="en-US" dirty="0" smtClean="0"/>
              <a:t>and preclude </a:t>
            </a:r>
            <a:r>
              <a:rPr lang="en-US" dirty="0"/>
              <a:t>foreign costs of goods </a:t>
            </a:r>
            <a:r>
              <a:rPr lang="en-US" dirty="0" smtClean="0"/>
              <a:t>sold expenses </a:t>
            </a:r>
            <a:r>
              <a:rPr lang="en-US" dirty="0"/>
              <a:t>from being deducted</a:t>
            </a:r>
            <a:r>
              <a:rPr lang="en-US" dirty="0" smtClean="0"/>
              <a:t>.</a:t>
            </a:r>
          </a:p>
          <a:p>
            <a:r>
              <a:rPr lang="en-US" dirty="0" smtClean="0"/>
              <a:t>Based on the U.S. Supreme Court’s decision in Kraft, state level conformity to some of these proposals may present Constitutional issues, for example the so called “border adjustment” provisions.</a:t>
            </a:r>
          </a:p>
          <a:p>
            <a:pPr lvl="1"/>
            <a:endParaRPr lang="en-GB" dirty="0" smtClean="0"/>
          </a:p>
        </p:txBody>
      </p:sp>
      <p:sp>
        <p:nvSpPr>
          <p:cNvPr id="7"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8"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106</a:t>
            </a:fld>
            <a:endParaRPr lang="en-GB" dirty="0"/>
          </a:p>
        </p:txBody>
      </p:sp>
      <p:sp>
        <p:nvSpPr>
          <p:cNvPr id="6"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44998577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dirty="0" smtClean="0"/>
              <a:t>Advanced Income Tax Track</a:t>
            </a:r>
            <a:br>
              <a:rPr lang="en-GB" dirty="0" smtClean="0"/>
            </a:br>
            <a:r>
              <a:rPr lang="en-US" b="0" i="0" dirty="0" smtClean="0"/>
              <a:t>State Modification – Possible Federal Tax Reform</a:t>
            </a:r>
            <a:endParaRPr lang="en-GB" b="0" i="0" dirty="0" smtClean="0"/>
          </a:p>
        </p:txBody>
      </p:sp>
      <p:sp>
        <p:nvSpPr>
          <p:cNvPr id="24579" name="Content Placeholder 2"/>
          <p:cNvSpPr>
            <a:spLocks noGrp="1"/>
          </p:cNvSpPr>
          <p:nvPr>
            <p:ph sz="quarter" idx="15"/>
          </p:nvPr>
        </p:nvSpPr>
        <p:spPr/>
        <p:txBody>
          <a:bodyPr/>
          <a:lstStyle/>
          <a:p>
            <a:pPr marL="0" lvl="1" indent="0">
              <a:buNone/>
            </a:pPr>
            <a:r>
              <a:rPr lang="en-US" dirty="0" smtClean="0"/>
              <a:t>This reform will bring with it considerable </a:t>
            </a:r>
            <a:r>
              <a:rPr lang="en-US" dirty="0"/>
              <a:t>tax </a:t>
            </a:r>
            <a:r>
              <a:rPr lang="en-US" dirty="0" smtClean="0"/>
              <a:t>opportunities as well as State conformity issues.  For example:</a:t>
            </a:r>
          </a:p>
          <a:p>
            <a:pPr lvl="1"/>
            <a:r>
              <a:rPr lang="en-US" sz="1600" dirty="0"/>
              <a:t>How will the mandatory repatriation of foreign earnings and profits be treated at the state level? </a:t>
            </a:r>
            <a:endParaRPr lang="en-US" sz="1600" dirty="0" smtClean="0"/>
          </a:p>
          <a:p>
            <a:pPr lvl="1"/>
            <a:r>
              <a:rPr lang="en-US" sz="1600" dirty="0" smtClean="0"/>
              <a:t>Would state level adoption of the border adjustment provisions pass Constitutional muster?  </a:t>
            </a:r>
          </a:p>
          <a:p>
            <a:pPr lvl="1"/>
            <a:r>
              <a:rPr lang="en-US" sz="1600" dirty="0"/>
              <a:t>Will states decouple from full capital investment expensing? </a:t>
            </a:r>
            <a:endParaRPr lang="en-US" sz="1600" dirty="0" smtClean="0"/>
          </a:p>
          <a:p>
            <a:pPr lvl="1"/>
            <a:r>
              <a:rPr lang="en-US" sz="1600" dirty="0"/>
              <a:t>Will states decouple from the elimination of the current deduction for net business interest expense? Will there be separate rules for financial service companies</a:t>
            </a:r>
            <a:r>
              <a:rPr lang="en-US" sz="1600" dirty="0" smtClean="0"/>
              <a:t>?</a:t>
            </a:r>
          </a:p>
          <a:p>
            <a:pPr lvl="1"/>
            <a:r>
              <a:rPr lang="en-US" sz="1600" dirty="0"/>
              <a:t>Will states conform to </a:t>
            </a:r>
            <a:r>
              <a:rPr lang="en-US" sz="1600" dirty="0" err="1"/>
              <a:t>passthrough</a:t>
            </a:r>
            <a:r>
              <a:rPr lang="en-US" sz="1600" dirty="0"/>
              <a:t> business income taxation and what will be the impact on jurisdictions that have an unincorporated business tax (e.g., NYC, DC)? </a:t>
            </a:r>
            <a:endParaRPr lang="en-US" sz="1600" dirty="0" smtClean="0"/>
          </a:p>
          <a:p>
            <a:pPr lvl="1"/>
            <a:endParaRPr lang="en-US" dirty="0">
              <a:solidFill>
                <a:schemeClr val="bg2">
                  <a:lumMod val="50000"/>
                </a:schemeClr>
              </a:solidFill>
            </a:endParaRPr>
          </a:p>
          <a:p>
            <a:pPr lvl="1"/>
            <a:endParaRPr lang="en-GB" dirty="0" smtClean="0"/>
          </a:p>
        </p:txBody>
      </p:sp>
      <p:sp>
        <p:nvSpPr>
          <p:cNvPr id="7"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8"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107</a:t>
            </a:fld>
            <a:endParaRPr lang="en-GB" dirty="0"/>
          </a:p>
        </p:txBody>
      </p:sp>
      <p:sp>
        <p:nvSpPr>
          <p:cNvPr id="6"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93727391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GB" b="0" i="0" dirty="0" smtClean="0"/>
          </a:p>
        </p:txBody>
      </p:sp>
      <p:sp>
        <p:nvSpPr>
          <p:cNvPr id="24579" name="Content Placeholder 2"/>
          <p:cNvSpPr>
            <a:spLocks noGrp="1"/>
          </p:cNvSpPr>
          <p:nvPr>
            <p:ph sz="quarter" idx="15"/>
          </p:nvPr>
        </p:nvSpPr>
        <p:spPr/>
        <p:txBody>
          <a:bodyPr/>
          <a:lstStyle/>
          <a:p>
            <a:pPr lvl="1"/>
            <a:r>
              <a:rPr lang="en-US" dirty="0" smtClean="0"/>
              <a:t>The tax base of state combined/consolidated returns can vary substantially from the Federal treatment, because many states do not adopt the Federal consolidated return regulations.</a:t>
            </a:r>
          </a:p>
          <a:p>
            <a:pPr lvl="1"/>
            <a:r>
              <a:rPr lang="en-GB" dirty="0" smtClean="0"/>
              <a:t>A “combined report” is a method by which the income and activities of commonly owned corporations operating as a unitary business are combined into a single report for purposes of calculating income, and then apportioning that income to the various entities involved and to the jurisdictions in which the business is taxable.</a:t>
            </a:r>
          </a:p>
          <a:p>
            <a:pPr lvl="1"/>
            <a:r>
              <a:rPr lang="en-GB" dirty="0" smtClean="0"/>
              <a:t>To determine the total group combined report business income in California, each member of a combined reporting group must first identify its total separate net income for the period beginning and ending with the accounting period of the principal member of the combined reporting group (CCR §25106.5(c)(1)).</a:t>
            </a:r>
          </a:p>
        </p:txBody>
      </p:sp>
      <p:sp>
        <p:nvSpPr>
          <p:cNvPr id="7"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8"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108</a:t>
            </a:fld>
            <a:endParaRPr lang="en-GB" dirty="0"/>
          </a:p>
        </p:txBody>
      </p:sp>
      <p:sp>
        <p:nvSpPr>
          <p:cNvPr id="6"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10790666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dirty="0"/>
              <a:t>Advanced Income Tax Track</a:t>
            </a:r>
            <a:br>
              <a:rPr lang="en-GB" dirty="0"/>
            </a:br>
            <a:r>
              <a:rPr lang="en-US" b="0" i="0" dirty="0"/>
              <a:t>Combined Report Tax Base Issues</a:t>
            </a:r>
            <a:endParaRPr lang="en-GB" b="0" i="0" dirty="0" smtClean="0"/>
          </a:p>
        </p:txBody>
      </p:sp>
      <p:sp>
        <p:nvSpPr>
          <p:cNvPr id="24579" name="Content Placeholder 2"/>
          <p:cNvSpPr>
            <a:spLocks noGrp="1"/>
          </p:cNvSpPr>
          <p:nvPr>
            <p:ph sz="quarter" idx="15"/>
          </p:nvPr>
        </p:nvSpPr>
        <p:spPr/>
        <p:txBody>
          <a:bodyPr/>
          <a:lstStyle/>
          <a:p>
            <a:pPr lvl="1"/>
            <a:r>
              <a:rPr lang="en-GB" dirty="0" smtClean="0"/>
              <a:t>After adjustments for intercompany transactions within the Combined Reporting Group are made, this number is then combined with the total separate net incomes of the other group members to arrive at the total group combined report income (CCR §25106.5(c)(1)(A)).</a:t>
            </a:r>
          </a:p>
          <a:p>
            <a:pPr lvl="1"/>
            <a:r>
              <a:rPr lang="en-GB" dirty="0" smtClean="0"/>
              <a:t>Once the total group combined report business income is determined, it is multiplied by the Taxpayer Member’s California apportionment percentage to arrive at that member’s California source combined report business income (CCR §25106.5(c)(7)).</a:t>
            </a:r>
          </a:p>
        </p:txBody>
      </p:sp>
      <p:sp>
        <p:nvSpPr>
          <p:cNvPr id="7"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8"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109</a:t>
            </a:fld>
            <a:endParaRPr lang="en-GB" dirty="0"/>
          </a:p>
        </p:txBody>
      </p:sp>
      <p:sp>
        <p:nvSpPr>
          <p:cNvPr id="6"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383093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Typical pro forma adjustments include:</a:t>
            </a:r>
          </a:p>
          <a:p>
            <a:pPr lvl="1"/>
            <a:r>
              <a:rPr lang="en-IN" dirty="0" smtClean="0"/>
              <a:t>Disallowance of capital losses which offset the capital gains of other consolidated return members</a:t>
            </a:r>
          </a:p>
          <a:p>
            <a:pPr lvl="1"/>
            <a:r>
              <a:rPr lang="en-IN" dirty="0" smtClean="0"/>
              <a:t>Current recognition of income, gains, losses, deductions etc from transactions with consolidated return members which are deferred for federal income tax purposes. </a:t>
            </a:r>
          </a:p>
          <a:p>
            <a:pPr lvl="1"/>
            <a:r>
              <a:rPr lang="en-IN" dirty="0" smtClean="0"/>
              <a:t>Inclusion of dividends in income which were eliminated in consolidation</a:t>
            </a:r>
          </a:p>
          <a:p>
            <a:pPr lvl="1"/>
            <a:r>
              <a:rPr lang="en-IN" dirty="0" smtClean="0"/>
              <a:t>Removal of - 32 “investment adjustments” to subsidiary stock basis for purposes of determining gain or loss on sale of subsidiary stock.</a:t>
            </a:r>
          </a:p>
          <a:p>
            <a:pPr lvl="1"/>
            <a:r>
              <a:rPr lang="en-IN" dirty="0" smtClean="0"/>
              <a:t>“Reactivation” of federal provisions which are “turned off” in consolidation such as IRC §§ 304 and 357(c). </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11</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408667489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Advanced Income Tax Track</a:t>
            </a:r>
            <a:br>
              <a:rPr lang="en-GB" dirty="0"/>
            </a:br>
            <a:r>
              <a:rPr lang="en-US" b="0" i="0" dirty="0"/>
              <a:t>Combined Report Tax Base Issues</a:t>
            </a:r>
            <a:endParaRPr lang="en-IN" b="0" i="0" dirty="0"/>
          </a:p>
        </p:txBody>
      </p:sp>
      <p:sp>
        <p:nvSpPr>
          <p:cNvPr id="3" name="Content Placeholder 2"/>
          <p:cNvSpPr>
            <a:spLocks noGrp="1"/>
          </p:cNvSpPr>
          <p:nvPr>
            <p:ph sz="quarter" idx="15"/>
          </p:nvPr>
        </p:nvSpPr>
        <p:spPr/>
        <p:txBody>
          <a:bodyPr/>
          <a:lstStyle/>
          <a:p>
            <a:r>
              <a:rPr lang="en-IN" dirty="0" smtClean="0"/>
              <a:t>Elements of the California Combined Report </a:t>
            </a:r>
          </a:p>
          <a:p>
            <a:r>
              <a:rPr lang="en-IN" dirty="0" smtClean="0"/>
              <a:t>As described in greater detail in FTB 1061, a combined report should contain the following schedules:</a:t>
            </a:r>
          </a:p>
          <a:p>
            <a:pPr lvl="1"/>
            <a:r>
              <a:rPr lang="en-IN" dirty="0" smtClean="0"/>
              <a:t>A Combined Profit and Loss Statement showing the profit and loss of each corporation.</a:t>
            </a:r>
          </a:p>
          <a:p>
            <a:pPr lvl="1"/>
            <a:r>
              <a:rPr lang="en-IN" dirty="0" smtClean="0"/>
              <a:t>A Schedule Converting Net Income to Unitary Business Income Subject to Apportionment. </a:t>
            </a:r>
          </a:p>
          <a:p>
            <a:pPr lvl="1"/>
            <a:r>
              <a:rPr lang="en-IN" dirty="0" smtClean="0"/>
              <a:t>A Schedule Showing the Combined Apportionment Formula. </a:t>
            </a:r>
          </a:p>
          <a:p>
            <a:pPr lvl="1"/>
            <a:r>
              <a:rPr lang="en-IN" dirty="0" smtClean="0"/>
              <a:t>Schedule Computing California Net Income and Tax. </a:t>
            </a:r>
          </a:p>
        </p:txBody>
      </p:sp>
      <p:sp>
        <p:nvSpPr>
          <p:cNvPr id="6"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8"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110</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70758063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Advanced Income Tax Track</a:t>
            </a:r>
            <a:br>
              <a:rPr lang="en-GB" dirty="0"/>
            </a:br>
            <a:r>
              <a:rPr lang="en-US" b="0" i="0" dirty="0"/>
              <a:t>Combined Report Tax Base Issues</a:t>
            </a:r>
            <a:endParaRPr lang="en-IN" dirty="0"/>
          </a:p>
        </p:txBody>
      </p:sp>
      <p:sp>
        <p:nvSpPr>
          <p:cNvPr id="3" name="Content Placeholder 2"/>
          <p:cNvSpPr>
            <a:spLocks noGrp="1"/>
          </p:cNvSpPr>
          <p:nvPr>
            <p:ph sz="quarter" idx="15"/>
          </p:nvPr>
        </p:nvSpPr>
        <p:spPr>
          <a:xfrm>
            <a:off x="533400" y="1752600"/>
            <a:ext cx="8077200" cy="4494088"/>
          </a:xfrm>
        </p:spPr>
        <p:txBody>
          <a:bodyPr/>
          <a:lstStyle/>
          <a:p>
            <a:pPr lvl="1">
              <a:spcAft>
                <a:spcPts val="700"/>
              </a:spcAft>
              <a:buNone/>
            </a:pPr>
            <a:r>
              <a:rPr lang="en-IN" dirty="0" smtClean="0"/>
              <a:t>World-wide with water’s-edge election</a:t>
            </a:r>
          </a:p>
          <a:p>
            <a:pPr lvl="1">
              <a:spcAft>
                <a:spcPts val="700"/>
              </a:spcAft>
            </a:pPr>
            <a:r>
              <a:rPr lang="en-IN" dirty="0" smtClean="0"/>
              <a:t>World-wide combined reporting (“WWCR”) is the default filing methodology in California.</a:t>
            </a:r>
          </a:p>
          <a:p>
            <a:pPr lvl="2">
              <a:spcAft>
                <a:spcPts val="700"/>
              </a:spcAft>
            </a:pPr>
            <a:r>
              <a:rPr lang="en-IN" dirty="0" smtClean="0"/>
              <a:t>The U.S. Supreme Court in </a:t>
            </a:r>
            <a:r>
              <a:rPr lang="en-IN" i="1" dirty="0" smtClean="0"/>
              <a:t>Container Corp. v. FTB,</a:t>
            </a:r>
            <a:r>
              <a:rPr lang="en-IN" dirty="0" smtClean="0"/>
              <a:t> 463 U.S. 159 (1983) held that WWCR was constitutional as applied to a U.S. based multinational and that the application of the UDITPA three factor formula to Container’s worldwide income produced a fair result.</a:t>
            </a:r>
          </a:p>
          <a:p>
            <a:pPr lvl="1">
              <a:spcAft>
                <a:spcPts val="700"/>
              </a:spcAft>
            </a:pPr>
            <a:r>
              <a:rPr lang="en-IN" dirty="0" smtClean="0"/>
              <a:t>In </a:t>
            </a:r>
            <a:r>
              <a:rPr lang="en-IN" i="1" dirty="0" smtClean="0"/>
              <a:t>Barclays v. FTB</a:t>
            </a:r>
            <a:r>
              <a:rPr lang="en-IN" dirty="0" smtClean="0"/>
              <a:t>, 10 Cal.App. 4th 1742 (1992), the Court clarified that combined reporting was a tool used to determine the amount of income earned by the domestic entities as opposed to the direct taxation of foreign entities. The Court saw WWCR as an alternative to IRC 482 arms length pricing, with neither system inherently better than the other.</a:t>
            </a:r>
          </a:p>
          <a:p>
            <a:pPr lvl="2">
              <a:spcAft>
                <a:spcPts val="700"/>
              </a:spcAft>
            </a:pPr>
            <a:r>
              <a:rPr lang="en-IN" dirty="0" smtClean="0"/>
              <a:t>Although the taxpayer reported effectively under the IRC 482 arms length method in excluding its foreign affiliates, the Court upheld the state’s use of WWCR as a reasonable alternative.</a:t>
            </a:r>
          </a:p>
        </p:txBody>
      </p:sp>
      <p:sp>
        <p:nvSpPr>
          <p:cNvPr id="6"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8"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111</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50483809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Advanced Income Tax Track</a:t>
            </a:r>
            <a:br>
              <a:rPr lang="en-GB" dirty="0"/>
            </a:br>
            <a:r>
              <a:rPr lang="en-US" b="0" i="0" dirty="0"/>
              <a:t>Combined Report Tax Base Issues</a:t>
            </a:r>
            <a:endParaRPr lang="en-IN" dirty="0"/>
          </a:p>
        </p:txBody>
      </p:sp>
      <p:sp>
        <p:nvSpPr>
          <p:cNvPr id="3" name="Content Placeholder 2"/>
          <p:cNvSpPr>
            <a:spLocks noGrp="1"/>
          </p:cNvSpPr>
          <p:nvPr>
            <p:ph sz="quarter" idx="15"/>
          </p:nvPr>
        </p:nvSpPr>
        <p:spPr>
          <a:xfrm>
            <a:off x="533400" y="1752600"/>
            <a:ext cx="8077200" cy="4494088"/>
          </a:xfrm>
        </p:spPr>
        <p:txBody>
          <a:bodyPr/>
          <a:lstStyle/>
          <a:p>
            <a:pPr lvl="1">
              <a:spcAft>
                <a:spcPts val="700"/>
              </a:spcAft>
              <a:buNone/>
            </a:pPr>
            <a:r>
              <a:rPr lang="en-IN" dirty="0" smtClean="0"/>
              <a:t>World-wide with water’s-edge election</a:t>
            </a:r>
          </a:p>
          <a:p>
            <a:pPr marL="273050" lvl="1" indent="-273050">
              <a:spcAft>
                <a:spcPts val="700"/>
              </a:spcAft>
            </a:pPr>
            <a:r>
              <a:rPr lang="en-IN" dirty="0" smtClean="0"/>
              <a:t>A “water’s edge” election provision was adopted by California in 1986, in response to recommendations of a U.S. Treasury Working Group and intense political pressure from taxpayers, the federal government and foreign governments.</a:t>
            </a:r>
          </a:p>
        </p:txBody>
      </p:sp>
      <p:sp>
        <p:nvSpPr>
          <p:cNvPr id="6"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8"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112</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50483809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Advanced Income Tax Track</a:t>
            </a:r>
            <a:br>
              <a:rPr lang="en-GB" dirty="0"/>
            </a:br>
            <a:r>
              <a:rPr lang="en-US" b="0" i="0" dirty="0"/>
              <a:t>Combined Report Tax Base Issues</a:t>
            </a:r>
            <a:endParaRPr lang="en-IN" b="0" i="0" dirty="0"/>
          </a:p>
        </p:txBody>
      </p:sp>
      <p:sp>
        <p:nvSpPr>
          <p:cNvPr id="3" name="Content Placeholder 2"/>
          <p:cNvSpPr>
            <a:spLocks noGrp="1"/>
          </p:cNvSpPr>
          <p:nvPr>
            <p:ph sz="quarter" idx="15"/>
          </p:nvPr>
        </p:nvSpPr>
        <p:spPr/>
        <p:txBody>
          <a:bodyPr/>
          <a:lstStyle/>
          <a:p>
            <a:pPr>
              <a:spcAft>
                <a:spcPts val="300"/>
              </a:spcAft>
            </a:pPr>
            <a:r>
              <a:rPr lang="en-IN" dirty="0" smtClean="0"/>
              <a:t>To What Extent are Foreign Affiliates Included In a Water’s-Edge Return?</a:t>
            </a:r>
          </a:p>
          <a:p>
            <a:pPr lvl="1">
              <a:spcAft>
                <a:spcPts val="300"/>
              </a:spcAft>
            </a:pPr>
            <a:r>
              <a:rPr lang="en-IN" dirty="0" smtClean="0"/>
              <a:t>In California, CRTC 25110 provides for inclusion of foreign affiliates as follows:</a:t>
            </a:r>
          </a:p>
          <a:p>
            <a:pPr marL="617220" indent="-342900">
              <a:spcAft>
                <a:spcPts val="300"/>
              </a:spcAft>
              <a:buFont typeface="+mj-lt"/>
              <a:buAutoNum type="arabicPeriod"/>
            </a:pPr>
            <a:r>
              <a:rPr lang="en-IN" dirty="0" smtClean="0"/>
              <a:t>Full inclusion of domestic entities.</a:t>
            </a:r>
          </a:p>
          <a:p>
            <a:pPr marL="617220" indent="-342900">
              <a:spcAft>
                <a:spcPts val="300"/>
              </a:spcAft>
              <a:buFont typeface="+mj-lt"/>
              <a:buAutoNum type="arabicPeriod"/>
            </a:pPr>
            <a:r>
              <a:rPr lang="en-IN" dirty="0" smtClean="0"/>
              <a:t>Full inclusion of non banking foreign affiliates with 20% or more of their average factors in the U.S.</a:t>
            </a:r>
          </a:p>
          <a:p>
            <a:pPr marL="617220" indent="-342900">
              <a:spcAft>
                <a:spcPts val="300"/>
              </a:spcAft>
              <a:buFont typeface="+mj-lt"/>
              <a:buAutoNum type="arabicPeriod"/>
            </a:pPr>
            <a:r>
              <a:rPr lang="en-IN" dirty="0" smtClean="0"/>
              <a:t>Foreign corps to the extent of their effectively corrected income (ECI). Non-ECI also included if federal or CA income/franchise tax avoidance is principal purpose </a:t>
            </a:r>
          </a:p>
          <a:p>
            <a:pPr marL="617220" indent="-342900">
              <a:spcAft>
                <a:spcPts val="300"/>
              </a:spcAft>
              <a:buFont typeface="+mj-lt"/>
              <a:buAutoNum type="arabicPeriod"/>
            </a:pPr>
            <a:r>
              <a:rPr lang="en-IN" dirty="0" smtClean="0"/>
              <a:t>Partial inclusion of CFCs based on the ratio of their Subpart F to current year E&amp;P</a:t>
            </a:r>
          </a:p>
          <a:p>
            <a:pPr lvl="1">
              <a:spcAft>
                <a:spcPts val="300"/>
              </a:spcAft>
            </a:pPr>
            <a:r>
              <a:rPr lang="en-IN" dirty="0" smtClean="0"/>
              <a:t>By way of contrast, in Illinois, corporations, domestic or foreign, with 80% or more of their activity overseas are excluded from the combined group.</a:t>
            </a:r>
          </a:p>
          <a:p>
            <a:pPr lvl="2">
              <a:spcAft>
                <a:spcPts val="300"/>
              </a:spcAft>
            </a:pPr>
            <a:r>
              <a:rPr lang="en-IN" dirty="0" smtClean="0"/>
              <a:t>See </a:t>
            </a:r>
            <a:r>
              <a:rPr lang="en-IN" i="1" dirty="0" smtClean="0"/>
              <a:t>Zebra Technologies</a:t>
            </a:r>
            <a:r>
              <a:rPr lang="en-IN" dirty="0" smtClean="0"/>
              <a:t>, Ill. App. 3d 474 (2003), however, where the parent’s U.S. activities were attributed to a subsidiary</a:t>
            </a:r>
          </a:p>
        </p:txBody>
      </p:sp>
      <p:sp>
        <p:nvSpPr>
          <p:cNvPr id="6"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7"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113</a:t>
            </a:fld>
            <a:endParaRPr lang="en-GB" dirty="0"/>
          </a:p>
        </p:txBody>
      </p:sp>
      <p:sp>
        <p:nvSpPr>
          <p:cNvPr id="8"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6519956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Advanced Income Tax Track</a:t>
            </a:r>
            <a:br>
              <a:rPr lang="en-GB" dirty="0"/>
            </a:br>
            <a:r>
              <a:rPr lang="en-US" b="0" i="0" dirty="0"/>
              <a:t>Combined Report Tax Base Issues</a:t>
            </a:r>
            <a:endParaRPr lang="en-IN" b="0" i="0" dirty="0"/>
          </a:p>
        </p:txBody>
      </p:sp>
      <p:sp>
        <p:nvSpPr>
          <p:cNvPr id="3" name="Content Placeholder 2"/>
          <p:cNvSpPr>
            <a:spLocks noGrp="1"/>
          </p:cNvSpPr>
          <p:nvPr>
            <p:ph sz="quarter" idx="15"/>
          </p:nvPr>
        </p:nvSpPr>
        <p:spPr/>
        <p:txBody>
          <a:bodyPr/>
          <a:lstStyle/>
          <a:p>
            <a:r>
              <a:rPr lang="en-IN" dirty="0" smtClean="0"/>
              <a:t>Example: Subpart F partial inclusion for California water’s-edge return:</a:t>
            </a:r>
          </a:p>
          <a:p>
            <a:pPr lvl="1"/>
            <a:r>
              <a:rPr lang="en-IN" dirty="0" smtClean="0"/>
              <a:t>California based parent company filing on a water’s-edge basis is unitary with its CFC which has $300 of Subpart F (i.e., IRC §952) income and $1200 of current year E&amp;P. The CFC has net income for the year of $1000, and average property, payroll and sales everywhere of $1500 each (no CA property, payroll or sales). </a:t>
            </a:r>
          </a:p>
          <a:p>
            <a:pPr lvl="2"/>
            <a:r>
              <a:rPr lang="en-IN" dirty="0" smtClean="0"/>
              <a:t>The “inclusion ratio” is 25% (i.e., $300/$1200)</a:t>
            </a:r>
          </a:p>
          <a:p>
            <a:pPr lvl="2"/>
            <a:r>
              <a:rPr lang="en-IN" dirty="0" smtClean="0"/>
              <a:t>The CFC income to be included in the parent’s CA return is $250 (i.e., $1000 x 25%)</a:t>
            </a:r>
          </a:p>
          <a:p>
            <a:pPr lvl="2"/>
            <a:r>
              <a:rPr lang="en-IN" dirty="0" smtClean="0"/>
              <a:t>$375 (i.e., $1500 x 25%) is included in each denominator of the California combined reporting group’s property, payroll and sales factors.</a:t>
            </a:r>
          </a:p>
        </p:txBody>
      </p:sp>
      <p:sp>
        <p:nvSpPr>
          <p:cNvPr id="6"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8"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114</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82670654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Advanced Income Tax Track</a:t>
            </a:r>
            <a:br>
              <a:rPr lang="en-GB" dirty="0"/>
            </a:br>
            <a:r>
              <a:rPr lang="en-US" b="0" i="0" dirty="0"/>
              <a:t>Combined Report Tax Base Issues</a:t>
            </a:r>
            <a:endParaRPr lang="en-IN" b="0" i="0" dirty="0"/>
          </a:p>
        </p:txBody>
      </p:sp>
      <p:sp>
        <p:nvSpPr>
          <p:cNvPr id="3" name="Content Placeholder 2"/>
          <p:cNvSpPr>
            <a:spLocks noGrp="1"/>
          </p:cNvSpPr>
          <p:nvPr>
            <p:ph sz="quarter" idx="15"/>
          </p:nvPr>
        </p:nvSpPr>
        <p:spPr/>
        <p:txBody>
          <a:bodyPr/>
          <a:lstStyle/>
          <a:p>
            <a:r>
              <a:rPr lang="en-US" i="1" dirty="0"/>
              <a:t>Tax Havens and State Issues – Potential Impact of State </a:t>
            </a:r>
            <a:r>
              <a:rPr lang="en-US" i="1" dirty="0" smtClean="0"/>
              <a:t>Legislation</a:t>
            </a:r>
            <a:endParaRPr lang="en-IN" dirty="0" smtClean="0"/>
          </a:p>
          <a:p>
            <a:pPr lvl="1"/>
            <a:r>
              <a:rPr lang="en-IN" dirty="0" smtClean="0"/>
              <a:t>Several states have enacted tax haven provisions. </a:t>
            </a:r>
          </a:p>
          <a:p>
            <a:pPr lvl="2"/>
            <a:r>
              <a:rPr lang="en-IN" dirty="0" smtClean="0"/>
              <a:t>The number of states that have recently proposed or enacted legislation specifically directed at tax havens likely indicates that tax haven issues will be of increased importance in the coming years.   </a:t>
            </a:r>
          </a:p>
        </p:txBody>
      </p:sp>
      <p:sp>
        <p:nvSpPr>
          <p:cNvPr id="6"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8"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115</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23705768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US" b="0" i="0" dirty="0"/>
              <a:t>Combined Report Tax Base Issues</a:t>
            </a:r>
            <a:r>
              <a:rPr lang="en-IN" b="0" i="0" dirty="0" smtClean="0"/>
              <a:t/>
            </a:r>
            <a:br>
              <a:rPr lang="en-IN" b="0" i="0" dirty="0" smtClean="0"/>
            </a:br>
            <a:r>
              <a:rPr lang="en-US" b="0" dirty="0"/>
              <a:t>Tax </a:t>
            </a:r>
            <a:r>
              <a:rPr lang="en-US" b="0" dirty="0" smtClean="0"/>
              <a:t>Havens </a:t>
            </a:r>
            <a:r>
              <a:rPr lang="en-US" b="0" dirty="0"/>
              <a:t>– Tracking State Legislation</a:t>
            </a:r>
            <a:endParaRPr lang="en-US" b="0" i="0" dirty="0" smtClean="0"/>
          </a:p>
        </p:txBody>
      </p:sp>
      <p:sp>
        <p:nvSpPr>
          <p:cNvPr id="8" name="Date Placeholder 5"/>
          <p:cNvSpPr>
            <a:spLocks noGrp="1"/>
          </p:cNvSpPr>
          <p:nvPr>
            <p:ph type="dt" sz="half" idx="16"/>
          </p:nvPr>
        </p:nvSpPr>
        <p:spPr/>
        <p:txBody>
          <a:bodyPr/>
          <a:lstStyle/>
          <a:p>
            <a:r>
              <a:rPr lang="en-US" smtClean="0">
                <a:solidFill>
                  <a:srgbClr val="000000"/>
                </a:solidFill>
              </a:rPr>
              <a:t>June 14, 2017</a:t>
            </a:r>
            <a:endParaRPr lang="en-GB" dirty="0">
              <a:solidFill>
                <a:srgbClr val="000000"/>
              </a:solidFill>
            </a:endParaRPr>
          </a:p>
        </p:txBody>
      </p:sp>
      <p:sp>
        <p:nvSpPr>
          <p:cNvPr id="10" name="Footer Placeholder 1"/>
          <p:cNvSpPr>
            <a:spLocks noGrp="1"/>
          </p:cNvSpPr>
          <p:nvPr>
            <p:ph type="ftr" sz="quarter" idx="17"/>
          </p:nvPr>
        </p:nvSpPr>
        <p:spPr/>
        <p:txBody>
          <a:bodyPr/>
          <a:lstStyle/>
          <a:p>
            <a:r>
              <a:rPr lang="en-GB" smtClean="0">
                <a:solidFill>
                  <a:srgbClr val="000000"/>
                </a:solidFill>
              </a:rPr>
              <a:t>UC Davis Summer Tax Institute</a:t>
            </a:r>
            <a:endParaRPr lang="en-GB" dirty="0">
              <a:solidFill>
                <a:srgbClr val="000000"/>
              </a:solidFill>
            </a:endParaRPr>
          </a:p>
        </p:txBody>
      </p:sp>
      <p:sp>
        <p:nvSpPr>
          <p:cNvPr id="11"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116</a:t>
            </a:fld>
            <a:endParaRPr lang="en-GB" dirty="0">
              <a:solidFill>
                <a:srgbClr val="000000"/>
              </a:solidFill>
            </a:endParaRPr>
          </a:p>
        </p:txBody>
      </p:sp>
      <p:pic>
        <p:nvPicPr>
          <p:cNvPr id="4" name="Content Placeholder 3"/>
          <p:cNvPicPr>
            <a:picLocks noGrp="1" noChangeAspect="1"/>
          </p:cNvPicPr>
          <p:nvPr>
            <p:ph sz="quarter" idx="15"/>
          </p:nvPr>
        </p:nvPicPr>
        <p:blipFill>
          <a:blip r:embed="rId3"/>
          <a:stretch>
            <a:fillRect/>
          </a:stretch>
        </p:blipFill>
        <p:spPr>
          <a:xfrm>
            <a:off x="530224" y="1781431"/>
            <a:ext cx="7546976" cy="4515592"/>
          </a:xfrm>
          <a:prstGeom prst="rect">
            <a:avLst/>
          </a:prstGeom>
        </p:spPr>
      </p:pic>
    </p:spTree>
    <p:extLst>
      <p:ext uri="{BB962C8B-B14F-4D97-AF65-F5344CB8AC3E}">
        <p14:creationId xmlns:p14="http://schemas.microsoft.com/office/powerpoint/2010/main" val="235740477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US" b="0" i="0" dirty="0"/>
              <a:t>Combined Report Tax Base Issues</a:t>
            </a:r>
            <a:r>
              <a:rPr lang="en-IN" b="0" i="0" dirty="0"/>
              <a:t/>
            </a:r>
            <a:br>
              <a:rPr lang="en-IN" b="0" i="0" dirty="0"/>
            </a:br>
            <a:r>
              <a:rPr lang="en-US" b="0" dirty="0"/>
              <a:t>Tax Havens – Tracking State Legislation</a:t>
            </a:r>
            <a:endParaRPr lang="en-US" b="0" i="0" dirty="0" smtClean="0"/>
          </a:p>
        </p:txBody>
      </p:sp>
      <p:sp>
        <p:nvSpPr>
          <p:cNvPr id="8" name="Date Placeholder 5"/>
          <p:cNvSpPr>
            <a:spLocks noGrp="1"/>
          </p:cNvSpPr>
          <p:nvPr>
            <p:ph type="dt" sz="half" idx="16"/>
          </p:nvPr>
        </p:nvSpPr>
        <p:spPr/>
        <p:txBody>
          <a:bodyPr/>
          <a:lstStyle/>
          <a:p>
            <a:r>
              <a:rPr lang="en-US" smtClean="0">
                <a:solidFill>
                  <a:srgbClr val="000000"/>
                </a:solidFill>
              </a:rPr>
              <a:t>June 14, 2017</a:t>
            </a:r>
            <a:endParaRPr lang="en-GB" dirty="0">
              <a:solidFill>
                <a:srgbClr val="000000"/>
              </a:solidFill>
            </a:endParaRPr>
          </a:p>
        </p:txBody>
      </p:sp>
      <p:sp>
        <p:nvSpPr>
          <p:cNvPr id="10" name="Footer Placeholder 1"/>
          <p:cNvSpPr>
            <a:spLocks noGrp="1"/>
          </p:cNvSpPr>
          <p:nvPr>
            <p:ph type="ftr" sz="quarter" idx="17"/>
          </p:nvPr>
        </p:nvSpPr>
        <p:spPr/>
        <p:txBody>
          <a:bodyPr/>
          <a:lstStyle/>
          <a:p>
            <a:r>
              <a:rPr lang="en-GB" smtClean="0">
                <a:solidFill>
                  <a:srgbClr val="000000"/>
                </a:solidFill>
              </a:rPr>
              <a:t>UC Davis Summer Tax Institute</a:t>
            </a:r>
            <a:endParaRPr lang="en-GB" dirty="0">
              <a:solidFill>
                <a:srgbClr val="000000"/>
              </a:solidFill>
            </a:endParaRPr>
          </a:p>
        </p:txBody>
      </p:sp>
      <p:sp>
        <p:nvSpPr>
          <p:cNvPr id="11"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117</a:t>
            </a:fld>
            <a:endParaRPr lang="en-GB" dirty="0">
              <a:solidFill>
                <a:srgbClr val="000000"/>
              </a:solidFill>
            </a:endParaRPr>
          </a:p>
        </p:txBody>
      </p:sp>
      <p:pic>
        <p:nvPicPr>
          <p:cNvPr id="3" name="Picture 2"/>
          <p:cNvPicPr>
            <a:picLocks noChangeAspect="1"/>
          </p:cNvPicPr>
          <p:nvPr/>
        </p:nvPicPr>
        <p:blipFill>
          <a:blip r:embed="rId3"/>
          <a:stretch>
            <a:fillRect/>
          </a:stretch>
        </p:blipFill>
        <p:spPr>
          <a:xfrm>
            <a:off x="503451" y="1752601"/>
            <a:ext cx="7497549" cy="4571894"/>
          </a:xfrm>
          <a:prstGeom prst="rect">
            <a:avLst/>
          </a:prstGeom>
        </p:spPr>
      </p:pic>
    </p:spTree>
    <p:extLst>
      <p:ext uri="{BB962C8B-B14F-4D97-AF65-F5344CB8AC3E}">
        <p14:creationId xmlns:p14="http://schemas.microsoft.com/office/powerpoint/2010/main" val="420827766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US" b="0" i="0" dirty="0"/>
              <a:t>Combined Report Tax Base Issues</a:t>
            </a:r>
            <a:r>
              <a:rPr lang="en-IN" b="0" i="0" dirty="0"/>
              <a:t/>
            </a:r>
            <a:br>
              <a:rPr lang="en-IN" b="0" i="0" dirty="0"/>
            </a:br>
            <a:r>
              <a:rPr lang="en-US" b="0" dirty="0"/>
              <a:t>Tax Havens – Tracking State Legislation</a:t>
            </a:r>
            <a:endParaRPr lang="en-US" b="0" i="0" dirty="0" smtClean="0"/>
          </a:p>
        </p:txBody>
      </p:sp>
      <p:sp>
        <p:nvSpPr>
          <p:cNvPr id="8" name="Date Placeholder 5"/>
          <p:cNvSpPr>
            <a:spLocks noGrp="1"/>
          </p:cNvSpPr>
          <p:nvPr>
            <p:ph type="dt" sz="half" idx="16"/>
          </p:nvPr>
        </p:nvSpPr>
        <p:spPr/>
        <p:txBody>
          <a:bodyPr/>
          <a:lstStyle/>
          <a:p>
            <a:r>
              <a:rPr lang="en-US" smtClean="0">
                <a:solidFill>
                  <a:srgbClr val="000000"/>
                </a:solidFill>
              </a:rPr>
              <a:t>June 14, 2017</a:t>
            </a:r>
            <a:endParaRPr lang="en-GB" dirty="0">
              <a:solidFill>
                <a:srgbClr val="000000"/>
              </a:solidFill>
            </a:endParaRPr>
          </a:p>
        </p:txBody>
      </p:sp>
      <p:sp>
        <p:nvSpPr>
          <p:cNvPr id="10" name="Footer Placeholder 1"/>
          <p:cNvSpPr>
            <a:spLocks noGrp="1"/>
          </p:cNvSpPr>
          <p:nvPr>
            <p:ph type="ftr" sz="quarter" idx="17"/>
          </p:nvPr>
        </p:nvSpPr>
        <p:spPr/>
        <p:txBody>
          <a:bodyPr/>
          <a:lstStyle/>
          <a:p>
            <a:r>
              <a:rPr lang="en-GB" smtClean="0">
                <a:solidFill>
                  <a:srgbClr val="000000"/>
                </a:solidFill>
              </a:rPr>
              <a:t>UC Davis Summer Tax Institute</a:t>
            </a:r>
            <a:endParaRPr lang="en-GB" dirty="0">
              <a:solidFill>
                <a:srgbClr val="000000"/>
              </a:solidFill>
            </a:endParaRPr>
          </a:p>
        </p:txBody>
      </p:sp>
      <p:sp>
        <p:nvSpPr>
          <p:cNvPr id="11"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118</a:t>
            </a:fld>
            <a:endParaRPr lang="en-GB" dirty="0">
              <a:solidFill>
                <a:srgbClr val="000000"/>
              </a:solidFill>
            </a:endParaRPr>
          </a:p>
        </p:txBody>
      </p:sp>
      <p:pic>
        <p:nvPicPr>
          <p:cNvPr id="2" name="Picture 1"/>
          <p:cNvPicPr>
            <a:picLocks noChangeAspect="1"/>
          </p:cNvPicPr>
          <p:nvPr/>
        </p:nvPicPr>
        <p:blipFill>
          <a:blip r:embed="rId3"/>
          <a:stretch>
            <a:fillRect/>
          </a:stretch>
        </p:blipFill>
        <p:spPr>
          <a:xfrm>
            <a:off x="530225" y="1771113"/>
            <a:ext cx="7385222" cy="4510261"/>
          </a:xfrm>
          <a:prstGeom prst="rect">
            <a:avLst/>
          </a:prstGeom>
        </p:spPr>
      </p:pic>
    </p:spTree>
    <p:extLst>
      <p:ext uri="{BB962C8B-B14F-4D97-AF65-F5344CB8AC3E}">
        <p14:creationId xmlns:p14="http://schemas.microsoft.com/office/powerpoint/2010/main" val="142490835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US" b="0" i="0" dirty="0"/>
              <a:t>Combined Report Tax Base Issues</a:t>
            </a:r>
            <a:r>
              <a:rPr lang="en-IN" b="0" i="0" dirty="0"/>
              <a:t/>
            </a:r>
            <a:br>
              <a:rPr lang="en-IN" b="0" i="0" dirty="0"/>
            </a:br>
            <a:r>
              <a:rPr lang="en-US" b="0" dirty="0"/>
              <a:t>Tax Havens – Tracking State Legislation</a:t>
            </a:r>
            <a:endParaRPr lang="en-US" b="0" i="0" dirty="0" smtClean="0"/>
          </a:p>
        </p:txBody>
      </p:sp>
      <p:sp>
        <p:nvSpPr>
          <p:cNvPr id="8" name="Date Placeholder 5"/>
          <p:cNvSpPr>
            <a:spLocks noGrp="1"/>
          </p:cNvSpPr>
          <p:nvPr>
            <p:ph type="dt" sz="half" idx="16"/>
          </p:nvPr>
        </p:nvSpPr>
        <p:spPr/>
        <p:txBody>
          <a:bodyPr/>
          <a:lstStyle/>
          <a:p>
            <a:r>
              <a:rPr lang="en-US" smtClean="0">
                <a:solidFill>
                  <a:srgbClr val="000000"/>
                </a:solidFill>
              </a:rPr>
              <a:t>June 14, 2017</a:t>
            </a:r>
            <a:endParaRPr lang="en-GB" dirty="0">
              <a:solidFill>
                <a:srgbClr val="000000"/>
              </a:solidFill>
            </a:endParaRPr>
          </a:p>
        </p:txBody>
      </p:sp>
      <p:sp>
        <p:nvSpPr>
          <p:cNvPr id="10" name="Footer Placeholder 1"/>
          <p:cNvSpPr>
            <a:spLocks noGrp="1"/>
          </p:cNvSpPr>
          <p:nvPr>
            <p:ph type="ftr" sz="quarter" idx="17"/>
          </p:nvPr>
        </p:nvSpPr>
        <p:spPr/>
        <p:txBody>
          <a:bodyPr/>
          <a:lstStyle/>
          <a:p>
            <a:r>
              <a:rPr lang="en-GB" smtClean="0">
                <a:solidFill>
                  <a:srgbClr val="000000"/>
                </a:solidFill>
              </a:rPr>
              <a:t>UC Davis Summer Tax Institute</a:t>
            </a:r>
            <a:endParaRPr lang="en-GB" dirty="0">
              <a:solidFill>
                <a:srgbClr val="000000"/>
              </a:solidFill>
            </a:endParaRPr>
          </a:p>
        </p:txBody>
      </p:sp>
      <p:sp>
        <p:nvSpPr>
          <p:cNvPr id="11"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119</a:t>
            </a:fld>
            <a:endParaRPr lang="en-GB" dirty="0">
              <a:solidFill>
                <a:srgbClr val="000000"/>
              </a:solidFill>
            </a:endParaRPr>
          </a:p>
        </p:txBody>
      </p:sp>
      <p:pic>
        <p:nvPicPr>
          <p:cNvPr id="3" name="Picture 2"/>
          <p:cNvPicPr>
            <a:picLocks noChangeAspect="1"/>
          </p:cNvPicPr>
          <p:nvPr/>
        </p:nvPicPr>
        <p:blipFill>
          <a:blip r:embed="rId3"/>
          <a:stretch>
            <a:fillRect/>
          </a:stretch>
        </p:blipFill>
        <p:spPr>
          <a:xfrm>
            <a:off x="513749" y="1752601"/>
            <a:ext cx="7182451" cy="4414036"/>
          </a:xfrm>
          <a:prstGeom prst="rect">
            <a:avLst/>
          </a:prstGeom>
        </p:spPr>
      </p:pic>
    </p:spTree>
    <p:extLst>
      <p:ext uri="{BB962C8B-B14F-4D97-AF65-F5344CB8AC3E}">
        <p14:creationId xmlns:p14="http://schemas.microsoft.com/office/powerpoint/2010/main" val="730281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Example 2 – Pro forma Adjustments to FTI</a:t>
            </a:r>
          </a:p>
          <a:p>
            <a:pPr lvl="1"/>
            <a:r>
              <a:rPr lang="en-IN" dirty="0" smtClean="0"/>
              <a:t>Parent (P) and Subsidiary (S) file a federal consolidated return. S files in North Carolina, a separate reporting state. </a:t>
            </a:r>
          </a:p>
          <a:p>
            <a:pPr lvl="1"/>
            <a:r>
              <a:rPr lang="en-IN" dirty="0" smtClean="0"/>
              <a:t>S distributes a patent to P with a fair market value (“FMV”) of $20 million and a basis of $0. </a:t>
            </a:r>
          </a:p>
          <a:p>
            <a:pPr lvl="1"/>
            <a:r>
              <a:rPr lang="en-IN" dirty="0" smtClean="0"/>
              <a:t>For federal income tax purposes, the distribution results in $20 million of gain under IRC § 311(b) which is deferred in consolidation. </a:t>
            </a:r>
          </a:p>
          <a:p>
            <a:pPr lvl="1"/>
            <a:r>
              <a:rPr lang="en-IN" dirty="0" smtClean="0"/>
              <a:t>For North Carolina tax purposes the consolidated return regulations are not available and FTI may need to be re-determined so as to include current gain recognition.</a:t>
            </a:r>
          </a:p>
          <a:p>
            <a:pPr lvl="1"/>
            <a:r>
              <a:rPr lang="en-IN" dirty="0" smtClean="0"/>
              <a:t>Query whether this fairly reflects income from NC and whether a petition to file on a combined basis might be possible. . . . </a:t>
            </a:r>
          </a:p>
        </p:txBody>
      </p:sp>
      <p:sp>
        <p:nvSpPr>
          <p:cNvPr id="2" name="Title 1"/>
          <p:cNvSpPr>
            <a:spLocks noGrp="1"/>
          </p:cNvSpPr>
          <p:nvPr>
            <p:ph type="title"/>
          </p:nvPr>
        </p:nvSpPr>
        <p:spPr/>
        <p:txBody>
          <a:bodyPr/>
          <a:lstStyle/>
          <a:p>
            <a:r>
              <a:rPr lang="en-GB" dirty="0" smtClean="0"/>
              <a:t>Advanced Income Tax Track</a:t>
            </a:r>
            <a:r>
              <a:rPr lang="en-IN" dirty="0" smtClean="0"/>
              <a:t/>
            </a:r>
            <a:br>
              <a:rPr lang="en-IN" dirty="0" smtClean="0"/>
            </a:br>
            <a:r>
              <a:rPr lang="en-IN" b="0" i="0" dirty="0" smtClean="0"/>
              <a:t>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12</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43161596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US" b="0" i="0" dirty="0"/>
              <a:t>Combined Report Tax Base Issues</a:t>
            </a:r>
            <a:r>
              <a:rPr lang="en-IN" b="0" i="0" dirty="0"/>
              <a:t/>
            </a:r>
            <a:br>
              <a:rPr lang="en-IN" b="0" i="0" dirty="0"/>
            </a:br>
            <a:r>
              <a:rPr lang="en-US" b="0" dirty="0"/>
              <a:t>Tax Havens – Tracking State Legislation</a:t>
            </a:r>
            <a:endParaRPr lang="en-US" b="0" i="0" dirty="0" smtClean="0"/>
          </a:p>
        </p:txBody>
      </p:sp>
      <p:sp>
        <p:nvSpPr>
          <p:cNvPr id="8" name="Date Placeholder 5"/>
          <p:cNvSpPr>
            <a:spLocks noGrp="1"/>
          </p:cNvSpPr>
          <p:nvPr>
            <p:ph type="dt" sz="half" idx="16"/>
          </p:nvPr>
        </p:nvSpPr>
        <p:spPr/>
        <p:txBody>
          <a:bodyPr/>
          <a:lstStyle/>
          <a:p>
            <a:r>
              <a:rPr lang="en-US" smtClean="0">
                <a:solidFill>
                  <a:srgbClr val="000000"/>
                </a:solidFill>
              </a:rPr>
              <a:t>June 14, 2017</a:t>
            </a:r>
            <a:endParaRPr lang="en-GB" dirty="0">
              <a:solidFill>
                <a:srgbClr val="000000"/>
              </a:solidFill>
            </a:endParaRPr>
          </a:p>
        </p:txBody>
      </p:sp>
      <p:sp>
        <p:nvSpPr>
          <p:cNvPr id="10" name="Footer Placeholder 1"/>
          <p:cNvSpPr>
            <a:spLocks noGrp="1"/>
          </p:cNvSpPr>
          <p:nvPr>
            <p:ph type="ftr" sz="quarter" idx="17"/>
          </p:nvPr>
        </p:nvSpPr>
        <p:spPr/>
        <p:txBody>
          <a:bodyPr/>
          <a:lstStyle/>
          <a:p>
            <a:r>
              <a:rPr lang="en-GB" smtClean="0">
                <a:solidFill>
                  <a:srgbClr val="000000"/>
                </a:solidFill>
              </a:rPr>
              <a:t>UC Davis Summer Tax Institute</a:t>
            </a:r>
            <a:endParaRPr lang="en-GB" dirty="0">
              <a:solidFill>
                <a:srgbClr val="000000"/>
              </a:solidFill>
            </a:endParaRPr>
          </a:p>
        </p:txBody>
      </p:sp>
      <p:sp>
        <p:nvSpPr>
          <p:cNvPr id="11"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120</a:t>
            </a:fld>
            <a:endParaRPr lang="en-GB" dirty="0">
              <a:solidFill>
                <a:srgbClr val="000000"/>
              </a:solidFill>
            </a:endParaRPr>
          </a:p>
        </p:txBody>
      </p:sp>
      <p:pic>
        <p:nvPicPr>
          <p:cNvPr id="4" name="Picture 3"/>
          <p:cNvPicPr>
            <a:picLocks noChangeAspect="1"/>
          </p:cNvPicPr>
          <p:nvPr/>
        </p:nvPicPr>
        <p:blipFill>
          <a:blip r:embed="rId3"/>
          <a:stretch>
            <a:fillRect/>
          </a:stretch>
        </p:blipFill>
        <p:spPr>
          <a:xfrm>
            <a:off x="507571" y="1777314"/>
            <a:ext cx="8010525" cy="2266950"/>
          </a:xfrm>
          <a:prstGeom prst="rect">
            <a:avLst/>
          </a:prstGeom>
        </p:spPr>
      </p:pic>
    </p:spTree>
    <p:extLst>
      <p:ext uri="{BB962C8B-B14F-4D97-AF65-F5344CB8AC3E}">
        <p14:creationId xmlns:p14="http://schemas.microsoft.com/office/powerpoint/2010/main" val="194786845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US" b="0" i="0" dirty="0"/>
              <a:t>Combined Report Tax Base Issues</a:t>
            </a:r>
            <a:r>
              <a:rPr lang="en-IN" b="0" i="0" dirty="0"/>
              <a:t/>
            </a:r>
            <a:br>
              <a:rPr lang="en-IN" b="0" i="0" dirty="0"/>
            </a:br>
            <a:r>
              <a:rPr lang="en-US" b="0" dirty="0"/>
              <a:t>Tax Havens – Tracking State Legislation</a:t>
            </a:r>
            <a:endParaRPr lang="en-US" b="0" i="0" dirty="0" smtClean="0"/>
          </a:p>
        </p:txBody>
      </p:sp>
      <p:sp>
        <p:nvSpPr>
          <p:cNvPr id="8" name="Date Placeholder 5"/>
          <p:cNvSpPr>
            <a:spLocks noGrp="1"/>
          </p:cNvSpPr>
          <p:nvPr>
            <p:ph type="dt" sz="half" idx="16"/>
          </p:nvPr>
        </p:nvSpPr>
        <p:spPr/>
        <p:txBody>
          <a:bodyPr/>
          <a:lstStyle/>
          <a:p>
            <a:r>
              <a:rPr lang="en-US" smtClean="0">
                <a:solidFill>
                  <a:srgbClr val="000000"/>
                </a:solidFill>
              </a:rPr>
              <a:t>June 14, 2017</a:t>
            </a:r>
            <a:endParaRPr lang="en-GB" dirty="0">
              <a:solidFill>
                <a:srgbClr val="000000"/>
              </a:solidFill>
            </a:endParaRPr>
          </a:p>
        </p:txBody>
      </p:sp>
      <p:sp>
        <p:nvSpPr>
          <p:cNvPr id="10" name="Footer Placeholder 1"/>
          <p:cNvSpPr>
            <a:spLocks noGrp="1"/>
          </p:cNvSpPr>
          <p:nvPr>
            <p:ph type="ftr" sz="quarter" idx="17"/>
          </p:nvPr>
        </p:nvSpPr>
        <p:spPr/>
        <p:txBody>
          <a:bodyPr/>
          <a:lstStyle/>
          <a:p>
            <a:r>
              <a:rPr lang="en-GB" smtClean="0">
                <a:solidFill>
                  <a:srgbClr val="000000"/>
                </a:solidFill>
              </a:rPr>
              <a:t>UC Davis Summer Tax Institute</a:t>
            </a:r>
            <a:endParaRPr lang="en-GB" dirty="0">
              <a:solidFill>
                <a:srgbClr val="000000"/>
              </a:solidFill>
            </a:endParaRPr>
          </a:p>
        </p:txBody>
      </p:sp>
      <p:sp>
        <p:nvSpPr>
          <p:cNvPr id="11"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121</a:t>
            </a:fld>
            <a:endParaRPr lang="en-GB" dirty="0">
              <a:solidFill>
                <a:srgbClr val="000000"/>
              </a:solidFill>
            </a:endParaRPr>
          </a:p>
        </p:txBody>
      </p:sp>
      <p:pic>
        <p:nvPicPr>
          <p:cNvPr id="2" name="Picture 1"/>
          <p:cNvPicPr>
            <a:picLocks noChangeAspect="1"/>
          </p:cNvPicPr>
          <p:nvPr/>
        </p:nvPicPr>
        <p:blipFill>
          <a:blip r:embed="rId3"/>
          <a:stretch>
            <a:fillRect/>
          </a:stretch>
        </p:blipFill>
        <p:spPr>
          <a:xfrm>
            <a:off x="585787" y="1795462"/>
            <a:ext cx="7972425" cy="3267075"/>
          </a:xfrm>
          <a:prstGeom prst="rect">
            <a:avLst/>
          </a:prstGeom>
        </p:spPr>
      </p:pic>
    </p:spTree>
    <p:extLst>
      <p:ext uri="{BB962C8B-B14F-4D97-AF65-F5344CB8AC3E}">
        <p14:creationId xmlns:p14="http://schemas.microsoft.com/office/powerpoint/2010/main" val="149752422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US" b="0" i="0" dirty="0"/>
              <a:t>Combined Report Tax Base Issues</a:t>
            </a:r>
            <a:r>
              <a:rPr lang="en-IN" b="0" i="0" dirty="0"/>
              <a:t/>
            </a:r>
            <a:br>
              <a:rPr lang="en-IN" b="0" i="0" dirty="0"/>
            </a:br>
            <a:r>
              <a:rPr lang="en-US" b="0" dirty="0"/>
              <a:t>Tax Havens – Tracking State Legislation</a:t>
            </a:r>
            <a:endParaRPr lang="en-US" b="0" i="0" dirty="0" smtClean="0"/>
          </a:p>
        </p:txBody>
      </p:sp>
      <p:sp>
        <p:nvSpPr>
          <p:cNvPr id="8" name="Date Placeholder 5"/>
          <p:cNvSpPr>
            <a:spLocks noGrp="1"/>
          </p:cNvSpPr>
          <p:nvPr>
            <p:ph type="dt" sz="half" idx="16"/>
          </p:nvPr>
        </p:nvSpPr>
        <p:spPr/>
        <p:txBody>
          <a:bodyPr/>
          <a:lstStyle/>
          <a:p>
            <a:r>
              <a:rPr lang="en-US" smtClean="0">
                <a:solidFill>
                  <a:srgbClr val="000000"/>
                </a:solidFill>
              </a:rPr>
              <a:t>June 14, 2017</a:t>
            </a:r>
            <a:endParaRPr lang="en-GB" dirty="0">
              <a:solidFill>
                <a:srgbClr val="000000"/>
              </a:solidFill>
            </a:endParaRPr>
          </a:p>
        </p:txBody>
      </p:sp>
      <p:sp>
        <p:nvSpPr>
          <p:cNvPr id="10" name="Footer Placeholder 1"/>
          <p:cNvSpPr>
            <a:spLocks noGrp="1"/>
          </p:cNvSpPr>
          <p:nvPr>
            <p:ph type="ftr" sz="quarter" idx="17"/>
          </p:nvPr>
        </p:nvSpPr>
        <p:spPr/>
        <p:txBody>
          <a:bodyPr/>
          <a:lstStyle/>
          <a:p>
            <a:r>
              <a:rPr lang="en-GB" smtClean="0">
                <a:solidFill>
                  <a:srgbClr val="000000"/>
                </a:solidFill>
              </a:rPr>
              <a:t>UC Davis Summer Tax Institute</a:t>
            </a:r>
            <a:endParaRPr lang="en-GB" dirty="0">
              <a:solidFill>
                <a:srgbClr val="000000"/>
              </a:solidFill>
            </a:endParaRPr>
          </a:p>
        </p:txBody>
      </p:sp>
      <p:sp>
        <p:nvSpPr>
          <p:cNvPr id="11"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122</a:t>
            </a:fld>
            <a:endParaRPr lang="en-GB" dirty="0">
              <a:solidFill>
                <a:srgbClr val="000000"/>
              </a:solidFill>
            </a:endParaRPr>
          </a:p>
        </p:txBody>
      </p:sp>
      <p:pic>
        <p:nvPicPr>
          <p:cNvPr id="4" name="Picture 3"/>
          <p:cNvPicPr>
            <a:picLocks noChangeAspect="1"/>
          </p:cNvPicPr>
          <p:nvPr/>
        </p:nvPicPr>
        <p:blipFill>
          <a:blip r:embed="rId3"/>
          <a:stretch>
            <a:fillRect/>
          </a:stretch>
        </p:blipFill>
        <p:spPr>
          <a:xfrm>
            <a:off x="533400" y="1882861"/>
            <a:ext cx="8001000" cy="2190750"/>
          </a:xfrm>
          <a:prstGeom prst="rect">
            <a:avLst/>
          </a:prstGeom>
        </p:spPr>
      </p:pic>
    </p:spTree>
    <p:extLst>
      <p:ext uri="{BB962C8B-B14F-4D97-AF65-F5344CB8AC3E}">
        <p14:creationId xmlns:p14="http://schemas.microsoft.com/office/powerpoint/2010/main" val="384072264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US" b="0" i="0" dirty="0"/>
              <a:t>Combined Report Tax Base Issues</a:t>
            </a:r>
            <a:r>
              <a:rPr lang="en-IN" b="0" i="0" dirty="0"/>
              <a:t/>
            </a:r>
            <a:br>
              <a:rPr lang="en-IN" b="0" i="0" dirty="0"/>
            </a:br>
            <a:r>
              <a:rPr lang="en-US" b="0" dirty="0"/>
              <a:t>Tax Havens – Tracking State Legislation</a:t>
            </a:r>
            <a:endParaRPr lang="en-US" b="0" i="0" dirty="0" smtClean="0"/>
          </a:p>
        </p:txBody>
      </p:sp>
      <p:sp>
        <p:nvSpPr>
          <p:cNvPr id="8" name="Date Placeholder 5"/>
          <p:cNvSpPr>
            <a:spLocks noGrp="1"/>
          </p:cNvSpPr>
          <p:nvPr>
            <p:ph type="dt" sz="half" idx="16"/>
          </p:nvPr>
        </p:nvSpPr>
        <p:spPr/>
        <p:txBody>
          <a:bodyPr/>
          <a:lstStyle/>
          <a:p>
            <a:r>
              <a:rPr lang="en-US" smtClean="0">
                <a:solidFill>
                  <a:srgbClr val="000000"/>
                </a:solidFill>
              </a:rPr>
              <a:t>June 14, 2017</a:t>
            </a:r>
            <a:endParaRPr lang="en-GB" dirty="0">
              <a:solidFill>
                <a:srgbClr val="000000"/>
              </a:solidFill>
            </a:endParaRPr>
          </a:p>
        </p:txBody>
      </p:sp>
      <p:sp>
        <p:nvSpPr>
          <p:cNvPr id="10" name="Footer Placeholder 1"/>
          <p:cNvSpPr>
            <a:spLocks noGrp="1"/>
          </p:cNvSpPr>
          <p:nvPr>
            <p:ph type="ftr" sz="quarter" idx="17"/>
          </p:nvPr>
        </p:nvSpPr>
        <p:spPr/>
        <p:txBody>
          <a:bodyPr/>
          <a:lstStyle/>
          <a:p>
            <a:r>
              <a:rPr lang="en-GB" smtClean="0">
                <a:solidFill>
                  <a:srgbClr val="000000"/>
                </a:solidFill>
              </a:rPr>
              <a:t>UC Davis Summer Tax Institute</a:t>
            </a:r>
            <a:endParaRPr lang="en-GB" dirty="0">
              <a:solidFill>
                <a:srgbClr val="000000"/>
              </a:solidFill>
            </a:endParaRPr>
          </a:p>
        </p:txBody>
      </p:sp>
      <p:sp>
        <p:nvSpPr>
          <p:cNvPr id="11"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123</a:t>
            </a:fld>
            <a:endParaRPr lang="en-GB" dirty="0">
              <a:solidFill>
                <a:srgbClr val="000000"/>
              </a:solidFill>
            </a:endParaRPr>
          </a:p>
        </p:txBody>
      </p:sp>
      <p:pic>
        <p:nvPicPr>
          <p:cNvPr id="3" name="Picture 2"/>
          <p:cNvPicPr>
            <a:picLocks noChangeAspect="1"/>
          </p:cNvPicPr>
          <p:nvPr/>
        </p:nvPicPr>
        <p:blipFill>
          <a:blip r:embed="rId3"/>
          <a:stretch>
            <a:fillRect/>
          </a:stretch>
        </p:blipFill>
        <p:spPr>
          <a:xfrm>
            <a:off x="526106" y="2078520"/>
            <a:ext cx="6941494" cy="4116853"/>
          </a:xfrm>
          <a:prstGeom prst="rect">
            <a:avLst/>
          </a:prstGeom>
        </p:spPr>
      </p:pic>
    </p:spTree>
    <p:extLst>
      <p:ext uri="{BB962C8B-B14F-4D97-AF65-F5344CB8AC3E}">
        <p14:creationId xmlns:p14="http://schemas.microsoft.com/office/powerpoint/2010/main" val="402957060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US" b="0" i="0" dirty="0"/>
              <a:t>Combined Report Tax Base Issues</a:t>
            </a:r>
            <a:r>
              <a:rPr lang="en-IN" b="0" i="0" dirty="0"/>
              <a:t/>
            </a:r>
            <a:br>
              <a:rPr lang="en-IN" b="0" i="0" dirty="0"/>
            </a:br>
            <a:r>
              <a:rPr lang="en-US" b="0" dirty="0"/>
              <a:t>Tax Havens – Tracking State Legislation</a:t>
            </a:r>
            <a:endParaRPr lang="en-US" b="0" i="0" dirty="0" smtClean="0"/>
          </a:p>
        </p:txBody>
      </p:sp>
      <p:sp>
        <p:nvSpPr>
          <p:cNvPr id="8" name="Date Placeholder 5"/>
          <p:cNvSpPr>
            <a:spLocks noGrp="1"/>
          </p:cNvSpPr>
          <p:nvPr>
            <p:ph type="dt" sz="half" idx="16"/>
          </p:nvPr>
        </p:nvSpPr>
        <p:spPr/>
        <p:txBody>
          <a:bodyPr/>
          <a:lstStyle/>
          <a:p>
            <a:r>
              <a:rPr lang="en-US" smtClean="0">
                <a:solidFill>
                  <a:srgbClr val="000000"/>
                </a:solidFill>
              </a:rPr>
              <a:t>June 14, 2017</a:t>
            </a:r>
            <a:endParaRPr lang="en-GB" dirty="0">
              <a:solidFill>
                <a:srgbClr val="000000"/>
              </a:solidFill>
            </a:endParaRPr>
          </a:p>
        </p:txBody>
      </p:sp>
      <p:sp>
        <p:nvSpPr>
          <p:cNvPr id="10" name="Footer Placeholder 1"/>
          <p:cNvSpPr>
            <a:spLocks noGrp="1"/>
          </p:cNvSpPr>
          <p:nvPr>
            <p:ph type="ftr" sz="quarter" idx="17"/>
          </p:nvPr>
        </p:nvSpPr>
        <p:spPr/>
        <p:txBody>
          <a:bodyPr/>
          <a:lstStyle/>
          <a:p>
            <a:r>
              <a:rPr lang="en-GB" smtClean="0">
                <a:solidFill>
                  <a:srgbClr val="000000"/>
                </a:solidFill>
              </a:rPr>
              <a:t>UC Davis Summer Tax Institute</a:t>
            </a:r>
            <a:endParaRPr lang="en-GB" dirty="0">
              <a:solidFill>
                <a:srgbClr val="000000"/>
              </a:solidFill>
            </a:endParaRPr>
          </a:p>
        </p:txBody>
      </p:sp>
      <p:sp>
        <p:nvSpPr>
          <p:cNvPr id="11"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124</a:t>
            </a:fld>
            <a:endParaRPr lang="en-GB" dirty="0">
              <a:solidFill>
                <a:srgbClr val="000000"/>
              </a:solidFill>
            </a:endParaRPr>
          </a:p>
        </p:txBody>
      </p:sp>
      <p:pic>
        <p:nvPicPr>
          <p:cNvPr id="4" name="Picture 3"/>
          <p:cNvPicPr>
            <a:picLocks noChangeAspect="1"/>
          </p:cNvPicPr>
          <p:nvPr/>
        </p:nvPicPr>
        <p:blipFill>
          <a:blip r:embed="rId3"/>
          <a:stretch>
            <a:fillRect/>
          </a:stretch>
        </p:blipFill>
        <p:spPr>
          <a:xfrm>
            <a:off x="457200" y="1752600"/>
            <a:ext cx="7239000" cy="4474704"/>
          </a:xfrm>
          <a:prstGeom prst="rect">
            <a:avLst/>
          </a:prstGeom>
        </p:spPr>
      </p:pic>
    </p:spTree>
    <p:extLst>
      <p:ext uri="{BB962C8B-B14F-4D97-AF65-F5344CB8AC3E}">
        <p14:creationId xmlns:p14="http://schemas.microsoft.com/office/powerpoint/2010/main" val="352731744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US" b="0" i="0" dirty="0"/>
              <a:t>Combined Report Tax Base Issues</a:t>
            </a:r>
            <a:r>
              <a:rPr lang="en-IN" b="0" i="0" dirty="0"/>
              <a:t/>
            </a:r>
            <a:br>
              <a:rPr lang="en-IN" b="0" i="0" dirty="0"/>
            </a:br>
            <a:r>
              <a:rPr lang="en-US" b="0" dirty="0"/>
              <a:t>Tax Havens – Tracking State Legislation</a:t>
            </a:r>
            <a:endParaRPr lang="en-US" b="0" i="0" dirty="0" smtClean="0"/>
          </a:p>
        </p:txBody>
      </p:sp>
      <p:sp>
        <p:nvSpPr>
          <p:cNvPr id="8" name="Date Placeholder 5"/>
          <p:cNvSpPr>
            <a:spLocks noGrp="1"/>
          </p:cNvSpPr>
          <p:nvPr>
            <p:ph type="dt" sz="half" idx="16"/>
          </p:nvPr>
        </p:nvSpPr>
        <p:spPr/>
        <p:txBody>
          <a:bodyPr/>
          <a:lstStyle/>
          <a:p>
            <a:r>
              <a:rPr lang="en-US" smtClean="0">
                <a:solidFill>
                  <a:srgbClr val="000000"/>
                </a:solidFill>
              </a:rPr>
              <a:t>June 14, 2017</a:t>
            </a:r>
            <a:endParaRPr lang="en-GB" dirty="0">
              <a:solidFill>
                <a:srgbClr val="000000"/>
              </a:solidFill>
            </a:endParaRPr>
          </a:p>
        </p:txBody>
      </p:sp>
      <p:sp>
        <p:nvSpPr>
          <p:cNvPr id="10" name="Footer Placeholder 1"/>
          <p:cNvSpPr>
            <a:spLocks noGrp="1"/>
          </p:cNvSpPr>
          <p:nvPr>
            <p:ph type="ftr" sz="quarter" idx="17"/>
          </p:nvPr>
        </p:nvSpPr>
        <p:spPr/>
        <p:txBody>
          <a:bodyPr/>
          <a:lstStyle/>
          <a:p>
            <a:r>
              <a:rPr lang="en-GB" smtClean="0">
                <a:solidFill>
                  <a:srgbClr val="000000"/>
                </a:solidFill>
              </a:rPr>
              <a:t>UC Davis Summer Tax Institute</a:t>
            </a:r>
            <a:endParaRPr lang="en-GB" dirty="0">
              <a:solidFill>
                <a:srgbClr val="000000"/>
              </a:solidFill>
            </a:endParaRPr>
          </a:p>
        </p:txBody>
      </p:sp>
      <p:sp>
        <p:nvSpPr>
          <p:cNvPr id="11"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125</a:t>
            </a:fld>
            <a:endParaRPr lang="en-GB" dirty="0">
              <a:solidFill>
                <a:srgbClr val="000000"/>
              </a:solidFill>
            </a:endParaRPr>
          </a:p>
        </p:txBody>
      </p:sp>
      <p:pic>
        <p:nvPicPr>
          <p:cNvPr id="3" name="Picture 2"/>
          <p:cNvPicPr>
            <a:picLocks noChangeAspect="1"/>
          </p:cNvPicPr>
          <p:nvPr/>
        </p:nvPicPr>
        <p:blipFill>
          <a:blip r:embed="rId3"/>
          <a:stretch>
            <a:fillRect/>
          </a:stretch>
        </p:blipFill>
        <p:spPr>
          <a:xfrm>
            <a:off x="457200" y="1752600"/>
            <a:ext cx="7981950" cy="3933825"/>
          </a:xfrm>
          <a:prstGeom prst="rect">
            <a:avLst/>
          </a:prstGeom>
        </p:spPr>
      </p:pic>
    </p:spTree>
    <p:extLst>
      <p:ext uri="{BB962C8B-B14F-4D97-AF65-F5344CB8AC3E}">
        <p14:creationId xmlns:p14="http://schemas.microsoft.com/office/powerpoint/2010/main" val="236785260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Advanced Income Tax Track</a:t>
            </a:r>
            <a:br>
              <a:rPr lang="en-GB" dirty="0"/>
            </a:br>
            <a:r>
              <a:rPr lang="en-US" b="0" i="0" dirty="0"/>
              <a:t>Combined Report Tax Base Issues</a:t>
            </a:r>
            <a:endParaRPr lang="en-IN" dirty="0"/>
          </a:p>
        </p:txBody>
      </p:sp>
      <p:sp>
        <p:nvSpPr>
          <p:cNvPr id="3" name="Content Placeholder 2"/>
          <p:cNvSpPr>
            <a:spLocks noGrp="1"/>
          </p:cNvSpPr>
          <p:nvPr>
            <p:ph sz="quarter" idx="15"/>
          </p:nvPr>
        </p:nvSpPr>
        <p:spPr/>
        <p:txBody>
          <a:bodyPr/>
          <a:lstStyle/>
          <a:p>
            <a:r>
              <a:rPr lang="en-IN" dirty="0" smtClean="0"/>
              <a:t>Combined Computation, But Separate Taxpayers</a:t>
            </a:r>
          </a:p>
          <a:p>
            <a:pPr lvl="1"/>
            <a:r>
              <a:rPr lang="en-IN" dirty="0" smtClean="0"/>
              <a:t>In a California combined return, the computation includes all unitary affiliates, even those in special industries that use special formulas. As a general exception, insurance companies that pay premium tax instead of corporate tax are not included.</a:t>
            </a:r>
          </a:p>
          <a:p>
            <a:pPr lvl="2"/>
            <a:r>
              <a:rPr lang="en-IN" dirty="0" smtClean="0"/>
              <a:t>However, see:</a:t>
            </a:r>
          </a:p>
          <a:p>
            <a:pPr marL="822960" lvl="1">
              <a:buFont typeface="+mj-lt"/>
              <a:buAutoNum type="romanLcPeriod"/>
            </a:pPr>
            <a:r>
              <a:rPr lang="en-IN" dirty="0" smtClean="0"/>
              <a:t>Appeal of EDS, SBE 8/8/2008 – Out of state corporation registered as an insurance company was includible given that it did not actually assume underlying risks and was, in substance, a plan administrator.</a:t>
            </a:r>
          </a:p>
          <a:p>
            <a:pPr marL="822960" lvl="1">
              <a:buFont typeface="+mj-lt"/>
              <a:buAutoNum type="romanLcPeriod"/>
            </a:pPr>
            <a:r>
              <a:rPr lang="en-IN" dirty="0" smtClean="0"/>
              <a:t>Appeal of Argonaut, SBE 1/23/2009 – Premiums of excluded insurance company subsidiaries were included in a holding company’s special apportionment formula.</a:t>
            </a:r>
          </a:p>
        </p:txBody>
      </p:sp>
      <p:sp>
        <p:nvSpPr>
          <p:cNvPr id="4"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
        <p:nvSpPr>
          <p:cNvPr id="5"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6"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126</a:t>
            </a:fld>
            <a:endParaRPr lang="en-GB" dirty="0"/>
          </a:p>
        </p:txBody>
      </p:sp>
    </p:spTree>
    <p:extLst>
      <p:ext uri="{BB962C8B-B14F-4D97-AF65-F5344CB8AC3E}">
        <p14:creationId xmlns:p14="http://schemas.microsoft.com/office/powerpoint/2010/main" val="145430838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Advanced Income Tax Track</a:t>
            </a:r>
            <a:br>
              <a:rPr lang="en-GB" dirty="0"/>
            </a:br>
            <a:r>
              <a:rPr lang="en-US" b="0" i="0" dirty="0"/>
              <a:t>Combined Report Tax Base Issues</a:t>
            </a:r>
            <a:endParaRPr lang="en-IN" dirty="0"/>
          </a:p>
        </p:txBody>
      </p:sp>
      <p:sp>
        <p:nvSpPr>
          <p:cNvPr id="3" name="Content Placeholder 2"/>
          <p:cNvSpPr>
            <a:spLocks noGrp="1"/>
          </p:cNvSpPr>
          <p:nvPr>
            <p:ph sz="quarter" idx="15"/>
          </p:nvPr>
        </p:nvSpPr>
        <p:spPr/>
        <p:txBody>
          <a:bodyPr/>
          <a:lstStyle/>
          <a:p>
            <a:r>
              <a:rPr lang="en-IN" dirty="0" smtClean="0"/>
              <a:t>Combined Computation, But Separate Taxpayers</a:t>
            </a:r>
          </a:p>
          <a:p>
            <a:pPr lvl="1"/>
            <a:r>
              <a:rPr lang="en-IN" dirty="0" smtClean="0"/>
              <a:t>Each member of the group is a separate taxpayer. This has implications for apportionment, use of tax attributes, and certain procedural issues, such as accounting methods and elections </a:t>
            </a:r>
          </a:p>
          <a:p>
            <a:pPr lvl="1"/>
            <a:r>
              <a:rPr lang="en-IN" dirty="0" smtClean="0"/>
              <a:t>Apportionment – generally, separate determination entity by entity for the applicable industry apportionment method. </a:t>
            </a:r>
          </a:p>
          <a:p>
            <a:pPr lvl="1"/>
            <a:r>
              <a:rPr lang="en-IN" dirty="0" smtClean="0"/>
              <a:t>California has issued numerous special industry apportionment regulations covering industries ranging from motion picture production, bank and financial corporations, air transportation, railroads, trucking, print media, etc.</a:t>
            </a:r>
          </a:p>
        </p:txBody>
      </p:sp>
      <p:sp>
        <p:nvSpPr>
          <p:cNvPr id="4"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
        <p:nvSpPr>
          <p:cNvPr id="5"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6"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127</a:t>
            </a:fld>
            <a:endParaRPr lang="en-GB" dirty="0"/>
          </a:p>
        </p:txBody>
      </p:sp>
    </p:spTree>
    <p:extLst>
      <p:ext uri="{BB962C8B-B14F-4D97-AF65-F5344CB8AC3E}">
        <p14:creationId xmlns:p14="http://schemas.microsoft.com/office/powerpoint/2010/main" val="145430838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Advanced Income Tax Track</a:t>
            </a:r>
            <a:br>
              <a:rPr lang="en-GB" dirty="0"/>
            </a:br>
            <a:r>
              <a:rPr lang="en-US" b="0" i="0" dirty="0"/>
              <a:t>Combined Report Tax Base Issues</a:t>
            </a:r>
            <a:endParaRPr lang="en-IN" dirty="0"/>
          </a:p>
        </p:txBody>
      </p:sp>
      <p:sp>
        <p:nvSpPr>
          <p:cNvPr id="3" name="Content Placeholder 2"/>
          <p:cNvSpPr>
            <a:spLocks noGrp="1"/>
          </p:cNvSpPr>
          <p:nvPr>
            <p:ph sz="quarter" idx="15"/>
          </p:nvPr>
        </p:nvSpPr>
        <p:spPr/>
        <p:txBody>
          <a:bodyPr/>
          <a:lstStyle/>
          <a:p>
            <a:pPr lvl="0">
              <a:buClr>
                <a:srgbClr val="000000"/>
              </a:buClr>
            </a:pPr>
            <a:r>
              <a:rPr lang="en-IN" dirty="0" smtClean="0">
                <a:solidFill>
                  <a:srgbClr val="000000"/>
                </a:solidFill>
              </a:rPr>
              <a:t>Combined Computation, But Separate Taxpayers</a:t>
            </a:r>
          </a:p>
          <a:p>
            <a:pPr marL="273368" lvl="1" indent="-260350"/>
            <a:r>
              <a:rPr lang="en-IN" dirty="0" smtClean="0"/>
              <a:t>The combination of financial and non-financial corporations is quite complex in California:</a:t>
            </a:r>
          </a:p>
          <a:p>
            <a:pPr marL="548640" lvl="1">
              <a:buFont typeface="+mj-lt"/>
              <a:buAutoNum type="arabicPeriod"/>
            </a:pPr>
            <a:r>
              <a:rPr lang="en-IN" dirty="0" smtClean="0"/>
              <a:t>An assessment of each corporation’s status as either a financial or non-financial corporation taking into account both gross receipts and gross income is made:</a:t>
            </a:r>
          </a:p>
          <a:p>
            <a:pPr marL="822960" lvl="4">
              <a:buFont typeface="Georgia" pitchFamily="18" charset="0"/>
              <a:buChar char="◦"/>
            </a:pPr>
            <a:r>
              <a:rPr lang="en-IN" dirty="0" smtClean="0"/>
              <a:t>This determination affects the tax rate as well as the construction of the entity’s apportionment factors</a:t>
            </a:r>
          </a:p>
          <a:p>
            <a:pPr marL="548640" lvl="1">
              <a:buFont typeface="+mj-lt"/>
              <a:buAutoNum type="arabicPeriod"/>
            </a:pPr>
            <a:r>
              <a:rPr lang="en-IN" dirty="0" smtClean="0"/>
              <a:t>Combined groups whose predominant activity is financial measured by </a:t>
            </a:r>
            <a:r>
              <a:rPr lang="en-IN" b="1" dirty="0" smtClean="0"/>
              <a:t>gross receipts</a:t>
            </a:r>
            <a:r>
              <a:rPr lang="en-IN" dirty="0" smtClean="0"/>
              <a:t> use an evenly weighted three factor formula while predominantly non-financial groups use a double weighted sales factor. Note that for years beginning on/after January 1, 2013 under Prop. 39 all but certain excluded industries (such as financial institutions) must apportion income using a single sales factor.</a:t>
            </a:r>
          </a:p>
        </p:txBody>
      </p:sp>
      <p:sp>
        <p:nvSpPr>
          <p:cNvPr id="6"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8"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128</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47101920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dirty="0"/>
          </a:p>
        </p:txBody>
      </p:sp>
      <p:sp>
        <p:nvSpPr>
          <p:cNvPr id="3" name="Content Placeholder 2"/>
          <p:cNvSpPr>
            <a:spLocks noGrp="1"/>
          </p:cNvSpPr>
          <p:nvPr>
            <p:ph sz="quarter" idx="15"/>
          </p:nvPr>
        </p:nvSpPr>
        <p:spPr>
          <a:xfrm>
            <a:off x="533400" y="1752600"/>
            <a:ext cx="8077200" cy="4419600"/>
          </a:xfrm>
        </p:spPr>
        <p:txBody>
          <a:bodyPr/>
          <a:lstStyle/>
          <a:p>
            <a:pPr lvl="1"/>
            <a:r>
              <a:rPr lang="en-IN" dirty="0" smtClean="0"/>
              <a:t>The combination of financial and non-financial corporations is quite complex in California:</a:t>
            </a:r>
          </a:p>
          <a:p>
            <a:pPr marL="630237" lvl="1" indent="-342900">
              <a:buFont typeface="+mj-lt"/>
              <a:buAutoNum type="arabicPeriod" startAt="3"/>
            </a:pPr>
            <a:r>
              <a:rPr lang="en-IN" dirty="0" smtClean="0"/>
              <a:t>Combined groups which are predominantly financial vs. non-financial based on </a:t>
            </a:r>
            <a:r>
              <a:rPr lang="en-IN" b="1" dirty="0" smtClean="0"/>
              <a:t>gross income </a:t>
            </a:r>
            <a:r>
              <a:rPr lang="en-IN" dirty="0" smtClean="0"/>
              <a:t>use different apportionment regulations:</a:t>
            </a:r>
          </a:p>
          <a:p>
            <a:pPr marL="852488" lvl="4" indent="-277813">
              <a:buFont typeface="Georgia" pitchFamily="18" charset="0"/>
              <a:buChar char="◦"/>
            </a:pPr>
            <a:r>
              <a:rPr lang="en-IN" dirty="0" smtClean="0"/>
              <a:t>e.g. Under the predominantly non-financial </a:t>
            </a:r>
            <a:r>
              <a:rPr lang="en-IN" dirty="0" err="1" smtClean="0"/>
              <a:t>reg</a:t>
            </a:r>
            <a:r>
              <a:rPr lang="en-IN" dirty="0" smtClean="0"/>
              <a:t>:</a:t>
            </a:r>
          </a:p>
          <a:p>
            <a:pPr lvl="4">
              <a:buFont typeface="+mj-lt"/>
              <a:buAutoNum type="alphaLcPeriod"/>
            </a:pPr>
            <a:r>
              <a:rPr lang="en-IN" dirty="0" smtClean="0"/>
              <a:t>Financial corps include only 20% of the value of includible intangible property</a:t>
            </a:r>
          </a:p>
          <a:p>
            <a:pPr lvl="4">
              <a:buFont typeface="+mj-lt"/>
              <a:buAutoNum type="alphaLcPeriod"/>
            </a:pPr>
            <a:r>
              <a:rPr lang="en-IN" dirty="0" smtClean="0"/>
              <a:t>General corps include 20% of the value of certain receivables</a:t>
            </a:r>
          </a:p>
          <a:p>
            <a:pPr lvl="1"/>
            <a:r>
              <a:rPr lang="en-IN" dirty="0" smtClean="0"/>
              <a:t>Note that in the App</a:t>
            </a:r>
            <a:r>
              <a:rPr lang="en-IN" i="1" dirty="0" smtClean="0"/>
              <a:t>eal of Swift Transportation Co., Inc. and Swift Transportation Corporation</a:t>
            </a:r>
            <a:r>
              <a:rPr lang="en-IN" dirty="0" smtClean="0"/>
              <a:t>, SBE Letter Decision No. 266318 (petition for rehearing granted 12/16/2008) the SBE upheld the FTB’s application of the trucking industry special apportionment provisions to all unitary group members, not just the member that was directly engaged as a motor carrier. </a:t>
            </a:r>
          </a:p>
        </p:txBody>
      </p:sp>
      <p:sp>
        <p:nvSpPr>
          <p:cNvPr id="10"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11"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129</a:t>
            </a:fld>
            <a:endParaRPr lang="en-GB" dirty="0"/>
          </a:p>
        </p:txBody>
      </p:sp>
      <p:sp>
        <p:nvSpPr>
          <p:cNvPr id="6"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555921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buNone/>
            </a:pPr>
            <a:r>
              <a:rPr lang="en-US" sz="1800" i="1" dirty="0" smtClean="0"/>
              <a:t>NIHC, </a:t>
            </a:r>
            <a:r>
              <a:rPr lang="en-US" sz="1800" i="1" dirty="0"/>
              <a:t>Inc. v. Comptroller of the Treasury</a:t>
            </a:r>
            <a:r>
              <a:rPr lang="en-US" sz="1800" dirty="0"/>
              <a:t>, Maryland Court of Appeals, No. 03-C-10-9151, </a:t>
            </a:r>
            <a:r>
              <a:rPr lang="en-US" sz="1800" dirty="0" smtClean="0"/>
              <a:t>8/18/2014</a:t>
            </a:r>
          </a:p>
          <a:p>
            <a:pPr lvl="1">
              <a:buFont typeface="Arial" pitchFamily="34" charset="0"/>
              <a:buChar char="•"/>
            </a:pPr>
            <a:r>
              <a:rPr lang="en-US" sz="1800" dirty="0" smtClean="0"/>
              <a:t>The </a:t>
            </a:r>
            <a:r>
              <a:rPr lang="en-US" sz="1800" dirty="0"/>
              <a:t>Maryland Court of Appeals upheld the tax assessed on NIHC (a Nordstrom subsidiary) resulting from its filing of a separate Maryland return, even though the gain was deferred over 15 years under the federal consolidated rules.</a:t>
            </a:r>
          </a:p>
          <a:p>
            <a:pPr lvl="1">
              <a:buFont typeface="Arial" pitchFamily="34" charset="0"/>
              <a:buChar char="•"/>
            </a:pPr>
            <a:r>
              <a:rPr lang="en-US" sz="1800" dirty="0" smtClean="0"/>
              <a:t>Note </a:t>
            </a:r>
            <a:r>
              <a:rPr lang="en-US" sz="1800" dirty="0"/>
              <a:t>that while Maryland taxable income is based on separate entity “</a:t>
            </a:r>
            <a:r>
              <a:rPr lang="en-US" sz="1800" dirty="0" err="1"/>
              <a:t>proforma</a:t>
            </a:r>
            <a:r>
              <a:rPr lang="en-US" sz="1800" dirty="0"/>
              <a:t>” federal taxable income (FTI), the Taxpayer had originally included the deferred gain in Maryland taxable income during the years at issue.  </a:t>
            </a:r>
          </a:p>
          <a:p>
            <a:pPr lvl="1">
              <a:buFont typeface="Arial" pitchFamily="34" charset="0"/>
              <a:buChar char="•"/>
            </a:pPr>
            <a:r>
              <a:rPr lang="en-US" sz="1800" dirty="0"/>
              <a:t>Query: Would the court have reached a different conclusion had the taxpayer originally used </a:t>
            </a:r>
            <a:r>
              <a:rPr lang="en-US" sz="1800" dirty="0" err="1"/>
              <a:t>proforma</a:t>
            </a:r>
            <a:r>
              <a:rPr lang="en-US" sz="1800" dirty="0"/>
              <a:t> separate company income or amended its returns to report such prior to audit?  NIHC was found to lack economic substance.  Would the court have reached a different conclusion if NIHC had economic substance?  </a:t>
            </a:r>
          </a:p>
          <a:p>
            <a:pPr marL="0" lvl="1" indent="0">
              <a:buNone/>
            </a:pPr>
            <a:endParaRPr lang="en-US" dirty="0"/>
          </a:p>
        </p:txBody>
      </p:sp>
      <p:sp>
        <p:nvSpPr>
          <p:cNvPr id="2" name="Title 1"/>
          <p:cNvSpPr>
            <a:spLocks noGrp="1"/>
          </p:cNvSpPr>
          <p:nvPr>
            <p:ph type="title"/>
          </p:nvPr>
        </p:nvSpPr>
        <p:spPr/>
        <p:txBody>
          <a:bodyPr/>
          <a:lstStyle/>
          <a:p>
            <a:r>
              <a:rPr lang="en-GB" dirty="0" smtClean="0"/>
              <a:t>Advanced Income Tax Track</a:t>
            </a:r>
            <a:r>
              <a:rPr lang="en-IN" dirty="0" smtClean="0"/>
              <a:t/>
            </a:r>
            <a:br>
              <a:rPr lang="en-IN" dirty="0" smtClean="0"/>
            </a:br>
            <a:r>
              <a:rPr lang="en-IN" b="0" i="0" dirty="0" smtClean="0"/>
              <a:t>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13</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29680885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err="1" smtClean="0"/>
              <a:t>Finnigan</a:t>
            </a:r>
            <a:r>
              <a:rPr lang="en-IN" dirty="0" smtClean="0"/>
              <a:t> sourcing (Repeal of </a:t>
            </a:r>
            <a:r>
              <a:rPr lang="en-IN" i="1" dirty="0" smtClean="0"/>
              <a:t>Joyce</a:t>
            </a:r>
            <a:r>
              <a:rPr lang="en-IN" dirty="0" smtClean="0"/>
              <a:t> and </a:t>
            </a:r>
            <a:r>
              <a:rPr lang="en-IN" i="1" dirty="0" smtClean="0"/>
              <a:t>Huffy</a:t>
            </a:r>
            <a:r>
              <a:rPr lang="en-IN" dirty="0" smtClean="0"/>
              <a:t>) – SBX3 15 (2009)</a:t>
            </a:r>
          </a:p>
          <a:p>
            <a:pPr lvl="1"/>
            <a:r>
              <a:rPr lang="en-IN" dirty="0" smtClean="0"/>
              <a:t>Chronology:</a:t>
            </a:r>
          </a:p>
          <a:p>
            <a:pPr lvl="2"/>
            <a:r>
              <a:rPr lang="en-IN" i="1" dirty="0" smtClean="0"/>
              <a:t>Joyce(1966)/</a:t>
            </a:r>
            <a:r>
              <a:rPr lang="en-IN" i="1" dirty="0" err="1" smtClean="0"/>
              <a:t>Finnigan</a:t>
            </a:r>
            <a:r>
              <a:rPr lang="en-IN" i="1" dirty="0" smtClean="0"/>
              <a:t>(1988)/Joyce(Huffy)(1999)</a:t>
            </a:r>
            <a:r>
              <a:rPr lang="en-IN" dirty="0" smtClean="0"/>
              <a:t>/Back to </a:t>
            </a:r>
            <a:r>
              <a:rPr lang="en-IN" i="1" dirty="0" err="1" smtClean="0"/>
              <a:t>Finnigan</a:t>
            </a:r>
            <a:r>
              <a:rPr lang="en-IN" i="1" dirty="0" smtClean="0"/>
              <a:t> </a:t>
            </a:r>
            <a:r>
              <a:rPr lang="en-IN" dirty="0" smtClean="0"/>
              <a:t>(2011)</a:t>
            </a:r>
          </a:p>
          <a:p>
            <a:pPr lvl="1"/>
            <a:r>
              <a:rPr lang="en-IN" dirty="0" smtClean="0"/>
              <a:t>California has been the pioneer – started with </a:t>
            </a:r>
            <a:r>
              <a:rPr lang="en-IN" i="1" dirty="0" smtClean="0"/>
              <a:t>Joyce</a:t>
            </a:r>
            <a:r>
              <a:rPr lang="en-IN" dirty="0" smtClean="0"/>
              <a:t>, went to </a:t>
            </a:r>
            <a:r>
              <a:rPr lang="en-IN" i="1" dirty="0" err="1" smtClean="0"/>
              <a:t>Finnigan</a:t>
            </a:r>
            <a:r>
              <a:rPr lang="en-IN" dirty="0" smtClean="0"/>
              <a:t>. Other states adopted </a:t>
            </a:r>
            <a:r>
              <a:rPr lang="en-IN" i="1" dirty="0" smtClean="0"/>
              <a:t>Joyce</a:t>
            </a:r>
            <a:r>
              <a:rPr lang="en-IN" dirty="0" smtClean="0"/>
              <a:t>. In </a:t>
            </a:r>
            <a:r>
              <a:rPr lang="en-IN" i="1" dirty="0" smtClean="0"/>
              <a:t>Huffy</a:t>
            </a:r>
            <a:r>
              <a:rPr lang="en-IN" dirty="0" smtClean="0"/>
              <a:t>, the Court looked to </a:t>
            </a:r>
            <a:r>
              <a:rPr lang="en-IN" i="1" dirty="0" smtClean="0"/>
              <a:t>Joyce</a:t>
            </a:r>
            <a:r>
              <a:rPr lang="en-IN" dirty="0" smtClean="0"/>
              <a:t> states for the basis of its decision.</a:t>
            </a:r>
          </a:p>
          <a:p>
            <a:pPr lvl="1"/>
            <a:r>
              <a:rPr lang="en-IN" dirty="0" smtClean="0"/>
              <a:t>Is California consistent with other states in adopting </a:t>
            </a:r>
            <a:r>
              <a:rPr lang="en-IN" i="1" dirty="0" err="1" smtClean="0"/>
              <a:t>Finnigan</a:t>
            </a:r>
            <a:r>
              <a:rPr lang="en-IN" dirty="0" smtClean="0"/>
              <a:t>? - </a:t>
            </a:r>
            <a:br>
              <a:rPr lang="en-IN" dirty="0" smtClean="0"/>
            </a:br>
            <a:r>
              <a:rPr lang="en-IN" dirty="0" smtClean="0"/>
              <a:t>NY, MA, WI</a:t>
            </a:r>
          </a:p>
          <a:p>
            <a:pPr lvl="1"/>
            <a:r>
              <a:rPr lang="en-IN" i="1" dirty="0" err="1" smtClean="0"/>
              <a:t>Finnigan</a:t>
            </a:r>
            <a:r>
              <a:rPr lang="en-IN" i="1" dirty="0" smtClean="0"/>
              <a:t> </a:t>
            </a:r>
            <a:r>
              <a:rPr lang="en-IN" dirty="0" smtClean="0"/>
              <a:t>sourcing is effective for taxable years beginning on or after </a:t>
            </a:r>
            <a:br>
              <a:rPr lang="en-IN" dirty="0" smtClean="0"/>
            </a:br>
            <a:r>
              <a:rPr lang="en-IN" dirty="0" smtClean="0"/>
              <a:t>January 1, 2011.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130</a:t>
            </a:fld>
            <a:endParaRPr lang="en-GB" dirty="0">
              <a:solidFill>
                <a:srgbClr val="000000"/>
              </a:solidFill>
            </a:endParaRPr>
          </a:p>
        </p:txBody>
      </p:sp>
    </p:spTree>
    <p:extLst>
      <p:ext uri="{BB962C8B-B14F-4D97-AF65-F5344CB8AC3E}">
        <p14:creationId xmlns:p14="http://schemas.microsoft.com/office/powerpoint/2010/main" val="234597713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i="1" dirty="0" smtClean="0"/>
              <a:t>Joyce Sourcing</a:t>
            </a:r>
          </a:p>
          <a:p>
            <a:pPr lvl="1"/>
            <a:r>
              <a:rPr lang="en-IN" dirty="0" smtClean="0"/>
              <a:t>Inbound sales: Sales of TPP to California by combined reporting group members are included in the California sales factor numerator </a:t>
            </a:r>
            <a:r>
              <a:rPr lang="en-IN" b="1" i="1" dirty="0" smtClean="0"/>
              <a:t>only if </a:t>
            </a:r>
            <a:r>
              <a:rPr lang="en-IN" dirty="0" smtClean="0"/>
              <a:t>the group member making the sale has California nexus. Group members with California nexus are not presumed to be agents for non-nexus members.</a:t>
            </a:r>
          </a:p>
          <a:p>
            <a:pPr lvl="2"/>
            <a:r>
              <a:rPr lang="en-IN" dirty="0" smtClean="0"/>
              <a:t>See: </a:t>
            </a:r>
            <a:r>
              <a:rPr lang="en-IN" i="1" dirty="0" smtClean="0"/>
              <a:t>The Reader's Digest Association, Inc. v. FTB</a:t>
            </a:r>
            <a:r>
              <a:rPr lang="en-IN" dirty="0" smtClean="0"/>
              <a:t>, 94 Cal. App. 4th 1240 (2001) – nexus existed for parent company because subsidiary was, in fact, acting as its agent in soliciting sales.</a:t>
            </a:r>
          </a:p>
          <a:p>
            <a:pPr lvl="2"/>
            <a:r>
              <a:rPr lang="en-IN" dirty="0" smtClean="0"/>
              <a:t>Compare: </a:t>
            </a:r>
            <a:r>
              <a:rPr lang="en-IN" i="1" dirty="0" smtClean="0"/>
              <a:t>Airborne Navigation Corp. v. Arizona DOR</a:t>
            </a:r>
            <a:r>
              <a:rPr lang="en-IN" dirty="0" smtClean="0"/>
              <a:t>, Arizona Board of Tax Appeals, No. 395-85-I , February 5, 1987 – nexus existed for parent solely due to in-state manufacturing activities of sub – held that unitary group is considered one “person’ for determining whether P.L. 86-272 protection applies (i.e., whether the “person’s activities are limited to sales solicitation).</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131</a:t>
            </a:fld>
            <a:endParaRPr lang="en-GB" dirty="0">
              <a:solidFill>
                <a:srgbClr val="000000"/>
              </a:solidFill>
            </a:endParaRPr>
          </a:p>
        </p:txBody>
      </p:sp>
    </p:spTree>
    <p:extLst>
      <p:ext uri="{BB962C8B-B14F-4D97-AF65-F5344CB8AC3E}">
        <p14:creationId xmlns:p14="http://schemas.microsoft.com/office/powerpoint/2010/main" val="151411702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buNone/>
            </a:pPr>
            <a:r>
              <a:rPr lang="en-IN" i="1" dirty="0" smtClean="0"/>
              <a:t>Joyce Sourcing</a:t>
            </a:r>
            <a:endParaRPr lang="en-IN" dirty="0" smtClean="0"/>
          </a:p>
          <a:p>
            <a:pPr lvl="1"/>
            <a:r>
              <a:rPr lang="en-IN" dirty="0" smtClean="0"/>
              <a:t>Outbound sales: Sales of tangible personal property shipped from California are included in the sales factor numerator (i.e., “throwback”) unless the group member making the sale is taxable in the state of the purchaser.</a:t>
            </a:r>
          </a:p>
          <a:p>
            <a:pPr lvl="1"/>
            <a:r>
              <a:rPr lang="en-IN" i="1" dirty="0" smtClean="0"/>
              <a:t>Joyce </a:t>
            </a:r>
            <a:r>
              <a:rPr lang="en-IN" dirty="0" smtClean="0"/>
              <a:t>effectively treats the group members as “separate taxpayers.”</a:t>
            </a:r>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132</a:t>
            </a:fld>
            <a:endParaRPr lang="en-GB" dirty="0">
              <a:solidFill>
                <a:srgbClr val="000000"/>
              </a:solidFill>
            </a:endParaRPr>
          </a:p>
        </p:txBody>
      </p:sp>
    </p:spTree>
    <p:extLst>
      <p:ext uri="{BB962C8B-B14F-4D97-AF65-F5344CB8AC3E}">
        <p14:creationId xmlns:p14="http://schemas.microsoft.com/office/powerpoint/2010/main" val="60314356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sz="1700" i="1" dirty="0" err="1" smtClean="0"/>
              <a:t>Finnigan</a:t>
            </a:r>
            <a:r>
              <a:rPr lang="en-IN" sz="1700" i="1" dirty="0" smtClean="0"/>
              <a:t> </a:t>
            </a:r>
            <a:r>
              <a:rPr lang="en-IN" sz="1700" dirty="0" smtClean="0"/>
              <a:t>Sourcing</a:t>
            </a:r>
          </a:p>
          <a:p>
            <a:pPr lvl="1"/>
            <a:r>
              <a:rPr lang="en-IN" sz="1700" dirty="0" smtClean="0"/>
              <a:t>Outbound sales (</a:t>
            </a:r>
            <a:r>
              <a:rPr lang="en-IN" sz="1700" dirty="0" err="1" smtClean="0"/>
              <a:t>Finnigan</a:t>
            </a:r>
            <a:r>
              <a:rPr lang="en-IN" sz="1700" dirty="0" smtClean="0"/>
              <a:t> I): Sales of tangible personal property are excluded from the sales factor numerator (i.e., no “throwback”) if any member of the combined reporting group is taxable in the state of the purchaser.</a:t>
            </a:r>
          </a:p>
          <a:p>
            <a:pPr lvl="1"/>
            <a:r>
              <a:rPr lang="en-IN" sz="1700" dirty="0" smtClean="0"/>
              <a:t>Inbound sales (</a:t>
            </a:r>
            <a:r>
              <a:rPr lang="en-IN" sz="1700" dirty="0" err="1" smtClean="0"/>
              <a:t>Finnigan</a:t>
            </a:r>
            <a:r>
              <a:rPr lang="en-IN" sz="1700" dirty="0" smtClean="0"/>
              <a:t> II): All sales of tangible personal property by members of the combined reporting group are included in the numerator of the California sales factor, regardless of whether the member of the combined group making the sale is subject to California tax. </a:t>
            </a:r>
          </a:p>
          <a:p>
            <a:pPr lvl="2"/>
            <a:r>
              <a:rPr lang="en-IN" sz="1700" dirty="0" smtClean="0"/>
              <a:t>This affects inbound sourcing of TPP sales shipped into California by “no nexus” unitary affiliates. Non-nexus sales are attributed to other members of the group. Is this indirect taxation of entities which lack nexus? </a:t>
            </a:r>
          </a:p>
          <a:p>
            <a:pPr lvl="2"/>
            <a:r>
              <a:rPr lang="en-IN" sz="1700" dirty="0" smtClean="0"/>
              <a:t>Note: The Brown Group Retail case questioned whether inclusion of these receipts was a violation of PL 86-272. </a:t>
            </a:r>
          </a:p>
          <a:p>
            <a:pPr lvl="1"/>
            <a:r>
              <a:rPr lang="en-IN" sz="1700" i="1" dirty="0" err="1" smtClean="0"/>
              <a:t>Finnigan</a:t>
            </a:r>
            <a:r>
              <a:rPr lang="en-IN" sz="1700" dirty="0" smtClean="0"/>
              <a:t> sourcing effectively treats the combined group as “one taxpayer”.</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133</a:t>
            </a:fld>
            <a:endParaRPr lang="en-GB" dirty="0">
              <a:solidFill>
                <a:srgbClr val="000000"/>
              </a:solidFill>
            </a:endParaRPr>
          </a:p>
        </p:txBody>
      </p:sp>
    </p:spTree>
    <p:extLst>
      <p:ext uri="{BB962C8B-B14F-4D97-AF65-F5344CB8AC3E}">
        <p14:creationId xmlns:p14="http://schemas.microsoft.com/office/powerpoint/2010/main" val="392885567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Use of attributes</a:t>
            </a:r>
          </a:p>
          <a:p>
            <a:pPr lvl="1"/>
            <a:r>
              <a:rPr lang="en-IN" dirty="0" smtClean="0"/>
              <a:t>In California, use of attributes such as tax credits and NOLs is limited to the entity generating them. </a:t>
            </a:r>
          </a:p>
          <a:p>
            <a:pPr lvl="2"/>
            <a:r>
              <a:rPr lang="en-IN" i="1" dirty="0" smtClean="0"/>
              <a:t>General Motors Corp. v. FTB</a:t>
            </a:r>
            <a:r>
              <a:rPr lang="en-IN" dirty="0" smtClean="0"/>
              <a:t>, 139 P.3d 1183 (2006) – California Supreme Court held that research credits could only be claimed by the entity that generated them.</a:t>
            </a:r>
          </a:p>
          <a:p>
            <a:pPr lvl="2"/>
            <a:r>
              <a:rPr lang="en-IN" dirty="0" smtClean="0"/>
              <a:t>Same rule for NOLs – a California loss carryover for one combined group member cannot be used by another member – FTB Pub. 1061 and Form 3805Q instructions</a:t>
            </a:r>
          </a:p>
          <a:p>
            <a:pPr lvl="1"/>
            <a:r>
              <a:rPr lang="en-IN" dirty="0" smtClean="0"/>
              <a:t>The elimination of intercompany sales can produce severe credit utilization limitations in states such as California (under current law) which restrict credit utilization to the liability of the entity generating the credit.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smtClean="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134</a:t>
            </a:fld>
            <a:endParaRPr lang="en-GB" dirty="0">
              <a:solidFill>
                <a:srgbClr val="000000"/>
              </a:solidFill>
            </a:endParaRPr>
          </a:p>
        </p:txBody>
      </p:sp>
    </p:spTree>
    <p:extLst>
      <p:ext uri="{BB962C8B-B14F-4D97-AF65-F5344CB8AC3E}">
        <p14:creationId xmlns:p14="http://schemas.microsoft.com/office/powerpoint/2010/main" val="176000494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buNone/>
            </a:pPr>
            <a:r>
              <a:rPr lang="en-IN" dirty="0" smtClean="0"/>
              <a:t>Use of attributes</a:t>
            </a:r>
          </a:p>
          <a:p>
            <a:pPr marL="0" lvl="1" indent="0">
              <a:buNone/>
            </a:pPr>
            <a:r>
              <a:rPr lang="en-IN" dirty="0" smtClean="0"/>
              <a:t>By way of contrast, in Illinois the group’s designated agent is to compute any credit allowed by the Illinois Income Tax Act based on the combined activities of the members of the combined group and such credit is to be applied against the combined liability of the combined group. (Ill. Adm. Code Sec. 100.5270(d)(1).)</a:t>
            </a:r>
            <a:endParaRPr lang="en-IN" b="1" dirty="0" smtClean="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smtClean="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135</a:t>
            </a:fld>
            <a:endParaRPr lang="en-GB" dirty="0">
              <a:solidFill>
                <a:srgbClr val="000000"/>
              </a:solidFill>
            </a:endParaRPr>
          </a:p>
        </p:txBody>
      </p:sp>
    </p:spTree>
    <p:extLst>
      <p:ext uri="{BB962C8B-B14F-4D97-AF65-F5344CB8AC3E}">
        <p14:creationId xmlns:p14="http://schemas.microsoft.com/office/powerpoint/2010/main" val="321096491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Use of attributes - Credits</a:t>
            </a:r>
          </a:p>
          <a:p>
            <a:r>
              <a:rPr lang="en-IN" dirty="0" smtClean="0"/>
              <a:t>Example: Manufacturing/R&amp;D Company and Sales Company</a:t>
            </a:r>
          </a:p>
          <a:p>
            <a:pPr lvl="1"/>
            <a:r>
              <a:rPr lang="en-IN" dirty="0" smtClean="0"/>
              <a:t>Corp. A has substantial operations in California, where it is headquartered, engages in substantial R&amp;D and manufacturing and sells its products to Corp. B, its subsidiary</a:t>
            </a:r>
          </a:p>
          <a:p>
            <a:pPr lvl="1"/>
            <a:r>
              <a:rPr lang="en-IN" dirty="0" smtClean="0"/>
              <a:t>Corp. B is a sales subsidiary which takes title, possession and control in California of inventory purchased from Corp A. Corp B sells half of its product in California.</a:t>
            </a:r>
          </a:p>
          <a:p>
            <a:pPr lvl="1"/>
            <a:r>
              <a:rPr lang="en-IN" dirty="0" smtClean="0"/>
              <a:t>Corp A generates a $100 R&amp;D credit in California</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smtClean="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136</a:t>
            </a:fld>
            <a:endParaRPr lang="en-GB" dirty="0">
              <a:solidFill>
                <a:srgbClr val="000000"/>
              </a:solidFill>
            </a:endParaRPr>
          </a:p>
        </p:txBody>
      </p:sp>
    </p:spTree>
    <p:extLst>
      <p:ext uri="{BB962C8B-B14F-4D97-AF65-F5344CB8AC3E}">
        <p14:creationId xmlns:p14="http://schemas.microsoft.com/office/powerpoint/2010/main" val="321096491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1752600"/>
            <a:ext cx="8077200" cy="276999"/>
          </a:xfrm>
        </p:spPr>
        <p:txBody>
          <a:bodyPr>
            <a:spAutoFit/>
          </a:bodyPr>
          <a:lstStyle/>
          <a:p>
            <a:r>
              <a:rPr lang="en-IN" dirty="0" smtClean="0"/>
              <a:t>Example 5:</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1" name="Slide Number Placeholder 10"/>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137</a:t>
            </a:fld>
            <a:endParaRPr lang="en-GB"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36288350"/>
              </p:ext>
            </p:extLst>
          </p:nvPr>
        </p:nvGraphicFramePr>
        <p:xfrm>
          <a:off x="533400" y="2143125"/>
          <a:ext cx="8077200" cy="3755136"/>
        </p:xfrm>
        <a:graphic>
          <a:graphicData uri="http://schemas.openxmlformats.org/drawingml/2006/table">
            <a:tbl>
              <a:tblPr firstRow="1" bandRow="1">
                <a:tableStyleId>{5C22544A-7EE6-4342-B048-85BDC9FD1C3A}</a:tableStyleId>
              </a:tblPr>
              <a:tblGrid>
                <a:gridCol w="2019300"/>
                <a:gridCol w="2019300"/>
                <a:gridCol w="2019300"/>
                <a:gridCol w="2019300"/>
              </a:tblGrid>
              <a:tr h="0">
                <a:tc>
                  <a:txBody>
                    <a:bodyPr/>
                    <a:lstStyle/>
                    <a:p>
                      <a:pPr algn="l">
                        <a:spcBef>
                          <a:spcPts val="0"/>
                        </a:spcBef>
                        <a:spcAft>
                          <a:spcPts val="0"/>
                        </a:spcAft>
                      </a:pPr>
                      <a:endParaRPr lang="en-IN" sz="1400" b="0" dirty="0">
                        <a:solidFill>
                          <a:srgbClr val="000000"/>
                        </a:solidFill>
                        <a:latin typeface="+mj-lt"/>
                        <a:cs typeface="Arial" panose="020B0604020202020204" pitchFamily="34" charset="0"/>
                      </a:endParaRPr>
                    </a:p>
                  </a:txBody>
                  <a:tcPr marL="45720" marR="45720" marT="27432" marB="27432">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5CACA"/>
                    </a:solidFill>
                  </a:tcPr>
                </a:tc>
                <a:tc>
                  <a:txBody>
                    <a:bodyPr/>
                    <a:lstStyle/>
                    <a:p>
                      <a:pPr algn="r">
                        <a:spcBef>
                          <a:spcPts val="0"/>
                        </a:spcBef>
                        <a:spcAft>
                          <a:spcPts val="0"/>
                        </a:spcAft>
                      </a:pPr>
                      <a:r>
                        <a:rPr lang="en-IN" sz="1400" b="1" dirty="0" smtClean="0">
                          <a:solidFill>
                            <a:srgbClr val="000000"/>
                          </a:solidFill>
                          <a:latin typeface="+mj-lt"/>
                          <a:cs typeface="Arial" panose="020B0604020202020204" pitchFamily="34" charset="0"/>
                        </a:rPr>
                        <a:t>Corp A</a:t>
                      </a:r>
                    </a:p>
                  </a:txBody>
                  <a:tcPr marL="45720" marR="45720" marT="27432" marB="27432">
                    <a:lnL w="9525" cap="flat" cmpd="sng" algn="ctr">
                      <a:solidFill>
                        <a:schemeClr val="tx2"/>
                      </a:solidFill>
                      <a:prstDash val="solid"/>
                      <a:round/>
                      <a:headEnd type="none" w="med" len="med"/>
                      <a:tailEnd type="none" w="med" len="med"/>
                    </a:lnL>
                    <a:lnR w="9525" cmpd="sng">
                      <a:solidFill>
                        <a:srgbClr val="A32020"/>
                      </a:solidFill>
                      <a:prstDash val="soli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5CACA"/>
                    </a:solidFill>
                  </a:tcPr>
                </a:tc>
                <a:tc>
                  <a:txBody>
                    <a:bodyPr/>
                    <a:lstStyle/>
                    <a:p>
                      <a:pPr algn="r">
                        <a:spcBef>
                          <a:spcPts val="0"/>
                        </a:spcBef>
                        <a:spcAft>
                          <a:spcPts val="0"/>
                        </a:spcAft>
                      </a:pPr>
                      <a:r>
                        <a:rPr lang="en-IN" sz="1400" b="1" dirty="0" smtClean="0">
                          <a:solidFill>
                            <a:srgbClr val="000000"/>
                          </a:solidFill>
                          <a:latin typeface="+mj-lt"/>
                          <a:cs typeface="Arial" panose="020B0604020202020204" pitchFamily="34" charset="0"/>
                        </a:rPr>
                        <a:t>Corp B</a:t>
                      </a:r>
                      <a:endParaRPr lang="en-IN" sz="1400" b="1"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9525" cmpd="sng">
                      <a:solidFill>
                        <a:srgbClr val="A32020"/>
                      </a:solidFill>
                      <a:prstDash val="soli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5CACA"/>
                    </a:solidFill>
                  </a:tcPr>
                </a:tc>
                <a:tc>
                  <a:txBody>
                    <a:bodyPr/>
                    <a:lstStyle/>
                    <a:p>
                      <a:pPr algn="r">
                        <a:spcBef>
                          <a:spcPts val="0"/>
                        </a:spcBef>
                        <a:spcAft>
                          <a:spcPts val="0"/>
                        </a:spcAft>
                      </a:pPr>
                      <a:r>
                        <a:rPr lang="en-IN" sz="1400" b="1" dirty="0" smtClean="0">
                          <a:solidFill>
                            <a:srgbClr val="000000"/>
                          </a:solidFill>
                          <a:latin typeface="+mj-lt"/>
                          <a:cs typeface="Arial" panose="020B0604020202020204" pitchFamily="34" charset="0"/>
                        </a:rPr>
                        <a:t>Combined</a:t>
                      </a:r>
                      <a:endParaRPr lang="en-IN" sz="1400" b="1"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12700" cap="flat" cmpd="sng" algn="ctr">
                      <a:no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5CACA"/>
                    </a:solidFill>
                  </a:tcPr>
                </a:tc>
              </a:tr>
              <a:tr h="0">
                <a:tc>
                  <a:txBody>
                    <a:bodyPr/>
                    <a:lstStyle/>
                    <a:p>
                      <a:pPr algn="l">
                        <a:spcBef>
                          <a:spcPts val="0"/>
                        </a:spcBef>
                        <a:spcAft>
                          <a:spcPts val="0"/>
                        </a:spcAft>
                      </a:pPr>
                      <a:r>
                        <a:rPr lang="en-IN" sz="1400" b="0" dirty="0" smtClean="0">
                          <a:solidFill>
                            <a:srgbClr val="000000"/>
                          </a:solidFill>
                          <a:latin typeface="+mj-lt"/>
                          <a:cs typeface="Arial" panose="020B0604020202020204" pitchFamily="34" charset="0"/>
                        </a:rPr>
                        <a:t>T.I.</a:t>
                      </a:r>
                      <a:endParaRPr lang="en-IN" sz="1400" b="0" dirty="0">
                        <a:solidFill>
                          <a:srgbClr val="000000"/>
                        </a:solidFill>
                        <a:latin typeface="+mj-lt"/>
                        <a:cs typeface="Arial" panose="020B0604020202020204" pitchFamily="34" charset="0"/>
                      </a:endParaRPr>
                    </a:p>
                  </a:txBody>
                  <a:tcPr marL="45720" marR="45720" marT="27432" marB="27432">
                    <a:lnL w="0" cmpd="sng">
                      <a:solidFill>
                        <a:srgbClr val="FFFFFF"/>
                      </a:solidFill>
                    </a:lnL>
                    <a:lnR w="9525" cmpd="sng">
                      <a:solidFill>
                        <a:srgbClr val="A32020"/>
                      </a:solidFill>
                      <a:prstDash val="solid"/>
                    </a:lnR>
                    <a:lnT w="9525" cap="flat" cmpd="sng" algn="ctr">
                      <a:solidFill>
                        <a:srgbClr val="A32020"/>
                      </a:solidFill>
                      <a:prstDash val="solid"/>
                      <a:round/>
                      <a:headEnd type="none" w="med" len="med"/>
                      <a:tailEnd type="none" w="med" len="me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pPr>
                      <a:r>
                        <a:rPr lang="en-IN" sz="1400" b="0" dirty="0" smtClean="0">
                          <a:solidFill>
                            <a:srgbClr val="000000"/>
                          </a:solidFill>
                          <a:latin typeface="+mj-lt"/>
                          <a:cs typeface="Arial" panose="020B0604020202020204" pitchFamily="34" charset="0"/>
                        </a:rPr>
                        <a:t>$800</a:t>
                      </a: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9525" cmpd="sng">
                      <a:solidFill>
                        <a:srgbClr val="A32020"/>
                      </a:solidFill>
                      <a:prstDash val="solid"/>
                    </a:lnR>
                    <a:lnT w="9525" cap="flat" cmpd="sng" algn="ctr">
                      <a:solidFill>
                        <a:srgbClr val="A32020"/>
                      </a:solidFill>
                      <a:prstDash val="solid"/>
                      <a:round/>
                      <a:headEnd type="none" w="med" len="med"/>
                      <a:tailEnd type="none" w="med" len="me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0" i="0" u="none" strike="noStrike" cap="none" normalizeH="0" baseline="0" smtClean="0">
                          <a:ln>
                            <a:noFill/>
                          </a:ln>
                          <a:solidFill>
                            <a:srgbClr val="000000"/>
                          </a:solidFill>
                          <a:effectLst/>
                          <a:latin typeface="+mj-lt"/>
                          <a:cs typeface="Arial" panose="020B0604020202020204" pitchFamily="34" charset="0"/>
                        </a:rPr>
                        <a:t>$200</a:t>
                      </a: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9525" cmpd="sng">
                      <a:solidFill>
                        <a:srgbClr val="A32020"/>
                      </a:solidFill>
                      <a:prstDash val="solid"/>
                    </a:lnR>
                    <a:lnT w="9525" cap="flat" cmpd="sng" algn="ctr">
                      <a:solidFill>
                        <a:srgbClr val="A32020"/>
                      </a:solidFill>
                      <a:prstDash val="solid"/>
                      <a:round/>
                      <a:headEnd type="none" w="med" len="med"/>
                      <a:tailEnd type="none" w="med" len="me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0" i="0" u="none" strike="noStrike" cap="none" normalizeH="0" baseline="0" smtClean="0">
                          <a:ln>
                            <a:noFill/>
                          </a:ln>
                          <a:solidFill>
                            <a:srgbClr val="000000"/>
                          </a:solidFill>
                          <a:effectLst/>
                          <a:latin typeface="+mj-lt"/>
                          <a:cs typeface="Arial" panose="020B0604020202020204" pitchFamily="34" charset="0"/>
                        </a:rPr>
                        <a:t>$1,000</a:t>
                      </a: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0" cmpd="sng">
                      <a:solidFill>
                        <a:srgbClr val="FFFFFF"/>
                      </a:solidFill>
                    </a:lnR>
                    <a:lnT w="9525" cap="flat" cmpd="sng" algn="ctr">
                      <a:solidFill>
                        <a:srgbClr val="A32020"/>
                      </a:solidFill>
                      <a:prstDash val="solid"/>
                      <a:round/>
                      <a:headEnd type="none" w="med" len="med"/>
                      <a:tailEnd type="none" w="med" len="me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algn="l">
                        <a:spcBef>
                          <a:spcPts val="0"/>
                        </a:spcBef>
                        <a:spcAft>
                          <a:spcPts val="0"/>
                        </a:spcAft>
                      </a:pPr>
                      <a:r>
                        <a:rPr lang="en-IN" sz="1400" b="0" smtClean="0">
                          <a:solidFill>
                            <a:srgbClr val="000000"/>
                          </a:solidFill>
                          <a:latin typeface="+mj-lt"/>
                          <a:cs typeface="Arial" panose="020B0604020202020204" pitchFamily="34" charset="0"/>
                        </a:rPr>
                        <a:t>Property</a:t>
                      </a:r>
                      <a:endParaRPr lang="en-IN" sz="1400" b="0" dirty="0" smtClean="0">
                        <a:solidFill>
                          <a:srgbClr val="000000"/>
                        </a:solidFill>
                        <a:latin typeface="+mj-lt"/>
                        <a:cs typeface="Arial" panose="020B0604020202020204" pitchFamily="34" charset="0"/>
                      </a:endParaRP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000000"/>
                          </a:solidFill>
                          <a:effectLst/>
                          <a:latin typeface="+mj-lt"/>
                          <a:cs typeface="Arial" panose="020B0604020202020204" pitchFamily="34" charset="0"/>
                        </a:rPr>
                        <a:t>800</a:t>
                      </a: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j-lt"/>
                          <a:cs typeface="Arial" panose="020B0604020202020204" pitchFamily="34" charset="0"/>
                        </a:rPr>
                        <a:t>50</a:t>
                      </a:r>
                      <a:endParaRPr kumimoji="0" lang="en-US" sz="1400" b="0" i="0" u="none" strike="noStrike" cap="none" normalizeH="0" baseline="0" dirty="0" smtClean="0">
                        <a:ln>
                          <a:noFill/>
                        </a:ln>
                        <a:solidFill>
                          <a:srgbClr val="000000"/>
                        </a:solidFill>
                        <a:effectLst/>
                        <a:latin typeface="+mj-lt"/>
                        <a:cs typeface="Arial" panose="020B0604020202020204" pitchFamily="34" charset="0"/>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0" i="0" u="none" strike="noStrike" cap="none" normalizeH="0" baseline="0" smtClean="0">
                          <a:ln>
                            <a:noFill/>
                          </a:ln>
                          <a:solidFill>
                            <a:srgbClr val="000000"/>
                          </a:solidFill>
                          <a:effectLst/>
                          <a:latin typeface="+mj-lt"/>
                          <a:cs typeface="Arial" panose="020B0604020202020204" pitchFamily="34" charset="0"/>
                        </a:rPr>
                        <a:t>85 %</a:t>
                      </a: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algn="l"/>
                      <a:endParaRPr lang="en-IN" sz="1400" b="0" dirty="0">
                        <a:solidFill>
                          <a:srgbClr val="000000"/>
                        </a:solidFill>
                        <a:latin typeface="+mj-lt"/>
                        <a:cs typeface="Arial" panose="020B0604020202020204" pitchFamily="34" charset="0"/>
                      </a:endParaRP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j-lt"/>
                          <a:cs typeface="Arial" panose="020B0604020202020204" pitchFamily="34" charset="0"/>
                        </a:rPr>
                        <a:t>1,000</a:t>
                      </a: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000000"/>
                          </a:solidFill>
                          <a:effectLst/>
                          <a:latin typeface="+mj-lt"/>
                          <a:cs typeface="Arial" panose="020B0604020202020204" pitchFamily="34" charset="0"/>
                        </a:rPr>
                        <a:t>1,000</a:t>
                      </a: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b="0" smtClean="0">
                          <a:solidFill>
                            <a:srgbClr val="000000"/>
                          </a:solidFill>
                          <a:latin typeface="+mj-lt"/>
                          <a:cs typeface="Arial" panose="020B0604020202020204" pitchFamily="34" charset="0"/>
                        </a:rPr>
                        <a:t>Payroll</a:t>
                      </a:r>
                      <a:endParaRPr lang="en-IN" sz="1400" b="0" dirty="0" smtClean="0">
                        <a:solidFill>
                          <a:srgbClr val="000000"/>
                        </a:solidFill>
                        <a:latin typeface="+mj-lt"/>
                        <a:cs typeface="Arial" panose="020B0604020202020204" pitchFamily="34" charset="0"/>
                      </a:endParaRP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000000"/>
                          </a:solidFill>
                          <a:effectLst/>
                          <a:latin typeface="+mj-lt"/>
                          <a:cs typeface="Arial" panose="020B0604020202020204" pitchFamily="34" charset="0"/>
                        </a:rPr>
                        <a:t>800</a:t>
                      </a: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mj-lt"/>
                          <a:cs typeface="Arial" panose="020B0604020202020204" pitchFamily="34" charset="0"/>
                        </a:rPr>
                        <a:t>50</a:t>
                      </a: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j-lt"/>
                          <a:cs typeface="Arial" panose="020B0604020202020204" pitchFamily="34" charset="0"/>
                        </a:rPr>
                        <a:t>85%</a:t>
                      </a:r>
                      <a:endParaRPr kumimoji="0" lang="en-US" sz="1400" b="0" i="0" u="none" strike="noStrike" cap="none" normalizeH="0" baseline="0" dirty="0" smtClean="0">
                        <a:ln>
                          <a:noFill/>
                        </a:ln>
                        <a:solidFill>
                          <a:srgbClr val="000000"/>
                        </a:solidFill>
                        <a:effectLst/>
                        <a:latin typeface="+mj-lt"/>
                        <a:cs typeface="Arial" panose="020B0604020202020204" pitchFamily="34" charset="0"/>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algn="l"/>
                      <a:endParaRPr lang="en-IN" sz="1400" b="0" dirty="0">
                        <a:solidFill>
                          <a:srgbClr val="000000"/>
                        </a:solidFill>
                        <a:latin typeface="+mj-lt"/>
                        <a:cs typeface="Arial" panose="020B0604020202020204" pitchFamily="34" charset="0"/>
                      </a:endParaRP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000000"/>
                          </a:solidFill>
                          <a:effectLst/>
                          <a:latin typeface="+mj-lt"/>
                          <a:cs typeface="Arial" panose="020B0604020202020204" pitchFamily="34" charset="0"/>
                        </a:rPr>
                        <a:t>1,000</a:t>
                      </a: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mj-lt"/>
                          <a:cs typeface="Arial" panose="020B0604020202020204" pitchFamily="34" charset="0"/>
                        </a:rPr>
                        <a:t>1,000</a:t>
                      </a: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algn="l">
                        <a:spcBef>
                          <a:spcPts val="0"/>
                        </a:spcBef>
                        <a:spcAft>
                          <a:spcPts val="0"/>
                        </a:spcAft>
                      </a:pPr>
                      <a:r>
                        <a:rPr lang="en-IN" sz="1400" b="0" dirty="0" smtClean="0">
                          <a:solidFill>
                            <a:srgbClr val="000000"/>
                          </a:solidFill>
                          <a:latin typeface="+mj-lt"/>
                          <a:cs typeface="Arial" panose="020B0604020202020204" pitchFamily="34" charset="0"/>
                        </a:rPr>
                        <a:t>Sales</a:t>
                      </a:r>
                      <a:endParaRPr lang="en-IN" sz="1400" b="0" dirty="0">
                        <a:solidFill>
                          <a:srgbClr val="000000"/>
                        </a:solidFill>
                        <a:latin typeface="+mj-lt"/>
                        <a:cs typeface="Arial" panose="020B0604020202020204" pitchFamily="34" charset="0"/>
                      </a:endParaRP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j-lt"/>
                          <a:cs typeface="Arial" panose="020B0604020202020204" pitchFamily="34" charset="0"/>
                        </a:rPr>
                        <a:t>0</a:t>
                      </a: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mj-lt"/>
                          <a:cs typeface="Arial" panose="020B0604020202020204" pitchFamily="34" charset="0"/>
                        </a:rPr>
                        <a:t>5,000</a:t>
                      </a: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smtClean="0">
                          <a:ln>
                            <a:noFill/>
                          </a:ln>
                          <a:solidFill>
                            <a:srgbClr val="000000"/>
                          </a:solidFill>
                          <a:effectLst/>
                          <a:latin typeface="+mj-lt"/>
                          <a:cs typeface="Arial" panose="020B0604020202020204" pitchFamily="34" charset="0"/>
                        </a:rPr>
                        <a:t>50%</a:t>
                      </a:r>
                      <a:endParaRPr kumimoji="0" lang="en-US" sz="1400" b="0" i="0" u="none" strike="noStrike" cap="none" normalizeH="0" baseline="0" dirty="0" smtClean="0">
                        <a:ln>
                          <a:noFill/>
                        </a:ln>
                        <a:solidFill>
                          <a:srgbClr val="000000"/>
                        </a:solidFill>
                        <a:effectLst/>
                        <a:latin typeface="+mj-lt"/>
                        <a:cs typeface="Arial" panose="020B0604020202020204" pitchFamily="34" charset="0"/>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algn="l"/>
                      <a:endParaRPr lang="en-IN" sz="1400" b="0" dirty="0">
                        <a:solidFill>
                          <a:srgbClr val="000000"/>
                        </a:solidFill>
                        <a:latin typeface="+mj-lt"/>
                        <a:cs typeface="Arial" panose="020B0604020202020204" pitchFamily="34" charset="0"/>
                      </a:endParaRP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000000"/>
                          </a:solidFill>
                          <a:effectLst/>
                          <a:latin typeface="+mj-lt"/>
                          <a:cs typeface="Arial" panose="020B0604020202020204" pitchFamily="34" charset="0"/>
                        </a:rPr>
                        <a:t>10,000</a:t>
                      </a: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mj-lt"/>
                          <a:cs typeface="Arial" panose="020B0604020202020204" pitchFamily="34" charset="0"/>
                        </a:rPr>
                        <a:t>10,000</a:t>
                      </a: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algn="l">
                        <a:spcBef>
                          <a:spcPts val="0"/>
                        </a:spcBef>
                        <a:spcAft>
                          <a:spcPts val="0"/>
                        </a:spcAft>
                      </a:pPr>
                      <a:r>
                        <a:rPr lang="en-IN" sz="1400" b="0" smtClean="0">
                          <a:solidFill>
                            <a:srgbClr val="000000"/>
                          </a:solidFill>
                          <a:latin typeface="+mj-lt"/>
                          <a:cs typeface="Arial" panose="020B0604020202020204" pitchFamily="34" charset="0"/>
                        </a:rPr>
                        <a:t>Appor %</a:t>
                      </a:r>
                      <a:endParaRPr lang="en-IN" sz="1400" b="0" dirty="0">
                        <a:solidFill>
                          <a:srgbClr val="000000"/>
                        </a:solidFill>
                        <a:latin typeface="+mj-lt"/>
                        <a:cs typeface="Arial" panose="020B0604020202020204" pitchFamily="34" charset="0"/>
                      </a:endParaRP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smtClean="0">
                          <a:ln>
                            <a:noFill/>
                          </a:ln>
                          <a:solidFill>
                            <a:srgbClr val="000000"/>
                          </a:solidFill>
                          <a:effectLst/>
                          <a:latin typeface="+mj-lt"/>
                          <a:cs typeface="Arial" panose="020B0604020202020204" pitchFamily="34" charset="0"/>
                        </a:rPr>
                        <a:t>40%</a:t>
                      </a:r>
                      <a:endParaRPr kumimoji="0" lang="en-US" sz="1400" b="0" i="0" u="none" strike="noStrike" cap="none" normalizeH="0" baseline="0" dirty="0" smtClean="0">
                        <a:ln>
                          <a:noFill/>
                        </a:ln>
                        <a:solidFill>
                          <a:srgbClr val="000000"/>
                        </a:solidFill>
                        <a:effectLst/>
                        <a:latin typeface="+mj-lt"/>
                        <a:cs typeface="Arial" panose="020B0604020202020204" pitchFamily="34" charset="0"/>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j-lt"/>
                          <a:cs typeface="Arial" panose="020B0604020202020204" pitchFamily="34" charset="0"/>
                        </a:rPr>
                        <a:t>15%</a:t>
                      </a: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smtClean="0">
                          <a:ln>
                            <a:noFill/>
                          </a:ln>
                          <a:solidFill>
                            <a:srgbClr val="000000"/>
                          </a:solidFill>
                          <a:effectLst/>
                          <a:latin typeface="+mj-lt"/>
                          <a:cs typeface="Arial" panose="020B0604020202020204" pitchFamily="34" charset="0"/>
                        </a:rPr>
                        <a:t>55%</a:t>
                      </a:r>
                      <a:endParaRPr kumimoji="0" lang="en-US" sz="1400" b="0" i="0" u="none" strike="noStrike" cap="none" normalizeH="0" baseline="0" dirty="0" smtClean="0">
                        <a:ln>
                          <a:noFill/>
                        </a:ln>
                        <a:solidFill>
                          <a:srgbClr val="000000"/>
                        </a:solidFill>
                        <a:effectLst/>
                        <a:latin typeface="+mj-lt"/>
                        <a:cs typeface="Arial" panose="020B0604020202020204" pitchFamily="34" charset="0"/>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algn="l">
                        <a:spcBef>
                          <a:spcPts val="0"/>
                        </a:spcBef>
                        <a:spcAft>
                          <a:spcPts val="0"/>
                        </a:spcAft>
                      </a:pPr>
                      <a:r>
                        <a:rPr lang="en-IN" sz="1400" b="0" dirty="0" smtClean="0">
                          <a:solidFill>
                            <a:srgbClr val="000000"/>
                          </a:solidFill>
                          <a:latin typeface="+mj-lt"/>
                          <a:cs typeface="Arial" panose="020B0604020202020204" pitchFamily="34" charset="0"/>
                        </a:rPr>
                        <a:t>Income</a:t>
                      </a:r>
                      <a:endParaRPr lang="en-IN" sz="1400" b="0" dirty="0">
                        <a:solidFill>
                          <a:srgbClr val="000000"/>
                        </a:solidFill>
                        <a:latin typeface="+mj-lt"/>
                        <a:cs typeface="Arial" panose="020B0604020202020204" pitchFamily="34" charset="0"/>
                      </a:endParaRP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smtClean="0">
                          <a:ln>
                            <a:noFill/>
                          </a:ln>
                          <a:solidFill>
                            <a:srgbClr val="000000"/>
                          </a:solidFill>
                          <a:effectLst/>
                          <a:latin typeface="+mj-lt"/>
                          <a:cs typeface="Arial" panose="020B0604020202020204" pitchFamily="34" charset="0"/>
                        </a:rPr>
                        <a:t>400</a:t>
                      </a:r>
                      <a:endParaRPr kumimoji="0" lang="en-US" sz="1400" b="0" i="0" u="none" strike="noStrike" cap="none" normalizeH="0" baseline="0" dirty="0" smtClean="0">
                        <a:ln>
                          <a:noFill/>
                        </a:ln>
                        <a:solidFill>
                          <a:srgbClr val="000000"/>
                        </a:solidFill>
                        <a:effectLst/>
                        <a:latin typeface="+mj-lt"/>
                        <a:cs typeface="Arial" panose="020B0604020202020204" pitchFamily="34" charset="0"/>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j-lt"/>
                          <a:cs typeface="Arial" panose="020B0604020202020204" pitchFamily="34" charset="0"/>
                        </a:rPr>
                        <a:t>150</a:t>
                      </a: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000000"/>
                          </a:solidFill>
                          <a:effectLst/>
                          <a:latin typeface="+mj-lt"/>
                          <a:cs typeface="Arial" panose="020B0604020202020204" pitchFamily="34" charset="0"/>
                        </a:rPr>
                        <a:t>550</a:t>
                      </a: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algn="l">
                        <a:spcBef>
                          <a:spcPts val="0"/>
                        </a:spcBef>
                        <a:spcAft>
                          <a:spcPts val="0"/>
                        </a:spcAft>
                      </a:pPr>
                      <a:r>
                        <a:rPr lang="en-IN" sz="1400" b="0" smtClean="0">
                          <a:solidFill>
                            <a:srgbClr val="000000"/>
                          </a:solidFill>
                          <a:latin typeface="+mj-lt"/>
                          <a:cs typeface="Arial" panose="020B0604020202020204" pitchFamily="34" charset="0"/>
                        </a:rPr>
                        <a:t>Tax Rate</a:t>
                      </a:r>
                      <a:endParaRPr lang="en-IN" sz="1400" b="0" dirty="0">
                        <a:solidFill>
                          <a:srgbClr val="000000"/>
                        </a:solidFill>
                        <a:latin typeface="+mj-lt"/>
                        <a:cs typeface="Arial" panose="020B0604020202020204" pitchFamily="34" charset="0"/>
                      </a:endParaRP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pPr>
                      <a:r>
                        <a:rPr kumimoji="0" lang="en-US" sz="1400" b="0" i="0" u="none" strike="noStrike" cap="none" normalizeH="0" baseline="0" smtClean="0">
                          <a:ln>
                            <a:noFill/>
                          </a:ln>
                          <a:solidFill>
                            <a:srgbClr val="000000"/>
                          </a:solidFill>
                          <a:effectLst/>
                          <a:latin typeface="+mj-lt"/>
                          <a:cs typeface="Arial" panose="020B0604020202020204" pitchFamily="34" charset="0"/>
                        </a:rPr>
                        <a:t>8.84%</a:t>
                      </a: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mj-lt"/>
                          <a:cs typeface="Arial" panose="020B0604020202020204" pitchFamily="34" charset="0"/>
                        </a:rPr>
                        <a:t>8.84%</a:t>
                      </a: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j-lt"/>
                          <a:cs typeface="Arial" panose="020B0604020202020204" pitchFamily="34" charset="0"/>
                        </a:rPr>
                        <a:t>8.84%</a:t>
                      </a: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algn="l">
                        <a:spcBef>
                          <a:spcPts val="0"/>
                        </a:spcBef>
                        <a:spcAft>
                          <a:spcPts val="0"/>
                        </a:spcAft>
                      </a:pPr>
                      <a:r>
                        <a:rPr lang="en-IN" sz="1400" b="0" smtClean="0">
                          <a:solidFill>
                            <a:srgbClr val="000000"/>
                          </a:solidFill>
                          <a:latin typeface="+mj-lt"/>
                          <a:cs typeface="Arial" panose="020B0604020202020204" pitchFamily="34" charset="0"/>
                        </a:rPr>
                        <a:t>Tax</a:t>
                      </a:r>
                      <a:endParaRPr lang="en-IN" sz="1400" b="0" dirty="0">
                        <a:solidFill>
                          <a:srgbClr val="000000"/>
                        </a:solidFill>
                        <a:latin typeface="+mj-lt"/>
                        <a:cs typeface="Arial" panose="020B0604020202020204" pitchFamily="34" charset="0"/>
                      </a:endParaRP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0" i="0" u="none" strike="noStrike" cap="none" normalizeH="0" baseline="0" smtClean="0">
                          <a:ln>
                            <a:noFill/>
                          </a:ln>
                          <a:solidFill>
                            <a:srgbClr val="000000"/>
                          </a:solidFill>
                          <a:effectLst/>
                          <a:latin typeface="+mj-lt"/>
                          <a:cs typeface="Arial" panose="020B0604020202020204" pitchFamily="34" charset="0"/>
                        </a:rPr>
                        <a:t>$35</a:t>
                      </a: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j-lt"/>
                          <a:cs typeface="Arial" panose="020B0604020202020204" pitchFamily="34" charset="0"/>
                        </a:rPr>
                        <a:t>$13</a:t>
                      </a: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mj-lt"/>
                          <a:cs typeface="Arial" panose="020B0604020202020204" pitchFamily="34" charset="0"/>
                        </a:rPr>
                        <a:t>$48</a:t>
                      </a: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algn="l">
                        <a:spcBef>
                          <a:spcPts val="0"/>
                        </a:spcBef>
                        <a:spcAft>
                          <a:spcPts val="0"/>
                        </a:spcAft>
                      </a:pPr>
                      <a:r>
                        <a:rPr lang="en-IN" sz="1400" b="0" smtClean="0">
                          <a:solidFill>
                            <a:srgbClr val="000000"/>
                          </a:solidFill>
                          <a:latin typeface="+mj-lt"/>
                          <a:cs typeface="Arial" panose="020B0604020202020204" pitchFamily="34" charset="0"/>
                        </a:rPr>
                        <a:t>Credits</a:t>
                      </a:r>
                      <a:endParaRPr lang="en-IN" sz="1400" b="0" dirty="0">
                        <a:solidFill>
                          <a:srgbClr val="000000"/>
                        </a:solidFill>
                        <a:latin typeface="+mj-lt"/>
                        <a:cs typeface="Arial" panose="020B0604020202020204" pitchFamily="34" charset="0"/>
                      </a:endParaRP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mj-lt"/>
                          <a:cs typeface="Arial" panose="020B0604020202020204" pitchFamily="34" charset="0"/>
                        </a:rPr>
                        <a:t>&lt; 35 &gt;</a:t>
                      </a:r>
                      <a:endParaRPr kumimoji="0" lang="en-US" sz="1400" b="0" i="0" u="none" strike="noStrike" cap="none" normalizeH="0" baseline="0" dirty="0" smtClean="0">
                        <a:ln>
                          <a:noFill/>
                        </a:ln>
                        <a:solidFill>
                          <a:srgbClr val="000000"/>
                        </a:solidFill>
                        <a:effectLst/>
                        <a:latin typeface="+mj-lt"/>
                        <a:cs typeface="Arial" panose="020B0604020202020204" pitchFamily="34" charset="0"/>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mj-lt"/>
                          <a:cs typeface="Arial" panose="020B0604020202020204" pitchFamily="34" charset="0"/>
                        </a:rPr>
                        <a:t>0</a:t>
                      </a: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mj-lt"/>
                          <a:cs typeface="Arial" panose="020B0604020202020204" pitchFamily="34" charset="0"/>
                        </a:rPr>
                        <a:t>&lt; 35 &gt;</a:t>
                      </a: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algn="l">
                        <a:spcBef>
                          <a:spcPts val="0"/>
                        </a:spcBef>
                        <a:spcAft>
                          <a:spcPts val="0"/>
                        </a:spcAft>
                      </a:pPr>
                      <a:r>
                        <a:rPr lang="en-IN" sz="1400" b="0" smtClean="0">
                          <a:solidFill>
                            <a:srgbClr val="000000"/>
                          </a:solidFill>
                          <a:latin typeface="+mj-lt"/>
                          <a:cs typeface="Arial" panose="020B0604020202020204" pitchFamily="34" charset="0"/>
                        </a:rPr>
                        <a:t>Net</a:t>
                      </a:r>
                      <a:endParaRPr lang="en-IN" sz="1400" b="0" dirty="0">
                        <a:solidFill>
                          <a:srgbClr val="000000"/>
                        </a:solidFill>
                        <a:latin typeface="+mj-lt"/>
                        <a:cs typeface="Arial" panose="020B0604020202020204" pitchFamily="34" charset="0"/>
                      </a:endParaRP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0" i="0" u="none" strike="noStrike" cap="none" normalizeH="0" baseline="0" smtClean="0">
                          <a:ln>
                            <a:noFill/>
                          </a:ln>
                          <a:solidFill>
                            <a:srgbClr val="000000"/>
                          </a:solidFill>
                          <a:effectLst/>
                          <a:latin typeface="+mj-lt"/>
                          <a:cs typeface="Arial" panose="020B0604020202020204" pitchFamily="34" charset="0"/>
                        </a:rPr>
                        <a:t>0</a:t>
                      </a: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pPr>
                      <a:r>
                        <a:rPr kumimoji="0" lang="en-US" sz="1400" b="0" i="0" u="none" strike="noStrike" cap="none" normalizeH="0" baseline="0" smtClean="0">
                          <a:ln>
                            <a:noFill/>
                          </a:ln>
                          <a:solidFill>
                            <a:srgbClr val="000000"/>
                          </a:solidFill>
                          <a:effectLst/>
                          <a:latin typeface="+mj-lt"/>
                          <a:cs typeface="Arial" panose="020B0604020202020204" pitchFamily="34" charset="0"/>
                        </a:rPr>
                        <a:t>13</a:t>
                      </a: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mj-lt"/>
                          <a:cs typeface="Arial" panose="020B0604020202020204" pitchFamily="34" charset="0"/>
                        </a:rPr>
                        <a:t>13</a:t>
                      </a:r>
                      <a:endParaRPr lang="en-IN" sz="1400" b="0" dirty="0">
                        <a:solidFill>
                          <a:srgbClr val="000000"/>
                        </a:solidFill>
                        <a:latin typeface="+mj-lt"/>
                        <a:cs typeface="Arial" panose="020B0604020202020204" pitchFamily="34" charset="0"/>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217351815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IN" dirty="0" smtClean="0"/>
              <a:t>Despite generating credits in excess of its overall tax liability as a group, Corp B has a liability of $13. Note that Corp A could use the credit assignment provisions to assign excess credits on a one time basis to Corp B. Similar issues would arise in the case of NOLs, however there are no assignment provisions with respect to NOLs</a:t>
            </a:r>
          </a:p>
          <a:p>
            <a:pPr lvl="2"/>
            <a:r>
              <a:rPr lang="en-IN" dirty="0" smtClean="0"/>
              <a:t>Query: Is this separate taxpayer calculation consistent with combined reporting theory? Would it be more reasonable not to eliminate Corp A’s sales to Corp B for purposes of a special credit utilization limitation?</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138</a:t>
            </a:fld>
            <a:endParaRPr lang="en-GB" dirty="0">
              <a:solidFill>
                <a:srgbClr val="000000"/>
              </a:solidFill>
            </a:endParaRPr>
          </a:p>
        </p:txBody>
      </p:sp>
    </p:spTree>
    <p:extLst>
      <p:ext uri="{BB962C8B-B14F-4D97-AF65-F5344CB8AC3E}">
        <p14:creationId xmlns:p14="http://schemas.microsoft.com/office/powerpoint/2010/main" val="14722728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1752600"/>
            <a:ext cx="8077200" cy="246221"/>
          </a:xfrm>
        </p:spPr>
        <p:txBody>
          <a:bodyPr>
            <a:spAutoFit/>
          </a:bodyPr>
          <a:lstStyle/>
          <a:p>
            <a:r>
              <a:rPr lang="en-IN" sz="1600" dirty="0" smtClean="0"/>
              <a:t>Example 6: Impact of Single Sales Factor on Combined Groups with Sales Companies</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1" name="Slide Number Placeholder 10"/>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139</a:t>
            </a:fld>
            <a:endParaRPr lang="en-GB"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540625652"/>
              </p:ext>
            </p:extLst>
          </p:nvPr>
        </p:nvGraphicFramePr>
        <p:xfrm>
          <a:off x="1419225" y="2114550"/>
          <a:ext cx="7175500" cy="3986784"/>
        </p:xfrm>
        <a:graphic>
          <a:graphicData uri="http://schemas.openxmlformats.org/drawingml/2006/table">
            <a:tbl>
              <a:tblPr firstRow="1" lastRow="1" bandRow="1" bandCol="1">
                <a:tableStyleId>{5C22544A-7EE6-4342-B048-85BDC9FD1C3A}</a:tableStyleId>
              </a:tblPr>
              <a:tblGrid>
                <a:gridCol w="1793875"/>
                <a:gridCol w="1793875"/>
                <a:gridCol w="1793875"/>
                <a:gridCol w="1793875"/>
              </a:tblGrid>
              <a:tr h="110988">
                <a:tc>
                  <a:txBody>
                    <a:bodyPr/>
                    <a:lstStyle/>
                    <a:p>
                      <a:pPr algn="l">
                        <a:spcBef>
                          <a:spcPts val="0"/>
                        </a:spcBef>
                        <a:spcAft>
                          <a:spcPts val="0"/>
                        </a:spcAft>
                      </a:pPr>
                      <a:endParaRPr lang="en-IN" sz="1200" b="1" dirty="0">
                        <a:solidFill>
                          <a:srgbClr val="FFFFFF"/>
                        </a:solidFill>
                        <a:latin typeface="+mj-lt"/>
                        <a:cs typeface="Arial" panose="020B0604020202020204" pitchFamily="34" charset="0"/>
                      </a:endParaRPr>
                    </a:p>
                  </a:txBody>
                  <a:tcPr marL="45720" marR="45720" marT="27432" marB="27432">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spcAft>
                          <a:spcPts val="0"/>
                        </a:spcAft>
                      </a:pPr>
                      <a:r>
                        <a:rPr lang="en-IN" sz="1200" b="1" dirty="0" smtClean="0">
                          <a:solidFill>
                            <a:schemeClr val="tx1"/>
                          </a:solidFill>
                          <a:latin typeface="+mj-lt"/>
                          <a:cs typeface="Arial" panose="020B0604020202020204" pitchFamily="34" charset="0"/>
                        </a:rPr>
                        <a:t>Corp A</a:t>
                      </a:r>
                      <a:endParaRPr lang="en-IN" sz="1200" b="1" dirty="0">
                        <a:solidFill>
                          <a:schemeClr val="tx1"/>
                        </a:solidFill>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a:spcBef>
                          <a:spcPts val="0"/>
                        </a:spcBef>
                        <a:spcAft>
                          <a:spcPts val="0"/>
                        </a:spcAft>
                      </a:pPr>
                      <a:r>
                        <a:rPr lang="en-IN" sz="1200" b="1" dirty="0" smtClean="0">
                          <a:solidFill>
                            <a:schemeClr val="tx1"/>
                          </a:solidFill>
                          <a:latin typeface="+mj-lt"/>
                          <a:cs typeface="Arial" panose="020B0604020202020204" pitchFamily="34" charset="0"/>
                        </a:rPr>
                        <a:t>Corp B</a:t>
                      </a:r>
                      <a:endParaRPr lang="en-IN" sz="1200" b="1" dirty="0">
                        <a:solidFill>
                          <a:schemeClr val="tx1"/>
                        </a:solidFill>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a:spcBef>
                          <a:spcPts val="0"/>
                        </a:spcBef>
                        <a:spcAft>
                          <a:spcPts val="0"/>
                        </a:spcAft>
                      </a:pPr>
                      <a:r>
                        <a:rPr lang="en-IN" sz="1200" b="1" dirty="0" smtClean="0">
                          <a:solidFill>
                            <a:schemeClr val="tx1"/>
                          </a:solidFill>
                          <a:latin typeface="+mj-lt"/>
                          <a:cs typeface="Arial" panose="020B0604020202020204" pitchFamily="34" charset="0"/>
                        </a:rPr>
                        <a:t>Combined</a:t>
                      </a:r>
                      <a:endParaRPr lang="en-IN" sz="1200" b="1" dirty="0">
                        <a:solidFill>
                          <a:schemeClr val="tx1"/>
                        </a:solidFill>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10988">
                <a:tc>
                  <a:txBody>
                    <a:bodyPr/>
                    <a:lstStyle/>
                    <a:p>
                      <a:pPr algn="l">
                        <a:spcBef>
                          <a:spcPts val="0"/>
                        </a:spcBef>
                        <a:spcAft>
                          <a:spcPts val="0"/>
                        </a:spcAft>
                      </a:pPr>
                      <a:r>
                        <a:rPr lang="en-IN" sz="1200" dirty="0" smtClean="0">
                          <a:latin typeface="+mj-lt"/>
                          <a:cs typeface="Arial" panose="020B0604020202020204" pitchFamily="34" charset="0"/>
                        </a:rPr>
                        <a:t>T.I.</a:t>
                      </a:r>
                      <a:endParaRPr lang="en-IN" sz="1200" b="0" dirty="0">
                        <a:solidFill>
                          <a:srgbClr val="000000"/>
                        </a:solidFill>
                        <a:latin typeface="+mj-lt"/>
                        <a:cs typeface="Arial" panose="020B0604020202020204" pitchFamily="34" charset="0"/>
                      </a:endParaRPr>
                    </a:p>
                  </a:txBody>
                  <a:tcPr marL="45720" marR="45720" marT="27432" marB="27432">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r">
                        <a:spcBef>
                          <a:spcPts val="0"/>
                        </a:spcBef>
                        <a:spcAft>
                          <a:spcPts val="0"/>
                        </a:spcAft>
                      </a:pPr>
                      <a:r>
                        <a:rPr lang="en-IN" sz="1200" dirty="0" smtClean="0">
                          <a:latin typeface="+mj-lt"/>
                          <a:cs typeface="Arial" panose="020B0604020202020204" pitchFamily="34" charset="0"/>
                        </a:rPr>
                        <a:t>800</a:t>
                      </a:r>
                      <a:endParaRPr lang="en-IN" sz="1200" b="0" dirty="0">
                        <a:solidFill>
                          <a:srgbClr val="000000"/>
                        </a:solidFill>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smtClean="0">
                          <a:ln>
                            <a:noFill/>
                          </a:ln>
                          <a:effectLst/>
                          <a:latin typeface="+mj-lt"/>
                          <a:cs typeface="Arial" panose="020B0604020202020204" pitchFamily="34" charset="0"/>
                        </a:rPr>
                        <a:t>200</a:t>
                      </a:r>
                      <a:endParaRPr lang="en-IN" sz="1200" b="0" dirty="0">
                        <a:solidFill>
                          <a:srgbClr val="000000"/>
                        </a:solidFill>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smtClean="0">
                          <a:ln>
                            <a:noFill/>
                          </a:ln>
                          <a:effectLst/>
                          <a:latin typeface="+mj-lt"/>
                          <a:cs typeface="Arial" panose="020B0604020202020204" pitchFamily="34" charset="0"/>
                        </a:rPr>
                        <a:t>1,000</a:t>
                      </a:r>
                      <a:endParaRPr lang="en-IN" sz="1200" b="0" dirty="0">
                        <a:solidFill>
                          <a:srgbClr val="000000"/>
                        </a:solidFill>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110988">
                <a:tc>
                  <a:txBody>
                    <a:bodyPr/>
                    <a:lstStyle/>
                    <a:p>
                      <a:pPr algn="l">
                        <a:spcBef>
                          <a:spcPts val="0"/>
                        </a:spcBef>
                        <a:spcAft>
                          <a:spcPts val="0"/>
                        </a:spcAft>
                      </a:pPr>
                      <a:r>
                        <a:rPr lang="en-IN" sz="1200" dirty="0" smtClean="0">
                          <a:latin typeface="+mj-lt"/>
                          <a:cs typeface="Arial" panose="020B0604020202020204" pitchFamily="34" charset="0"/>
                        </a:rPr>
                        <a:t>Separate</a:t>
                      </a:r>
                      <a:endParaRPr lang="en-IN" sz="1200" b="0" dirty="0" smtClean="0">
                        <a:solidFill>
                          <a:srgbClr val="000000"/>
                        </a:solidFill>
                        <a:latin typeface="+mj-lt"/>
                        <a:cs typeface="Arial" panose="020B0604020202020204" pitchFamily="34" charset="0"/>
                      </a:endParaRPr>
                    </a:p>
                  </a:txBody>
                  <a:tcPr marL="45720" marR="45720" marT="27432" marB="27432">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smtClean="0">
                          <a:ln>
                            <a:noFill/>
                          </a:ln>
                          <a:effectLst/>
                          <a:latin typeface="+mj-lt"/>
                          <a:cs typeface="Arial" panose="020B0604020202020204" pitchFamily="34" charset="0"/>
                        </a:rPr>
                        <a:t>800</a:t>
                      </a:r>
                      <a:endParaRPr kumimoji="0" lang="en-US" sz="1200" b="0" i="0" u="none" strike="noStrike" cap="none" normalizeH="0" baseline="0" dirty="0" smtClean="0">
                        <a:ln>
                          <a:noFill/>
                        </a:ln>
                        <a:solidFill>
                          <a:srgbClr val="000000"/>
                        </a:solidFill>
                        <a:effectLst/>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kumimoji="0" lang="en-US" sz="1200" u="none" strike="noStrike" cap="none" normalizeH="0" baseline="0" dirty="0" smtClean="0">
                          <a:ln>
                            <a:noFill/>
                          </a:ln>
                          <a:effectLst/>
                          <a:latin typeface="+mj-lt"/>
                          <a:cs typeface="Arial" panose="020B0604020202020204" pitchFamily="34" charset="0"/>
                        </a:rPr>
                        <a:t>100</a:t>
                      </a:r>
                      <a:endParaRPr kumimoji="0" lang="en-US" sz="1200" b="0" i="0" u="none" strike="noStrike" cap="none" normalizeH="0" baseline="0" dirty="0" smtClean="0">
                        <a:ln>
                          <a:noFill/>
                        </a:ln>
                        <a:solidFill>
                          <a:srgbClr val="000000"/>
                        </a:solidFill>
                        <a:effectLst/>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smtClean="0">
                          <a:ln>
                            <a:noFill/>
                          </a:ln>
                          <a:effectLst/>
                          <a:latin typeface="+mj-lt"/>
                          <a:cs typeface="Arial" panose="020B0604020202020204" pitchFamily="34" charset="0"/>
                        </a:rPr>
                        <a:t>90 %</a:t>
                      </a:r>
                      <a:endParaRPr lang="en-IN" sz="1200" b="0" dirty="0">
                        <a:solidFill>
                          <a:srgbClr val="000000"/>
                        </a:solidFill>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110988">
                <a:tc>
                  <a:txBody>
                    <a:bodyPr/>
                    <a:lstStyle/>
                    <a:p>
                      <a:pPr algn="l">
                        <a:spcBef>
                          <a:spcPts val="0"/>
                        </a:spcBef>
                        <a:spcAft>
                          <a:spcPts val="0"/>
                        </a:spcAft>
                      </a:pPr>
                      <a:r>
                        <a:rPr lang="en-IN" sz="1200" dirty="0" smtClean="0">
                          <a:latin typeface="+mj-lt"/>
                          <a:cs typeface="Arial" panose="020B0604020202020204" pitchFamily="34" charset="0"/>
                        </a:rPr>
                        <a:t>Combined</a:t>
                      </a:r>
                      <a:r>
                        <a:rPr lang="en-IN" sz="1200" baseline="0" dirty="0" smtClean="0">
                          <a:latin typeface="+mj-lt"/>
                          <a:cs typeface="Arial" panose="020B0604020202020204" pitchFamily="34" charset="0"/>
                        </a:rPr>
                        <a:t> </a:t>
                      </a:r>
                      <a:endParaRPr lang="en-IN" sz="1200" b="0" dirty="0">
                        <a:solidFill>
                          <a:srgbClr val="000000"/>
                        </a:solidFill>
                        <a:latin typeface="+mj-lt"/>
                        <a:cs typeface="Arial" panose="020B0604020202020204" pitchFamily="34" charset="0"/>
                      </a:endParaRPr>
                    </a:p>
                  </a:txBody>
                  <a:tcPr marL="45720" marR="45720" marT="27432" marB="27432">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kumimoji="0" lang="en-US" sz="1200" u="none" strike="noStrike" cap="none" normalizeH="0" baseline="0" dirty="0" smtClean="0">
                          <a:ln>
                            <a:noFill/>
                          </a:ln>
                          <a:effectLst/>
                          <a:latin typeface="+mj-lt"/>
                          <a:cs typeface="Arial" panose="020B0604020202020204" pitchFamily="34" charset="0"/>
                        </a:rPr>
                        <a:t>1,000</a:t>
                      </a:r>
                      <a:endParaRPr kumimoji="0" lang="en-US" sz="1200" b="0" i="0" u="none" strike="noStrike" cap="none" normalizeH="0" baseline="0" dirty="0" smtClean="0">
                        <a:ln>
                          <a:noFill/>
                        </a:ln>
                        <a:solidFill>
                          <a:srgbClr val="000000"/>
                        </a:solidFill>
                        <a:effectLst/>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smtClean="0">
                          <a:ln>
                            <a:noFill/>
                          </a:ln>
                          <a:effectLst/>
                          <a:latin typeface="+mj-lt"/>
                          <a:cs typeface="Arial" panose="020B0604020202020204" pitchFamily="34" charset="0"/>
                        </a:rPr>
                        <a:t>1,000</a:t>
                      </a:r>
                      <a:endParaRPr kumimoji="0" lang="en-US" sz="1200" b="0" i="0" u="none" strike="noStrike" cap="none" normalizeH="0" baseline="0" dirty="0" smtClean="0">
                        <a:ln>
                          <a:noFill/>
                        </a:ln>
                        <a:solidFill>
                          <a:srgbClr val="000000"/>
                        </a:solidFill>
                        <a:effectLst/>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spcBef>
                          <a:spcPts val="0"/>
                        </a:spcBef>
                        <a:spcAft>
                          <a:spcPts val="0"/>
                        </a:spcAft>
                      </a:pPr>
                      <a:endParaRPr lang="en-IN" sz="1200" b="0" dirty="0">
                        <a:solidFill>
                          <a:srgbClr val="000000"/>
                        </a:solidFill>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1109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latin typeface="+mj-lt"/>
                          <a:cs typeface="Arial" panose="020B0604020202020204" pitchFamily="34" charset="0"/>
                        </a:rPr>
                        <a:t>Separate</a:t>
                      </a:r>
                      <a:endParaRPr lang="en-IN" sz="1200" b="0" dirty="0" smtClean="0">
                        <a:solidFill>
                          <a:srgbClr val="000000"/>
                        </a:solidFill>
                        <a:latin typeface="+mj-lt"/>
                        <a:cs typeface="Arial" panose="020B0604020202020204" pitchFamily="34" charset="0"/>
                      </a:endParaRPr>
                    </a:p>
                  </a:txBody>
                  <a:tcPr marL="45720" marR="45720" marT="27432" marB="27432">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smtClean="0">
                          <a:ln>
                            <a:noFill/>
                          </a:ln>
                          <a:effectLst/>
                          <a:latin typeface="+mj-lt"/>
                          <a:cs typeface="Arial" panose="020B0604020202020204" pitchFamily="34" charset="0"/>
                        </a:rPr>
                        <a:t>800</a:t>
                      </a:r>
                      <a:endParaRPr kumimoji="0" lang="en-US" sz="1200" b="0" i="0" u="none" strike="noStrike" cap="none" normalizeH="0" baseline="0" dirty="0" smtClean="0">
                        <a:ln>
                          <a:noFill/>
                        </a:ln>
                        <a:solidFill>
                          <a:srgbClr val="000000"/>
                        </a:solidFill>
                        <a:effectLst/>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smtClean="0">
                          <a:ln>
                            <a:noFill/>
                          </a:ln>
                          <a:effectLst/>
                          <a:latin typeface="+mj-lt"/>
                          <a:cs typeface="Arial" panose="020B0604020202020204" pitchFamily="34" charset="0"/>
                        </a:rPr>
                        <a:t>100</a:t>
                      </a:r>
                      <a:endParaRPr lang="en-IN" sz="1200" b="0" dirty="0">
                        <a:solidFill>
                          <a:srgbClr val="000000"/>
                        </a:solidFill>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kumimoji="0" lang="en-US" sz="1200" u="none" strike="noStrike" cap="none" normalizeH="0" baseline="0" dirty="0" smtClean="0">
                          <a:ln>
                            <a:noFill/>
                          </a:ln>
                          <a:effectLst/>
                          <a:latin typeface="+mj-lt"/>
                          <a:cs typeface="Arial" panose="020B0604020202020204" pitchFamily="34" charset="0"/>
                        </a:rPr>
                        <a:t>90%</a:t>
                      </a:r>
                      <a:endParaRPr kumimoji="0" lang="en-US" sz="1200" b="0" i="0" u="none" strike="noStrike" cap="none" normalizeH="0" baseline="0" dirty="0" smtClean="0">
                        <a:ln>
                          <a:noFill/>
                        </a:ln>
                        <a:solidFill>
                          <a:srgbClr val="000000"/>
                        </a:solidFill>
                        <a:effectLst/>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110988">
                <a:tc>
                  <a:txBody>
                    <a:bodyPr/>
                    <a:lstStyle/>
                    <a:p>
                      <a:pPr algn="l">
                        <a:spcBef>
                          <a:spcPts val="0"/>
                        </a:spcBef>
                        <a:spcAft>
                          <a:spcPts val="0"/>
                        </a:spcAft>
                      </a:pPr>
                      <a:r>
                        <a:rPr lang="en-IN" sz="1200" dirty="0" smtClean="0">
                          <a:latin typeface="+mj-lt"/>
                          <a:cs typeface="Arial" panose="020B0604020202020204" pitchFamily="34" charset="0"/>
                        </a:rPr>
                        <a:t>Combined</a:t>
                      </a:r>
                      <a:endParaRPr lang="en-IN" sz="1200" b="0" dirty="0">
                        <a:solidFill>
                          <a:srgbClr val="000000"/>
                        </a:solidFill>
                        <a:latin typeface="+mj-lt"/>
                        <a:cs typeface="Arial" panose="020B0604020202020204" pitchFamily="34" charset="0"/>
                      </a:endParaRPr>
                    </a:p>
                  </a:txBody>
                  <a:tcPr marL="45720" marR="45720" marT="27432" marB="27432">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smtClean="0">
                          <a:ln>
                            <a:noFill/>
                          </a:ln>
                          <a:effectLst/>
                          <a:latin typeface="+mj-lt"/>
                          <a:cs typeface="Arial" panose="020B0604020202020204" pitchFamily="34" charset="0"/>
                        </a:rPr>
                        <a:t>1,000</a:t>
                      </a:r>
                      <a:endParaRPr kumimoji="0" lang="en-US" sz="1200" b="0" i="0" u="none" strike="noStrike" cap="none" normalizeH="0" baseline="0" dirty="0" smtClean="0">
                        <a:ln>
                          <a:noFill/>
                        </a:ln>
                        <a:solidFill>
                          <a:srgbClr val="000000"/>
                        </a:solidFill>
                        <a:effectLst/>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smtClean="0">
                          <a:ln>
                            <a:noFill/>
                          </a:ln>
                          <a:effectLst/>
                          <a:latin typeface="+mj-lt"/>
                          <a:cs typeface="Arial" panose="020B0604020202020204" pitchFamily="34" charset="0"/>
                        </a:rPr>
                        <a:t>1,000</a:t>
                      </a:r>
                      <a:endParaRPr lang="en-IN" sz="1200" b="0" dirty="0">
                        <a:solidFill>
                          <a:srgbClr val="000000"/>
                        </a:solidFill>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spcBef>
                          <a:spcPts val="0"/>
                        </a:spcBef>
                        <a:spcAft>
                          <a:spcPts val="0"/>
                        </a:spcAft>
                      </a:pPr>
                      <a:endParaRPr lang="en-IN" sz="1200" b="0" dirty="0">
                        <a:solidFill>
                          <a:srgbClr val="000000"/>
                        </a:solidFill>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110988">
                <a:tc>
                  <a:txBody>
                    <a:bodyPr/>
                    <a:lstStyle/>
                    <a:p>
                      <a:pPr algn="l">
                        <a:spcBef>
                          <a:spcPts val="0"/>
                        </a:spcBef>
                        <a:spcAft>
                          <a:spcPts val="0"/>
                        </a:spcAft>
                      </a:pPr>
                      <a:r>
                        <a:rPr lang="en-IN" sz="1200" dirty="0" smtClean="0">
                          <a:latin typeface="+mj-lt"/>
                          <a:cs typeface="Arial" panose="020B0604020202020204" pitchFamily="34" charset="0"/>
                        </a:rPr>
                        <a:t>Separate</a:t>
                      </a:r>
                      <a:endParaRPr lang="en-IN" sz="1200" b="0" dirty="0">
                        <a:solidFill>
                          <a:srgbClr val="000000"/>
                        </a:solidFill>
                        <a:latin typeface="+mj-lt"/>
                        <a:cs typeface="Arial" panose="020B0604020202020204" pitchFamily="34" charset="0"/>
                      </a:endParaRPr>
                    </a:p>
                  </a:txBody>
                  <a:tcPr marL="45720" marR="45720" marT="27432" marB="27432">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kumimoji="0" lang="en-US" sz="1200" u="none" strike="noStrike" cap="none" normalizeH="0" baseline="0" dirty="0" smtClean="0">
                          <a:ln>
                            <a:noFill/>
                          </a:ln>
                          <a:effectLst/>
                          <a:latin typeface="+mj-lt"/>
                          <a:cs typeface="Arial" panose="020B0604020202020204" pitchFamily="34" charset="0"/>
                        </a:rPr>
                        <a:t>0</a:t>
                      </a:r>
                      <a:endParaRPr kumimoji="0" lang="en-US" sz="1200" b="0" i="0" u="none" strike="noStrike" cap="none" normalizeH="0" baseline="0" dirty="0" smtClean="0">
                        <a:ln>
                          <a:noFill/>
                        </a:ln>
                        <a:solidFill>
                          <a:srgbClr val="000000"/>
                        </a:solidFill>
                        <a:effectLst/>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smtClean="0">
                          <a:ln>
                            <a:noFill/>
                          </a:ln>
                          <a:effectLst/>
                          <a:latin typeface="+mj-lt"/>
                          <a:cs typeface="Arial" panose="020B0604020202020204" pitchFamily="34" charset="0"/>
                        </a:rPr>
                        <a:t>2,000</a:t>
                      </a:r>
                      <a:endParaRPr lang="en-IN" sz="1200" b="0" dirty="0">
                        <a:solidFill>
                          <a:srgbClr val="000000"/>
                        </a:solidFill>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smtClean="0">
                          <a:ln>
                            <a:noFill/>
                          </a:ln>
                          <a:effectLst/>
                          <a:latin typeface="+mj-lt"/>
                          <a:cs typeface="Arial" panose="020B0604020202020204" pitchFamily="34" charset="0"/>
                        </a:rPr>
                        <a:t>20%</a:t>
                      </a:r>
                      <a:endParaRPr kumimoji="0" lang="en-US" sz="1200" b="0" i="0" u="none" strike="noStrike" cap="none" normalizeH="0" baseline="0" dirty="0" smtClean="0">
                        <a:ln>
                          <a:noFill/>
                        </a:ln>
                        <a:solidFill>
                          <a:srgbClr val="000000"/>
                        </a:solidFill>
                        <a:effectLst/>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110988">
                <a:tc>
                  <a:txBody>
                    <a:bodyPr/>
                    <a:lstStyle/>
                    <a:p>
                      <a:pPr algn="l">
                        <a:spcBef>
                          <a:spcPts val="0"/>
                        </a:spcBef>
                        <a:spcAft>
                          <a:spcPts val="0"/>
                        </a:spcAft>
                      </a:pPr>
                      <a:r>
                        <a:rPr lang="en-IN" sz="1200" dirty="0" smtClean="0">
                          <a:latin typeface="+mj-lt"/>
                          <a:cs typeface="Arial" panose="020B0604020202020204" pitchFamily="34" charset="0"/>
                        </a:rPr>
                        <a:t>Combined </a:t>
                      </a:r>
                      <a:endParaRPr lang="en-IN" sz="1200" b="0" dirty="0">
                        <a:solidFill>
                          <a:srgbClr val="000000"/>
                        </a:solidFill>
                        <a:latin typeface="+mj-lt"/>
                        <a:cs typeface="Arial" panose="020B0604020202020204" pitchFamily="34" charset="0"/>
                      </a:endParaRPr>
                    </a:p>
                  </a:txBody>
                  <a:tcPr marL="45720" marR="45720" marT="27432" marB="27432">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smtClean="0">
                          <a:ln>
                            <a:noFill/>
                          </a:ln>
                          <a:effectLst/>
                          <a:latin typeface="+mj-lt"/>
                          <a:cs typeface="Arial" panose="020B0604020202020204" pitchFamily="34" charset="0"/>
                        </a:rPr>
                        <a:t>10,000</a:t>
                      </a:r>
                      <a:endParaRPr kumimoji="0" lang="en-US" sz="1200" b="0" i="0" u="none" strike="noStrike" cap="none" normalizeH="0" baseline="0" dirty="0" smtClean="0">
                        <a:ln>
                          <a:noFill/>
                        </a:ln>
                        <a:solidFill>
                          <a:srgbClr val="000000"/>
                        </a:solidFill>
                        <a:effectLst/>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smtClean="0">
                          <a:ln>
                            <a:noFill/>
                          </a:ln>
                          <a:effectLst/>
                          <a:latin typeface="+mj-lt"/>
                          <a:cs typeface="Arial" panose="020B0604020202020204" pitchFamily="34" charset="0"/>
                        </a:rPr>
                        <a:t>10,000</a:t>
                      </a:r>
                      <a:endParaRPr lang="en-IN" sz="1200" b="0" dirty="0">
                        <a:solidFill>
                          <a:srgbClr val="000000"/>
                        </a:solidFill>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spcBef>
                          <a:spcPts val="0"/>
                        </a:spcBef>
                        <a:spcAft>
                          <a:spcPts val="0"/>
                        </a:spcAft>
                      </a:pPr>
                      <a:endParaRPr lang="en-IN" sz="1200" b="0" dirty="0">
                        <a:solidFill>
                          <a:srgbClr val="000000"/>
                        </a:solidFill>
                        <a:latin typeface="+mj-lt"/>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110988">
                <a:tc>
                  <a:txBody>
                    <a:bodyPr/>
                    <a:lstStyle/>
                    <a:p>
                      <a:pPr marL="0" algn="l" defTabSz="914400" rtl="0" eaLnBrk="1" latinLnBrk="0" hangingPunct="1">
                        <a:spcBef>
                          <a:spcPts val="0"/>
                        </a:spcBef>
                        <a:spcAft>
                          <a:spcPts val="0"/>
                        </a:spcAft>
                      </a:pPr>
                      <a:r>
                        <a:rPr lang="en-IN" sz="1200" kern="1200" dirty="0" smtClean="0">
                          <a:solidFill>
                            <a:schemeClr val="dk1"/>
                          </a:solidFill>
                          <a:latin typeface="+mj-lt"/>
                          <a:ea typeface="+mn-ea"/>
                          <a:cs typeface="Arial" panose="020B0604020202020204" pitchFamily="34" charset="0"/>
                        </a:rPr>
                        <a:t>Appor %</a:t>
                      </a:r>
                      <a:endParaRPr lang="en-IN" sz="1200" kern="1200" dirty="0">
                        <a:solidFill>
                          <a:schemeClr val="dk1"/>
                        </a:solidFill>
                        <a:latin typeface="+mj-lt"/>
                        <a:ea typeface="+mn-ea"/>
                        <a:cs typeface="Arial" panose="020B0604020202020204" pitchFamily="34" charset="0"/>
                      </a:endParaRPr>
                    </a:p>
                  </a:txBody>
                  <a:tcPr marL="45720" marR="45720" marT="27432" marB="27432">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j-lt"/>
                          <a:ea typeface="+mn-ea"/>
                          <a:cs typeface="Arial" panose="020B0604020202020204" pitchFamily="34" charset="0"/>
                        </a:rPr>
                        <a:t>0%</a:t>
                      </a: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lang="en-US" sz="1200" kern="1200" dirty="0" smtClean="0">
                          <a:solidFill>
                            <a:schemeClr val="dk1"/>
                          </a:solidFill>
                          <a:latin typeface="+mj-lt"/>
                          <a:ea typeface="+mn-ea"/>
                          <a:cs typeface="Arial" panose="020B0604020202020204" pitchFamily="34" charset="0"/>
                        </a:rPr>
                        <a:t>20%</a:t>
                      </a: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j-lt"/>
                          <a:ea typeface="+mn-ea"/>
                          <a:cs typeface="Arial" panose="020B0604020202020204" pitchFamily="34" charset="0"/>
                        </a:rPr>
                        <a:t>20%</a:t>
                      </a:r>
                    </a:p>
                  </a:txBody>
                  <a:tcPr marL="45720" marR="45720" marT="27432" marB="27432">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110988">
                <a:tc>
                  <a:txBody>
                    <a:bodyPr/>
                    <a:lstStyle/>
                    <a:p>
                      <a:pPr marL="0" algn="l" defTabSz="914400" rtl="0" eaLnBrk="1" latinLnBrk="0" hangingPunct="1">
                        <a:spcBef>
                          <a:spcPts val="0"/>
                        </a:spcBef>
                        <a:spcAft>
                          <a:spcPts val="0"/>
                        </a:spcAft>
                      </a:pPr>
                      <a:r>
                        <a:rPr lang="en-IN" sz="1200" kern="1200" dirty="0" smtClean="0">
                          <a:solidFill>
                            <a:schemeClr val="dk1"/>
                          </a:solidFill>
                          <a:latin typeface="+mj-lt"/>
                          <a:ea typeface="+mn-ea"/>
                          <a:cs typeface="Arial" panose="020B0604020202020204" pitchFamily="34" charset="0"/>
                        </a:rPr>
                        <a:t>Income</a:t>
                      </a:r>
                      <a:endParaRPr lang="en-IN" sz="1200" kern="1200" dirty="0">
                        <a:solidFill>
                          <a:schemeClr val="dk1"/>
                        </a:solidFill>
                        <a:latin typeface="+mj-lt"/>
                        <a:ea typeface="+mn-ea"/>
                        <a:cs typeface="Arial" panose="020B0604020202020204" pitchFamily="34" charset="0"/>
                      </a:endParaRPr>
                    </a:p>
                  </a:txBody>
                  <a:tcPr marL="45720" marR="45720" marT="27432" marB="27432">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j-lt"/>
                          <a:ea typeface="+mn-ea"/>
                          <a:cs typeface="Arial" panose="020B0604020202020204" pitchFamily="34" charset="0"/>
                        </a:rPr>
                        <a:t>0</a:t>
                      </a: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lang="en-US" sz="1200" kern="1200" dirty="0" smtClean="0">
                          <a:solidFill>
                            <a:schemeClr val="dk1"/>
                          </a:solidFill>
                          <a:latin typeface="+mj-lt"/>
                          <a:ea typeface="+mn-ea"/>
                          <a:cs typeface="Arial" panose="020B0604020202020204" pitchFamily="34" charset="0"/>
                        </a:rPr>
                        <a:t>200</a:t>
                      </a: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j-lt"/>
                          <a:ea typeface="+mn-ea"/>
                          <a:cs typeface="Arial" panose="020B0604020202020204" pitchFamily="34" charset="0"/>
                        </a:rPr>
                        <a:t>200</a:t>
                      </a:r>
                    </a:p>
                  </a:txBody>
                  <a:tcPr marL="45720" marR="45720" marT="27432" marB="27432">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110988">
                <a:tc>
                  <a:txBody>
                    <a:bodyPr/>
                    <a:lstStyle/>
                    <a:p>
                      <a:pPr marL="0" algn="l" defTabSz="914400" rtl="0" eaLnBrk="1" latinLnBrk="0" hangingPunct="1">
                        <a:spcBef>
                          <a:spcPts val="0"/>
                        </a:spcBef>
                        <a:spcAft>
                          <a:spcPts val="0"/>
                        </a:spcAft>
                      </a:pPr>
                      <a:r>
                        <a:rPr lang="en-IN" sz="1200" kern="1200" dirty="0" smtClean="0">
                          <a:solidFill>
                            <a:schemeClr val="dk1"/>
                          </a:solidFill>
                          <a:latin typeface="+mj-lt"/>
                          <a:ea typeface="+mn-ea"/>
                          <a:cs typeface="Arial" panose="020B0604020202020204" pitchFamily="34" charset="0"/>
                        </a:rPr>
                        <a:t>NOLs</a:t>
                      </a:r>
                      <a:endParaRPr lang="en-IN" sz="1200" kern="1200" dirty="0">
                        <a:solidFill>
                          <a:schemeClr val="dk1"/>
                        </a:solidFill>
                        <a:latin typeface="+mj-lt"/>
                        <a:ea typeface="+mn-ea"/>
                        <a:cs typeface="Arial" panose="020B0604020202020204" pitchFamily="34" charset="0"/>
                      </a:endParaRPr>
                    </a:p>
                  </a:txBody>
                  <a:tcPr marL="45720" marR="45720" marT="27432" marB="27432">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lang="en-US" sz="1200" kern="1200" dirty="0" smtClean="0">
                          <a:solidFill>
                            <a:schemeClr val="dk1"/>
                          </a:solidFill>
                          <a:latin typeface="+mj-lt"/>
                          <a:ea typeface="+mn-ea"/>
                          <a:cs typeface="Arial" panose="020B0604020202020204" pitchFamily="34" charset="0"/>
                        </a:rPr>
                        <a:t>&lt;50&gt;</a:t>
                      </a: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dk1"/>
                          </a:solidFill>
                          <a:latin typeface="+mj-lt"/>
                          <a:ea typeface="+mn-ea"/>
                          <a:cs typeface="Arial" panose="020B0604020202020204" pitchFamily="34" charset="0"/>
                        </a:rPr>
                        <a:t>&lt;50&gt;</a:t>
                      </a:r>
                      <a:endParaRPr lang="en-IN" sz="1200" kern="1200" dirty="0">
                        <a:solidFill>
                          <a:schemeClr val="dk1"/>
                        </a:solidFill>
                        <a:latin typeface="+mj-lt"/>
                        <a:ea typeface="+mn-ea"/>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dk1"/>
                          </a:solidFill>
                          <a:latin typeface="+mj-lt"/>
                          <a:ea typeface="+mn-ea"/>
                          <a:cs typeface="Arial" panose="020B0604020202020204" pitchFamily="34" charset="0"/>
                        </a:rPr>
                        <a:t>&lt;50&gt;</a:t>
                      </a:r>
                      <a:endParaRPr lang="en-IN" sz="1200" kern="1200" dirty="0">
                        <a:solidFill>
                          <a:schemeClr val="dk1"/>
                        </a:solidFill>
                        <a:latin typeface="+mj-lt"/>
                        <a:ea typeface="+mn-ea"/>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196363">
                <a:tc>
                  <a:txBody>
                    <a:bodyPr/>
                    <a:lstStyle/>
                    <a:p>
                      <a:pPr marL="0" algn="l" defTabSz="914400" rtl="0" eaLnBrk="1" latinLnBrk="0" hangingPunct="1">
                        <a:spcBef>
                          <a:spcPts val="0"/>
                        </a:spcBef>
                        <a:spcAft>
                          <a:spcPts val="0"/>
                        </a:spcAft>
                      </a:pPr>
                      <a:r>
                        <a:rPr lang="en-IN" sz="1200" kern="1200" dirty="0" smtClean="0">
                          <a:solidFill>
                            <a:schemeClr val="dk1"/>
                          </a:solidFill>
                          <a:latin typeface="+mj-lt"/>
                          <a:ea typeface="+mn-ea"/>
                          <a:cs typeface="Arial" panose="020B0604020202020204" pitchFamily="34" charset="0"/>
                        </a:rPr>
                        <a:t>Income</a:t>
                      </a:r>
                      <a:r>
                        <a:rPr lang="en-IN" sz="1200" kern="1200" baseline="0" dirty="0" smtClean="0">
                          <a:solidFill>
                            <a:schemeClr val="dk1"/>
                          </a:solidFill>
                          <a:latin typeface="+mj-lt"/>
                          <a:ea typeface="+mn-ea"/>
                          <a:cs typeface="Arial" panose="020B0604020202020204" pitchFamily="34" charset="0"/>
                        </a:rPr>
                        <a:t> after NOL deduction</a:t>
                      </a:r>
                      <a:endParaRPr lang="en-IN" sz="1200" kern="1200" dirty="0">
                        <a:solidFill>
                          <a:schemeClr val="dk1"/>
                        </a:solidFill>
                        <a:latin typeface="+mj-lt"/>
                        <a:ea typeface="+mn-ea"/>
                        <a:cs typeface="Arial" panose="020B0604020202020204" pitchFamily="34" charset="0"/>
                      </a:endParaRPr>
                    </a:p>
                  </a:txBody>
                  <a:tcPr marL="45720" marR="45720" marT="27432" marB="27432">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algn="r" defTabSz="914400" rtl="0" eaLnBrk="1" latinLnBrk="0" hangingPunct="1">
                        <a:spcBef>
                          <a:spcPts val="0"/>
                        </a:spcBef>
                        <a:spcAft>
                          <a:spcPts val="0"/>
                        </a:spcAft>
                      </a:pPr>
                      <a:r>
                        <a:rPr lang="en-IN" sz="1200" kern="1200" dirty="0" smtClean="0">
                          <a:solidFill>
                            <a:schemeClr val="dk1"/>
                          </a:solidFill>
                          <a:latin typeface="+mj-lt"/>
                          <a:ea typeface="+mn-ea"/>
                          <a:cs typeface="Arial" panose="020B0604020202020204" pitchFamily="34" charset="0"/>
                        </a:rPr>
                        <a:t>0</a:t>
                      </a:r>
                      <a:endParaRPr lang="en-IN" sz="1200" kern="1200" dirty="0">
                        <a:solidFill>
                          <a:schemeClr val="dk1"/>
                        </a:solidFill>
                        <a:latin typeface="+mj-lt"/>
                        <a:ea typeface="+mn-ea"/>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dk1"/>
                          </a:solidFill>
                          <a:latin typeface="+mj-lt"/>
                          <a:ea typeface="+mn-ea"/>
                          <a:cs typeface="Arial" panose="020B0604020202020204" pitchFamily="34" charset="0"/>
                        </a:rPr>
                        <a:t>150</a:t>
                      </a:r>
                      <a:endParaRPr lang="en-IN" sz="1200" kern="1200" dirty="0">
                        <a:solidFill>
                          <a:schemeClr val="dk1"/>
                        </a:solidFill>
                        <a:latin typeface="+mj-lt"/>
                        <a:ea typeface="+mn-ea"/>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lang="en-US" sz="1200" kern="1200" dirty="0" smtClean="0">
                          <a:solidFill>
                            <a:schemeClr val="dk1"/>
                          </a:solidFill>
                          <a:latin typeface="+mj-lt"/>
                          <a:ea typeface="+mn-ea"/>
                          <a:cs typeface="Arial" panose="020B0604020202020204" pitchFamily="34" charset="0"/>
                        </a:rPr>
                        <a:t>150</a:t>
                      </a:r>
                    </a:p>
                  </a:txBody>
                  <a:tcPr marL="45720" marR="45720" marT="27432" marB="27432">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110988">
                <a:tc>
                  <a:txBody>
                    <a:bodyPr/>
                    <a:lstStyle/>
                    <a:p>
                      <a:pPr marL="0" algn="l" defTabSz="914400" rtl="0" eaLnBrk="1" latinLnBrk="0" hangingPunct="1">
                        <a:spcBef>
                          <a:spcPts val="0"/>
                        </a:spcBef>
                        <a:spcAft>
                          <a:spcPts val="0"/>
                        </a:spcAft>
                      </a:pPr>
                      <a:r>
                        <a:rPr lang="en-IN" sz="1200" kern="1200" dirty="0" smtClean="0">
                          <a:solidFill>
                            <a:schemeClr val="dk1"/>
                          </a:solidFill>
                          <a:latin typeface="+mj-lt"/>
                          <a:ea typeface="+mn-ea"/>
                          <a:cs typeface="Arial" panose="020B0604020202020204" pitchFamily="34" charset="0"/>
                        </a:rPr>
                        <a:t>Tax Rate</a:t>
                      </a:r>
                      <a:endParaRPr lang="en-IN" sz="1200" kern="1200" dirty="0">
                        <a:solidFill>
                          <a:schemeClr val="dk1"/>
                        </a:solidFill>
                        <a:latin typeface="+mj-lt"/>
                        <a:ea typeface="+mn-ea"/>
                        <a:cs typeface="Arial" panose="020B0604020202020204" pitchFamily="34" charset="0"/>
                      </a:endParaRPr>
                    </a:p>
                  </a:txBody>
                  <a:tcPr marL="45720" marR="45720" marT="27432" marB="27432">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algn="r" defTabSz="914400" rtl="0" eaLnBrk="1" latinLnBrk="0" hangingPunct="1">
                        <a:spcBef>
                          <a:spcPts val="0"/>
                        </a:spcBef>
                        <a:spcAft>
                          <a:spcPts val="0"/>
                        </a:spcAft>
                      </a:pPr>
                      <a:r>
                        <a:rPr lang="en-US" sz="1200" kern="1200" dirty="0" smtClean="0">
                          <a:solidFill>
                            <a:schemeClr val="dk1"/>
                          </a:solidFill>
                          <a:latin typeface="+mj-lt"/>
                          <a:ea typeface="+mn-ea"/>
                          <a:cs typeface="Arial" panose="020B0604020202020204" pitchFamily="34" charset="0"/>
                        </a:rPr>
                        <a:t>8.84%</a:t>
                      </a:r>
                      <a:endParaRPr lang="en-IN" sz="1200" kern="1200" dirty="0">
                        <a:solidFill>
                          <a:schemeClr val="dk1"/>
                        </a:solidFill>
                        <a:latin typeface="+mj-lt"/>
                        <a:ea typeface="+mn-ea"/>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j-lt"/>
                          <a:ea typeface="+mn-ea"/>
                          <a:cs typeface="Arial" panose="020B0604020202020204" pitchFamily="34" charset="0"/>
                        </a:rPr>
                        <a:t>8.84%</a:t>
                      </a:r>
                      <a:endParaRPr lang="en-IN" sz="1200" kern="1200" dirty="0">
                        <a:solidFill>
                          <a:schemeClr val="dk1"/>
                        </a:solidFill>
                        <a:latin typeface="+mj-lt"/>
                        <a:ea typeface="+mn-ea"/>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lang="en-US" sz="1200" kern="1200" dirty="0" smtClean="0">
                          <a:solidFill>
                            <a:schemeClr val="dk1"/>
                          </a:solidFill>
                          <a:latin typeface="+mj-lt"/>
                          <a:ea typeface="+mn-ea"/>
                          <a:cs typeface="Arial" panose="020B0604020202020204" pitchFamily="34" charset="0"/>
                        </a:rPr>
                        <a:t>8.84%</a:t>
                      </a:r>
                    </a:p>
                  </a:txBody>
                  <a:tcPr marL="45720" marR="45720" marT="27432" marB="27432">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110988">
                <a:tc>
                  <a:txBody>
                    <a:bodyPr/>
                    <a:lstStyle/>
                    <a:p>
                      <a:pPr marL="0" algn="l" defTabSz="914400" rtl="0" eaLnBrk="1" latinLnBrk="0" hangingPunct="1">
                        <a:spcBef>
                          <a:spcPts val="0"/>
                        </a:spcBef>
                        <a:spcAft>
                          <a:spcPts val="0"/>
                        </a:spcAft>
                      </a:pPr>
                      <a:r>
                        <a:rPr lang="en-IN" sz="1200" kern="1200" dirty="0" smtClean="0">
                          <a:solidFill>
                            <a:schemeClr val="dk1"/>
                          </a:solidFill>
                          <a:latin typeface="+mj-lt"/>
                          <a:ea typeface="+mn-ea"/>
                          <a:cs typeface="Arial" panose="020B0604020202020204" pitchFamily="34" charset="0"/>
                        </a:rPr>
                        <a:t>Tax</a:t>
                      </a:r>
                      <a:endParaRPr lang="en-IN" sz="1200" kern="1200" dirty="0">
                        <a:solidFill>
                          <a:schemeClr val="dk1"/>
                        </a:solidFill>
                        <a:latin typeface="+mj-lt"/>
                        <a:ea typeface="+mn-ea"/>
                        <a:cs typeface="Arial" panose="020B0604020202020204" pitchFamily="34" charset="0"/>
                      </a:endParaRPr>
                    </a:p>
                  </a:txBody>
                  <a:tcPr marL="45720" marR="45720" marT="27432" marB="27432">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j-lt"/>
                          <a:ea typeface="+mn-ea"/>
                          <a:cs typeface="Arial" panose="020B0604020202020204" pitchFamily="34" charset="0"/>
                        </a:rPr>
                        <a:t>0</a:t>
                      </a:r>
                      <a:endParaRPr lang="en-IN" sz="1200" kern="1200" dirty="0">
                        <a:solidFill>
                          <a:schemeClr val="dk1"/>
                        </a:solidFill>
                        <a:latin typeface="+mj-lt"/>
                        <a:ea typeface="+mn-ea"/>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lang="en-US" sz="1200" kern="1200" dirty="0" smtClean="0">
                          <a:solidFill>
                            <a:schemeClr val="dk1"/>
                          </a:solidFill>
                          <a:latin typeface="+mj-lt"/>
                          <a:ea typeface="+mn-ea"/>
                          <a:cs typeface="Arial" panose="020B0604020202020204" pitchFamily="34" charset="0"/>
                        </a:rPr>
                        <a:t>13</a:t>
                      </a: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j-lt"/>
                          <a:ea typeface="+mn-ea"/>
                          <a:cs typeface="Arial" panose="020B0604020202020204" pitchFamily="34" charset="0"/>
                        </a:rPr>
                        <a:t>13</a:t>
                      </a:r>
                      <a:endParaRPr lang="en-IN" sz="1200" kern="1200" dirty="0">
                        <a:solidFill>
                          <a:schemeClr val="dk1"/>
                        </a:solidFill>
                        <a:latin typeface="+mj-lt"/>
                        <a:ea typeface="+mn-ea"/>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110988">
                <a:tc>
                  <a:txBody>
                    <a:bodyPr/>
                    <a:lstStyle/>
                    <a:p>
                      <a:pPr marL="0" algn="l" defTabSz="914400" rtl="0" eaLnBrk="1" latinLnBrk="0" hangingPunct="1">
                        <a:spcBef>
                          <a:spcPts val="0"/>
                        </a:spcBef>
                        <a:spcAft>
                          <a:spcPts val="0"/>
                        </a:spcAft>
                      </a:pPr>
                      <a:r>
                        <a:rPr lang="en-IN" sz="1200" kern="1200" dirty="0" smtClean="0">
                          <a:solidFill>
                            <a:schemeClr val="dk1"/>
                          </a:solidFill>
                          <a:latin typeface="+mj-lt"/>
                          <a:ea typeface="+mn-ea"/>
                          <a:cs typeface="Arial" panose="020B0604020202020204" pitchFamily="34" charset="0"/>
                        </a:rPr>
                        <a:t>Credits</a:t>
                      </a:r>
                      <a:endParaRPr lang="en-IN" sz="1200" kern="1200" dirty="0">
                        <a:solidFill>
                          <a:schemeClr val="dk1"/>
                        </a:solidFill>
                        <a:latin typeface="+mj-lt"/>
                        <a:ea typeface="+mn-ea"/>
                        <a:cs typeface="Arial" panose="020B0604020202020204" pitchFamily="34" charset="0"/>
                      </a:endParaRPr>
                    </a:p>
                  </a:txBody>
                  <a:tcPr marL="45720" marR="45720" marT="27432" marB="27432">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lang="en-US" sz="1200" kern="1200" dirty="0" smtClean="0">
                          <a:solidFill>
                            <a:schemeClr val="dk1"/>
                          </a:solidFill>
                          <a:latin typeface="+mj-lt"/>
                          <a:ea typeface="+mn-ea"/>
                          <a:cs typeface="Arial" panose="020B0604020202020204" pitchFamily="34" charset="0"/>
                        </a:rPr>
                        <a:t>&lt; 35 &gt;</a:t>
                      </a: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j-lt"/>
                          <a:ea typeface="+mn-ea"/>
                          <a:cs typeface="Arial" panose="020B0604020202020204" pitchFamily="34" charset="0"/>
                        </a:rPr>
                        <a:t>0</a:t>
                      </a:r>
                      <a:endParaRPr lang="en-IN" sz="1200" kern="1200" dirty="0">
                        <a:solidFill>
                          <a:schemeClr val="dk1"/>
                        </a:solidFill>
                        <a:latin typeface="+mj-lt"/>
                        <a:ea typeface="+mn-ea"/>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j-lt"/>
                          <a:ea typeface="+mn-ea"/>
                          <a:cs typeface="Arial" panose="020B0604020202020204" pitchFamily="34" charset="0"/>
                        </a:rPr>
                        <a:t>0</a:t>
                      </a:r>
                      <a:endParaRPr lang="en-IN" sz="1200" kern="1200" dirty="0">
                        <a:solidFill>
                          <a:schemeClr val="dk1"/>
                        </a:solidFill>
                        <a:latin typeface="+mj-lt"/>
                        <a:ea typeface="+mn-ea"/>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110988">
                <a:tc>
                  <a:txBody>
                    <a:bodyPr/>
                    <a:lstStyle/>
                    <a:p>
                      <a:pPr marL="0" algn="l" defTabSz="914400" rtl="0" eaLnBrk="1" latinLnBrk="0" hangingPunct="1">
                        <a:spcBef>
                          <a:spcPts val="0"/>
                        </a:spcBef>
                        <a:spcAft>
                          <a:spcPts val="0"/>
                        </a:spcAft>
                      </a:pPr>
                      <a:r>
                        <a:rPr lang="en-IN" sz="1200" kern="1200" dirty="0" smtClean="0">
                          <a:solidFill>
                            <a:schemeClr val="bg2"/>
                          </a:solidFill>
                          <a:latin typeface="+mj-lt"/>
                          <a:ea typeface="+mn-ea"/>
                          <a:cs typeface="Arial" panose="020B0604020202020204" pitchFamily="34" charset="0"/>
                        </a:rPr>
                        <a:t>Net</a:t>
                      </a:r>
                      <a:endParaRPr lang="en-IN" sz="1200" kern="1200" dirty="0">
                        <a:solidFill>
                          <a:schemeClr val="bg2"/>
                        </a:solidFill>
                        <a:latin typeface="+mj-lt"/>
                        <a:ea typeface="+mn-ea"/>
                        <a:cs typeface="Arial" panose="020B0604020202020204" pitchFamily="34" charset="0"/>
                      </a:endParaRPr>
                    </a:p>
                  </a:txBody>
                  <a:tcPr marL="45720" marR="45720" marT="27432" marB="27432">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bg2"/>
                          </a:solidFill>
                          <a:latin typeface="+mj-lt"/>
                          <a:ea typeface="+mn-ea"/>
                          <a:cs typeface="Arial" panose="020B0604020202020204" pitchFamily="34" charset="0"/>
                        </a:rPr>
                        <a:t>$0</a:t>
                      </a:r>
                      <a:endParaRPr lang="en-IN" sz="1200" kern="1200" dirty="0">
                        <a:solidFill>
                          <a:schemeClr val="bg2"/>
                        </a:solidFill>
                        <a:latin typeface="+mj-lt"/>
                        <a:ea typeface="+mn-ea"/>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r" defTabSz="914400" rtl="0" eaLnBrk="1" latinLnBrk="0" hangingPunct="1">
                        <a:spcBef>
                          <a:spcPts val="0"/>
                        </a:spcBef>
                        <a:spcAft>
                          <a:spcPts val="0"/>
                        </a:spcAft>
                      </a:pPr>
                      <a:r>
                        <a:rPr lang="en-US" sz="1200" kern="1200" dirty="0" smtClean="0">
                          <a:solidFill>
                            <a:schemeClr val="bg2"/>
                          </a:solidFill>
                          <a:latin typeface="+mj-lt"/>
                          <a:ea typeface="+mn-ea"/>
                          <a:cs typeface="Arial" panose="020B0604020202020204" pitchFamily="34" charset="0"/>
                        </a:rPr>
                        <a:t>$13</a:t>
                      </a:r>
                      <a:endParaRPr lang="en-IN" sz="1200" kern="1200" dirty="0">
                        <a:solidFill>
                          <a:schemeClr val="bg2"/>
                        </a:solidFill>
                        <a:latin typeface="+mj-lt"/>
                        <a:ea typeface="+mn-ea"/>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bg2"/>
                          </a:solidFill>
                          <a:latin typeface="+mj-lt"/>
                          <a:ea typeface="+mn-ea"/>
                          <a:cs typeface="Arial" panose="020B0604020202020204" pitchFamily="34" charset="0"/>
                        </a:rPr>
                        <a:t>$13</a:t>
                      </a:r>
                      <a:endParaRPr lang="en-IN" sz="1200" kern="1200" dirty="0">
                        <a:solidFill>
                          <a:schemeClr val="bg2"/>
                        </a:solidFill>
                        <a:latin typeface="+mj-lt"/>
                        <a:ea typeface="+mn-ea"/>
                        <a:cs typeface="Arial" panose="020B0604020202020204" pitchFamily="34" charset="0"/>
                      </a:endParaRPr>
                    </a:p>
                  </a:txBody>
                  <a:tcPr marL="45720" marR="45720" marT="27432" marB="27432">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bl>
          </a:graphicData>
        </a:graphic>
      </p:graphicFrame>
      <p:sp>
        <p:nvSpPr>
          <p:cNvPr id="7" name="Left Brace 6"/>
          <p:cNvSpPr/>
          <p:nvPr/>
        </p:nvSpPr>
        <p:spPr>
          <a:xfrm>
            <a:off x="1199009" y="2582428"/>
            <a:ext cx="144016" cy="457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8" name="Left Brace 7"/>
          <p:cNvSpPr/>
          <p:nvPr/>
        </p:nvSpPr>
        <p:spPr>
          <a:xfrm>
            <a:off x="1199009" y="3061332"/>
            <a:ext cx="144016" cy="457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0" name="Left Brace 9"/>
          <p:cNvSpPr/>
          <p:nvPr/>
        </p:nvSpPr>
        <p:spPr>
          <a:xfrm>
            <a:off x="1199009" y="3518532"/>
            <a:ext cx="144016" cy="457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6" name="Rectangle 15"/>
          <p:cNvSpPr/>
          <p:nvPr/>
        </p:nvSpPr>
        <p:spPr>
          <a:xfrm>
            <a:off x="538885" y="2718695"/>
            <a:ext cx="594715" cy="184666"/>
          </a:xfrm>
          <a:prstGeom prst="rect">
            <a:avLst/>
          </a:prstGeom>
        </p:spPr>
        <p:txBody>
          <a:bodyPr wrap="none" lIns="0" tIns="0" rIns="0" bIns="0" anchor="t">
            <a:spAutoFit/>
          </a:bodyPr>
          <a:lstStyle/>
          <a:p>
            <a:r>
              <a:rPr lang="en-IN" sz="1200" dirty="0">
                <a:solidFill>
                  <a:srgbClr val="000000"/>
                </a:solidFill>
                <a:latin typeface="+mj-lt"/>
              </a:rPr>
              <a:t>Propert</a:t>
            </a:r>
            <a:r>
              <a:rPr lang="en-IN" sz="1200" dirty="0">
                <a:solidFill>
                  <a:srgbClr val="000000"/>
                </a:solidFill>
                <a:latin typeface="Arial"/>
              </a:rPr>
              <a:t>y</a:t>
            </a:r>
          </a:p>
        </p:txBody>
      </p:sp>
      <p:sp>
        <p:nvSpPr>
          <p:cNvPr id="17" name="Rectangle 16"/>
          <p:cNvSpPr/>
          <p:nvPr/>
        </p:nvSpPr>
        <p:spPr>
          <a:xfrm>
            <a:off x="651095" y="3203567"/>
            <a:ext cx="479298" cy="184666"/>
          </a:xfrm>
          <a:prstGeom prst="rect">
            <a:avLst/>
          </a:prstGeom>
        </p:spPr>
        <p:txBody>
          <a:bodyPr wrap="none" lIns="0" tIns="0" rIns="0" bIns="0" anchor="t">
            <a:spAutoFit/>
          </a:bodyPr>
          <a:lstStyle/>
          <a:p>
            <a:r>
              <a:rPr lang="en-IN" sz="1200" dirty="0">
                <a:solidFill>
                  <a:srgbClr val="000000"/>
                </a:solidFill>
                <a:latin typeface="+mj-lt"/>
              </a:rPr>
              <a:t>Payroll</a:t>
            </a:r>
          </a:p>
        </p:txBody>
      </p:sp>
      <p:sp>
        <p:nvSpPr>
          <p:cNvPr id="18" name="Rectangle 17"/>
          <p:cNvSpPr/>
          <p:nvPr/>
        </p:nvSpPr>
        <p:spPr>
          <a:xfrm>
            <a:off x="736054" y="3651242"/>
            <a:ext cx="346249" cy="184666"/>
          </a:xfrm>
          <a:prstGeom prst="rect">
            <a:avLst/>
          </a:prstGeom>
        </p:spPr>
        <p:txBody>
          <a:bodyPr wrap="none" lIns="0" tIns="0" rIns="0" bIns="0" anchor="t">
            <a:spAutoFit/>
          </a:bodyPr>
          <a:lstStyle/>
          <a:p>
            <a:r>
              <a:rPr lang="en-IN" sz="1200" dirty="0">
                <a:solidFill>
                  <a:srgbClr val="000000"/>
                </a:solidFill>
                <a:latin typeface="+mj-lt"/>
              </a:rPr>
              <a:t>Sales</a:t>
            </a:r>
          </a:p>
        </p:txBody>
      </p:sp>
    </p:spTree>
    <p:extLst>
      <p:ext uri="{BB962C8B-B14F-4D97-AF65-F5344CB8AC3E}">
        <p14:creationId xmlns:p14="http://schemas.microsoft.com/office/powerpoint/2010/main" val="3967288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pPr marL="0" lvl="1" indent="0">
              <a:buNone/>
            </a:pPr>
            <a:r>
              <a:rPr lang="en-US" sz="2000" i="1" dirty="0"/>
              <a:t>MCI Communication Services, Inc. v. Director, Division of Taxation, </a:t>
            </a:r>
            <a:r>
              <a:rPr lang="en-US" sz="2000" dirty="0"/>
              <a:t>N.J. Tax Court, No. 013905-2010, July 20, </a:t>
            </a:r>
            <a:r>
              <a:rPr lang="en-US" sz="2000" dirty="0" smtClean="0"/>
              <a:t>2015</a:t>
            </a:r>
            <a:endParaRPr lang="en-US" dirty="0"/>
          </a:p>
          <a:p>
            <a:pPr marL="342900" indent="-342900">
              <a:buFont typeface="Arial" panose="020B0604020202020204" pitchFamily="34" charset="0"/>
              <a:buChar char="•"/>
            </a:pPr>
            <a:r>
              <a:rPr lang="en-US" dirty="0"/>
              <a:t>The New Jersey Tax Court </a:t>
            </a:r>
            <a:r>
              <a:rPr lang="en-US" dirty="0" smtClean="0"/>
              <a:t>disallowed a taxpayer’s attempt to claim a state modification to reverse the effect of ‘push down’  depreciable asset basis reduction under the consolidated return regulations resulting from excluded cancellation of debt (“COD”) income at the parent level.  Query whether taxpayer would have been successful had it reported pro forma separate company income to begin with.</a:t>
            </a:r>
          </a:p>
          <a:p>
            <a:r>
              <a:rPr lang="en-US" sz="2000" i="1" dirty="0"/>
              <a:t>Sherwin-Williams Company v. Alabama Department of </a:t>
            </a:r>
            <a:r>
              <a:rPr lang="en-US" sz="2000" i="1" dirty="0" smtClean="0"/>
              <a:t>Revenue</a:t>
            </a:r>
            <a:r>
              <a:rPr lang="en-US" sz="2000" dirty="0" smtClean="0"/>
              <a:t>, Alabama Tax Tribunal, Nov. 30, 2016. </a:t>
            </a:r>
          </a:p>
          <a:p>
            <a:pPr marL="285750" indent="-285750">
              <a:buFont typeface="Arial" panose="020B0604020202020204" pitchFamily="34" charset="0"/>
              <a:buChar char="•"/>
            </a:pPr>
            <a:r>
              <a:rPr lang="en-US" dirty="0" smtClean="0"/>
              <a:t>The Alabama Tax Tribunal held that </a:t>
            </a:r>
            <a:r>
              <a:rPr lang="en-US" dirty="0"/>
              <a:t>the taxable income limitation for purposes of computing the IRC 199 deduction for Alabama purposes is pro forma separate company </a:t>
            </a:r>
            <a:r>
              <a:rPr lang="en-US" i="1" dirty="0"/>
              <a:t>federal taxable income</a:t>
            </a:r>
            <a:r>
              <a:rPr lang="en-US" dirty="0"/>
              <a:t>, not separate company Alabama income after state specific adjustments.   </a:t>
            </a:r>
            <a:endParaRPr lang="en-US" dirty="0" smtClean="0"/>
          </a:p>
          <a:p>
            <a:r>
              <a:rPr lang="en-US" dirty="0" smtClean="0"/>
              <a:t> </a:t>
            </a:r>
          </a:p>
          <a:p>
            <a:endParaRPr lang="en-US" dirty="0"/>
          </a:p>
        </p:txBody>
      </p:sp>
      <p:sp>
        <p:nvSpPr>
          <p:cNvPr id="3" name="Title 2"/>
          <p:cNvSpPr>
            <a:spLocks noGrp="1"/>
          </p:cNvSpPr>
          <p:nvPr>
            <p:ph type="title"/>
          </p:nvPr>
        </p:nvSpPr>
        <p:spPr/>
        <p:txBody>
          <a:bodyPr/>
          <a:lstStyle/>
          <a:p>
            <a:r>
              <a:rPr lang="en-GB" dirty="0"/>
              <a:t>Advanced Income Tax Track</a:t>
            </a:r>
            <a:r>
              <a:rPr lang="en-IN" dirty="0"/>
              <a:t/>
            </a:r>
            <a:br>
              <a:rPr lang="en-IN" dirty="0"/>
            </a:br>
            <a:r>
              <a:rPr lang="en-IN" b="0" i="0" dirty="0"/>
              <a:t>Overview</a:t>
            </a:r>
            <a:endParaRPr lang="en-US" dirty="0"/>
          </a:p>
        </p:txBody>
      </p:sp>
      <p:sp>
        <p:nvSpPr>
          <p:cNvPr id="4" name="Date Placeholder 3"/>
          <p:cNvSpPr>
            <a:spLocks noGrp="1"/>
          </p:cNvSpPr>
          <p:nvPr>
            <p:ph type="dt" sz="half" idx="16"/>
          </p:nvPr>
        </p:nvSpPr>
        <p:spPr/>
        <p:txBody>
          <a:bodyPr/>
          <a:lstStyle/>
          <a:p>
            <a:r>
              <a:rPr lang="en-US" smtClean="0"/>
              <a:t>June 14, 2017</a:t>
            </a:r>
            <a:endParaRPr lang="en-US" dirty="0"/>
          </a:p>
        </p:txBody>
      </p:sp>
      <p:sp>
        <p:nvSpPr>
          <p:cNvPr id="5" name="Footer Placeholder 4"/>
          <p:cNvSpPr>
            <a:spLocks noGrp="1"/>
          </p:cNvSpPr>
          <p:nvPr>
            <p:ph type="ftr" sz="quarter" idx="17"/>
          </p:nvPr>
        </p:nvSpPr>
        <p:spPr/>
        <p:txBody>
          <a:bodyPr/>
          <a:lstStyle/>
          <a:p>
            <a:pPr>
              <a:defRPr/>
            </a:pPr>
            <a:r>
              <a:rPr lang="en-GB"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r>
              <a:rPr lang="en-GB" smtClean="0"/>
              <a:t> </a:t>
            </a:r>
            <a:fld id="{6B22BB8E-5BF0-42CE-A011-AD609F148EE5}" type="slidenum">
              <a:rPr lang="en-GB" smtClean="0"/>
              <a:pPr>
                <a:defRPr/>
              </a:pPr>
              <a:t>14</a:t>
            </a:fld>
            <a:endParaRPr lang="en-GB" dirty="0"/>
          </a:p>
        </p:txBody>
      </p:sp>
    </p:spTree>
    <p:extLst>
      <p:ext uri="{BB962C8B-B14F-4D97-AF65-F5344CB8AC3E}">
        <p14:creationId xmlns:p14="http://schemas.microsoft.com/office/powerpoint/2010/main" val="139161997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IN" dirty="0" smtClean="0"/>
              <a:t>Credit Assignment</a:t>
            </a:r>
          </a:p>
          <a:p>
            <a:pPr lvl="2"/>
            <a:r>
              <a:rPr lang="en-IN" dirty="0" smtClean="0"/>
              <a:t>Credits earned in years beginning before July 1, 2008 (even if non-unitary in such years), may be shared if the assignee was unitary with the assigning corporation as of:</a:t>
            </a:r>
          </a:p>
          <a:p>
            <a:pPr lvl="3"/>
            <a:r>
              <a:rPr lang="en-IN" dirty="0" smtClean="0"/>
              <a:t>June 30, 2008, and</a:t>
            </a:r>
          </a:p>
          <a:p>
            <a:pPr lvl="3"/>
            <a:r>
              <a:rPr lang="en-IN" dirty="0" smtClean="0"/>
              <a:t>The last day of the year when the credits were assigned.</a:t>
            </a:r>
          </a:p>
          <a:p>
            <a:pPr lvl="2"/>
            <a:r>
              <a:rPr lang="en-IN" dirty="0" smtClean="0"/>
              <a:t>Note:</a:t>
            </a:r>
          </a:p>
          <a:p>
            <a:pPr lvl="3"/>
            <a:r>
              <a:rPr lang="en-IN" dirty="0" smtClean="0"/>
              <a:t>If not unitary as of the end of the year, will not qualify.</a:t>
            </a:r>
          </a:p>
          <a:p>
            <a:pPr lvl="3"/>
            <a:r>
              <a:rPr lang="en-IN" dirty="0" smtClean="0"/>
              <a:t>Cannot share pre-July 1, 2008 credits with companies acquired and unitary on or after July 1, 2008.</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smtClean="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140</a:t>
            </a:fld>
            <a:endParaRPr lang="en-GB" dirty="0">
              <a:solidFill>
                <a:srgbClr val="000000"/>
              </a:solidFill>
            </a:endParaRPr>
          </a:p>
        </p:txBody>
      </p:sp>
    </p:spTree>
    <p:extLst>
      <p:ext uri="{BB962C8B-B14F-4D97-AF65-F5344CB8AC3E}">
        <p14:creationId xmlns:p14="http://schemas.microsoft.com/office/powerpoint/2010/main" val="148354825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IN" dirty="0" smtClean="0"/>
              <a:t>Credit Assignment</a:t>
            </a:r>
          </a:p>
          <a:p>
            <a:pPr lvl="2"/>
            <a:r>
              <a:rPr lang="en-IN" dirty="0" smtClean="0"/>
              <a:t>Credits earned in years beginning on or after July 1, 2008, may be shared if the assignee was unitary with the assigning corporation as of:</a:t>
            </a:r>
          </a:p>
          <a:p>
            <a:pPr lvl="3"/>
            <a:r>
              <a:rPr lang="en-IN" dirty="0" smtClean="0"/>
              <a:t>The last day of the first year in which the credit was allowed to the assigning corp., and</a:t>
            </a:r>
          </a:p>
          <a:p>
            <a:pPr lvl="3"/>
            <a:r>
              <a:rPr lang="en-IN" dirty="0" smtClean="0"/>
              <a:t>The last day of the year when the credits were assigned.</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smtClean="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141</a:t>
            </a:fld>
            <a:endParaRPr lang="en-GB" dirty="0">
              <a:solidFill>
                <a:srgbClr val="000000"/>
              </a:solidFill>
            </a:endParaRPr>
          </a:p>
        </p:txBody>
      </p:sp>
    </p:spTree>
    <p:extLst>
      <p:ext uri="{BB962C8B-B14F-4D97-AF65-F5344CB8AC3E}">
        <p14:creationId xmlns:p14="http://schemas.microsoft.com/office/powerpoint/2010/main" val="26990214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b="1" dirty="0" smtClean="0"/>
              <a:t>Accounting Methods and Elections Credit Assignment</a:t>
            </a:r>
          </a:p>
          <a:p>
            <a:pPr lvl="1"/>
            <a:r>
              <a:rPr lang="en-IN" dirty="0" smtClean="0"/>
              <a:t>Each taxpayer in a combined group is authorized to elect its own accounting method and make its own elections, independently of other group members. Reg. §25106.5-3</a:t>
            </a:r>
          </a:p>
          <a:p>
            <a:pPr lvl="2"/>
            <a:r>
              <a:rPr lang="en-IN" dirty="0" smtClean="0"/>
              <a:t>Once accounting method or other election is made for a member, that member’s net income must be consistently treated in all combined reports.</a:t>
            </a:r>
          </a:p>
          <a:p>
            <a:pPr lvl="1"/>
            <a:r>
              <a:rPr lang="en-IN" dirty="0" smtClean="0"/>
              <a:t>The combined group members can elect to have the parent company make elections on behalf of all members. If parent does not have nexus, a nexus company can make the election on behalf of the parent for all the members. </a:t>
            </a:r>
          </a:p>
          <a:p>
            <a:pPr lvl="1"/>
            <a:r>
              <a:rPr lang="en-IN" dirty="0" smtClean="0"/>
              <a:t>Form 100, Schedule R-7: Members elect to make the group return, and are jointly and severally liable for the tax.</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142</a:t>
            </a:fld>
            <a:endParaRPr lang="en-GB" dirty="0">
              <a:solidFill>
                <a:srgbClr val="000000"/>
              </a:solidFill>
            </a:endParaRPr>
          </a:p>
        </p:txBody>
      </p:sp>
    </p:spTree>
    <p:extLst>
      <p:ext uri="{BB962C8B-B14F-4D97-AF65-F5344CB8AC3E}">
        <p14:creationId xmlns:p14="http://schemas.microsoft.com/office/powerpoint/2010/main" val="326518039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b="1" dirty="0" smtClean="0"/>
              <a:t>Intercompany Transactions</a:t>
            </a:r>
          </a:p>
          <a:p>
            <a:pPr lvl="1"/>
            <a:r>
              <a:rPr lang="en-IN" dirty="0" smtClean="0"/>
              <a:t>Reg. § 25106.5-1: California conforms to deferral method under the federal consolidated regulations as in effect March 17, 1997 for intercompany transactions (Treas. Reg. §1.1502-13)</a:t>
            </a:r>
          </a:p>
          <a:p>
            <a:pPr lvl="2"/>
            <a:r>
              <a:rPr lang="en-IN" dirty="0" smtClean="0"/>
              <a:t>Applicable to intercompany transactions on or after January 1, 2001. </a:t>
            </a:r>
          </a:p>
          <a:p>
            <a:pPr lvl="2"/>
            <a:r>
              <a:rPr lang="en-IN" dirty="0" smtClean="0"/>
              <a:t>General rule is one of deferring gains/losses from intercompany transactions to produce the effect of transactions between divisions of the same corporation.</a:t>
            </a:r>
          </a:p>
          <a:p>
            <a:pPr lvl="2"/>
            <a:r>
              <a:rPr lang="en-IN" dirty="0" smtClean="0"/>
              <a:t>Applies only to unitary “business income”</a:t>
            </a:r>
          </a:p>
          <a:p>
            <a:pPr lvl="2"/>
            <a:r>
              <a:rPr lang="en-IN" dirty="0" smtClean="0"/>
              <a:t>Applies to transactions with partially included (i.e., “water’s edge) CFCs to the extent the income, gain, loss or deduction would be included in a water’s edge combined report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143</a:t>
            </a:fld>
            <a:endParaRPr lang="en-GB" dirty="0">
              <a:solidFill>
                <a:srgbClr val="000000"/>
              </a:solidFill>
            </a:endParaRPr>
          </a:p>
        </p:txBody>
      </p:sp>
    </p:spTree>
    <p:extLst>
      <p:ext uri="{BB962C8B-B14F-4D97-AF65-F5344CB8AC3E}">
        <p14:creationId xmlns:p14="http://schemas.microsoft.com/office/powerpoint/2010/main" val="101127013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b="1" dirty="0" smtClean="0"/>
              <a:t>Intercompany Transactions</a:t>
            </a:r>
          </a:p>
          <a:p>
            <a:r>
              <a:rPr lang="en-US" dirty="0" smtClean="0"/>
              <a:t>Franchise Tax Board Chief Counsel Ruling 2012-02, 7/26/12</a:t>
            </a:r>
          </a:p>
          <a:p>
            <a:pPr lvl="1"/>
            <a:r>
              <a:rPr lang="en-US" dirty="0" smtClean="0"/>
              <a:t>The sale of a partnership interest from a corporation to a disregarded LLC whose sole owner is a partnership does not qualify as a transaction between corporations. </a:t>
            </a:r>
          </a:p>
          <a:p>
            <a:pPr lvl="1"/>
            <a:r>
              <a:rPr lang="en-US" dirty="0" smtClean="0"/>
              <a:t>Accordingly, any gain resulting from the partnership interest sale would not be deferred under the intercompany transaction regulations. </a:t>
            </a:r>
          </a:p>
          <a:p>
            <a:pPr lvl="1"/>
            <a:r>
              <a:rPr lang="en-US" dirty="0" smtClean="0"/>
              <a:t>Rather, the sale should be currently recognized by the seller corporation.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144</a:t>
            </a:fld>
            <a:endParaRPr lang="en-GB" dirty="0">
              <a:solidFill>
                <a:srgbClr val="000000"/>
              </a:solidFill>
            </a:endParaRPr>
          </a:p>
        </p:txBody>
      </p:sp>
    </p:spTree>
    <p:extLst>
      <p:ext uri="{BB962C8B-B14F-4D97-AF65-F5344CB8AC3E}">
        <p14:creationId xmlns:p14="http://schemas.microsoft.com/office/powerpoint/2010/main" val="208582901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Deferred Intercompany Stock Accounts (DISA)</a:t>
            </a:r>
          </a:p>
          <a:p>
            <a:pPr lvl="1"/>
            <a:r>
              <a:rPr lang="en-IN" dirty="0" smtClean="0"/>
              <a:t>IRC §301(c)(3) distributions to parent – creates income, which is deferred </a:t>
            </a:r>
          </a:p>
          <a:p>
            <a:pPr lvl="1"/>
            <a:r>
              <a:rPr lang="en-IN" dirty="0" smtClean="0"/>
              <a:t>Deferred Intercompany Stock Account (“DISA”) – </a:t>
            </a:r>
            <a:r>
              <a:rPr lang="en-IN" dirty="0" err="1" smtClean="0"/>
              <a:t>distributee</a:t>
            </a:r>
            <a:r>
              <a:rPr lang="en-IN" dirty="0" smtClean="0"/>
              <a:t> </a:t>
            </a:r>
            <a:r>
              <a:rPr lang="en-IN" dirty="0" err="1" smtClean="0"/>
              <a:t>corp</a:t>
            </a:r>
            <a:r>
              <a:rPr lang="en-IN" dirty="0" smtClean="0"/>
              <a:t> uses this account to report and track non-dividend distributions in excess of stock basis in distributor </a:t>
            </a:r>
            <a:r>
              <a:rPr lang="en-IN" dirty="0" err="1" smtClean="0"/>
              <a:t>corp</a:t>
            </a:r>
            <a:r>
              <a:rPr lang="en-IN" dirty="0" smtClean="0"/>
              <a:t> with which it is unitary, until required to be recognized. The DISA account balance must be disclosed annually on the tax return.</a:t>
            </a:r>
          </a:p>
          <a:p>
            <a:pPr lvl="2"/>
            <a:r>
              <a:rPr lang="en-IN" dirty="0" smtClean="0"/>
              <a:t>Reg. §25106.5-1(j)(7) provides that non-disclosure could result in recognition of part or all of the DISA balance, at the FTB’s discretion.</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145</a:t>
            </a:fld>
            <a:endParaRPr lang="en-GB" dirty="0">
              <a:solidFill>
                <a:srgbClr val="000000"/>
              </a:solidFill>
            </a:endParaRPr>
          </a:p>
        </p:txBody>
      </p:sp>
    </p:spTree>
    <p:extLst>
      <p:ext uri="{BB962C8B-B14F-4D97-AF65-F5344CB8AC3E}">
        <p14:creationId xmlns:p14="http://schemas.microsoft.com/office/powerpoint/2010/main" val="132539184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1752600"/>
            <a:ext cx="8077200" cy="1905000"/>
          </a:xfrm>
        </p:spPr>
        <p:txBody>
          <a:bodyPr/>
          <a:lstStyle/>
          <a:p>
            <a:r>
              <a:rPr lang="en-IN" dirty="0" smtClean="0"/>
              <a:t>Deferred Intercompany Stock Accounts (DISA) 	</a:t>
            </a:r>
          </a:p>
          <a:p>
            <a:r>
              <a:rPr lang="en-IN" dirty="0" smtClean="0"/>
              <a:t>Example: </a:t>
            </a:r>
          </a:p>
          <a:p>
            <a:pPr marL="274320" lvl="1" indent="0">
              <a:buNone/>
            </a:pPr>
            <a:r>
              <a:rPr lang="en-IN" dirty="0" smtClean="0"/>
              <a:t>Corp A owns Corp B and the two have always been unitary and file a federal consolidated return. Corp A has a $2,000 and $1,000 basis in Corp B for federal and California tax purposes, respectively. Corp B has $1,000 of E&amp;P. Corp B borrows $5,000 and distributes such to Corp A.</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8" name="Slide Number Placeholder 7"/>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146</a:t>
            </a:fld>
            <a:endParaRPr lang="en-GB" dirty="0">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946222135"/>
              </p:ext>
            </p:extLst>
          </p:nvPr>
        </p:nvGraphicFramePr>
        <p:xfrm>
          <a:off x="533400" y="3790950"/>
          <a:ext cx="8077201" cy="1341120"/>
        </p:xfrm>
        <a:graphic>
          <a:graphicData uri="http://schemas.openxmlformats.org/drawingml/2006/table">
            <a:tbl>
              <a:tblPr firstRow="1" bandRow="1">
                <a:tableStyleId>{5C22544A-7EE6-4342-B048-85BDC9FD1C3A}</a:tableStyleId>
              </a:tblPr>
              <a:tblGrid>
                <a:gridCol w="2252825"/>
                <a:gridCol w="2912188"/>
                <a:gridCol w="2912188"/>
              </a:tblGrid>
              <a:tr h="0">
                <a:tc>
                  <a:txBody>
                    <a:bodyPr/>
                    <a:lstStyle/>
                    <a:p>
                      <a:pPr algn="l">
                        <a:spcBef>
                          <a:spcPts val="0"/>
                        </a:spcBef>
                        <a:spcAft>
                          <a:spcPts val="900"/>
                        </a:spcAft>
                      </a:pPr>
                      <a:endParaRPr lang="en-IN" sz="1400" b="0" dirty="0">
                        <a:solidFill>
                          <a:srgbClr val="000000"/>
                        </a:solidFill>
                        <a:latin typeface="+mj-lt"/>
                      </a:endParaRPr>
                    </a:p>
                  </a:txBody>
                  <a:tcPr marL="45720" marR="45720" marT="27432" marB="27432">
                    <a:lnL w="12700" cap="flat" cmpd="sng" algn="ctr">
                      <a:noFill/>
                      <a:prstDash val="solid"/>
                      <a:round/>
                      <a:headEnd type="none" w="med" len="med"/>
                      <a:tailEnd type="none" w="med" len="med"/>
                    </a:lnL>
                    <a:lnR w="9525" cap="flat" cmpd="sng" algn="ctr">
                      <a:solidFill>
                        <a:srgbClr val="A32020"/>
                      </a:solid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5CACA"/>
                    </a:solidFill>
                  </a:tcPr>
                </a:tc>
                <a:tc>
                  <a:txBody>
                    <a:bodyPr/>
                    <a:lstStyle/>
                    <a:p>
                      <a:pPr algn="r">
                        <a:spcBef>
                          <a:spcPts val="0"/>
                        </a:spcBef>
                        <a:spcAft>
                          <a:spcPts val="0"/>
                        </a:spcAft>
                      </a:pPr>
                      <a:r>
                        <a:rPr lang="en-IN" sz="1400" b="1" i="0" dirty="0" smtClean="0">
                          <a:solidFill>
                            <a:srgbClr val="000000"/>
                          </a:solidFill>
                          <a:latin typeface="+mj-lt"/>
                        </a:rPr>
                        <a:t>Federal ELA</a:t>
                      </a:r>
                    </a:p>
                  </a:txBody>
                  <a:tcPr marL="45720" marR="45720" marT="27432" marB="27432">
                    <a:lnL w="9525" cap="flat" cmpd="sng" algn="ctr">
                      <a:solidFill>
                        <a:srgbClr val="A32020"/>
                      </a:solidFill>
                      <a:prstDash val="solid"/>
                      <a:round/>
                      <a:headEnd type="none" w="med" len="med"/>
                      <a:tailEnd type="none" w="med" len="med"/>
                    </a:lnL>
                    <a:lnR w="9525" cap="flat" cmpd="sng" algn="ctr">
                      <a:solidFill>
                        <a:srgbClr val="A32020"/>
                      </a:solid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5CACA"/>
                    </a:solidFill>
                  </a:tcPr>
                </a:tc>
                <a:tc>
                  <a:txBody>
                    <a:bodyPr/>
                    <a:lstStyle/>
                    <a:p>
                      <a:pPr algn="r">
                        <a:spcBef>
                          <a:spcPts val="0"/>
                        </a:spcBef>
                        <a:spcAft>
                          <a:spcPts val="0"/>
                        </a:spcAft>
                      </a:pPr>
                      <a:r>
                        <a:rPr lang="en-IN" sz="1400" b="1" i="0" dirty="0" smtClean="0">
                          <a:solidFill>
                            <a:srgbClr val="000000"/>
                          </a:solidFill>
                          <a:latin typeface="+mj-lt"/>
                        </a:rPr>
                        <a:t>California DISA</a:t>
                      </a:r>
                    </a:p>
                  </a:txBody>
                  <a:tcPr marL="45720" marR="45720" marT="27432" marB="27432">
                    <a:lnL w="9525" cap="flat" cmpd="sng" algn="ctr">
                      <a:solidFill>
                        <a:srgbClr val="A3202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5CACA"/>
                    </a:solidFill>
                  </a:tcPr>
                </a:tc>
              </a:tr>
              <a:tr h="0">
                <a:tc>
                  <a:txBody>
                    <a:bodyPr/>
                    <a:lstStyle/>
                    <a:p>
                      <a:pPr algn="l">
                        <a:spcBef>
                          <a:spcPts val="0"/>
                        </a:spcBef>
                        <a:spcAft>
                          <a:spcPts val="0"/>
                        </a:spcAft>
                      </a:pPr>
                      <a:r>
                        <a:rPr lang="en-US" sz="1400" b="0" i="1" kern="0" dirty="0" smtClean="0">
                          <a:solidFill>
                            <a:srgbClr val="000000"/>
                          </a:solidFill>
                          <a:latin typeface="+mj-lt"/>
                          <a:cs typeface="+mn-cs"/>
                        </a:rPr>
                        <a:t>Distribution</a:t>
                      </a:r>
                      <a:endParaRPr lang="en-IN" sz="1400" b="0" i="1" dirty="0">
                        <a:solidFill>
                          <a:srgbClr val="000000"/>
                        </a:solidFill>
                        <a:latin typeface="+mj-lt"/>
                      </a:endParaRPr>
                    </a:p>
                  </a:txBody>
                  <a:tcPr marL="45720" marR="45720" marT="27432" marB="27432">
                    <a:lnL w="0" cap="flat" cmpd="sng" algn="ctr">
                      <a:solidFill>
                        <a:srgbClr val="FFFFFF"/>
                      </a:solidFill>
                      <a:prstDash val="solid"/>
                      <a:round/>
                      <a:headEnd type="none" w="med" len="med"/>
                      <a:tailEnd type="none" w="med" len="med"/>
                    </a:lnL>
                    <a:lnR w="9525" cap="flat" cmpd="sng" algn="ctr">
                      <a:solidFill>
                        <a:srgbClr val="A32020"/>
                      </a:solid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0" i="0" u="none" strike="noStrike" kern="0" cap="none" spc="0" normalizeH="0" noProof="0" dirty="0" smtClean="0">
                          <a:ln>
                            <a:noFill/>
                          </a:ln>
                          <a:solidFill>
                            <a:srgbClr val="000000"/>
                          </a:solidFill>
                          <a:effectLst/>
                          <a:uLnTx/>
                          <a:uFillTx/>
                          <a:latin typeface="+mj-lt"/>
                          <a:cs typeface="+mn-cs"/>
                        </a:rPr>
                        <a:t>5,000</a:t>
                      </a:r>
                      <a:endParaRPr lang="en-IN" sz="1400" b="0" i="0" dirty="0">
                        <a:solidFill>
                          <a:srgbClr val="000000"/>
                        </a:solidFill>
                        <a:latin typeface="+mj-lt"/>
                      </a:endParaRPr>
                    </a:p>
                  </a:txBody>
                  <a:tcPr marL="45720" marR="45720" marT="27432" marB="27432">
                    <a:lnL w="9525" cap="flat" cmpd="sng" algn="ctr">
                      <a:solidFill>
                        <a:srgbClr val="A32020"/>
                      </a:solidFill>
                      <a:prstDash val="solid"/>
                      <a:round/>
                      <a:headEnd type="none" w="med" len="med"/>
                      <a:tailEnd type="none" w="med" len="med"/>
                    </a:lnL>
                    <a:lnR w="9525" cap="flat" cmpd="sng" algn="ctr">
                      <a:solidFill>
                        <a:srgbClr val="A32020"/>
                      </a:solid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0" i="0" u="none" strike="noStrike" kern="0" cap="none" spc="0" normalizeH="0" noProof="0" dirty="0" smtClean="0">
                          <a:ln>
                            <a:noFill/>
                          </a:ln>
                          <a:solidFill>
                            <a:srgbClr val="000000"/>
                          </a:solidFill>
                          <a:effectLst/>
                          <a:uLnTx/>
                          <a:uFillTx/>
                          <a:latin typeface="+mj-lt"/>
                          <a:cs typeface="+mn-cs"/>
                        </a:rPr>
                        <a:t>5,000</a:t>
                      </a:r>
                      <a:endParaRPr lang="en-IN" sz="1400" b="0" i="0" dirty="0">
                        <a:solidFill>
                          <a:srgbClr val="000000"/>
                        </a:solidFill>
                        <a:latin typeface="+mj-lt"/>
                      </a:endParaRPr>
                    </a:p>
                  </a:txBody>
                  <a:tcPr marL="45720" marR="45720" marT="27432" marB="27432">
                    <a:lnL w="9525" cap="flat" cmpd="sng" algn="ctr">
                      <a:solidFill>
                        <a:srgbClr val="A32020"/>
                      </a:solidFill>
                      <a:prstDash val="solid"/>
                      <a:round/>
                      <a:headEnd type="none" w="med" len="med"/>
                      <a:tailEnd type="none" w="med" len="med"/>
                    </a:lnL>
                    <a:lnR w="0" cap="flat" cmpd="sng" algn="ctr">
                      <a:solidFill>
                        <a:srgbClr val="FFFFFF"/>
                      </a:solid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a:spcBef>
                          <a:spcPts val="0"/>
                        </a:spcBef>
                        <a:spcAft>
                          <a:spcPts val="0"/>
                        </a:spcAft>
                      </a:pPr>
                      <a:r>
                        <a:rPr lang="en-IN" sz="1400" b="0" i="1" dirty="0" smtClean="0">
                          <a:solidFill>
                            <a:srgbClr val="000000"/>
                          </a:solidFill>
                          <a:latin typeface="+mj-lt"/>
                        </a:rPr>
                        <a:t>Less E&amp;P</a:t>
                      </a:r>
                    </a:p>
                  </a:txBody>
                  <a:tcPr marL="45720" marR="45720" marT="27432" marB="27432">
                    <a:lnL w="0" cap="flat" cmpd="sng" algn="ctr">
                      <a:solidFill>
                        <a:srgbClr val="FFFFFF"/>
                      </a:solidFill>
                      <a:prstDash val="solid"/>
                      <a:round/>
                      <a:headEnd type="none" w="med" len="med"/>
                      <a:tailEnd type="none" w="med" len="med"/>
                    </a:lnL>
                    <a:lnR w="9525" cap="flat" cmpd="sng" algn="ctr">
                      <a:solidFill>
                        <a:srgbClr val="A32020"/>
                      </a:solid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kern="0" cap="none" spc="0" normalizeH="0" baseline="0" noProof="0" dirty="0" smtClean="0">
                          <a:ln>
                            <a:noFill/>
                          </a:ln>
                          <a:solidFill>
                            <a:srgbClr val="000000"/>
                          </a:solidFill>
                          <a:effectLst/>
                          <a:uLnTx/>
                          <a:uFillTx/>
                          <a:latin typeface="+mj-lt"/>
                          <a:cs typeface="+mn-cs"/>
                        </a:rPr>
                        <a:t>(1,000)</a:t>
                      </a:r>
                      <a:endParaRPr kumimoji="0" lang="en-US" sz="1400" b="0" i="0" u="none" strike="noStrike" cap="none" normalizeH="0" baseline="0" dirty="0" smtClean="0">
                        <a:ln>
                          <a:noFill/>
                        </a:ln>
                        <a:solidFill>
                          <a:srgbClr val="000000"/>
                        </a:solidFill>
                        <a:effectLst/>
                        <a:latin typeface="+mj-lt"/>
                        <a:cs typeface="Arial" pitchFamily="34" charset="0"/>
                      </a:endParaRPr>
                    </a:p>
                  </a:txBody>
                  <a:tcPr marL="45720" marR="45720" marT="27432" marB="27432">
                    <a:lnL w="9525" cap="flat" cmpd="sng" algn="ctr">
                      <a:solidFill>
                        <a:srgbClr val="A32020"/>
                      </a:solidFill>
                      <a:prstDash val="solid"/>
                      <a:round/>
                      <a:headEnd type="none" w="med" len="med"/>
                      <a:tailEnd type="none" w="med" len="med"/>
                    </a:lnL>
                    <a:lnR w="9525" cap="flat" cmpd="sng" algn="ctr">
                      <a:solidFill>
                        <a:srgbClr val="A32020"/>
                      </a:solid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mj-lt"/>
                          <a:cs typeface="+mn-cs"/>
                        </a:rPr>
                        <a:t>(1,000)</a:t>
                      </a:r>
                      <a:endParaRPr lang="en-IN" sz="1400" b="0" i="0" dirty="0">
                        <a:solidFill>
                          <a:srgbClr val="000000"/>
                        </a:solidFill>
                        <a:latin typeface="+mj-lt"/>
                      </a:endParaRPr>
                    </a:p>
                  </a:txBody>
                  <a:tcPr marL="45720" marR="45720" marT="27432" marB="27432">
                    <a:lnL w="9525" cap="flat" cmpd="sng" algn="ctr">
                      <a:solidFill>
                        <a:srgbClr val="A32020"/>
                      </a:solidFill>
                      <a:prstDash val="solid"/>
                      <a:round/>
                      <a:headEnd type="none" w="med" len="med"/>
                      <a:tailEnd type="none" w="med" len="med"/>
                    </a:lnL>
                    <a:lnR w="0" cap="flat" cmpd="sng" algn="ctr">
                      <a:solidFill>
                        <a:srgbClr val="FFFFFF"/>
                      </a:solid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0" dirty="0" smtClean="0">
                          <a:solidFill>
                            <a:srgbClr val="000000"/>
                          </a:solidFill>
                          <a:latin typeface="+mj-lt"/>
                          <a:cs typeface="+mn-cs"/>
                        </a:rPr>
                        <a:t>Basis</a:t>
                      </a:r>
                      <a:endParaRPr lang="en-IN" sz="1400" b="0" i="1" dirty="0" smtClean="0">
                        <a:solidFill>
                          <a:srgbClr val="000000"/>
                        </a:solidFill>
                        <a:latin typeface="+mj-lt"/>
                      </a:endParaRPr>
                    </a:p>
                  </a:txBody>
                  <a:tcPr marL="45720" marR="45720" marT="27432" marB="27432">
                    <a:lnL w="0" cap="flat" cmpd="sng" algn="ctr">
                      <a:solidFill>
                        <a:srgbClr val="FFFFFF"/>
                      </a:solidFill>
                      <a:prstDash val="solid"/>
                      <a:round/>
                      <a:headEnd type="none" w="med" len="med"/>
                      <a:tailEnd type="none" w="med" len="med"/>
                    </a:lnL>
                    <a:lnR w="9525" cap="flat" cmpd="sng" algn="ctr">
                      <a:solidFill>
                        <a:srgbClr val="A32020"/>
                      </a:solid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lang="en-US" sz="1400" b="0" i="0" kern="0" dirty="0" smtClean="0">
                          <a:solidFill>
                            <a:srgbClr val="000000"/>
                          </a:solidFill>
                          <a:latin typeface="+mj-lt"/>
                          <a:cs typeface="+mn-cs"/>
                        </a:rPr>
                        <a:t>(2,000)</a:t>
                      </a:r>
                      <a:endParaRPr lang="en-IN" sz="1400" b="0" i="0" dirty="0">
                        <a:solidFill>
                          <a:srgbClr val="000000"/>
                        </a:solidFill>
                        <a:latin typeface="+mj-lt"/>
                      </a:endParaRPr>
                    </a:p>
                  </a:txBody>
                  <a:tcPr marL="45720" marR="45720" marT="27432" marB="27432">
                    <a:lnL w="9525" cap="flat" cmpd="sng" algn="ctr">
                      <a:solidFill>
                        <a:srgbClr val="A32020"/>
                      </a:solidFill>
                      <a:prstDash val="solid"/>
                      <a:round/>
                      <a:headEnd type="none" w="med" len="med"/>
                      <a:tailEnd type="none" w="med" len="med"/>
                    </a:lnL>
                    <a:lnR w="9525" cap="flat" cmpd="sng" algn="ctr">
                      <a:solidFill>
                        <a:srgbClr val="A32020"/>
                      </a:solid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400" b="0" i="0" kern="0" dirty="0" smtClean="0">
                          <a:solidFill>
                            <a:srgbClr val="000000"/>
                          </a:solidFill>
                          <a:latin typeface="+mj-lt"/>
                          <a:cs typeface="+mn-cs"/>
                        </a:rPr>
                        <a:t>(1,000)</a:t>
                      </a:r>
                      <a:endParaRPr kumimoji="0" lang="en-US" sz="1400" b="0" i="0" u="none" strike="noStrike" cap="none" normalizeH="0" baseline="0" dirty="0" smtClean="0">
                        <a:ln>
                          <a:noFill/>
                        </a:ln>
                        <a:solidFill>
                          <a:srgbClr val="000000"/>
                        </a:solidFill>
                        <a:effectLst/>
                        <a:latin typeface="+mj-lt"/>
                        <a:cs typeface="Arial" pitchFamily="34" charset="0"/>
                      </a:endParaRPr>
                    </a:p>
                  </a:txBody>
                  <a:tcPr marL="45720" marR="45720" marT="27432" marB="27432">
                    <a:lnL w="9525" cap="flat" cmpd="sng" algn="ctr">
                      <a:solidFill>
                        <a:srgbClr val="A32020"/>
                      </a:solidFill>
                      <a:prstDash val="solid"/>
                      <a:round/>
                      <a:headEnd type="none" w="med" len="med"/>
                      <a:tailEnd type="none" w="med" len="med"/>
                    </a:lnL>
                    <a:lnR w="0" cap="flat" cmpd="sng" algn="ctr">
                      <a:solidFill>
                        <a:srgbClr val="FFFFFF"/>
                      </a:solid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marL="0" marR="0" lvl="2" indent="0" algn="l" defTabSz="695325" rtl="0" eaLnBrk="1" fontAlgn="base" latinLnBrk="0" hangingPunct="1">
                        <a:lnSpc>
                          <a:spcPct val="100000"/>
                        </a:lnSpc>
                        <a:spcBef>
                          <a:spcPct val="0"/>
                        </a:spcBef>
                        <a:spcAft>
                          <a:spcPct val="0"/>
                        </a:spcAft>
                        <a:buClrTx/>
                        <a:buSzTx/>
                        <a:tabLst/>
                        <a:defRPr/>
                      </a:pPr>
                      <a:r>
                        <a:rPr lang="en-US" sz="1400" b="0" i="1" kern="0" dirty="0" smtClean="0">
                          <a:solidFill>
                            <a:srgbClr val="000000"/>
                          </a:solidFill>
                          <a:latin typeface="+mj-lt"/>
                          <a:cs typeface="+mn-cs"/>
                        </a:rPr>
                        <a:t>Excess Loss Account</a:t>
                      </a:r>
                      <a:endParaRPr lang="en-IN" sz="1400" b="0" i="1" dirty="0">
                        <a:solidFill>
                          <a:srgbClr val="000000"/>
                        </a:solidFill>
                        <a:latin typeface="+mj-lt"/>
                      </a:endParaRPr>
                    </a:p>
                  </a:txBody>
                  <a:tcPr marL="45720" marR="45720" marT="27432" marB="27432">
                    <a:lnL w="0" cap="flat" cmpd="sng" algn="ctr">
                      <a:solidFill>
                        <a:srgbClr val="FFFFFF"/>
                      </a:solidFill>
                      <a:prstDash val="solid"/>
                      <a:round/>
                      <a:headEnd type="none" w="med" len="med"/>
                      <a:tailEnd type="none" w="med" len="med"/>
                    </a:lnL>
                    <a:lnR w="9525" cap="flat" cmpd="sng" algn="ctr">
                      <a:solidFill>
                        <a:srgbClr val="A32020"/>
                      </a:solid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lang="en-US" sz="1400" b="0" i="0" kern="0" dirty="0" smtClean="0">
                          <a:solidFill>
                            <a:srgbClr val="000000"/>
                          </a:solidFill>
                          <a:latin typeface="+mj-lt"/>
                        </a:rPr>
                        <a:t>2,000</a:t>
                      </a:r>
                      <a:endParaRPr lang="en-IN" sz="1400" b="0" i="0" dirty="0">
                        <a:solidFill>
                          <a:srgbClr val="000000"/>
                        </a:solidFill>
                        <a:latin typeface="+mj-lt"/>
                      </a:endParaRPr>
                    </a:p>
                  </a:txBody>
                  <a:tcPr marL="45720" marR="45720" marT="27432" marB="27432">
                    <a:lnL w="9525" cap="flat" cmpd="sng" algn="ctr">
                      <a:solidFill>
                        <a:srgbClr val="A32020"/>
                      </a:solidFill>
                      <a:prstDash val="solid"/>
                      <a:round/>
                      <a:headEnd type="none" w="med" len="med"/>
                      <a:tailEnd type="none" w="med" len="med"/>
                    </a:lnL>
                    <a:lnR w="9525" cap="flat" cmpd="sng" algn="ctr">
                      <a:solidFill>
                        <a:srgbClr val="A32020"/>
                      </a:solid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tabLst>
                          <a:tab pos="2343150" algn="l"/>
                        </a:tabLst>
                      </a:pPr>
                      <a:r>
                        <a:rPr lang="en-US" sz="1400" b="0" i="0" kern="0" dirty="0" smtClean="0">
                          <a:solidFill>
                            <a:srgbClr val="000000"/>
                          </a:solidFill>
                          <a:latin typeface="+mj-lt"/>
                        </a:rPr>
                        <a:t>DISA	3,000</a:t>
                      </a:r>
                      <a:endParaRPr lang="en-IN" sz="1400" b="0" i="0" dirty="0">
                        <a:solidFill>
                          <a:srgbClr val="000000"/>
                        </a:solidFill>
                        <a:latin typeface="+mj-lt"/>
                      </a:endParaRPr>
                    </a:p>
                  </a:txBody>
                  <a:tcPr marL="45720" marR="45720" marT="27432" marB="27432">
                    <a:lnL w="9525" cap="flat" cmpd="sng" algn="ctr">
                      <a:solidFill>
                        <a:srgbClr val="A32020"/>
                      </a:solidFill>
                      <a:prstDash val="solid"/>
                      <a:round/>
                      <a:headEnd type="none" w="med" len="med"/>
                      <a:tailEnd type="none" w="med" len="med"/>
                    </a:lnL>
                    <a:lnR w="0" cap="flat" cmpd="sng" algn="ctr">
                      <a:solidFill>
                        <a:srgbClr val="FFFFFF"/>
                      </a:solid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104923600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5"/>
          <p:cNvSpPr>
            <a:spLocks noGrp="1" noChangeArrowheads="1"/>
          </p:cNvSpPr>
          <p:nvPr>
            <p:ph sz="quarter" idx="15"/>
          </p:nvPr>
        </p:nvSpPr>
        <p:spPr/>
        <p:txBody>
          <a:bodyPr/>
          <a:lstStyle/>
          <a:p>
            <a:pPr>
              <a:spcAft>
                <a:spcPts val="800"/>
              </a:spcAft>
            </a:pPr>
            <a:r>
              <a:rPr lang="en-US" dirty="0" smtClean="0"/>
              <a:t>Treatment of Deferred Intercompany Stock Accounts (DISA)</a:t>
            </a:r>
          </a:p>
          <a:p>
            <a:pPr lvl="1">
              <a:spcAft>
                <a:spcPts val="800"/>
              </a:spcAft>
            </a:pPr>
            <a:r>
              <a:rPr lang="en-US" dirty="0" smtClean="0"/>
              <a:t>Amended California Code of Regulations section 25106.5-1 was approved by the Office of Administrative Law on 1/1/2014</a:t>
            </a:r>
          </a:p>
          <a:p>
            <a:pPr lvl="1">
              <a:spcAft>
                <a:spcPts val="800"/>
              </a:spcAft>
            </a:pPr>
            <a:r>
              <a:rPr lang="en-US" dirty="0" smtClean="0"/>
              <a:t>The new provisions are applicable to transactions occurring on or after January 1, 2001. Taxpayers may elect to have the changes apply prospectively starting April 1, 2014. The changes include:</a:t>
            </a:r>
          </a:p>
          <a:p>
            <a:pPr lvl="2">
              <a:spcAft>
                <a:spcPts val="800"/>
              </a:spcAft>
            </a:pPr>
            <a:r>
              <a:rPr lang="en-IN" dirty="0" smtClean="0"/>
              <a:t>Allow a DISA to be reduced by a subsequent capital contribution</a:t>
            </a:r>
          </a:p>
          <a:p>
            <a:pPr lvl="2">
              <a:spcAft>
                <a:spcPts val="800"/>
              </a:spcAft>
            </a:pPr>
            <a:r>
              <a:rPr lang="en-IN" dirty="0" smtClean="0"/>
              <a:t>DISA will not be triggered upon a merger between combined reporting group members that are owned by other members of the combined reporting group</a:t>
            </a:r>
          </a:p>
          <a:p>
            <a:pPr lvl="2">
              <a:spcAft>
                <a:spcPts val="800"/>
              </a:spcAft>
            </a:pPr>
            <a:r>
              <a:rPr lang="en-IN" dirty="0" smtClean="0"/>
              <a:t>Allow only 1 DISA to arise from a distribution through multiple tiers of a combined reporting group</a:t>
            </a:r>
          </a:p>
          <a:p>
            <a:pPr lvl="2">
              <a:spcAft>
                <a:spcPts val="800"/>
              </a:spcAft>
            </a:pPr>
            <a:r>
              <a:rPr lang="en-IN" dirty="0" smtClean="0"/>
              <a:t>Taxpayers will be required to annual report reductions to DISAs brought about by subsequent capital contributions</a:t>
            </a:r>
          </a:p>
        </p:txBody>
      </p:sp>
      <p:sp>
        <p:nvSpPr>
          <p:cNvPr id="199682" name="Rectangle 4"/>
          <p:cNvSpPr>
            <a:spLocks noGrp="1" noChangeArrowheads="1"/>
          </p:cNvSpPr>
          <p:nvPr>
            <p:ph type="title"/>
          </p:nvPr>
        </p:nvSpPr>
        <p:spPr/>
        <p:txBody>
          <a:bodyPr/>
          <a:lstStyle/>
          <a:p>
            <a:r>
              <a:rPr lang="en-GB" dirty="0" smtClean="0"/>
              <a:t>Advanced Income Tax Track</a:t>
            </a:r>
            <a:br>
              <a:rPr lang="en-GB" dirty="0" smtClean="0"/>
            </a:br>
            <a:r>
              <a:rPr lang="en-US" b="0" i="0" dirty="0" smtClean="0"/>
              <a:t>Combined Report Tax Base Issues</a:t>
            </a:r>
          </a:p>
        </p:txBody>
      </p:sp>
      <p:sp>
        <p:nvSpPr>
          <p:cNvPr id="2" name="Date Placeholder 1"/>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3" name="Footer Placeholder 2"/>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3"/>
          <p:cNvSpPr>
            <a:spLocks noGrp="1"/>
          </p:cNvSpPr>
          <p:nvPr>
            <p:ph type="sldNum" sz="quarter" idx="18"/>
          </p:nvPr>
        </p:nvSpPr>
        <p:spPr>
          <a:xfrm>
            <a:off x="7086600" y="6477000"/>
            <a:ext cx="1527175" cy="152400"/>
          </a:xfrm>
        </p:spPr>
        <p:txBody>
          <a:bodyPr/>
          <a:lstStyle/>
          <a:p>
            <a:fld id="{0F03CF7D-3C13-428F-9C8C-88328E7128A7}" type="slidenum">
              <a:rPr lang="en-GB" smtClean="0">
                <a:solidFill>
                  <a:srgbClr val="000000"/>
                </a:solidFill>
              </a:rPr>
              <a:pPr/>
              <a:t>147</a:t>
            </a:fld>
            <a:endParaRPr lang="en-GB" dirty="0" smtClean="0">
              <a:solidFill>
                <a:srgbClr val="000000"/>
              </a:solidFill>
            </a:endParaRPr>
          </a:p>
        </p:txBody>
      </p:sp>
    </p:spTree>
    <p:extLst>
      <p:ext uri="{BB962C8B-B14F-4D97-AF65-F5344CB8AC3E}">
        <p14:creationId xmlns:p14="http://schemas.microsoft.com/office/powerpoint/2010/main" val="322582606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5"/>
          <p:cNvSpPr>
            <a:spLocks noGrp="1" noChangeArrowheads="1"/>
          </p:cNvSpPr>
          <p:nvPr>
            <p:ph sz="quarter" idx="15"/>
          </p:nvPr>
        </p:nvSpPr>
        <p:spPr/>
        <p:txBody>
          <a:bodyPr/>
          <a:lstStyle/>
          <a:p>
            <a:r>
              <a:rPr lang="en-US" dirty="0" smtClean="0"/>
              <a:t>Treatment of Deferred Intercompany Stock Accounts (DISA)</a:t>
            </a:r>
          </a:p>
          <a:p>
            <a:pPr lvl="1"/>
            <a:r>
              <a:rPr lang="en-US" dirty="0" smtClean="0"/>
              <a:t>Taxpayers the previously triggered a DISA, reported it and paid tax, should consider filing a claim for refund to the extent the DISA is cured under retroactive application of the new regulations.</a:t>
            </a:r>
          </a:p>
        </p:txBody>
      </p:sp>
      <p:sp>
        <p:nvSpPr>
          <p:cNvPr id="199682" name="Rectangle 4"/>
          <p:cNvSpPr>
            <a:spLocks noGrp="1" noChangeArrowheads="1"/>
          </p:cNvSpPr>
          <p:nvPr>
            <p:ph type="title"/>
          </p:nvPr>
        </p:nvSpPr>
        <p:spPr/>
        <p:txBody>
          <a:bodyPr/>
          <a:lstStyle/>
          <a:p>
            <a:r>
              <a:rPr lang="en-GB" dirty="0" smtClean="0"/>
              <a:t>Advanced Income Tax Track</a:t>
            </a:r>
            <a:br>
              <a:rPr lang="en-GB" dirty="0" smtClean="0"/>
            </a:br>
            <a:r>
              <a:rPr lang="en-US" b="0" i="0" dirty="0" smtClean="0"/>
              <a:t>Combined Report Tax Base Issues</a:t>
            </a:r>
          </a:p>
        </p:txBody>
      </p:sp>
      <p:sp>
        <p:nvSpPr>
          <p:cNvPr id="2" name="Date Placeholder 1"/>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3" name="Footer Placeholder 2"/>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3"/>
          <p:cNvSpPr>
            <a:spLocks noGrp="1"/>
          </p:cNvSpPr>
          <p:nvPr>
            <p:ph type="sldNum" sz="quarter" idx="18"/>
          </p:nvPr>
        </p:nvSpPr>
        <p:spPr>
          <a:xfrm>
            <a:off x="7086600" y="6477000"/>
            <a:ext cx="1527175" cy="152400"/>
          </a:xfrm>
        </p:spPr>
        <p:txBody>
          <a:bodyPr/>
          <a:lstStyle/>
          <a:p>
            <a:fld id="{0F03CF7D-3C13-428F-9C8C-88328E7128A7}" type="slidenum">
              <a:rPr lang="en-GB" smtClean="0">
                <a:solidFill>
                  <a:srgbClr val="000000"/>
                </a:solidFill>
              </a:rPr>
              <a:pPr/>
              <a:t>148</a:t>
            </a:fld>
            <a:endParaRPr lang="en-GB" dirty="0" smtClean="0">
              <a:solidFill>
                <a:srgbClr val="000000"/>
              </a:solidFill>
            </a:endParaRPr>
          </a:p>
        </p:txBody>
      </p:sp>
    </p:spTree>
    <p:extLst>
      <p:ext uri="{BB962C8B-B14F-4D97-AF65-F5344CB8AC3E}">
        <p14:creationId xmlns:p14="http://schemas.microsoft.com/office/powerpoint/2010/main" val="361535252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Dividend Elimination Provisions</a:t>
            </a:r>
          </a:p>
          <a:p>
            <a:pPr lvl="1"/>
            <a:r>
              <a:rPr lang="en-IN" dirty="0" smtClean="0"/>
              <a:t>Dividends from pre-unitary E&amp;P</a:t>
            </a:r>
          </a:p>
          <a:p>
            <a:pPr lvl="2"/>
            <a:r>
              <a:rPr lang="en-IN" dirty="0" smtClean="0"/>
              <a:t>CA Rev.&amp; Tax Code §25106 – allows “elimination” of a dividend paid out of certain unitary income.</a:t>
            </a:r>
          </a:p>
          <a:p>
            <a:pPr lvl="2"/>
            <a:r>
              <a:rPr lang="en-IN" dirty="0" smtClean="0"/>
              <a:t>See </a:t>
            </a:r>
            <a:r>
              <a:rPr lang="en-IN" i="1" dirty="0" smtClean="0"/>
              <a:t>Willamette v. FTB</a:t>
            </a:r>
            <a:r>
              <a:rPr lang="en-IN" dirty="0" smtClean="0"/>
              <a:t>, 33 Cal. App. 4th 1242 (1995) – to qualify for elimination under CA Rev.&amp; Tax Code §25106, a dividend must be paid from “income” of a unitary business, and the income must have been determined by reference to the income and apportionment factors of both the dividend </a:t>
            </a:r>
            <a:r>
              <a:rPr lang="en-IN" dirty="0" err="1" smtClean="0"/>
              <a:t>payor</a:t>
            </a:r>
            <a:r>
              <a:rPr lang="en-IN" dirty="0" smtClean="0"/>
              <a:t> and the dividend recipient.</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8" name="Slide Number Placeholder 7"/>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149</a:t>
            </a:fld>
            <a:endParaRPr lang="en-GB" dirty="0">
              <a:solidFill>
                <a:srgbClr val="000000"/>
              </a:solidFill>
            </a:endParaRPr>
          </a:p>
        </p:txBody>
      </p:sp>
    </p:spTree>
    <p:extLst>
      <p:ext uri="{BB962C8B-B14F-4D97-AF65-F5344CB8AC3E}">
        <p14:creationId xmlns:p14="http://schemas.microsoft.com/office/powerpoint/2010/main" val="802060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IN" dirty="0" smtClean="0"/>
              <a:t>A small minority of states do not adopt FTI as the starting point in their state taxable income computations. Instead, these “selective conformity” states adopt selected provisions of the IRC, subject to state modifications as well as a number of state specific provisions which impact the calculation of state taxable income.</a:t>
            </a:r>
          </a:p>
          <a:p>
            <a:pPr lvl="1"/>
            <a:r>
              <a:rPr lang="en-IN" dirty="0" smtClean="0"/>
              <a:t>California is an example of a selective conformity state. Great care must be taken in determining which IRC provisions are or are not adopted.</a:t>
            </a:r>
          </a:p>
          <a:p>
            <a:pPr lvl="1"/>
            <a:r>
              <a:rPr lang="en-IN" dirty="0" smtClean="0"/>
              <a:t>A further complication in selective conformity states is the many references to non adopted IRC sections which may be contained in IRC sections which are specifically adopted.  </a:t>
            </a:r>
          </a:p>
          <a:p>
            <a:pPr lvl="1"/>
            <a:r>
              <a:rPr lang="en-US" dirty="0" smtClean="0"/>
              <a:t>See for example, </a:t>
            </a:r>
            <a:r>
              <a:rPr lang="en-US" i="1" dirty="0" smtClean="0"/>
              <a:t>Fujitsu </a:t>
            </a:r>
            <a:r>
              <a:rPr lang="en-US" i="1" dirty="0"/>
              <a:t>IT Holdings, Inc. v. Franchise Tax Board</a:t>
            </a:r>
            <a:r>
              <a:rPr lang="en-US" dirty="0"/>
              <a:t>, 120 Cal.App.4th 459 (2004) </a:t>
            </a:r>
            <a:r>
              <a:rPr lang="en-US" dirty="0" smtClean="0"/>
              <a:t>and Chief </a:t>
            </a:r>
            <a:r>
              <a:rPr lang="en-US" dirty="0"/>
              <a:t>Counsel Announcement 2003 -</a:t>
            </a:r>
            <a:r>
              <a:rPr lang="en-US" dirty="0" smtClean="0"/>
              <a:t>1 in California.  </a:t>
            </a:r>
            <a:endParaRPr lang="en-IN" dirty="0" smtClean="0"/>
          </a:p>
        </p:txBody>
      </p:sp>
      <p:sp>
        <p:nvSpPr>
          <p:cNvPr id="2" name="Title 1"/>
          <p:cNvSpPr>
            <a:spLocks noGrp="1"/>
          </p:cNvSpPr>
          <p:nvPr>
            <p:ph type="title"/>
          </p:nvPr>
        </p:nvSpPr>
        <p:spPr/>
        <p:txBody>
          <a:bodyPr/>
          <a:lstStyle/>
          <a:p>
            <a:r>
              <a:rPr lang="en-GB" dirty="0" smtClean="0"/>
              <a:t>Advanced Income Tax Track</a:t>
            </a:r>
            <a:r>
              <a:rPr lang="en-IN" dirty="0" smtClean="0"/>
              <a:t/>
            </a:r>
            <a:br>
              <a:rPr lang="en-IN" dirty="0" smtClean="0"/>
            </a:br>
            <a:r>
              <a:rPr lang="en-IN" b="0" i="0" dirty="0" smtClean="0"/>
              <a:t>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15</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71078614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Example:</a:t>
            </a:r>
          </a:p>
          <a:p>
            <a:r>
              <a:rPr lang="en-IN" dirty="0" smtClean="0"/>
              <a:t>Facts: Corp A purchased Corp B and was instantly unitary. Corp A is 100% California and Corp B is 100% Oregon. The combined California apportionment is 50%. In the current year, Corp B distributed dividends to Corp A in the amount of $2,000. $1,000 of the dividends were distributed from current year unitary E&amp;P. The remainder was distributed from accumulated E&amp;P prior to acquisition. </a:t>
            </a:r>
          </a:p>
        </p:txBody>
      </p:sp>
      <p:sp>
        <p:nvSpPr>
          <p:cNvPr id="5" name="Title 4"/>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US" b="0" i="0" dirty="0"/>
          </a:p>
        </p:txBody>
      </p:sp>
      <p:sp>
        <p:nvSpPr>
          <p:cNvPr id="4" name="Date Placeholder 3"/>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150</a:t>
            </a:fld>
            <a:endParaRPr lang="en-GB" dirty="0">
              <a:solidFill>
                <a:srgbClr val="000000"/>
              </a:solidFill>
            </a:endParaRPr>
          </a:p>
        </p:txBody>
      </p:sp>
    </p:spTree>
    <p:extLst>
      <p:ext uri="{BB962C8B-B14F-4D97-AF65-F5344CB8AC3E}">
        <p14:creationId xmlns:p14="http://schemas.microsoft.com/office/powerpoint/2010/main" val="327954124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5"/>
            <p:extLst>
              <p:ext uri="{D42A27DB-BD31-4B8C-83A1-F6EECF244321}">
                <p14:modId xmlns:p14="http://schemas.microsoft.com/office/powerpoint/2010/main" val="1510079289"/>
              </p:ext>
            </p:extLst>
          </p:nvPr>
        </p:nvGraphicFramePr>
        <p:xfrm>
          <a:off x="533400" y="1752600"/>
          <a:ext cx="8077200" cy="2084832"/>
        </p:xfrm>
        <a:graphic>
          <a:graphicData uri="http://schemas.openxmlformats.org/drawingml/2006/table">
            <a:tbl>
              <a:tblPr firstRow="1" bandRow="1">
                <a:tableStyleId>{5C22544A-7EE6-4342-B048-85BDC9FD1C3A}</a:tableStyleId>
              </a:tblPr>
              <a:tblGrid>
                <a:gridCol w="2019300"/>
                <a:gridCol w="2019300"/>
                <a:gridCol w="2019300"/>
                <a:gridCol w="2019300"/>
              </a:tblGrid>
              <a:tr h="0">
                <a:tc>
                  <a:txBody>
                    <a:bodyPr/>
                    <a:lstStyle/>
                    <a:p>
                      <a:pPr algn="l"/>
                      <a:endParaRPr lang="en-IN" sz="1200" b="0" dirty="0">
                        <a:solidFill>
                          <a:srgbClr val="000000"/>
                        </a:solidFill>
                        <a:latin typeface="+mj-lt"/>
                      </a:endParaRPr>
                    </a:p>
                  </a:txBody>
                  <a:tcPr marL="45720" marR="45720" marT="27432" marB="27432">
                    <a:lnL w="12700" cap="flat" cmpd="sng" algn="ctr">
                      <a:noFill/>
                      <a:prstDash val="solid"/>
                      <a:round/>
                      <a:headEnd type="none" w="med" len="med"/>
                      <a:tailEnd type="none" w="med" len="med"/>
                    </a:lnL>
                    <a:lnR w="9525" cmpd="sng">
                      <a:solidFill>
                        <a:srgbClr val="A32020"/>
                      </a:solidFill>
                      <a:prstDash val="soli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5CACA"/>
                    </a:solidFill>
                  </a:tcPr>
                </a:tc>
                <a:tc>
                  <a:txBody>
                    <a:bodyPr/>
                    <a:lstStyle/>
                    <a:p>
                      <a:pPr algn="r">
                        <a:spcBef>
                          <a:spcPts val="0"/>
                        </a:spcBef>
                        <a:spcAft>
                          <a:spcPts val="0"/>
                        </a:spcAft>
                      </a:pPr>
                      <a:r>
                        <a:rPr lang="en-IN" sz="1200" b="0" dirty="0" smtClean="0">
                          <a:solidFill>
                            <a:srgbClr val="000000"/>
                          </a:solidFill>
                          <a:latin typeface="+mj-lt"/>
                        </a:rPr>
                        <a:t>Corp A – w/limitation on </a:t>
                      </a:r>
                      <a:br>
                        <a:rPr lang="en-IN" sz="1200" b="0" dirty="0" smtClean="0">
                          <a:solidFill>
                            <a:srgbClr val="000000"/>
                          </a:solidFill>
                          <a:latin typeface="+mj-lt"/>
                        </a:rPr>
                      </a:br>
                      <a:r>
                        <a:rPr lang="en-IN" sz="1200" b="0" dirty="0" smtClean="0">
                          <a:solidFill>
                            <a:srgbClr val="000000"/>
                          </a:solidFill>
                          <a:latin typeface="+mj-lt"/>
                        </a:rPr>
                        <a:t>pre-</a:t>
                      </a:r>
                      <a:r>
                        <a:rPr lang="en-IN" sz="1200" b="0" dirty="0" err="1" smtClean="0">
                          <a:solidFill>
                            <a:srgbClr val="000000"/>
                          </a:solidFill>
                          <a:latin typeface="+mj-lt"/>
                        </a:rPr>
                        <a:t>acq</a:t>
                      </a:r>
                      <a:r>
                        <a:rPr lang="en-IN" sz="1200" b="0" dirty="0" smtClean="0">
                          <a:solidFill>
                            <a:srgbClr val="000000"/>
                          </a:solidFill>
                          <a:latin typeface="+mj-lt"/>
                        </a:rPr>
                        <a:t> E&amp;P</a:t>
                      </a:r>
                    </a:p>
                  </a:txBody>
                  <a:tcPr marL="45720" marR="45720" marT="27432" marB="27432">
                    <a:lnL w="9525" cmpd="sng">
                      <a:solidFill>
                        <a:srgbClr val="A32020"/>
                      </a:solidFill>
                      <a:prstDash val="solid"/>
                    </a:lnL>
                    <a:lnR w="9525" cmpd="sng">
                      <a:solidFill>
                        <a:srgbClr val="A32020"/>
                      </a:solidFill>
                      <a:prstDash val="soli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5CACA"/>
                    </a:solidFill>
                  </a:tcPr>
                </a:tc>
                <a:tc>
                  <a:txBody>
                    <a:bodyPr/>
                    <a:lstStyle/>
                    <a:p>
                      <a:pPr algn="r">
                        <a:spcBef>
                          <a:spcPts val="0"/>
                        </a:spcBef>
                        <a:spcAft>
                          <a:spcPts val="0"/>
                        </a:spcAft>
                      </a:pPr>
                      <a:r>
                        <a:rPr lang="en-IN" sz="1200" b="0" dirty="0" smtClean="0">
                          <a:solidFill>
                            <a:srgbClr val="000000"/>
                          </a:solidFill>
                          <a:latin typeface="+mj-lt"/>
                        </a:rPr>
                        <a:t>Corp A – w/o limitation</a:t>
                      </a:r>
                    </a:p>
                  </a:txBody>
                  <a:tcPr marL="45720" marR="45720" marT="27432" marB="27432">
                    <a:lnL w="9525" cmpd="sng">
                      <a:solidFill>
                        <a:srgbClr val="A32020"/>
                      </a:solidFill>
                      <a:prstDash val="solid"/>
                    </a:lnL>
                    <a:lnR w="9525" cmpd="sng">
                      <a:solidFill>
                        <a:srgbClr val="A32020"/>
                      </a:solidFill>
                      <a:prstDash val="soli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5CACA"/>
                    </a:solidFill>
                  </a:tcPr>
                </a:tc>
                <a:tc>
                  <a:txBody>
                    <a:bodyPr/>
                    <a:lstStyle/>
                    <a:p>
                      <a:pPr algn="l">
                        <a:spcBef>
                          <a:spcPts val="0"/>
                        </a:spcBef>
                        <a:spcAft>
                          <a:spcPts val="0"/>
                        </a:spcAft>
                      </a:pPr>
                      <a:r>
                        <a:rPr lang="en-IN" sz="1200" b="0" dirty="0" smtClean="0">
                          <a:solidFill>
                            <a:srgbClr val="000000"/>
                          </a:solidFill>
                          <a:latin typeface="+mj-lt"/>
                        </a:rPr>
                        <a:t>Corp B – E&amp;P</a:t>
                      </a:r>
                      <a:endParaRPr lang="en-IN" sz="1200" b="0" dirty="0">
                        <a:solidFill>
                          <a:srgbClr val="000000"/>
                        </a:solidFill>
                        <a:latin typeface="+mj-lt"/>
                      </a:endParaRPr>
                    </a:p>
                  </a:txBody>
                  <a:tcPr marL="45720" marR="45720" marT="27432" marB="27432">
                    <a:lnL w="9525" cmpd="sng">
                      <a:solidFill>
                        <a:srgbClr val="A32020"/>
                      </a:solidFill>
                      <a:prstDash val="solid"/>
                    </a:lnL>
                    <a:lnR w="12700" cap="flat" cmpd="sng" algn="ctr">
                      <a:noFill/>
                      <a:prstDash val="solid"/>
                      <a:round/>
                      <a:headEnd type="none" w="med" len="med"/>
                      <a:tailEnd type="none" w="med" len="med"/>
                    </a:lnR>
                    <a:lnT w="9525" cap="flat" cmpd="sng" algn="ctr">
                      <a:solidFill>
                        <a:srgbClr val="A32020"/>
                      </a:solidFill>
                      <a:prstDash val="solid"/>
                      <a:round/>
                      <a:headEnd type="none" w="med" len="med"/>
                      <a:tailEnd type="none" w="med" len="med"/>
                    </a:lnT>
                    <a:lnB w="9525"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F5CACA"/>
                    </a:solidFill>
                  </a:tcPr>
                </a:tc>
              </a:tr>
              <a:tr h="0">
                <a:tc>
                  <a: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sz="1200" b="0" i="1" u="none" strike="noStrike" cap="none" normalizeH="0" baseline="0" dirty="0" smtClean="0">
                          <a:ln>
                            <a:noFill/>
                          </a:ln>
                          <a:solidFill>
                            <a:srgbClr val="000000"/>
                          </a:solidFill>
                          <a:effectLst/>
                          <a:latin typeface="+mj-lt"/>
                          <a:cs typeface="Arial" pitchFamily="34" charset="0"/>
                        </a:rPr>
                        <a:t>Taxable </a:t>
                      </a:r>
                      <a:r>
                        <a:rPr kumimoji="0" lang="en-US" sz="1200" b="0" i="1" u="none" strike="noStrike" cap="none" normalizeH="0" baseline="0" dirty="0" err="1" smtClean="0">
                          <a:ln>
                            <a:noFill/>
                          </a:ln>
                          <a:solidFill>
                            <a:srgbClr val="000000"/>
                          </a:solidFill>
                          <a:effectLst/>
                          <a:latin typeface="+mj-lt"/>
                          <a:cs typeface="Arial" pitchFamily="34" charset="0"/>
                        </a:rPr>
                        <a:t>Inc</a:t>
                      </a:r>
                      <a:r>
                        <a:rPr kumimoji="0" lang="en-US" sz="1200" b="0" i="1" u="none" strike="noStrike" cap="none" normalizeH="0" baseline="0" dirty="0" smtClean="0">
                          <a:ln>
                            <a:noFill/>
                          </a:ln>
                          <a:solidFill>
                            <a:srgbClr val="000000"/>
                          </a:solidFill>
                          <a:effectLst/>
                          <a:latin typeface="+mj-lt"/>
                          <a:cs typeface="Arial" pitchFamily="34" charset="0"/>
                        </a:rPr>
                        <a:t> w/o dividend</a:t>
                      </a:r>
                      <a:endParaRPr lang="en-IN" sz="1200" b="0" i="1" dirty="0">
                        <a:solidFill>
                          <a:srgbClr val="000000"/>
                        </a:solidFill>
                        <a:latin typeface="+mj-lt"/>
                      </a:endParaRPr>
                    </a:p>
                  </a:txBody>
                  <a:tcPr marL="45720" marR="45720" marT="27432" marB="27432">
                    <a:lnL w="0" cmpd="sng">
                      <a:solidFill>
                        <a:srgbClr val="FFFFFF"/>
                      </a:solidFill>
                    </a:lnL>
                    <a:lnR w="9525" cmpd="sng">
                      <a:solidFill>
                        <a:srgbClr val="A32020"/>
                      </a:solidFill>
                      <a:prstDash val="solid"/>
                    </a:lnR>
                    <a:lnT w="9525" cap="flat" cmpd="sng" algn="ctr">
                      <a:solidFill>
                        <a:srgbClr val="A32020"/>
                      </a:solidFill>
                      <a:prstDash val="solid"/>
                      <a:round/>
                      <a:headEnd type="none" w="med" len="med"/>
                      <a:tailEnd type="none" w="med" len="me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pPr>
                      <a:r>
                        <a:rPr lang="en-US" sz="1200" b="0" dirty="0" smtClean="0">
                          <a:solidFill>
                            <a:srgbClr val="000000"/>
                          </a:solidFill>
                          <a:latin typeface="+mj-lt"/>
                        </a:rPr>
                        <a:t>500</a:t>
                      </a:r>
                      <a:endParaRPr lang="en-IN" sz="12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ap="flat" cmpd="sng" algn="ctr">
                      <a:solidFill>
                        <a:srgbClr val="A32020"/>
                      </a:solidFill>
                      <a:prstDash val="solid"/>
                      <a:round/>
                      <a:headEnd type="none" w="med" len="med"/>
                      <a:tailEnd type="none" w="med" len="me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pPr>
                      <a:r>
                        <a:rPr lang="en-US" sz="1200" b="0" smtClean="0">
                          <a:solidFill>
                            <a:srgbClr val="000000"/>
                          </a:solidFill>
                          <a:latin typeface="+mj-lt"/>
                        </a:rPr>
                        <a:t>500</a:t>
                      </a:r>
                      <a:endParaRPr lang="en-IN" sz="12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ap="flat" cmpd="sng" algn="ctr">
                      <a:solidFill>
                        <a:srgbClr val="A32020"/>
                      </a:solidFill>
                      <a:prstDash val="solid"/>
                      <a:round/>
                      <a:headEnd type="none" w="med" len="med"/>
                      <a:tailEnd type="none" w="med" len="me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l">
                        <a:spcBef>
                          <a:spcPts val="0"/>
                        </a:spcBef>
                        <a:spcAft>
                          <a:spcPts val="0"/>
                        </a:spcAft>
                      </a:pPr>
                      <a:r>
                        <a:rPr lang="en-US" sz="1200" b="0" smtClean="0">
                          <a:solidFill>
                            <a:srgbClr val="000000"/>
                          </a:solidFill>
                          <a:latin typeface="+mj-lt"/>
                        </a:rPr>
                        <a:t>PreAcq E&amp;P 1000</a:t>
                      </a:r>
                      <a:endParaRPr lang="en-IN" sz="1200" b="0" dirty="0">
                        <a:solidFill>
                          <a:srgbClr val="000000"/>
                        </a:solidFill>
                        <a:latin typeface="+mj-lt"/>
                      </a:endParaRPr>
                    </a:p>
                  </a:txBody>
                  <a:tcPr marL="45720" marR="45720" marT="27432" marB="27432">
                    <a:lnL w="9525" cmpd="sng">
                      <a:solidFill>
                        <a:srgbClr val="A32020"/>
                      </a:solidFill>
                      <a:prstDash val="solid"/>
                    </a:lnL>
                    <a:lnR w="0" cmpd="sng">
                      <a:solidFill>
                        <a:srgbClr val="FFFFFF"/>
                      </a:solidFill>
                    </a:lnR>
                    <a:lnT w="9525" cap="flat" cmpd="sng" algn="ctr">
                      <a:solidFill>
                        <a:srgbClr val="A32020"/>
                      </a:solidFill>
                      <a:prstDash val="solid"/>
                      <a:round/>
                      <a:headEnd type="none" w="med" len="med"/>
                      <a:tailEnd type="none" w="med" len="me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mj-lt"/>
                          <a:cs typeface="Arial" pitchFamily="34" charset="0"/>
                        </a:rPr>
                        <a:t>Dividends Rec’d</a:t>
                      </a: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pPr>
                      <a:r>
                        <a:rPr lang="en-US" sz="1200" b="0" dirty="0" smtClean="0">
                          <a:solidFill>
                            <a:srgbClr val="000000"/>
                          </a:solidFill>
                          <a:latin typeface="+mj-lt"/>
                        </a:rPr>
                        <a:t>2000</a:t>
                      </a:r>
                      <a:endParaRPr lang="en-IN" sz="12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pPr>
                      <a:r>
                        <a:rPr lang="en-US" sz="1200" b="0" dirty="0" smtClean="0">
                          <a:solidFill>
                            <a:srgbClr val="000000"/>
                          </a:solidFill>
                          <a:latin typeface="+mj-lt"/>
                        </a:rPr>
                        <a:t>2000</a:t>
                      </a: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l">
                        <a:spcBef>
                          <a:spcPts val="0"/>
                        </a:spcBef>
                        <a:spcAft>
                          <a:spcPts val="0"/>
                        </a:spcAft>
                      </a:pPr>
                      <a:r>
                        <a:rPr lang="en-US" sz="1200" b="0" smtClean="0">
                          <a:solidFill>
                            <a:srgbClr val="000000"/>
                          </a:solidFill>
                          <a:latin typeface="+mj-lt"/>
                        </a:rPr>
                        <a:t>CY E&amp;P 1000</a:t>
                      </a:r>
                      <a:endParaRPr lang="en-IN" sz="1200" b="0" dirty="0">
                        <a:solidFill>
                          <a:srgbClr val="000000"/>
                        </a:solidFill>
                        <a:latin typeface="+mj-lt"/>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algn="l">
                        <a:spcBef>
                          <a:spcPts val="0"/>
                        </a:spcBef>
                        <a:spcAft>
                          <a:spcPts val="0"/>
                        </a:spcAft>
                      </a:pPr>
                      <a:r>
                        <a:rPr lang="en-US" sz="1200" b="0" i="1" dirty="0" smtClean="0">
                          <a:solidFill>
                            <a:srgbClr val="000000"/>
                          </a:solidFill>
                          <a:latin typeface="+mj-lt"/>
                        </a:rPr>
                        <a:t>Interco </a:t>
                      </a:r>
                      <a:r>
                        <a:rPr lang="en-US" sz="1200" b="0" i="1" dirty="0" err="1" smtClean="0">
                          <a:solidFill>
                            <a:srgbClr val="000000"/>
                          </a:solidFill>
                          <a:latin typeface="+mj-lt"/>
                        </a:rPr>
                        <a:t>Elim</a:t>
                      </a:r>
                      <a:endParaRPr lang="en-IN" sz="1200" b="0" i="1" dirty="0">
                        <a:solidFill>
                          <a:srgbClr val="000000"/>
                        </a:solidFill>
                        <a:latin typeface="+mj-lt"/>
                      </a:endParaRP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pPr>
                      <a:r>
                        <a:rPr lang="en-US" sz="1200" b="0" dirty="0" smtClean="0">
                          <a:solidFill>
                            <a:srgbClr val="000000"/>
                          </a:solidFill>
                          <a:latin typeface="+mj-lt"/>
                        </a:rPr>
                        <a:t>(1000)</a:t>
                      </a:r>
                      <a:endParaRPr lang="en-IN" sz="12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pPr>
                      <a:r>
                        <a:rPr lang="en-US" sz="1200" b="0" dirty="0" smtClean="0">
                          <a:solidFill>
                            <a:srgbClr val="000000"/>
                          </a:solidFill>
                          <a:latin typeface="+mj-lt"/>
                        </a:rPr>
                        <a:t>(2000)</a:t>
                      </a:r>
                      <a:endParaRPr lang="en-IN" sz="12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l"/>
                      <a:endParaRPr lang="en-IN" sz="1200" b="0" dirty="0">
                        <a:solidFill>
                          <a:srgbClr val="000000"/>
                        </a:solidFill>
                        <a:latin typeface="+mj-lt"/>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sz="1200" b="0" i="1" u="none" strike="noStrike" cap="none" normalizeH="0" baseline="0" dirty="0" smtClean="0">
                          <a:ln>
                            <a:noFill/>
                          </a:ln>
                          <a:solidFill>
                            <a:srgbClr val="000000"/>
                          </a:solidFill>
                          <a:effectLst/>
                          <a:latin typeface="+mj-lt"/>
                          <a:cs typeface="Arial" pitchFamily="34" charset="0"/>
                        </a:rPr>
                        <a:t>Total Income</a:t>
                      </a:r>
                      <a:endParaRPr lang="en-IN" sz="1200" b="0" i="1" dirty="0">
                        <a:solidFill>
                          <a:srgbClr val="000000"/>
                        </a:solidFill>
                        <a:latin typeface="+mj-lt"/>
                      </a:endParaRP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pPr>
                      <a:r>
                        <a:rPr lang="en-US" sz="1200" b="0" smtClean="0">
                          <a:solidFill>
                            <a:srgbClr val="000000"/>
                          </a:solidFill>
                          <a:latin typeface="+mj-lt"/>
                        </a:rPr>
                        <a:t>1500</a:t>
                      </a:r>
                      <a:endParaRPr lang="en-IN" sz="12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pPr>
                      <a:r>
                        <a:rPr lang="en-US" sz="1200" b="0" dirty="0" smtClean="0">
                          <a:solidFill>
                            <a:srgbClr val="000000"/>
                          </a:solidFill>
                          <a:latin typeface="+mj-lt"/>
                        </a:rPr>
                        <a:t>500</a:t>
                      </a:r>
                      <a:endParaRPr lang="en-IN" sz="12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l">
                        <a:spcBef>
                          <a:spcPts val="0"/>
                        </a:spcBef>
                        <a:spcAft>
                          <a:spcPts val="0"/>
                        </a:spcAft>
                      </a:pPr>
                      <a:r>
                        <a:rPr lang="en-IN" sz="1200" b="0" dirty="0" smtClean="0">
                          <a:solidFill>
                            <a:srgbClr val="000000"/>
                          </a:solidFill>
                          <a:latin typeface="+mj-lt"/>
                        </a:rPr>
                        <a:t>CY Div. paid to A (2000)</a:t>
                      </a:r>
                      <a:endParaRPr lang="en-IN" sz="1200" b="0" dirty="0">
                        <a:solidFill>
                          <a:srgbClr val="000000"/>
                        </a:solidFill>
                        <a:latin typeface="+mj-lt"/>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mj-lt"/>
                          <a:cs typeface="Arial" pitchFamily="34" charset="0"/>
                        </a:rPr>
                        <a:t>Apportionment</a:t>
                      </a: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pPr>
                      <a:r>
                        <a:rPr lang="en-US" sz="1200" b="0" smtClean="0">
                          <a:solidFill>
                            <a:srgbClr val="000000"/>
                          </a:solidFill>
                          <a:latin typeface="+mj-lt"/>
                        </a:rPr>
                        <a:t>50%</a:t>
                      </a:r>
                      <a:endParaRPr lang="en-IN" sz="12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pPr>
                      <a:r>
                        <a:rPr lang="en-US" sz="1200" b="0" dirty="0" smtClean="0">
                          <a:solidFill>
                            <a:srgbClr val="000000"/>
                          </a:solidFill>
                          <a:latin typeface="+mj-lt"/>
                        </a:rPr>
                        <a:t>50%</a:t>
                      </a:r>
                      <a:endParaRPr lang="en-IN" sz="12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l"/>
                      <a:endParaRPr lang="en-IN" sz="1200" b="0" dirty="0">
                        <a:solidFill>
                          <a:srgbClr val="000000"/>
                        </a:solidFill>
                        <a:latin typeface="+mj-lt"/>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sz="1200" b="0" i="1" u="none" strike="noStrike" cap="none" normalizeH="0" baseline="0" dirty="0" smtClean="0">
                          <a:ln>
                            <a:noFill/>
                          </a:ln>
                          <a:solidFill>
                            <a:srgbClr val="000000"/>
                          </a:solidFill>
                          <a:effectLst/>
                          <a:latin typeface="+mj-lt"/>
                          <a:cs typeface="Arial" pitchFamily="34" charset="0"/>
                        </a:rPr>
                        <a:t>CA Tax Rate</a:t>
                      </a:r>
                      <a:endParaRPr lang="en-IN" sz="1200" b="0" i="1" dirty="0">
                        <a:solidFill>
                          <a:srgbClr val="000000"/>
                        </a:solidFill>
                        <a:latin typeface="+mj-lt"/>
                      </a:endParaRP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pPr>
                      <a:r>
                        <a:rPr lang="en-US" sz="1200" b="0" dirty="0" smtClean="0">
                          <a:solidFill>
                            <a:srgbClr val="000000"/>
                          </a:solidFill>
                          <a:latin typeface="+mj-lt"/>
                        </a:rPr>
                        <a:t>8.84%</a:t>
                      </a:r>
                      <a:endParaRPr lang="en-IN" sz="12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pPr>
                      <a:r>
                        <a:rPr lang="en-US" sz="1200" b="0" dirty="0" smtClean="0">
                          <a:solidFill>
                            <a:srgbClr val="000000"/>
                          </a:solidFill>
                          <a:latin typeface="+mj-lt"/>
                        </a:rPr>
                        <a:t>8.84%</a:t>
                      </a:r>
                      <a:endParaRPr lang="en-IN" sz="12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l"/>
                      <a:endParaRPr lang="en-IN" sz="1200" b="0" dirty="0">
                        <a:solidFill>
                          <a:srgbClr val="000000"/>
                        </a:solidFill>
                        <a:latin typeface="+mj-lt"/>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r h="0">
                <a:tc>
                  <a: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sz="1200" b="0" i="1" u="none" strike="noStrike" cap="none" normalizeH="0" baseline="0" dirty="0" smtClean="0">
                          <a:ln>
                            <a:noFill/>
                          </a:ln>
                          <a:solidFill>
                            <a:srgbClr val="000000"/>
                          </a:solidFill>
                          <a:effectLst/>
                          <a:latin typeface="+mj-lt"/>
                          <a:cs typeface="Arial" pitchFamily="34" charset="0"/>
                        </a:rPr>
                        <a:t>Tax Due</a:t>
                      </a:r>
                      <a:endParaRPr lang="en-IN" sz="1200" b="0" i="1" dirty="0">
                        <a:solidFill>
                          <a:srgbClr val="000000"/>
                        </a:solidFill>
                        <a:latin typeface="+mj-lt"/>
                      </a:endParaRPr>
                    </a:p>
                  </a:txBody>
                  <a:tcPr marL="45720" marR="45720" marT="27432" marB="27432">
                    <a:lnL w="0" cmpd="sng">
                      <a:solidFill>
                        <a:srgbClr val="FFFFFF"/>
                      </a:solidFill>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pPr>
                      <a:r>
                        <a:rPr lang="en-US" sz="1200" b="0" smtClean="0">
                          <a:solidFill>
                            <a:srgbClr val="000000"/>
                          </a:solidFill>
                          <a:latin typeface="+mj-lt"/>
                        </a:rPr>
                        <a:t>66</a:t>
                      </a:r>
                      <a:endParaRPr lang="en-IN" sz="12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r">
                        <a:spcBef>
                          <a:spcPts val="0"/>
                        </a:spcBef>
                        <a:spcAft>
                          <a:spcPts val="0"/>
                        </a:spcAft>
                      </a:pPr>
                      <a:r>
                        <a:rPr lang="en-US" sz="1200" b="0" dirty="0" smtClean="0">
                          <a:solidFill>
                            <a:srgbClr val="000000"/>
                          </a:solidFill>
                          <a:latin typeface="+mj-lt"/>
                        </a:rPr>
                        <a:t>22</a:t>
                      </a:r>
                      <a:endParaRPr lang="en-IN" sz="12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c>
                  <a:txBody>
                    <a:bodyPr/>
                    <a:lstStyle/>
                    <a:p>
                      <a:pPr algn="l"/>
                      <a:endParaRPr lang="en-IN" sz="1200" b="0" dirty="0">
                        <a:solidFill>
                          <a:srgbClr val="000000"/>
                        </a:solidFill>
                        <a:latin typeface="+mj-lt"/>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lnTlToBr w="12700" cmpd="sng">
                      <a:noFill/>
                      <a:prstDash val="solid"/>
                    </a:lnTlToBr>
                    <a:lnBlToTr w="12700" cmpd="sng">
                      <a:noFill/>
                      <a:prstDash val="solid"/>
                    </a:lnBlToTr>
                    <a:solidFill>
                      <a:srgbClr val="FFFFFF"/>
                    </a:solidFill>
                  </a:tcPr>
                </a:tc>
              </a:tr>
            </a:tbl>
          </a:graphicData>
        </a:graphic>
      </p:graphicFrame>
      <p:sp>
        <p:nvSpPr>
          <p:cNvPr id="5" name="Title 4"/>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US" b="0" i="0" dirty="0"/>
          </a:p>
        </p:txBody>
      </p:sp>
      <p:sp>
        <p:nvSpPr>
          <p:cNvPr id="4" name="Date Placeholder 3"/>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151</a:t>
            </a:fld>
            <a:endParaRPr lang="en-GB" dirty="0">
              <a:solidFill>
                <a:srgbClr val="000000"/>
              </a:solidFill>
            </a:endParaRPr>
          </a:p>
        </p:txBody>
      </p:sp>
    </p:spTree>
    <p:extLst>
      <p:ext uri="{BB962C8B-B14F-4D97-AF65-F5344CB8AC3E}">
        <p14:creationId xmlns:p14="http://schemas.microsoft.com/office/powerpoint/2010/main" val="420541171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r>
              <a:rPr lang="en-US" b="1" dirty="0" smtClean="0"/>
              <a:t>Massachusetts - Overview</a:t>
            </a:r>
            <a:endParaRPr lang="en-IN" b="1" dirty="0" smtClean="0"/>
          </a:p>
          <a:p>
            <a:pPr lvl="1"/>
            <a:r>
              <a:rPr lang="en-IN" dirty="0" smtClean="0"/>
              <a:t>The Massachusetts excise is comprised of a tax on income and a tax on a non-income measure based generally on tangible personal property.</a:t>
            </a:r>
          </a:p>
          <a:p>
            <a:pPr lvl="1"/>
            <a:r>
              <a:rPr lang="en-IN" dirty="0" smtClean="0"/>
              <a:t>Effective for tax years beginning on or after January 1, 2009, a corporation engaged in a unitary business with one or more corporations "subject to combination" must calculate its taxable net income based on its share of the </a:t>
            </a:r>
            <a:r>
              <a:rPr lang="en-IN" dirty="0" err="1" smtClean="0"/>
              <a:t>apportionable</a:t>
            </a:r>
            <a:r>
              <a:rPr lang="en-IN" dirty="0" smtClean="0"/>
              <a:t> income or loss of the combined group attributable to Massachusetts.</a:t>
            </a:r>
          </a:p>
          <a:p>
            <a:pPr lvl="1"/>
            <a:r>
              <a:rPr lang="en-IN" dirty="0" smtClean="0"/>
              <a:t>The non-income measure of corporate excise continues to be calculated on a separate entity basis.</a:t>
            </a:r>
            <a:endParaRPr lang="en-IN" dirty="0"/>
          </a:p>
        </p:txBody>
      </p:sp>
      <p:sp>
        <p:nvSpPr>
          <p:cNvPr id="40962"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p>
        </p:txBody>
      </p:sp>
      <p:sp>
        <p:nvSpPr>
          <p:cNvPr id="7" name="Date Placeholder 6"/>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3" name="Slide Number Placeholder 12"/>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152</a:t>
            </a:fld>
            <a:endParaRPr lang="en-GB" dirty="0">
              <a:solidFill>
                <a:srgbClr val="000000"/>
              </a:solidFill>
            </a:endParaRPr>
          </a:p>
        </p:txBody>
      </p:sp>
    </p:spTree>
    <p:extLst>
      <p:ext uri="{BB962C8B-B14F-4D97-AF65-F5344CB8AC3E}">
        <p14:creationId xmlns:p14="http://schemas.microsoft.com/office/powerpoint/2010/main" val="229924306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5"/>
          </p:nvPr>
        </p:nvSpPr>
        <p:spPr/>
        <p:txBody>
          <a:bodyPr/>
          <a:lstStyle/>
          <a:p>
            <a:r>
              <a:rPr lang="en-IN" dirty="0" smtClean="0"/>
              <a:t>Massachusetts - Worldwide group election</a:t>
            </a:r>
          </a:p>
          <a:p>
            <a:pPr lvl="1"/>
            <a:r>
              <a:rPr lang="en-IN" dirty="0" smtClean="0"/>
              <a:t>The taxable members of a combined group may make a voluntary 10-year election to determine the group's taxable income on a worldwide basis. </a:t>
            </a:r>
          </a:p>
          <a:p>
            <a:pPr lvl="1"/>
            <a:r>
              <a:rPr lang="en-IN" dirty="0" smtClean="0"/>
              <a:t>The election must be made on the principal reporting corporation's return, which must be filed by the extended due date of the corporate return.</a:t>
            </a:r>
          </a:p>
          <a:p>
            <a:pPr lvl="1"/>
            <a:r>
              <a:rPr lang="en-IN" dirty="0" smtClean="0"/>
              <a:t>Methods of determining income of foreign entities included in the Massachusetts combined group.</a:t>
            </a:r>
          </a:p>
        </p:txBody>
      </p:sp>
      <p:sp>
        <p:nvSpPr>
          <p:cNvPr id="11" name="Title 10"/>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3" name="Slide Number Placeholder 12"/>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153</a:t>
            </a:fld>
            <a:endParaRPr lang="en-GB" dirty="0">
              <a:solidFill>
                <a:srgbClr val="000000"/>
              </a:solidFill>
            </a:endParaRPr>
          </a:p>
        </p:txBody>
      </p:sp>
    </p:spTree>
    <p:extLst>
      <p:ext uri="{BB962C8B-B14F-4D97-AF65-F5344CB8AC3E}">
        <p14:creationId xmlns:p14="http://schemas.microsoft.com/office/powerpoint/2010/main" val="379239025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r>
              <a:rPr lang="en-IN" dirty="0" smtClean="0"/>
              <a:t>Water’s Edge Group includes:</a:t>
            </a:r>
          </a:p>
          <a:p>
            <a:pPr lvl="1"/>
            <a:r>
              <a:rPr lang="en-IN" dirty="0" smtClean="0"/>
              <a:t>Taxable members</a:t>
            </a:r>
          </a:p>
          <a:p>
            <a:pPr lvl="1"/>
            <a:r>
              <a:rPr lang="en-IN" dirty="0" err="1" smtClean="0"/>
              <a:t>Nontaxable</a:t>
            </a:r>
            <a:r>
              <a:rPr lang="en-IN" dirty="0" smtClean="0"/>
              <a:t> members </a:t>
            </a:r>
          </a:p>
          <a:p>
            <a:pPr lvl="2"/>
            <a:r>
              <a:rPr lang="en-IN" dirty="0" smtClean="0"/>
              <a:t>Domestic entities</a:t>
            </a:r>
          </a:p>
          <a:p>
            <a:pPr lvl="2"/>
            <a:r>
              <a:rPr lang="en-IN" dirty="0" smtClean="0"/>
              <a:t>80/20 Companies – any member if the average of its property, payroll and sales in the U.S. is 20% or more,</a:t>
            </a:r>
          </a:p>
          <a:p>
            <a:pPr lvl="2"/>
            <a:r>
              <a:rPr lang="en-IN" dirty="0" smtClean="0"/>
              <a:t>Intercompany inclusion – income and factors of intercompany transactions related to services or intangibles are included if an affiliate outside the group earned more than 20% of its gross income from such transactions and members of the group can deduct the costs federally. </a:t>
            </a:r>
            <a:endParaRPr lang="en-IN" dirty="0"/>
          </a:p>
        </p:txBody>
      </p:sp>
      <p:sp>
        <p:nvSpPr>
          <p:cNvPr id="10" name="Title 9"/>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1" name="Slide Number Placeholder 10"/>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154</a:t>
            </a:fld>
            <a:endParaRPr lang="en-GB" dirty="0">
              <a:solidFill>
                <a:srgbClr val="000000"/>
              </a:solidFill>
            </a:endParaRPr>
          </a:p>
        </p:txBody>
      </p:sp>
    </p:spTree>
    <p:extLst>
      <p:ext uri="{BB962C8B-B14F-4D97-AF65-F5344CB8AC3E}">
        <p14:creationId xmlns:p14="http://schemas.microsoft.com/office/powerpoint/2010/main" val="26552310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5"/>
          </p:nvPr>
        </p:nvSpPr>
        <p:spPr/>
        <p:txBody>
          <a:bodyPr/>
          <a:lstStyle/>
          <a:p>
            <a:r>
              <a:rPr lang="en-IN" dirty="0" smtClean="0"/>
              <a:t>Water’s edge default</a:t>
            </a:r>
          </a:p>
          <a:p>
            <a:r>
              <a:rPr lang="en-IN" dirty="0" smtClean="0"/>
              <a:t>Recent regulatory amendments</a:t>
            </a:r>
          </a:p>
          <a:p>
            <a:pPr lvl="1"/>
            <a:r>
              <a:rPr lang="en-IN" dirty="0" smtClean="0"/>
              <a:t>Foreign corporations include:</a:t>
            </a:r>
          </a:p>
          <a:p>
            <a:pPr lvl="2"/>
            <a:r>
              <a:rPr lang="en-IN" dirty="0" smtClean="0"/>
              <a:t>Income that is effectively connected with the conduct of a U.S. trade or business; and </a:t>
            </a:r>
          </a:p>
          <a:p>
            <a:pPr lvl="2"/>
            <a:r>
              <a:rPr lang="en-IN" dirty="0" smtClean="0"/>
              <a:t>U.S. source income that is not effectively connected.</a:t>
            </a:r>
          </a:p>
          <a:p>
            <a:pPr lvl="1"/>
            <a:r>
              <a:rPr lang="en-IN" dirty="0" smtClean="0"/>
              <a:t>Treaty “Exception”</a:t>
            </a:r>
          </a:p>
          <a:p>
            <a:pPr lvl="2"/>
            <a:r>
              <a:rPr lang="en-IN" dirty="0" smtClean="0"/>
              <a:t>Wording renders exception meaningless.</a:t>
            </a:r>
          </a:p>
          <a:p>
            <a:pPr lvl="2"/>
            <a:r>
              <a:rPr lang="en-IN" dirty="0" smtClean="0"/>
              <a:t>U.S. source income and the effectively connected income should not be reduced on account of any U.S. bilateral income tax treaty, </a:t>
            </a:r>
            <a:r>
              <a:rPr lang="en-IN" b="1" dirty="0" smtClean="0"/>
              <a:t>“except to the extent, if any, that such treaty results in the </a:t>
            </a:r>
            <a:r>
              <a:rPr lang="en-IN" b="1" i="1" dirty="0" smtClean="0"/>
              <a:t>exclusion</a:t>
            </a:r>
            <a:r>
              <a:rPr lang="en-IN" b="1" dirty="0" smtClean="0"/>
              <a:t> of an item from such member’s federal gross income as determined under the Code…”</a:t>
            </a:r>
          </a:p>
        </p:txBody>
      </p:sp>
      <p:sp>
        <p:nvSpPr>
          <p:cNvPr id="11" name="Title 10"/>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3" name="Slide Number Placeholder 12"/>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155</a:t>
            </a:fld>
            <a:endParaRPr lang="en-GB" dirty="0">
              <a:solidFill>
                <a:srgbClr val="000000"/>
              </a:solidFill>
            </a:endParaRPr>
          </a:p>
        </p:txBody>
      </p:sp>
    </p:spTree>
    <p:extLst>
      <p:ext uri="{BB962C8B-B14F-4D97-AF65-F5344CB8AC3E}">
        <p14:creationId xmlns:p14="http://schemas.microsoft.com/office/powerpoint/2010/main" val="44954136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r>
              <a:rPr lang="en-IN" dirty="0" smtClean="0"/>
              <a:t>80/20 Companies </a:t>
            </a:r>
          </a:p>
          <a:p>
            <a:pPr lvl="1"/>
            <a:r>
              <a:rPr lang="en-IN" dirty="0" smtClean="0"/>
              <a:t>Domestic or foreign entity included if 20% or more of its average property, payroll and sales are within the United States. </a:t>
            </a:r>
          </a:p>
          <a:p>
            <a:r>
              <a:rPr lang="en-IN" dirty="0" smtClean="0"/>
              <a:t>Issues to consider:</a:t>
            </a:r>
          </a:p>
          <a:p>
            <a:pPr lvl="1"/>
            <a:r>
              <a:rPr lang="en-IN" dirty="0" smtClean="0"/>
              <a:t>All three factors apply which could pull in affiliates not otherwise included in other 80/20 states.</a:t>
            </a:r>
          </a:p>
          <a:p>
            <a:pPr lvl="1"/>
            <a:r>
              <a:rPr lang="en-IN" dirty="0" smtClean="0"/>
              <a:t>Applies three factor equally weighted formula, irrespective of whether the entity is subject to a different regime.</a:t>
            </a:r>
          </a:p>
          <a:p>
            <a:pPr lvl="1"/>
            <a:r>
              <a:rPr lang="en-IN" dirty="0" smtClean="0"/>
              <a:t>Intercompany sales included in 80/20 test and then eliminated in combined group apportionment.</a:t>
            </a:r>
          </a:p>
          <a:p>
            <a:pPr lvl="1"/>
            <a:r>
              <a:rPr lang="en-IN" dirty="0" smtClean="0"/>
              <a:t>De </a:t>
            </a:r>
            <a:r>
              <a:rPr lang="en-IN" dirty="0" err="1" smtClean="0"/>
              <a:t>minimis</a:t>
            </a:r>
            <a:r>
              <a:rPr lang="en-IN" dirty="0" smtClean="0"/>
              <a:t> factors disregarded.</a:t>
            </a:r>
            <a:endParaRPr lang="en-IN" dirty="0"/>
          </a:p>
        </p:txBody>
      </p:sp>
      <p:sp>
        <p:nvSpPr>
          <p:cNvPr id="6" name="Title 5"/>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0" name="Slide Number Placeholder 9"/>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156</a:t>
            </a:fld>
            <a:endParaRPr lang="en-GB" dirty="0">
              <a:solidFill>
                <a:srgbClr val="000000"/>
              </a:solidFill>
            </a:endParaRPr>
          </a:p>
        </p:txBody>
      </p:sp>
    </p:spTree>
    <p:extLst>
      <p:ext uri="{BB962C8B-B14F-4D97-AF65-F5344CB8AC3E}">
        <p14:creationId xmlns:p14="http://schemas.microsoft.com/office/powerpoint/2010/main" val="177258997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r>
              <a:rPr lang="en-IN" dirty="0" smtClean="0"/>
              <a:t>Intercompany inclusion</a:t>
            </a:r>
          </a:p>
          <a:p>
            <a:r>
              <a:rPr lang="en-IN" dirty="0" smtClean="0"/>
              <a:t>Current law </a:t>
            </a:r>
          </a:p>
          <a:p>
            <a:pPr lvl="1"/>
            <a:r>
              <a:rPr lang="en-IN" dirty="0" smtClean="0"/>
              <a:t>Includes income less expenses, but not below zero, related to the intercompany transactions</a:t>
            </a:r>
          </a:p>
          <a:p>
            <a:r>
              <a:rPr lang="en-IN" dirty="0" smtClean="0"/>
              <a:t>Issues to consider</a:t>
            </a:r>
          </a:p>
          <a:p>
            <a:pPr lvl="1"/>
            <a:r>
              <a:rPr lang="en-IN" b="1" dirty="0" smtClean="0"/>
              <a:t>Services </a:t>
            </a:r>
            <a:r>
              <a:rPr lang="en-IN" dirty="0" smtClean="0"/>
              <a:t>- Broadly interprets “services” to include financing</a:t>
            </a:r>
          </a:p>
          <a:p>
            <a:pPr lvl="1"/>
            <a:r>
              <a:rPr lang="en-IN" b="1" dirty="0" smtClean="0"/>
              <a:t>Intangible/interest add back</a:t>
            </a:r>
            <a:r>
              <a:rPr lang="en-IN" dirty="0" smtClean="0"/>
              <a:t> – If the 20% threshold is not satisfied, the payment deducted may be subject to </a:t>
            </a:r>
            <a:r>
              <a:rPr lang="en-IN" dirty="0" err="1" smtClean="0"/>
              <a:t>addback</a:t>
            </a:r>
            <a:r>
              <a:rPr lang="en-IN" dirty="0" smtClean="0"/>
              <a:t>.</a:t>
            </a:r>
          </a:p>
          <a:p>
            <a:pPr lvl="1"/>
            <a:r>
              <a:rPr lang="en-IN" b="1" dirty="0" smtClean="0"/>
              <a:t>Factor inclusion</a:t>
            </a:r>
            <a:r>
              <a:rPr lang="en-IN" dirty="0" smtClean="0"/>
              <a:t> –include property and payroll factors that produced such income, but eliminate associated receipts.</a:t>
            </a:r>
            <a:endParaRPr lang="en-IN" dirty="0"/>
          </a:p>
        </p:txBody>
      </p:sp>
      <p:sp>
        <p:nvSpPr>
          <p:cNvPr id="6" name="Title 5"/>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0" name="Slide Number Placeholder 9"/>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157</a:t>
            </a:fld>
            <a:endParaRPr lang="en-GB" dirty="0">
              <a:solidFill>
                <a:srgbClr val="000000"/>
              </a:solidFill>
            </a:endParaRPr>
          </a:p>
        </p:txBody>
      </p:sp>
    </p:spTree>
    <p:extLst>
      <p:ext uri="{BB962C8B-B14F-4D97-AF65-F5344CB8AC3E}">
        <p14:creationId xmlns:p14="http://schemas.microsoft.com/office/powerpoint/2010/main" val="264356235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3"/>
          <p:cNvSpPr>
            <a:spLocks noChangeArrowheads="1"/>
          </p:cNvSpPr>
          <p:nvPr/>
        </p:nvSpPr>
        <p:spPr bwMode="auto">
          <a:xfrm>
            <a:off x="530224" y="1600199"/>
            <a:ext cx="8080375" cy="4487863"/>
          </a:xfrm>
          <a:prstGeom prst="rect">
            <a:avLst/>
          </a:prstGeom>
          <a:noFill/>
          <a:ln w="9525">
            <a:noFill/>
            <a:miter lim="800000"/>
            <a:headEnd/>
            <a:tailEnd/>
          </a:ln>
        </p:spPr>
        <p:txBody>
          <a:bodyPr lIns="0" tIns="0" rIns="0" bIns="0"/>
          <a:lstStyle/>
          <a:p>
            <a:pPr marL="358775" lvl="1" indent="-357188" defTabSz="695325">
              <a:spcAft>
                <a:spcPct val="20000"/>
              </a:spcAft>
              <a:buFontTx/>
              <a:buChar char="•"/>
            </a:pPr>
            <a:endParaRPr lang="en-US" sz="1600" dirty="0">
              <a:solidFill>
                <a:srgbClr val="000000"/>
              </a:solidFill>
            </a:endParaRPr>
          </a:p>
        </p:txBody>
      </p:sp>
      <p:sp>
        <p:nvSpPr>
          <p:cNvPr id="12" name="Content Placeholder 11"/>
          <p:cNvSpPr>
            <a:spLocks noGrp="1"/>
          </p:cNvSpPr>
          <p:nvPr>
            <p:ph sz="quarter" idx="15"/>
          </p:nvPr>
        </p:nvSpPr>
        <p:spPr/>
        <p:txBody>
          <a:bodyPr/>
          <a:lstStyle/>
          <a:p>
            <a:r>
              <a:rPr lang="en-IN" dirty="0" smtClean="0"/>
              <a:t>Dividends</a:t>
            </a:r>
          </a:p>
          <a:p>
            <a:pPr lvl="1"/>
            <a:r>
              <a:rPr lang="en-IN" dirty="0" smtClean="0"/>
              <a:t>Dividends paid from post-2008 unitary earnings and profits are eliminated.</a:t>
            </a:r>
          </a:p>
          <a:p>
            <a:pPr lvl="1"/>
            <a:r>
              <a:rPr lang="en-IN" dirty="0" smtClean="0"/>
              <a:t>In general, dividends paid from pre-2009, or non-unitary, earnings and profits are subject to a 95% dividends received deduction.</a:t>
            </a:r>
          </a:p>
        </p:txBody>
      </p:sp>
      <p:sp>
        <p:nvSpPr>
          <p:cNvPr id="11" name="Title 10"/>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3" name="Slide Number Placeholder 12"/>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158</a:t>
            </a:fld>
            <a:endParaRPr lang="en-GB" dirty="0">
              <a:solidFill>
                <a:srgbClr val="000000"/>
              </a:solidFill>
            </a:endParaRPr>
          </a:p>
        </p:txBody>
      </p:sp>
    </p:spTree>
    <p:extLst>
      <p:ext uri="{BB962C8B-B14F-4D97-AF65-F5344CB8AC3E}">
        <p14:creationId xmlns:p14="http://schemas.microsoft.com/office/powerpoint/2010/main" val="38422703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5"/>
          </p:nvPr>
        </p:nvSpPr>
        <p:spPr/>
        <p:txBody>
          <a:bodyPr/>
          <a:lstStyle/>
          <a:p>
            <a:r>
              <a:rPr lang="en-IN" dirty="0" smtClean="0"/>
              <a:t>Apportionment </a:t>
            </a:r>
          </a:p>
          <a:p>
            <a:pPr lvl="1"/>
            <a:r>
              <a:rPr lang="en-IN" dirty="0" smtClean="0"/>
              <a:t>Massachusetts corporate taxpayers may be subject to different tax regimes, different apportionment formulas, and even different rates. </a:t>
            </a:r>
          </a:p>
          <a:p>
            <a:pPr lvl="1"/>
            <a:r>
              <a:rPr lang="en-IN" dirty="0" smtClean="0"/>
              <a:t>The Legislation attempted to preserve these diverse rules in a combined reporting setting. </a:t>
            </a:r>
          </a:p>
          <a:p>
            <a:pPr lvl="1"/>
            <a:r>
              <a:rPr lang="en-IN" dirty="0" smtClean="0"/>
              <a:t>Each taxable member of the Massachusetts combined group should determine its own apportionment percentage to apply against the group's combined taxable income based on the particular apportionment formula such taxpayer is required to utilize.</a:t>
            </a:r>
          </a:p>
        </p:txBody>
      </p:sp>
      <p:sp>
        <p:nvSpPr>
          <p:cNvPr id="11" name="Title 10"/>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159</a:t>
            </a:fld>
            <a:endParaRPr lang="en-GB" dirty="0">
              <a:solidFill>
                <a:srgbClr val="000000"/>
              </a:solidFill>
            </a:endParaRPr>
          </a:p>
        </p:txBody>
      </p:sp>
    </p:spTree>
    <p:extLst>
      <p:ext uri="{BB962C8B-B14F-4D97-AF65-F5344CB8AC3E}">
        <p14:creationId xmlns:p14="http://schemas.microsoft.com/office/powerpoint/2010/main" val="3856029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sz="1600" dirty="0" smtClean="0"/>
              <a:t>Example 3: California Treatment of Subpart F/“PTI”</a:t>
            </a:r>
          </a:p>
          <a:p>
            <a:pPr lvl="1"/>
            <a:r>
              <a:rPr lang="en-IN" sz="1600" dirty="0" smtClean="0"/>
              <a:t>Corporation A owns a 50% interest in Corporation B, a controlled foreign corporation (“CFC”) based in Ireland which is owned 50% by a third party U.S. shareholder. </a:t>
            </a:r>
          </a:p>
          <a:p>
            <a:pPr lvl="1"/>
            <a:r>
              <a:rPr lang="en-IN" sz="1600" dirty="0" smtClean="0"/>
              <a:t>In year 1, Corp B generates $10 million of income which is treated as Subpart F income under IRC §952 and $5 million (50%) is included in Corp A’s gross income as a dividend under IRC §951 along with $1 million IRC §78 “gross up” due to IRC §902 deemed foreign taxes paid by Corp A related to the distribution for which Corp A will claim a federal foreign income tax credit (“FTC”). </a:t>
            </a:r>
          </a:p>
          <a:p>
            <a:pPr lvl="1"/>
            <a:r>
              <a:rPr lang="en-IN" sz="1600" dirty="0" smtClean="0"/>
              <a:t>In year 2, Corp B generates $2 million of subpart F income (50% of which is a deemed dividend to Corp A) and distributes $5 million to Corp A, which is excluded from Corp A’s federal income as previously taxed income or “PTI” under IRC §959.</a:t>
            </a:r>
          </a:p>
          <a:p>
            <a:pPr lvl="1"/>
            <a:r>
              <a:rPr lang="en-IN" sz="1600" dirty="0" smtClean="0"/>
              <a:t>California does not adopt IRC §§ 951, 952, 959, 902, or 78. As a result, Corp A has no dividend income in year 1 and $5 million of dividend income in year 2. </a:t>
            </a:r>
          </a:p>
          <a:p>
            <a:pPr lvl="1"/>
            <a:r>
              <a:rPr lang="en-IN" sz="1600" dirty="0" smtClean="0"/>
              <a:t>Note that in a Water’s Edge environment, majority owned unitary CFCs with Subpart F income are subject to partial inclusion in the combined report. </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16</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87279518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7"/>
          <p:cNvSpPr>
            <a:spLocks noChangeArrowheads="1"/>
          </p:cNvSpPr>
          <p:nvPr/>
        </p:nvSpPr>
        <p:spPr bwMode="auto">
          <a:xfrm>
            <a:off x="533400" y="1600200"/>
            <a:ext cx="8080375" cy="4571999"/>
          </a:xfrm>
          <a:prstGeom prst="rect">
            <a:avLst/>
          </a:prstGeom>
          <a:noFill/>
          <a:ln w="9525">
            <a:noFill/>
            <a:miter lim="800000"/>
            <a:headEnd/>
            <a:tailEnd/>
          </a:ln>
        </p:spPr>
        <p:txBody>
          <a:bodyPr lIns="0" tIns="0" rIns="0" bIns="0"/>
          <a:lstStyle/>
          <a:p>
            <a:pPr marL="358775" lvl="1" indent="-357188" defTabSz="695325">
              <a:spcAft>
                <a:spcPct val="20000"/>
              </a:spcAft>
              <a:buSzPct val="101000"/>
              <a:buFontTx/>
              <a:buChar char="•"/>
            </a:pPr>
            <a:endParaRPr lang="en-US" sz="1600" dirty="0">
              <a:solidFill>
                <a:srgbClr val="2A66A6"/>
              </a:solidFill>
            </a:endParaRPr>
          </a:p>
        </p:txBody>
      </p:sp>
      <p:sp>
        <p:nvSpPr>
          <p:cNvPr id="13" name="Content Placeholder 12"/>
          <p:cNvSpPr>
            <a:spLocks noGrp="1"/>
          </p:cNvSpPr>
          <p:nvPr>
            <p:ph sz="quarter" idx="15"/>
          </p:nvPr>
        </p:nvSpPr>
        <p:spPr/>
        <p:txBody>
          <a:bodyPr/>
          <a:lstStyle/>
          <a:p>
            <a:r>
              <a:rPr lang="en-IN" dirty="0" smtClean="0"/>
              <a:t>“Common Denominator” Approach</a:t>
            </a:r>
          </a:p>
          <a:p>
            <a:pPr lvl="1"/>
            <a:r>
              <a:rPr lang="en-IN" dirty="0" smtClean="0"/>
              <a:t>The legislation adopts “common denominator” approach.</a:t>
            </a:r>
          </a:p>
          <a:p>
            <a:pPr lvl="2"/>
            <a:r>
              <a:rPr lang="en-IN" dirty="0" smtClean="0"/>
              <a:t>Each member determines its denominator(s) based upon its applicable apportionment provisions, and </a:t>
            </a:r>
          </a:p>
          <a:p>
            <a:pPr lvl="2"/>
            <a:r>
              <a:rPr lang="en-IN" dirty="0" smtClean="0"/>
              <a:t>Denominators of all members are aggregated.</a:t>
            </a:r>
          </a:p>
          <a:p>
            <a:pPr lvl="1"/>
            <a:r>
              <a:rPr lang="en-IN" dirty="0" smtClean="0"/>
              <a:t>Property and payroll factor denominators include the property and payroll of all members, including those members subject to a single sales factor formula. </a:t>
            </a:r>
            <a:endParaRPr lang="en-IN" dirty="0"/>
          </a:p>
        </p:txBody>
      </p:sp>
      <p:sp>
        <p:nvSpPr>
          <p:cNvPr id="12" name="Title 1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160</a:t>
            </a:fld>
            <a:endParaRPr lang="en-GB" dirty="0">
              <a:solidFill>
                <a:srgbClr val="000000"/>
              </a:solidFill>
            </a:endParaRPr>
          </a:p>
        </p:txBody>
      </p:sp>
    </p:spTree>
    <p:extLst>
      <p:ext uri="{BB962C8B-B14F-4D97-AF65-F5344CB8AC3E}">
        <p14:creationId xmlns:p14="http://schemas.microsoft.com/office/powerpoint/2010/main" val="401153549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5"/>
          </p:nvPr>
        </p:nvSpPr>
        <p:spPr/>
        <p:txBody>
          <a:bodyPr/>
          <a:lstStyle/>
          <a:p>
            <a:r>
              <a:rPr lang="en-IN" dirty="0" smtClean="0"/>
              <a:t>Apportionment Numerator </a:t>
            </a:r>
          </a:p>
          <a:p>
            <a:pPr lvl="1"/>
            <a:r>
              <a:rPr lang="en-IN" dirty="0" smtClean="0"/>
              <a:t>Each “taxable member” computes the numerator of its apportionment factors pursuant to the rules that apply to such member. </a:t>
            </a:r>
          </a:p>
          <a:p>
            <a:pPr lvl="1"/>
            <a:r>
              <a:rPr lang="en-IN" dirty="0" err="1" smtClean="0"/>
              <a:t>F</a:t>
            </a:r>
            <a:r>
              <a:rPr lang="en-IN" i="1" dirty="0" err="1" smtClean="0"/>
              <a:t>innigan</a:t>
            </a:r>
            <a:r>
              <a:rPr lang="en-IN" i="1" dirty="0" smtClean="0"/>
              <a:t> rule adopted</a:t>
            </a:r>
            <a:r>
              <a:rPr lang="en-IN" dirty="0" smtClean="0"/>
              <a:t>—a taxpayer is considered taxable in any state in which any member of its combined group is subject to tax.</a:t>
            </a:r>
          </a:p>
          <a:p>
            <a:pPr lvl="1"/>
            <a:r>
              <a:rPr lang="en-IN" dirty="0" smtClean="0"/>
              <a:t>Receipts of non-taxable members are allocated to taxable members based on their relative Massachusetts sales. </a:t>
            </a:r>
            <a:endParaRPr lang="en-IN" dirty="0"/>
          </a:p>
        </p:txBody>
      </p:sp>
      <p:sp>
        <p:nvSpPr>
          <p:cNvPr id="12" name="Title 1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161</a:t>
            </a:fld>
            <a:endParaRPr lang="en-GB" dirty="0">
              <a:solidFill>
                <a:srgbClr val="000000"/>
              </a:solidFill>
            </a:endParaRPr>
          </a:p>
        </p:txBody>
      </p:sp>
    </p:spTree>
    <p:extLst>
      <p:ext uri="{BB962C8B-B14F-4D97-AF65-F5344CB8AC3E}">
        <p14:creationId xmlns:p14="http://schemas.microsoft.com/office/powerpoint/2010/main" val="139046316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5"/>
          </p:nvPr>
        </p:nvSpPr>
        <p:spPr/>
        <p:txBody>
          <a:bodyPr/>
          <a:lstStyle/>
          <a:p>
            <a:r>
              <a:rPr lang="en-IN" dirty="0" smtClean="0"/>
              <a:t>Net operating losses</a:t>
            </a:r>
          </a:p>
          <a:p>
            <a:pPr lvl="1"/>
            <a:r>
              <a:rPr lang="en-IN" dirty="0" smtClean="0"/>
              <a:t>Generated in Tax Years Beginning on or after Jan. 1, 2009</a:t>
            </a:r>
          </a:p>
          <a:p>
            <a:pPr lvl="2"/>
            <a:r>
              <a:rPr lang="en-IN" dirty="0" smtClean="0"/>
              <a:t>Shift to Post-Apportionment Carryforwards</a:t>
            </a:r>
          </a:p>
          <a:p>
            <a:pPr lvl="2"/>
            <a:r>
              <a:rPr lang="en-IN" dirty="0" smtClean="0"/>
              <a:t>Sharing of NOLs Carryforwards With Other Group Members</a:t>
            </a:r>
          </a:p>
          <a:p>
            <a:pPr lvl="2"/>
            <a:r>
              <a:rPr lang="en-IN" dirty="0" smtClean="0"/>
              <a:t>Shifts in Combined Group</a:t>
            </a:r>
          </a:p>
          <a:p>
            <a:pPr lvl="2"/>
            <a:r>
              <a:rPr lang="en-IN" dirty="0" smtClean="0"/>
              <a:t>Potential Issues in Sales Company Structures</a:t>
            </a:r>
          </a:p>
          <a:p>
            <a:pPr lvl="1"/>
            <a:r>
              <a:rPr lang="en-IN" dirty="0" smtClean="0"/>
              <a:t>Generated in Tax Years Beginning Prior to Effective Date of Legislation</a:t>
            </a:r>
          </a:p>
          <a:p>
            <a:pPr lvl="2"/>
            <a:r>
              <a:rPr lang="en-IN" dirty="0" smtClean="0"/>
              <a:t>Determining Amount to be Carried Forward</a:t>
            </a:r>
          </a:p>
          <a:p>
            <a:pPr lvl="2"/>
            <a:r>
              <a:rPr lang="en-IN" dirty="0" smtClean="0"/>
              <a:t>Income Limitation</a:t>
            </a:r>
          </a:p>
          <a:p>
            <a:pPr lvl="2"/>
            <a:r>
              <a:rPr lang="en-IN" dirty="0" smtClean="0"/>
              <a:t>Ability to Share with Other Group Members</a:t>
            </a:r>
          </a:p>
        </p:txBody>
      </p:sp>
      <p:sp>
        <p:nvSpPr>
          <p:cNvPr id="11" name="Title 10"/>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IN"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162</a:t>
            </a:fld>
            <a:endParaRPr lang="en-GB" dirty="0">
              <a:solidFill>
                <a:srgbClr val="000000"/>
              </a:solidFill>
            </a:endParaRPr>
          </a:p>
        </p:txBody>
      </p:sp>
    </p:spTree>
    <p:extLst>
      <p:ext uri="{BB962C8B-B14F-4D97-AF65-F5344CB8AC3E}">
        <p14:creationId xmlns:p14="http://schemas.microsoft.com/office/powerpoint/2010/main" val="45467939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5"/>
          </p:nvPr>
        </p:nvSpPr>
        <p:spPr/>
        <p:txBody>
          <a:bodyPr/>
          <a:lstStyle/>
          <a:p>
            <a:r>
              <a:rPr lang="en-US" dirty="0" smtClean="0"/>
              <a:t>Credits</a:t>
            </a:r>
            <a:endParaRPr lang="en-IN" dirty="0" smtClean="0"/>
          </a:p>
          <a:p>
            <a:pPr lvl="1"/>
            <a:r>
              <a:rPr lang="en-IN" dirty="0" smtClean="0"/>
              <a:t>Generated in Tax Years Beginning on or after Jan. 1, 2009</a:t>
            </a:r>
          </a:p>
          <a:p>
            <a:pPr lvl="2"/>
            <a:r>
              <a:rPr lang="en-IN" dirty="0" smtClean="0"/>
              <a:t>Sharing of Credit Carryforwards</a:t>
            </a:r>
          </a:p>
          <a:p>
            <a:pPr lvl="2"/>
            <a:r>
              <a:rPr lang="en-IN" dirty="0" smtClean="0"/>
              <a:t>Shifts in Combined Group</a:t>
            </a:r>
          </a:p>
          <a:p>
            <a:pPr lvl="2"/>
            <a:r>
              <a:rPr lang="en-IN" dirty="0" smtClean="0"/>
              <a:t>Recapture Issues</a:t>
            </a:r>
          </a:p>
          <a:p>
            <a:pPr lvl="1"/>
            <a:r>
              <a:rPr lang="en-IN" dirty="0" smtClean="0"/>
              <a:t>Generated in Tax Years Beginning Prior to Effective Date of Legislation</a:t>
            </a:r>
          </a:p>
          <a:p>
            <a:pPr lvl="2"/>
            <a:r>
              <a:rPr lang="en-IN" dirty="0" smtClean="0"/>
              <a:t>Ability to Share with Other Group Members</a:t>
            </a:r>
            <a:endParaRPr lang="en-IN" dirty="0"/>
          </a:p>
        </p:txBody>
      </p:sp>
      <p:sp>
        <p:nvSpPr>
          <p:cNvPr id="14" name="Title 13"/>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8" name="Slide Number Placeholder 7"/>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163</a:t>
            </a:fld>
            <a:endParaRPr lang="en-GB" dirty="0">
              <a:solidFill>
                <a:srgbClr val="000000"/>
              </a:solidFill>
            </a:endParaRPr>
          </a:p>
        </p:txBody>
      </p:sp>
    </p:spTree>
    <p:extLst>
      <p:ext uri="{BB962C8B-B14F-4D97-AF65-F5344CB8AC3E}">
        <p14:creationId xmlns:p14="http://schemas.microsoft.com/office/powerpoint/2010/main" val="74058132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sz="quarter" idx="15"/>
          </p:nvPr>
        </p:nvSpPr>
        <p:spPr>
          <a:xfrm>
            <a:off x="533400" y="1752600"/>
            <a:ext cx="8077200" cy="1223412"/>
          </a:xfrm>
        </p:spPr>
        <p:txBody>
          <a:bodyPr>
            <a:spAutoFit/>
          </a:bodyPr>
          <a:lstStyle/>
          <a:p>
            <a:r>
              <a:rPr lang="en-US" dirty="0" smtClean="0"/>
              <a:t>Who is in the Group?</a:t>
            </a:r>
          </a:p>
          <a:p>
            <a:pPr lvl="1"/>
            <a:r>
              <a:rPr lang="en-GB" dirty="0" smtClean="0"/>
              <a:t>Illinois: Corporate taxpayers that are members of the same unitary business group are treated as one taxpayer and required to file a combined return. (See IITA Sec. 502(e).).</a:t>
            </a:r>
          </a:p>
        </p:txBody>
      </p:sp>
      <p:sp>
        <p:nvSpPr>
          <p:cNvPr id="24578"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GB" b="0" i="0" dirty="0" smtClean="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8" name="Slide Number Placeholder 7"/>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164</a:t>
            </a:fld>
            <a:endParaRPr lang="en-GB" dirty="0">
              <a:solidFill>
                <a:srgbClr val="000000"/>
              </a:solidFill>
            </a:endParaRPr>
          </a:p>
        </p:txBody>
      </p:sp>
    </p:spTree>
    <p:extLst>
      <p:ext uri="{BB962C8B-B14F-4D97-AF65-F5344CB8AC3E}">
        <p14:creationId xmlns:p14="http://schemas.microsoft.com/office/powerpoint/2010/main" val="84723390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sz="quarter" idx="15"/>
          </p:nvPr>
        </p:nvSpPr>
        <p:spPr/>
        <p:txBody>
          <a:bodyPr/>
          <a:lstStyle/>
          <a:p>
            <a:r>
              <a:rPr lang="en-US" dirty="0" smtClean="0"/>
              <a:t>Is the Group Treated as One Taxpayer?</a:t>
            </a:r>
          </a:p>
          <a:p>
            <a:pPr lvl="1"/>
            <a:r>
              <a:rPr lang="en-GB" dirty="0" smtClean="0"/>
              <a:t>Illinois: Corporations (other than Subchapter S corporations) that are members of the same unitary business group are treated as one taxpayer for purposes of any original return, amended return that includes the same taxpayers of the unitary group which joined in filing the original return, extension, claim for refund, assessment, collection and payment and determination of the group’s tax liability under the Act. (IITA Sec. 502(e); Ill. Adm. Code Sec. 100.5200.)</a:t>
            </a:r>
          </a:p>
        </p:txBody>
      </p:sp>
      <p:sp>
        <p:nvSpPr>
          <p:cNvPr id="24578"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GB" b="0" i="0" dirty="0" smtClean="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8" name="Slide Number Placeholder 7"/>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165</a:t>
            </a:fld>
            <a:endParaRPr lang="en-GB" dirty="0">
              <a:solidFill>
                <a:srgbClr val="000000"/>
              </a:solidFill>
            </a:endParaRPr>
          </a:p>
        </p:txBody>
      </p:sp>
    </p:spTree>
    <p:extLst>
      <p:ext uri="{BB962C8B-B14F-4D97-AF65-F5344CB8AC3E}">
        <p14:creationId xmlns:p14="http://schemas.microsoft.com/office/powerpoint/2010/main" val="325781275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sz="quarter" idx="15"/>
          </p:nvPr>
        </p:nvSpPr>
        <p:spPr/>
        <p:txBody>
          <a:bodyPr/>
          <a:lstStyle/>
          <a:p>
            <a:r>
              <a:rPr lang="en-US" dirty="0" smtClean="0"/>
              <a:t>Combined Reporting Issues - Net Operating Losses:</a:t>
            </a:r>
          </a:p>
          <a:p>
            <a:pPr lvl="1"/>
            <a:r>
              <a:rPr lang="en-US" dirty="0" smtClean="0"/>
              <a:t>New York: </a:t>
            </a:r>
            <a:r>
              <a:rPr lang="en-GB" dirty="0" smtClean="0"/>
              <a:t>Generally, NOLs may be used to offset the income of other companies in the combined group.</a:t>
            </a:r>
          </a:p>
          <a:p>
            <a:pPr lvl="2"/>
            <a:r>
              <a:rPr lang="en-IN" dirty="0" smtClean="0"/>
              <a:t>Under the new rules effective for tax years beginning on or after January 1, 2015, New York generally treats the combined group as if it were a single entity and PNOL, NOLs and capital losses can be used by the group, not just the entity that generated them.</a:t>
            </a:r>
          </a:p>
        </p:txBody>
      </p:sp>
      <p:sp>
        <p:nvSpPr>
          <p:cNvPr id="24578"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GB" b="0" i="0" dirty="0" smtClean="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8" name="Slide Number Placeholder 7"/>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166</a:t>
            </a:fld>
            <a:endParaRPr lang="en-GB" dirty="0">
              <a:solidFill>
                <a:srgbClr val="000000"/>
              </a:solidFill>
            </a:endParaRPr>
          </a:p>
        </p:txBody>
      </p:sp>
    </p:spTree>
    <p:extLst>
      <p:ext uri="{BB962C8B-B14F-4D97-AF65-F5344CB8AC3E}">
        <p14:creationId xmlns:p14="http://schemas.microsoft.com/office/powerpoint/2010/main" val="110792531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sz="quarter" idx="15"/>
          </p:nvPr>
        </p:nvSpPr>
        <p:spPr>
          <a:xfrm>
            <a:off x="609600" y="1524000"/>
            <a:ext cx="8077200" cy="4419600"/>
          </a:xfrm>
        </p:spPr>
        <p:txBody>
          <a:bodyPr/>
          <a:lstStyle/>
          <a:p>
            <a:r>
              <a:rPr lang="en-US" dirty="0" smtClean="0"/>
              <a:t>Corporations Operating Wholly Within California:</a:t>
            </a:r>
          </a:p>
          <a:p>
            <a:pPr lvl="1"/>
            <a:r>
              <a:rPr lang="en-GB" dirty="0" smtClean="0"/>
              <a:t>At one time, a unitary business operating wholly within California was not permitted to use the combined report method. (See, e.g., </a:t>
            </a:r>
            <a:r>
              <a:rPr lang="en-GB" i="1" dirty="0" smtClean="0"/>
              <a:t>Appeals of O.S.C. Corporation, et al., Cal. St. Bd. of Equal.</a:t>
            </a:r>
            <a:r>
              <a:rPr lang="en-GB" dirty="0" smtClean="0"/>
              <a:t>, Dec. 3, 1985.) However, for income years beginning on or after January 1, 1980, Section 25101.15 allows two or more corporations that are engaged in a unitary business solely within California to elect to file a combined report.</a:t>
            </a:r>
          </a:p>
          <a:p>
            <a:pPr lvl="1"/>
            <a:r>
              <a:rPr lang="en-GB" dirty="0" smtClean="0"/>
              <a:t>In </a:t>
            </a:r>
            <a:r>
              <a:rPr lang="en-GB" i="1" dirty="0" smtClean="0"/>
              <a:t>Harley-Davidson Inc. v. Franchise Tax Board</a:t>
            </a:r>
            <a:r>
              <a:rPr lang="en-GB" dirty="0" smtClean="0"/>
              <a:t>, the California Court of Appeals on May 28, 2015 upheld the San Diego Superior Court’s earlier decision on </a:t>
            </a:r>
            <a:r>
              <a:rPr lang="en-US" dirty="0" smtClean="0"/>
              <a:t>May 1, 2013</a:t>
            </a:r>
            <a:r>
              <a:rPr lang="en-GB" dirty="0" smtClean="0"/>
              <a:t>, that certain special purpose entities (SPEs) had nexus in California. The Court, however, reversed the trial court in agreeing that the above elective combination provisions discriminated against interstate commerce and remanded the case for determination as to whether such discrimination served a ‘legitimate’ reason that could not be addressed with ‘reasonable, non-discriminatory alternatives.’ 	</a:t>
            </a:r>
          </a:p>
          <a:p>
            <a:pPr marL="0" lvl="1" indent="0">
              <a:buNone/>
            </a:pPr>
            <a:endParaRPr lang="en-GB" dirty="0" smtClean="0"/>
          </a:p>
        </p:txBody>
      </p:sp>
      <p:sp>
        <p:nvSpPr>
          <p:cNvPr id="24578"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GB" b="0" i="0" dirty="0" smtClean="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8" name="Slide Number Placeholder 7"/>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167</a:t>
            </a:fld>
            <a:endParaRPr lang="en-GB" dirty="0">
              <a:solidFill>
                <a:srgbClr val="000000"/>
              </a:solidFill>
            </a:endParaRPr>
          </a:p>
        </p:txBody>
      </p:sp>
    </p:spTree>
    <p:extLst>
      <p:ext uri="{BB962C8B-B14F-4D97-AF65-F5344CB8AC3E}">
        <p14:creationId xmlns:p14="http://schemas.microsoft.com/office/powerpoint/2010/main" val="494183224"/>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536575" y="1447800"/>
            <a:ext cx="8077200" cy="4419600"/>
          </a:xfrm>
        </p:spPr>
        <p:txBody>
          <a:bodyPr/>
          <a:lstStyle/>
          <a:p>
            <a:r>
              <a:rPr lang="en-US" i="1" dirty="0"/>
              <a:t>Harley-Davidson, Inc. v. Franchise Tax Board, </a:t>
            </a:r>
            <a:r>
              <a:rPr lang="en-US" dirty="0"/>
              <a:t>California Supreme Court</a:t>
            </a:r>
            <a:r>
              <a:rPr lang="en-US" i="1" dirty="0"/>
              <a:t>, </a:t>
            </a:r>
            <a:r>
              <a:rPr lang="en-US" dirty="0"/>
              <a:t>No. S227652, petition for review denied, September 16, </a:t>
            </a:r>
            <a:r>
              <a:rPr lang="en-US" dirty="0" smtClean="0"/>
              <a:t>2015</a:t>
            </a:r>
            <a:endParaRPr lang="en-US" dirty="0"/>
          </a:p>
          <a:p>
            <a:pPr marL="285750" indent="-285750">
              <a:buFont typeface="Arial" panose="020B0604020202020204" pitchFamily="34" charset="0"/>
              <a:buChar char="•"/>
            </a:pPr>
            <a:r>
              <a:rPr lang="en-US" dirty="0"/>
              <a:t>The California Supreme Court denied the taxpayer’s petition for review of a court of appeal decision that concluded California’s tax scheme allowing only intrastate unitary taxpayers the discretion to file on a separate or combined basis while mandating unitary combined reporting for interstate taxpayers was facially discriminatory. The combined return issue has been remanded to the lower court</a:t>
            </a:r>
            <a:r>
              <a:rPr lang="en-US" dirty="0" smtClean="0"/>
              <a:t>.</a:t>
            </a:r>
          </a:p>
          <a:p>
            <a:r>
              <a:rPr lang="en-US" i="1" dirty="0" smtClean="0"/>
              <a:t>Harley-Davidson, Inc. v. Franchise Tax Board</a:t>
            </a:r>
            <a:r>
              <a:rPr lang="en-US" dirty="0" smtClean="0"/>
              <a:t>, San Diego Superior Court, No. 37-2011-00100846-CU-MC-CTL, October 31, 2016</a:t>
            </a:r>
          </a:p>
          <a:p>
            <a:pPr marL="285750" indent="-285750">
              <a:buFont typeface="Arial" panose="020B0604020202020204" pitchFamily="34" charset="0"/>
              <a:buChar char="•"/>
            </a:pPr>
            <a:r>
              <a:rPr lang="en-US" dirty="0" smtClean="0"/>
              <a:t>On remand, the San Diego Superior Court denied the taxpayer’s motion for summary judgment and granted the FTB ‘s motion for summary judgment. The court determined that although the statute may be discriminatory, the state nevertheless has a legitimate interest in “</a:t>
            </a:r>
            <a:r>
              <a:rPr lang="en-US" dirty="0" err="1" smtClean="0"/>
              <a:t>ensur</a:t>
            </a:r>
            <a:r>
              <a:rPr lang="en-US" dirty="0" smtClean="0"/>
              <a:t>[</a:t>
            </a:r>
            <a:r>
              <a:rPr lang="en-US" dirty="0" err="1" smtClean="0"/>
              <a:t>ing</a:t>
            </a:r>
            <a:r>
              <a:rPr lang="en-US" dirty="0" smtClean="0"/>
              <a:t>] that all business income from interstate business is accurately accounted for.”</a:t>
            </a:r>
          </a:p>
          <a:p>
            <a:r>
              <a:rPr lang="en-US" b="1" dirty="0" smtClean="0"/>
              <a:t>**Harley-Davidson filed a Notice of Appeal on December 27, 2016</a:t>
            </a:r>
            <a:endParaRPr lang="en-US" b="1" dirty="0"/>
          </a:p>
        </p:txBody>
      </p:sp>
      <p:sp>
        <p:nvSpPr>
          <p:cNvPr id="3" name="Title 2"/>
          <p:cNvSpPr>
            <a:spLocks noGrp="1"/>
          </p:cNvSpPr>
          <p:nvPr>
            <p:ph type="title"/>
          </p:nvPr>
        </p:nvSpPr>
        <p:spPr/>
        <p:txBody>
          <a:bodyPr/>
          <a:lstStyle/>
          <a:p>
            <a:r>
              <a:rPr lang="en-GB" dirty="0"/>
              <a:t>Advanced Income Tax Track</a:t>
            </a:r>
            <a:br>
              <a:rPr lang="en-GB" dirty="0"/>
            </a:br>
            <a:r>
              <a:rPr lang="en-US" b="0" i="0" dirty="0"/>
              <a:t>Combined Report Tax Base Issues</a:t>
            </a:r>
            <a:endParaRPr lang="en-US" dirty="0"/>
          </a:p>
        </p:txBody>
      </p:sp>
      <p:sp>
        <p:nvSpPr>
          <p:cNvPr id="4" name="Date Placeholder 3"/>
          <p:cNvSpPr>
            <a:spLocks noGrp="1"/>
          </p:cNvSpPr>
          <p:nvPr>
            <p:ph type="dt" sz="half" idx="16"/>
          </p:nvPr>
        </p:nvSpPr>
        <p:spPr/>
        <p:txBody>
          <a:bodyPr/>
          <a:lstStyle/>
          <a:p>
            <a:r>
              <a:rPr lang="en-US" smtClean="0">
                <a:solidFill>
                  <a:srgbClr val="000000"/>
                </a:solidFill>
              </a:rPr>
              <a:t>June 14, 2017</a:t>
            </a:r>
            <a:endParaRPr lang="en-GB" dirty="0">
              <a:solidFill>
                <a:srgbClr val="000000"/>
              </a:solidFill>
            </a:endParaRPr>
          </a:p>
        </p:txBody>
      </p:sp>
      <p:sp>
        <p:nvSpPr>
          <p:cNvPr id="5" name="Footer Placeholder 4"/>
          <p:cNvSpPr>
            <a:spLocks noGrp="1"/>
          </p:cNvSpPr>
          <p:nvPr>
            <p:ph type="ftr" sz="quarter" idx="17"/>
          </p:nvPr>
        </p:nvSpPr>
        <p:spPr/>
        <p:txBody>
          <a:bodyPr/>
          <a:lstStyle/>
          <a:p>
            <a:pPr>
              <a:defRPr/>
            </a:pPr>
            <a:r>
              <a:rPr lang="en-GB" smtClean="0">
                <a:solidFill>
                  <a:srgbClr val="000000"/>
                </a:solidFill>
              </a:rPr>
              <a:t>UC Davis Summer Tax Institute</a:t>
            </a:r>
            <a:endParaRPr lang="en-GB" dirty="0">
              <a:solidFill>
                <a:srgbClr val="000000"/>
              </a:solidFill>
            </a:endParaRPr>
          </a:p>
        </p:txBody>
      </p:sp>
      <p:sp>
        <p:nvSpPr>
          <p:cNvPr id="6" name="Slide Number Placeholder 5"/>
          <p:cNvSpPr>
            <a:spLocks noGrp="1"/>
          </p:cNvSpPr>
          <p:nvPr>
            <p:ph type="sldNum" sz="quarter" idx="18"/>
          </p:nvPr>
        </p:nvSpPr>
        <p:spPr/>
        <p:txBody>
          <a:bodyPr/>
          <a:lstStyle/>
          <a:p>
            <a:pPr>
              <a:defRPr/>
            </a:pPr>
            <a:r>
              <a:rPr lang="en-GB" smtClean="0">
                <a:solidFill>
                  <a:srgbClr val="000000"/>
                </a:solidFill>
              </a:rPr>
              <a:t> </a:t>
            </a:r>
            <a:fld id="{6B22BB8E-5BF0-42CE-A011-AD609F148EE5}" type="slidenum">
              <a:rPr lang="en-GB" smtClean="0">
                <a:solidFill>
                  <a:srgbClr val="000000"/>
                </a:solidFill>
              </a:rPr>
              <a:pPr>
                <a:defRPr/>
              </a:pPr>
              <a:t>168</a:t>
            </a:fld>
            <a:endParaRPr lang="en-GB" dirty="0">
              <a:solidFill>
                <a:srgbClr val="000000"/>
              </a:solidFill>
            </a:endParaRPr>
          </a:p>
        </p:txBody>
      </p:sp>
    </p:spTree>
    <p:extLst>
      <p:ext uri="{BB962C8B-B14F-4D97-AF65-F5344CB8AC3E}">
        <p14:creationId xmlns:p14="http://schemas.microsoft.com/office/powerpoint/2010/main" val="103384051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sz="quarter" idx="15"/>
          </p:nvPr>
        </p:nvSpPr>
        <p:spPr/>
        <p:txBody>
          <a:bodyPr/>
          <a:lstStyle/>
          <a:p>
            <a:r>
              <a:rPr lang="en-US" dirty="0" smtClean="0"/>
              <a:t>Corporations Operating Wholly Within California:</a:t>
            </a:r>
          </a:p>
          <a:p>
            <a:pPr lvl="1"/>
            <a:r>
              <a:rPr lang="en-GB" dirty="0" smtClean="0"/>
              <a:t>In </a:t>
            </a:r>
            <a:r>
              <a:rPr lang="en-GB" i="1" dirty="0" smtClean="0"/>
              <a:t>Abercrombie &amp; Fitch v. Franchise Tax Board</a:t>
            </a:r>
            <a:r>
              <a:rPr lang="en-GB" dirty="0" smtClean="0"/>
              <a:t>, Fresno Superior Court Case No. 12CEGC03408, the taxpayer has alleged that the FTB improperly discriminates against multistate unity corporate taxpayers by requiring them to compute their California taxable income by using the combined reporting method as opposed to letting them choose between the combined reporting method or the separate reporting method.</a:t>
            </a:r>
          </a:p>
          <a:p>
            <a:pPr marL="285750" indent="-285750">
              <a:buFont typeface="Arial" panose="020B0604020202020204" pitchFamily="34" charset="0"/>
              <a:buChar char="•"/>
            </a:pPr>
            <a:r>
              <a:rPr lang="en-US" dirty="0" smtClean="0"/>
              <a:t>On </a:t>
            </a:r>
            <a:r>
              <a:rPr lang="en-US" dirty="0"/>
              <a:t>January 21, 2015, the Court issued a Tentative </a:t>
            </a:r>
            <a:r>
              <a:rPr lang="en-US" dirty="0" smtClean="0"/>
              <a:t>Ruling staying </a:t>
            </a:r>
            <a:r>
              <a:rPr lang="en-US" dirty="0"/>
              <a:t>proceedings pending the Court of Appeal decision in </a:t>
            </a:r>
            <a:r>
              <a:rPr lang="en-US" i="1" dirty="0"/>
              <a:t>Harley Davidson v</a:t>
            </a:r>
            <a:r>
              <a:rPr lang="en-US" i="1" dirty="0" smtClean="0"/>
              <a:t>. Franchise Tax Board.</a:t>
            </a:r>
          </a:p>
          <a:p>
            <a:pPr marL="285750" indent="-285750">
              <a:buFont typeface="Arial" panose="020B0604020202020204" pitchFamily="34" charset="0"/>
              <a:buChar char="•"/>
            </a:pPr>
            <a:r>
              <a:rPr lang="en-US" dirty="0" smtClean="0"/>
              <a:t>On </a:t>
            </a:r>
            <a:r>
              <a:rPr lang="en-US" dirty="0"/>
              <a:t>January 22, 2015, Counsel for Plaintiff requested the </a:t>
            </a:r>
            <a:r>
              <a:rPr lang="en-US" dirty="0" smtClean="0"/>
              <a:t>case </a:t>
            </a:r>
            <a:r>
              <a:rPr lang="en-US" dirty="0"/>
              <a:t>remain active</a:t>
            </a:r>
            <a:r>
              <a:rPr lang="en-US" dirty="0" smtClean="0"/>
              <a:t>.</a:t>
            </a:r>
          </a:p>
          <a:p>
            <a:pPr marL="285750" indent="-285750">
              <a:buFont typeface="Arial" panose="020B0604020202020204" pitchFamily="34" charset="0"/>
              <a:buChar char="•"/>
            </a:pPr>
            <a:r>
              <a:rPr lang="en-US" dirty="0" smtClean="0"/>
              <a:t>After </a:t>
            </a:r>
            <a:r>
              <a:rPr lang="en-US" dirty="0"/>
              <a:t>taking the matter under submission, the Superior Court affirmed its Tentative Ruling and has stayed proceeding pending the Court of Appeal decision in </a:t>
            </a:r>
            <a:r>
              <a:rPr lang="en-US" i="1" dirty="0"/>
              <a:t>Harley Davidson v. Franchise Tax Board</a:t>
            </a:r>
            <a:r>
              <a:rPr lang="en-US" dirty="0"/>
              <a:t>.</a:t>
            </a:r>
            <a:endParaRPr lang="en-US" dirty="0" smtClean="0"/>
          </a:p>
        </p:txBody>
      </p:sp>
      <p:sp>
        <p:nvSpPr>
          <p:cNvPr id="24578" name="Title 1"/>
          <p:cNvSpPr>
            <a:spLocks noGrp="1"/>
          </p:cNvSpPr>
          <p:nvPr>
            <p:ph type="title"/>
          </p:nvPr>
        </p:nvSpPr>
        <p:spPr/>
        <p:txBody>
          <a:bodyPr/>
          <a:lstStyle/>
          <a:p>
            <a:r>
              <a:rPr lang="en-GB" dirty="0" smtClean="0"/>
              <a:t>Advanced Income Tax Track</a:t>
            </a:r>
            <a:br>
              <a:rPr lang="en-GB" dirty="0" smtClean="0"/>
            </a:br>
            <a:r>
              <a:rPr lang="en-US" b="0" i="0" dirty="0" smtClean="0"/>
              <a:t>Combined Report Tax Base Issues</a:t>
            </a:r>
            <a:endParaRPr lang="en-GB" b="0" i="0" dirty="0" smtClean="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8" name="Slide Number Placeholder 7"/>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169</a:t>
            </a:fld>
            <a:endParaRPr lang="en-GB" dirty="0">
              <a:solidFill>
                <a:srgbClr val="000000"/>
              </a:solidFill>
            </a:endParaRPr>
          </a:p>
        </p:txBody>
      </p:sp>
    </p:spTree>
    <p:extLst>
      <p:ext uri="{BB962C8B-B14F-4D97-AF65-F5344CB8AC3E}">
        <p14:creationId xmlns:p14="http://schemas.microsoft.com/office/powerpoint/2010/main" val="1630915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17</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graphicFrame>
        <p:nvGraphicFramePr>
          <p:cNvPr id="4" name="Table 3"/>
          <p:cNvGraphicFramePr>
            <a:graphicFrameLocks noGrp="1"/>
          </p:cNvGraphicFramePr>
          <p:nvPr>
            <p:extLst/>
          </p:nvPr>
        </p:nvGraphicFramePr>
        <p:xfrm>
          <a:off x="573795" y="1600200"/>
          <a:ext cx="4953000" cy="2026920"/>
        </p:xfrm>
        <a:graphic>
          <a:graphicData uri="http://schemas.openxmlformats.org/drawingml/2006/table">
            <a:tbl>
              <a:tblPr firstRow="1" bandRow="1">
                <a:tableStyleId>{5C22544A-7EE6-4342-B048-85BDC9FD1C3A}</a:tableStyleId>
              </a:tblPr>
              <a:tblGrid>
                <a:gridCol w="2133600"/>
                <a:gridCol w="1371600"/>
                <a:gridCol w="1447800"/>
              </a:tblGrid>
              <a:tr h="294640">
                <a:tc>
                  <a:txBody>
                    <a:bodyPr/>
                    <a:lstStyle/>
                    <a:p>
                      <a:r>
                        <a:rPr lang="en-US" sz="1600" dirty="0" smtClean="0">
                          <a:latin typeface="+mj-lt"/>
                        </a:rPr>
                        <a:t>Federal 1120</a:t>
                      </a:r>
                      <a:endParaRPr lang="en-US" sz="1600" dirty="0">
                        <a:latin typeface="+mj-lt"/>
                      </a:endParaRPr>
                    </a:p>
                  </a:txBody>
                  <a:tcPr/>
                </a:tc>
                <a:tc>
                  <a:txBody>
                    <a:bodyPr/>
                    <a:lstStyle/>
                    <a:p>
                      <a:pPr algn="ctr"/>
                      <a:r>
                        <a:rPr lang="en-US" sz="1600" dirty="0" smtClean="0">
                          <a:latin typeface="+mj-lt"/>
                        </a:rPr>
                        <a:t>Year 1</a:t>
                      </a:r>
                      <a:endParaRPr lang="en-US" sz="1600" dirty="0">
                        <a:latin typeface="+mj-lt"/>
                      </a:endParaRPr>
                    </a:p>
                  </a:txBody>
                  <a:tcPr/>
                </a:tc>
                <a:tc>
                  <a:txBody>
                    <a:bodyPr/>
                    <a:lstStyle/>
                    <a:p>
                      <a:pPr algn="ctr"/>
                      <a:r>
                        <a:rPr lang="en-US" sz="1600" dirty="0" smtClean="0">
                          <a:latin typeface="+mj-lt"/>
                        </a:rPr>
                        <a:t>Year 2</a:t>
                      </a:r>
                      <a:endParaRPr lang="en-US" sz="1600" dirty="0">
                        <a:latin typeface="+mj-lt"/>
                      </a:endParaRPr>
                    </a:p>
                  </a:txBody>
                  <a:tcPr/>
                </a:tc>
              </a:tr>
              <a:tr h="370840">
                <a:tc>
                  <a:txBody>
                    <a:bodyPr/>
                    <a:lstStyle/>
                    <a:p>
                      <a:r>
                        <a:rPr lang="en-US" sz="1600" dirty="0" smtClean="0">
                          <a:latin typeface="+mj-lt"/>
                        </a:rPr>
                        <a:t>Taxable Income of Corp A</a:t>
                      </a:r>
                      <a:endParaRPr lang="en-US" sz="1600" dirty="0">
                        <a:latin typeface="+mj-lt"/>
                      </a:endParaRPr>
                    </a:p>
                  </a:txBody>
                  <a:tcPr/>
                </a:tc>
                <a:tc>
                  <a:txBody>
                    <a:bodyPr/>
                    <a:lstStyle/>
                    <a:p>
                      <a:r>
                        <a:rPr lang="en-US" sz="1600" dirty="0" smtClean="0">
                          <a:latin typeface="+mj-lt"/>
                        </a:rPr>
                        <a:t>    9,000,000</a:t>
                      </a:r>
                      <a:endParaRPr lang="en-US" sz="1600" dirty="0">
                        <a:latin typeface="+mj-lt"/>
                      </a:endParaRPr>
                    </a:p>
                  </a:txBody>
                  <a:tcPr/>
                </a:tc>
                <a:tc>
                  <a:txBody>
                    <a:bodyPr/>
                    <a:lstStyle/>
                    <a:p>
                      <a:r>
                        <a:rPr lang="en-US" sz="1600" dirty="0" smtClean="0">
                          <a:latin typeface="+mj-lt"/>
                        </a:rPr>
                        <a:t>     9,000,000</a:t>
                      </a:r>
                      <a:endParaRPr lang="en-US" sz="1600" dirty="0">
                        <a:latin typeface="+mj-lt"/>
                      </a:endParaRPr>
                    </a:p>
                  </a:txBody>
                  <a:tcPr/>
                </a:tc>
              </a:tr>
              <a:tr h="370840">
                <a:tc>
                  <a:txBody>
                    <a:bodyPr/>
                    <a:lstStyle/>
                    <a:p>
                      <a:r>
                        <a:rPr lang="en-US" sz="1600" dirty="0" smtClean="0">
                          <a:latin typeface="+mj-lt"/>
                        </a:rPr>
                        <a:t>Subpart F Income</a:t>
                      </a:r>
                      <a:endParaRPr lang="en-US" sz="1600" dirty="0">
                        <a:latin typeface="+mj-lt"/>
                      </a:endParaRPr>
                    </a:p>
                  </a:txBody>
                  <a:tcPr/>
                </a:tc>
                <a:tc>
                  <a:txBody>
                    <a:bodyPr/>
                    <a:lstStyle/>
                    <a:p>
                      <a:r>
                        <a:rPr lang="en-US" sz="1600" dirty="0" smtClean="0">
                          <a:latin typeface="+mj-lt"/>
                        </a:rPr>
                        <a:t>    5,000,000</a:t>
                      </a:r>
                      <a:endParaRPr lang="en-US" sz="1600" dirty="0">
                        <a:latin typeface="+mj-lt"/>
                      </a:endParaRPr>
                    </a:p>
                  </a:txBody>
                  <a:tcPr/>
                </a:tc>
                <a:tc>
                  <a:txBody>
                    <a:bodyPr/>
                    <a:lstStyle/>
                    <a:p>
                      <a:r>
                        <a:rPr lang="en-US" sz="1600" dirty="0" smtClean="0">
                          <a:latin typeface="+mj-lt"/>
                        </a:rPr>
                        <a:t>                       0</a:t>
                      </a:r>
                      <a:endParaRPr lang="en-US" sz="1600" dirty="0">
                        <a:latin typeface="+mj-lt"/>
                      </a:endParaRPr>
                    </a:p>
                  </a:txBody>
                  <a:tcPr/>
                </a:tc>
              </a:tr>
              <a:tr h="370840">
                <a:tc>
                  <a:txBody>
                    <a:bodyPr/>
                    <a:lstStyle/>
                    <a:p>
                      <a:r>
                        <a:rPr lang="en-US" sz="1600" dirty="0" smtClean="0">
                          <a:latin typeface="+mj-lt"/>
                        </a:rPr>
                        <a:t>IRC</a:t>
                      </a:r>
                      <a:r>
                        <a:rPr lang="en-US" sz="1600" baseline="0" dirty="0" smtClean="0">
                          <a:latin typeface="+mj-lt"/>
                        </a:rPr>
                        <a:t> </a:t>
                      </a:r>
                      <a:r>
                        <a:rPr lang="en-IN" sz="1600" dirty="0" smtClean="0">
                          <a:latin typeface="+mj-lt"/>
                        </a:rPr>
                        <a:t>§78 Gross-Up</a:t>
                      </a:r>
                      <a:endParaRPr lang="en-US" sz="1600" dirty="0">
                        <a:latin typeface="+mj-lt"/>
                      </a:endParaRPr>
                    </a:p>
                  </a:txBody>
                  <a:tcPr/>
                </a:tc>
                <a:tc>
                  <a:txBody>
                    <a:bodyPr/>
                    <a:lstStyle/>
                    <a:p>
                      <a:r>
                        <a:rPr lang="en-US" sz="1600" dirty="0" smtClean="0">
                          <a:latin typeface="+mj-lt"/>
                        </a:rPr>
                        <a:t>    1,000,000</a:t>
                      </a:r>
                      <a:endParaRPr lang="en-US" sz="1600" dirty="0">
                        <a:latin typeface="+mj-lt"/>
                      </a:endParaRPr>
                    </a:p>
                  </a:txBody>
                  <a:tcPr/>
                </a:tc>
                <a:tc>
                  <a:txBody>
                    <a:bodyPr/>
                    <a:lstStyle/>
                    <a:p>
                      <a:r>
                        <a:rPr lang="en-US" sz="1600" dirty="0" smtClean="0">
                          <a:latin typeface="+mj-lt"/>
                        </a:rPr>
                        <a:t>                       0</a:t>
                      </a:r>
                      <a:endParaRPr lang="en-US" sz="1600" dirty="0">
                        <a:latin typeface="+mj-lt"/>
                      </a:endParaRPr>
                    </a:p>
                  </a:txBody>
                  <a:tcPr/>
                </a:tc>
              </a:tr>
              <a:tr h="370840">
                <a:tc>
                  <a:txBody>
                    <a:bodyPr/>
                    <a:lstStyle/>
                    <a:p>
                      <a:r>
                        <a:rPr lang="en-US" sz="1600" dirty="0" smtClean="0">
                          <a:latin typeface="+mj-lt"/>
                        </a:rPr>
                        <a:t>FTI (before credits)</a:t>
                      </a:r>
                      <a:endParaRPr lang="en-US" sz="1600" dirty="0">
                        <a:latin typeface="+mj-lt"/>
                      </a:endParaRPr>
                    </a:p>
                  </a:txBody>
                  <a:tcPr/>
                </a:tc>
                <a:tc>
                  <a:txBody>
                    <a:bodyPr/>
                    <a:lstStyle/>
                    <a:p>
                      <a:r>
                        <a:rPr lang="en-US" sz="1600" dirty="0" smtClean="0">
                          <a:latin typeface="+mj-lt"/>
                        </a:rPr>
                        <a:t>  15,000,000</a:t>
                      </a:r>
                      <a:endParaRPr lang="en-US" sz="1600" dirty="0">
                        <a:latin typeface="+mj-lt"/>
                      </a:endParaRPr>
                    </a:p>
                  </a:txBody>
                  <a:tcPr/>
                </a:tc>
                <a:tc>
                  <a:txBody>
                    <a:bodyPr/>
                    <a:lstStyle/>
                    <a:p>
                      <a:r>
                        <a:rPr lang="en-US" sz="1600" dirty="0" smtClean="0">
                          <a:latin typeface="+mj-lt"/>
                        </a:rPr>
                        <a:t>     9,000,000</a:t>
                      </a:r>
                      <a:endParaRPr lang="en-US" sz="1600" dirty="0">
                        <a:latin typeface="+mj-lt"/>
                      </a:endParaRPr>
                    </a:p>
                  </a:txBody>
                  <a:tcPr/>
                </a:tc>
              </a:tr>
            </a:tbl>
          </a:graphicData>
        </a:graphic>
      </p:graphicFrame>
      <p:graphicFrame>
        <p:nvGraphicFramePr>
          <p:cNvPr id="8" name="Table 7"/>
          <p:cNvGraphicFramePr>
            <a:graphicFrameLocks noGrp="1"/>
          </p:cNvGraphicFramePr>
          <p:nvPr>
            <p:extLst/>
          </p:nvPr>
        </p:nvGraphicFramePr>
        <p:xfrm>
          <a:off x="573795" y="3779520"/>
          <a:ext cx="4953000" cy="2189480"/>
        </p:xfrm>
        <a:graphic>
          <a:graphicData uri="http://schemas.openxmlformats.org/drawingml/2006/table">
            <a:tbl>
              <a:tblPr firstRow="1" bandRow="1">
                <a:tableStyleId>{5C22544A-7EE6-4342-B048-85BDC9FD1C3A}</a:tableStyleId>
              </a:tblPr>
              <a:tblGrid>
                <a:gridCol w="2133600"/>
                <a:gridCol w="1371600"/>
                <a:gridCol w="1447800"/>
              </a:tblGrid>
              <a:tr h="294640">
                <a:tc>
                  <a:txBody>
                    <a:bodyPr/>
                    <a:lstStyle/>
                    <a:p>
                      <a:r>
                        <a:rPr lang="en-US" sz="1600" dirty="0" smtClean="0">
                          <a:latin typeface="+mj-lt"/>
                        </a:rPr>
                        <a:t>California 1o0</a:t>
                      </a:r>
                      <a:endParaRPr lang="en-US" sz="1600" dirty="0">
                        <a:latin typeface="+mj-lt"/>
                      </a:endParaRPr>
                    </a:p>
                  </a:txBody>
                  <a:tcPr/>
                </a:tc>
                <a:tc>
                  <a:txBody>
                    <a:bodyPr/>
                    <a:lstStyle/>
                    <a:p>
                      <a:pPr algn="ctr"/>
                      <a:r>
                        <a:rPr lang="en-US" sz="1600" dirty="0" smtClean="0">
                          <a:latin typeface="+mj-lt"/>
                        </a:rPr>
                        <a:t>Year 1</a:t>
                      </a:r>
                      <a:endParaRPr lang="en-US" sz="1600" dirty="0">
                        <a:latin typeface="+mj-lt"/>
                      </a:endParaRPr>
                    </a:p>
                  </a:txBody>
                  <a:tcPr/>
                </a:tc>
                <a:tc>
                  <a:txBody>
                    <a:bodyPr/>
                    <a:lstStyle/>
                    <a:p>
                      <a:pPr algn="ctr"/>
                      <a:r>
                        <a:rPr lang="en-US" sz="1600" dirty="0" smtClean="0">
                          <a:latin typeface="+mj-lt"/>
                        </a:rPr>
                        <a:t>Year 2</a:t>
                      </a:r>
                      <a:endParaRPr lang="en-US" sz="1600" dirty="0">
                        <a:latin typeface="+mj-lt"/>
                      </a:endParaRPr>
                    </a:p>
                  </a:txBody>
                  <a:tcPr/>
                </a:tc>
              </a:tr>
              <a:tr h="370840">
                <a:tc>
                  <a:txBody>
                    <a:bodyPr/>
                    <a:lstStyle/>
                    <a:p>
                      <a:r>
                        <a:rPr lang="en-US" sz="1600" dirty="0" smtClean="0">
                          <a:latin typeface="+mj-lt"/>
                        </a:rPr>
                        <a:t>FTI (before</a:t>
                      </a:r>
                      <a:r>
                        <a:rPr lang="en-US" sz="1600" baseline="0" dirty="0" smtClean="0">
                          <a:latin typeface="+mj-lt"/>
                        </a:rPr>
                        <a:t> mods)</a:t>
                      </a:r>
                      <a:endParaRPr lang="en-US" sz="1600" dirty="0">
                        <a:latin typeface="+mj-lt"/>
                      </a:endParaRPr>
                    </a:p>
                  </a:txBody>
                  <a:tcPr/>
                </a:tc>
                <a:tc>
                  <a:txBody>
                    <a:bodyPr/>
                    <a:lstStyle/>
                    <a:p>
                      <a:r>
                        <a:rPr lang="en-US" sz="1600" dirty="0" smtClean="0">
                          <a:latin typeface="+mj-lt"/>
                        </a:rPr>
                        <a:t>  15,000,000</a:t>
                      </a:r>
                      <a:endParaRPr lang="en-US" sz="1600" dirty="0">
                        <a:latin typeface="+mj-lt"/>
                      </a:endParaRPr>
                    </a:p>
                  </a:txBody>
                  <a:tcPr/>
                </a:tc>
                <a:tc>
                  <a:txBody>
                    <a:bodyPr/>
                    <a:lstStyle/>
                    <a:p>
                      <a:r>
                        <a:rPr lang="en-US" sz="1600" dirty="0" smtClean="0">
                          <a:latin typeface="+mj-lt"/>
                        </a:rPr>
                        <a:t>     9,000,000</a:t>
                      </a:r>
                      <a:endParaRPr lang="en-US" sz="1600" dirty="0">
                        <a:latin typeface="+mj-lt"/>
                      </a:endParaRPr>
                    </a:p>
                  </a:txBody>
                  <a:tcPr/>
                </a:tc>
              </a:tr>
              <a:tr h="370840">
                <a:tc>
                  <a:txBody>
                    <a:bodyPr/>
                    <a:lstStyle/>
                    <a:p>
                      <a:r>
                        <a:rPr lang="en-US" sz="1600" dirty="0" smtClean="0">
                          <a:latin typeface="+mj-lt"/>
                        </a:rPr>
                        <a:t>Subpart F Income</a:t>
                      </a:r>
                      <a:endParaRPr lang="en-US" sz="1600" dirty="0">
                        <a:latin typeface="+mj-lt"/>
                      </a:endParaRPr>
                    </a:p>
                  </a:txBody>
                  <a:tcPr/>
                </a:tc>
                <a:tc>
                  <a:txBody>
                    <a:bodyPr/>
                    <a:lstStyle/>
                    <a:p>
                      <a:r>
                        <a:rPr lang="en-US" sz="1600" dirty="0" smtClean="0">
                          <a:latin typeface="+mj-lt"/>
                        </a:rPr>
                        <a:t> (5,000,000)</a:t>
                      </a:r>
                      <a:endParaRPr lang="en-US" sz="16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j-lt"/>
                        </a:rPr>
                        <a:t>                       0</a:t>
                      </a:r>
                      <a:endParaRPr lang="en-US" sz="1600" kern="1200" dirty="0" smtClean="0">
                        <a:solidFill>
                          <a:schemeClr val="dk1"/>
                        </a:solidFill>
                        <a:latin typeface="+mn-lt"/>
                        <a:ea typeface="+mn-ea"/>
                        <a:cs typeface="+mn-cs"/>
                      </a:endParaRPr>
                    </a:p>
                  </a:txBody>
                  <a:tcPr/>
                </a:tc>
              </a:tr>
              <a:tr h="370840">
                <a:tc>
                  <a:txBody>
                    <a:bodyPr/>
                    <a:lstStyle/>
                    <a:p>
                      <a:r>
                        <a:rPr lang="en-US" sz="1600" dirty="0" smtClean="0">
                          <a:latin typeface="+mj-lt"/>
                        </a:rPr>
                        <a:t>IRC</a:t>
                      </a:r>
                      <a:r>
                        <a:rPr lang="en-US" sz="1600" baseline="0" dirty="0" smtClean="0">
                          <a:latin typeface="+mj-lt"/>
                        </a:rPr>
                        <a:t> </a:t>
                      </a:r>
                      <a:r>
                        <a:rPr lang="en-IN" sz="1600" dirty="0" smtClean="0">
                          <a:latin typeface="+mj-lt"/>
                        </a:rPr>
                        <a:t>§78 Gross-Up</a:t>
                      </a:r>
                      <a:endParaRPr lang="en-US" sz="1600" dirty="0">
                        <a:latin typeface="+mj-lt"/>
                      </a:endParaRPr>
                    </a:p>
                  </a:txBody>
                  <a:tcPr/>
                </a:tc>
                <a:tc>
                  <a:txBody>
                    <a:bodyPr/>
                    <a:lstStyle/>
                    <a:p>
                      <a:r>
                        <a:rPr lang="en-US" sz="1600" dirty="0" smtClean="0">
                          <a:latin typeface="+mj-lt"/>
                        </a:rPr>
                        <a:t> (1,000,000)</a:t>
                      </a:r>
                      <a:endParaRPr lang="en-US" sz="1600" dirty="0">
                        <a:latin typeface="+mj-lt"/>
                      </a:endParaRPr>
                    </a:p>
                  </a:txBody>
                  <a:tcPr/>
                </a:tc>
                <a:tc>
                  <a:txBody>
                    <a:bodyPr/>
                    <a:lstStyle/>
                    <a:p>
                      <a:r>
                        <a:rPr lang="en-US" sz="1600" dirty="0" smtClean="0">
                          <a:latin typeface="+mj-lt"/>
                        </a:rPr>
                        <a:t>                       0</a:t>
                      </a:r>
                      <a:endParaRPr lang="en-US" sz="1600" dirty="0">
                        <a:latin typeface="+mj-lt"/>
                      </a:endParaRPr>
                    </a:p>
                  </a:txBody>
                  <a:tcPr/>
                </a:tc>
              </a:tr>
              <a:tr h="370840">
                <a:tc>
                  <a:txBody>
                    <a:bodyPr/>
                    <a:lstStyle/>
                    <a:p>
                      <a:r>
                        <a:rPr lang="en-US" sz="1600" dirty="0" smtClean="0">
                          <a:latin typeface="+mj-lt"/>
                        </a:rPr>
                        <a:t>Dividend Income</a:t>
                      </a:r>
                      <a:endParaRPr lang="en-US" sz="1600" dirty="0">
                        <a:latin typeface="+mj-lt"/>
                      </a:endParaRPr>
                    </a:p>
                  </a:txBody>
                  <a:tcPr/>
                </a:tc>
                <a:tc>
                  <a:txBody>
                    <a:bodyPr/>
                    <a:lstStyle/>
                    <a:p>
                      <a:r>
                        <a:rPr lang="en-US" sz="1600" dirty="0" smtClean="0">
                          <a:latin typeface="+mj-lt"/>
                        </a:rPr>
                        <a:t>                     0</a:t>
                      </a:r>
                      <a:endParaRPr lang="en-US" sz="16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mn-ea"/>
                          <a:cs typeface="+mn-cs"/>
                        </a:rPr>
                        <a:t>     5,000,000</a:t>
                      </a:r>
                    </a:p>
                  </a:txBody>
                  <a:tcPr/>
                </a:tc>
              </a:tr>
              <a:tr h="370840">
                <a:tc>
                  <a:txBody>
                    <a:bodyPr/>
                    <a:lstStyle/>
                    <a:p>
                      <a:r>
                        <a:rPr lang="en-US" sz="1600" dirty="0" smtClean="0">
                          <a:latin typeface="+mj-lt"/>
                        </a:rPr>
                        <a:t>CA Taxable Income</a:t>
                      </a:r>
                      <a:endParaRPr lang="en-US" sz="1600" dirty="0">
                        <a:latin typeface="+mj-lt"/>
                      </a:endParaRPr>
                    </a:p>
                  </a:txBody>
                  <a:tcPr/>
                </a:tc>
                <a:tc>
                  <a:txBody>
                    <a:bodyPr/>
                    <a:lstStyle/>
                    <a:p>
                      <a:r>
                        <a:rPr lang="en-US" sz="1600" dirty="0" smtClean="0">
                          <a:latin typeface="+mj-lt"/>
                        </a:rPr>
                        <a:t>    9,000,000</a:t>
                      </a:r>
                      <a:endParaRPr lang="en-US" sz="1600" dirty="0">
                        <a:latin typeface="+mj-lt"/>
                      </a:endParaRPr>
                    </a:p>
                  </a:txBody>
                  <a:tcPr/>
                </a:tc>
                <a:tc>
                  <a:txBody>
                    <a:bodyPr/>
                    <a:lstStyle/>
                    <a:p>
                      <a:r>
                        <a:rPr lang="en-US" sz="1600" dirty="0" smtClean="0">
                          <a:latin typeface="+mj-lt"/>
                        </a:rPr>
                        <a:t>    14,000,000</a:t>
                      </a:r>
                      <a:endParaRPr lang="en-US" sz="1600" dirty="0">
                        <a:latin typeface="+mj-lt"/>
                      </a:endParaRPr>
                    </a:p>
                  </a:txBody>
                  <a:tcPr/>
                </a:tc>
              </a:tr>
            </a:tbl>
          </a:graphicData>
        </a:graphic>
      </p:graphicFrame>
      <p:sp>
        <p:nvSpPr>
          <p:cNvPr id="9" name="Content Placeholder 2"/>
          <p:cNvSpPr>
            <a:spLocks noGrp="1"/>
          </p:cNvSpPr>
          <p:nvPr>
            <p:ph sz="quarter" idx="15"/>
          </p:nvPr>
        </p:nvSpPr>
        <p:spPr>
          <a:xfrm>
            <a:off x="5867400" y="1601118"/>
            <a:ext cx="2743200" cy="4419600"/>
          </a:xfrm>
        </p:spPr>
        <p:txBody>
          <a:bodyPr/>
          <a:lstStyle/>
          <a:p>
            <a:pPr lvl="1"/>
            <a:r>
              <a:rPr lang="en-IN" sz="1600" dirty="0" smtClean="0"/>
              <a:t>In year 2, Corp B distributes $5 million to Corp A, which is excluded from Corp A’s federal income as PTI.</a:t>
            </a:r>
          </a:p>
          <a:p>
            <a:pPr lvl="1"/>
            <a:r>
              <a:rPr lang="en-IN" sz="1600" dirty="0" smtClean="0"/>
              <a:t>For California purposes, Corp A has no dividend income in year 1 and $5 million of dividend income in year 2. </a:t>
            </a:r>
          </a:p>
          <a:p>
            <a:pPr lvl="1"/>
            <a:r>
              <a:rPr lang="en-IN" sz="1600" dirty="0" smtClean="0"/>
              <a:t>Note that in a Water’s Edge environment, majority owned unitary CFCs with Subpart F income are subject to partial inclusion in the combined report. </a:t>
            </a:r>
          </a:p>
        </p:txBody>
      </p:sp>
    </p:spTree>
    <p:extLst>
      <p:ext uri="{BB962C8B-B14F-4D97-AF65-F5344CB8AC3E}">
        <p14:creationId xmlns:p14="http://schemas.microsoft.com/office/powerpoint/2010/main" val="5644460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US" dirty="0" smtClean="0"/>
              <a:t>Alternative Bases – Gross Receipts Tax</a:t>
            </a:r>
          </a:p>
          <a:p>
            <a:r>
              <a:rPr lang="en-GB" dirty="0" smtClean="0"/>
              <a:t>The state corporate income tax base generally starts on line 28 or 30 of a taxpayer's federal return. However, gross receipts taxes are different. The measure of the Texas tax on gross receipts, called the Margin Tax, starts with line 1c. Michigan* and Ohio specifically define what is included in gross receipts. </a:t>
            </a:r>
          </a:p>
          <a:p>
            <a:r>
              <a:rPr lang="en-GB" sz="1600" dirty="0" smtClean="0"/>
              <a:t>* The M</a:t>
            </a:r>
            <a:r>
              <a:rPr lang="en-US" sz="1600" dirty="0" err="1" smtClean="0"/>
              <a:t>ichigan</a:t>
            </a:r>
            <a:r>
              <a:rPr lang="en-US" sz="1600" dirty="0" smtClean="0"/>
              <a:t> Business tax is repealed and replaced with a tax based on income, effective for taxable years beginning on or after January 1, 2012.</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US" b="0" i="0" dirty="0" smtClean="0"/>
              <a:t>Alternative Bases</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0" name="Slide Number Placeholder 9"/>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170</a:t>
            </a:fld>
            <a:endParaRPr lang="en-GB" dirty="0">
              <a:solidFill>
                <a:srgbClr val="000000"/>
              </a:solidFill>
            </a:endParaRPr>
          </a:p>
        </p:txBody>
      </p:sp>
    </p:spTree>
    <p:extLst>
      <p:ext uri="{BB962C8B-B14F-4D97-AF65-F5344CB8AC3E}">
        <p14:creationId xmlns:p14="http://schemas.microsoft.com/office/powerpoint/2010/main" val="102503343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a:xfrm>
            <a:off x="530225" y="1752600"/>
            <a:ext cx="8077200" cy="4419600"/>
          </a:xfrm>
        </p:spPr>
        <p:txBody>
          <a:bodyPr/>
          <a:lstStyle/>
          <a:p>
            <a:r>
              <a:rPr lang="en-US" dirty="0"/>
              <a:t>What is a Gross Receipts Tax?</a:t>
            </a:r>
          </a:p>
          <a:p>
            <a:pPr lvl="1"/>
            <a:r>
              <a:rPr lang="en-US" dirty="0" smtClean="0"/>
              <a:t>Texas Margin Tax (“TMT”):</a:t>
            </a:r>
          </a:p>
          <a:p>
            <a:pPr lvl="2"/>
            <a:r>
              <a:rPr lang="en-US" dirty="0" smtClean="0"/>
              <a:t>TMT base is equal to total revenue less the greater of Cost of Goods Sold or Compensation Deduction. </a:t>
            </a:r>
          </a:p>
          <a:p>
            <a:pPr lvl="2"/>
            <a:r>
              <a:rPr lang="en-US" dirty="0" smtClean="0"/>
              <a:t>Tax base capped at 70% of total revenue or </a:t>
            </a:r>
            <a:r>
              <a:rPr lang="en-US" dirty="0"/>
              <a:t>total revenue less $1 million.</a:t>
            </a:r>
            <a:endParaRPr lang="en-US" dirty="0" smtClean="0"/>
          </a:p>
          <a:p>
            <a:pPr lvl="1"/>
            <a:r>
              <a:rPr lang="en-US" dirty="0" smtClean="0"/>
              <a:t>Ohio Commercial Activity Tax (CAT):</a:t>
            </a:r>
          </a:p>
          <a:p>
            <a:pPr lvl="2"/>
            <a:r>
              <a:rPr lang="en-US" dirty="0" smtClean="0"/>
              <a:t>Tax base includes Ohio sourced gross receipts from trade or business with very limited exceptions.</a:t>
            </a:r>
          </a:p>
          <a:p>
            <a:pPr lvl="2"/>
            <a:r>
              <a:rPr lang="en-US" dirty="0" smtClean="0"/>
              <a:t>Gross receipts are broadly defined as the total amount realized by a person, without deduction for the cost of goods sold or most other expenses incurred. </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US" b="0" i="0" dirty="0" smtClean="0"/>
              <a:t>Alternative Bases</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0" name="Slide Number Placeholder 9"/>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171</a:t>
            </a:fld>
            <a:endParaRPr lang="en-GB" dirty="0">
              <a:solidFill>
                <a:srgbClr val="000000"/>
              </a:solidFill>
            </a:endParaRPr>
          </a:p>
        </p:txBody>
      </p:sp>
    </p:spTree>
    <p:extLst>
      <p:ext uri="{BB962C8B-B14F-4D97-AF65-F5344CB8AC3E}">
        <p14:creationId xmlns:p14="http://schemas.microsoft.com/office/powerpoint/2010/main" val="374869205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0" i="0" dirty="0" smtClean="0"/>
              <a:t>Section 2</a:t>
            </a:r>
            <a:br>
              <a:rPr lang="en-GB" b="0" i="0" dirty="0" smtClean="0"/>
            </a:br>
            <a:r>
              <a:rPr lang="en-GB" dirty="0" smtClean="0">
                <a:solidFill>
                  <a:schemeClr val="accent6"/>
                </a:solidFill>
              </a:rPr>
              <a:t>Apportionment Factors – Property &amp; Payroll</a:t>
            </a:r>
            <a:endParaRPr lang="en-GB" dirty="0">
              <a:solidFill>
                <a:schemeClr val="accent6"/>
              </a:solidFill>
            </a:endParaRPr>
          </a:p>
        </p:txBody>
      </p:sp>
      <p:sp>
        <p:nvSpPr>
          <p:cNvPr id="5" name="Footer Placeholder 4"/>
          <p:cNvSpPr>
            <a:spLocks noGrp="1"/>
          </p:cNvSpPr>
          <p:nvPr>
            <p:ph type="ftr" sz="quarter" idx="10"/>
          </p:nvPr>
        </p:nvSpPr>
        <p:spPr/>
        <p:txBody>
          <a:bodyPr/>
          <a:lstStyle/>
          <a:p>
            <a:r>
              <a:rPr lang="en-GB" smtClean="0">
                <a:solidFill>
                  <a:srgbClr val="FFFFFF"/>
                </a:solidFill>
              </a:rPr>
              <a:t>UC Davis Summer Tax Institute</a:t>
            </a:r>
            <a:endParaRPr lang="en-GB" dirty="0">
              <a:solidFill>
                <a:srgbClr val="FFFFFF"/>
              </a:solidFill>
            </a:endParaRPr>
          </a:p>
        </p:txBody>
      </p:sp>
      <p:sp>
        <p:nvSpPr>
          <p:cNvPr id="6" name="Slide Number Placeholder 5"/>
          <p:cNvSpPr>
            <a:spLocks noGrp="1"/>
          </p:cNvSpPr>
          <p:nvPr>
            <p:ph type="sldNum" sz="quarter" idx="11"/>
          </p:nvPr>
        </p:nvSpPr>
        <p:spPr/>
        <p:txBody>
          <a:bodyPr/>
          <a:lstStyle/>
          <a:p>
            <a:fld id="{03CA4A76-51E5-4024-8537-422928303EF6}" type="slidenum">
              <a:rPr lang="en-GB" smtClean="0">
                <a:solidFill>
                  <a:srgbClr val="FFFFFF"/>
                </a:solidFill>
              </a:rPr>
              <a:pPr/>
              <a:t>172</a:t>
            </a:fld>
            <a:endParaRPr lang="en-GB" dirty="0">
              <a:solidFill>
                <a:srgbClr val="FFFFFF"/>
              </a:solidFill>
            </a:endParaRPr>
          </a:p>
        </p:txBody>
      </p:sp>
      <p:sp>
        <p:nvSpPr>
          <p:cNvPr id="4" name="Date Placeholder 3"/>
          <p:cNvSpPr>
            <a:spLocks noGrp="1"/>
          </p:cNvSpPr>
          <p:nvPr>
            <p:ph type="dt" sz="half" idx="12"/>
          </p:nvPr>
        </p:nvSpPr>
        <p:spPr/>
        <p:txBody>
          <a:bodyPr/>
          <a:lstStyle/>
          <a:p>
            <a:r>
              <a:rPr lang="en-US" smtClean="0">
                <a:solidFill>
                  <a:srgbClr val="FFFFFF"/>
                </a:solidFill>
              </a:rPr>
              <a:t>June 14, 2017</a:t>
            </a:r>
            <a:endParaRPr lang="en-GB" dirty="0">
              <a:solidFill>
                <a:srgbClr val="FFFFFF"/>
              </a:solidFill>
            </a:endParaRPr>
          </a:p>
        </p:txBody>
      </p:sp>
    </p:spTree>
    <p:extLst>
      <p:ext uri="{BB962C8B-B14F-4D97-AF65-F5344CB8AC3E}">
        <p14:creationId xmlns:p14="http://schemas.microsoft.com/office/powerpoint/2010/main" val="243694824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482137" y="605118"/>
            <a:ext cx="8179724" cy="5922085"/>
            <a:chOff x="530352" y="685800"/>
            <a:chExt cx="8997696" cy="6711696"/>
          </a:xfrm>
        </p:grpSpPr>
        <p:sp>
          <p:nvSpPr>
            <p:cNvPr id="14"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15"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16"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rgbClr val="A32020"/>
                </a:solidFill>
              </a:endParaRPr>
            </a:p>
          </p:txBody>
        </p:sp>
        <p:grpSp>
          <p:nvGrpSpPr>
            <p:cNvPr id="3" name="Group 600" hidden="1"/>
            <p:cNvGrpSpPr/>
            <p:nvPr/>
          </p:nvGrpSpPr>
          <p:grpSpPr>
            <a:xfrm>
              <a:off x="530352" y="6016752"/>
              <a:ext cx="8997696" cy="609600"/>
              <a:chOff x="530352" y="6016752"/>
              <a:chExt cx="8997696" cy="609600"/>
            </a:xfrm>
          </p:grpSpPr>
          <p:sp>
            <p:nvSpPr>
              <p:cNvPr id="53"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4"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9"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60"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61"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4" name="Group 500" hidden="1"/>
            <p:cNvGrpSpPr/>
            <p:nvPr/>
          </p:nvGrpSpPr>
          <p:grpSpPr>
            <a:xfrm>
              <a:off x="530352" y="5257800"/>
              <a:ext cx="8997696" cy="609600"/>
              <a:chOff x="530352" y="5257800"/>
              <a:chExt cx="8997696" cy="609600"/>
            </a:xfrm>
          </p:grpSpPr>
          <p:sp>
            <p:nvSpPr>
              <p:cNvPr id="47"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8"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9"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0"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1"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2"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5" name="Group 400" hidden="1"/>
            <p:cNvGrpSpPr/>
            <p:nvPr/>
          </p:nvGrpSpPr>
          <p:grpSpPr>
            <a:xfrm>
              <a:off x="530352" y="4498848"/>
              <a:ext cx="8997696" cy="609600"/>
              <a:chOff x="530352" y="4498848"/>
              <a:chExt cx="8997696" cy="609600"/>
            </a:xfrm>
          </p:grpSpPr>
          <p:sp>
            <p:nvSpPr>
              <p:cNvPr id="41"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2"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3"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4"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5"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6"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6" name="Group 300" hidden="1"/>
            <p:cNvGrpSpPr/>
            <p:nvPr/>
          </p:nvGrpSpPr>
          <p:grpSpPr>
            <a:xfrm>
              <a:off x="530352" y="3730752"/>
              <a:ext cx="8997696" cy="609600"/>
              <a:chOff x="530352" y="3730752"/>
              <a:chExt cx="8997696" cy="609600"/>
            </a:xfrm>
          </p:grpSpPr>
          <p:sp>
            <p:nvSpPr>
              <p:cNvPr id="35"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6"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7"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8"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9"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0"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11" name="Group 200" hidden="1"/>
            <p:cNvGrpSpPr/>
            <p:nvPr/>
          </p:nvGrpSpPr>
          <p:grpSpPr>
            <a:xfrm>
              <a:off x="530352" y="2971800"/>
              <a:ext cx="8997696" cy="609600"/>
              <a:chOff x="530352" y="2971800"/>
              <a:chExt cx="8997696" cy="609600"/>
            </a:xfrm>
          </p:grpSpPr>
          <p:sp>
            <p:nvSpPr>
              <p:cNvPr id="29"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0"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1"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2"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3"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4"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12" name="Group 100" hidden="1"/>
            <p:cNvGrpSpPr/>
            <p:nvPr/>
          </p:nvGrpSpPr>
          <p:grpSpPr>
            <a:xfrm>
              <a:off x="530352" y="2212848"/>
              <a:ext cx="8997696" cy="609600"/>
              <a:chOff x="530352" y="2212848"/>
              <a:chExt cx="8997696" cy="609600"/>
            </a:xfrm>
          </p:grpSpPr>
          <p:sp>
            <p:nvSpPr>
              <p:cNvPr id="23"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4"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5"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6"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7"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8"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sp>
        <p:nvSpPr>
          <p:cNvPr id="57" name="Textbox"/>
          <p:cNvSpPr txBox="1"/>
          <p:nvPr>
            <p:custDataLst>
              <p:tags r:id="rId3"/>
            </p:custDataLst>
          </p:nvPr>
        </p:nvSpPr>
        <p:spPr>
          <a:xfrm>
            <a:off x="523375" y="1252523"/>
            <a:ext cx="540212" cy="169277"/>
          </a:xfrm>
          <a:prstGeom prst="rect">
            <a:avLst/>
          </a:prstGeom>
          <a:noFill/>
        </p:spPr>
        <p:txBody>
          <a:bodyPr wrap="none" lIns="0" tIns="0" rIns="0" bIns="0" rtlCol="0">
            <a:spAutoFit/>
          </a:bodyPr>
          <a:lstStyle/>
          <a:p>
            <a:r>
              <a:rPr lang="en-US" sz="1100" b="1" dirty="0">
                <a:solidFill>
                  <a:srgbClr val="A32020"/>
                </a:solidFill>
                <a:latin typeface="Georgia" pitchFamily="18" charset="0"/>
              </a:rPr>
              <a:t>Section</a:t>
            </a:r>
          </a:p>
        </p:txBody>
      </p:sp>
      <p:sp>
        <p:nvSpPr>
          <p:cNvPr id="58" name="Textbox"/>
          <p:cNvSpPr txBox="1"/>
          <p:nvPr>
            <p:custDataLst>
              <p:tags r:id="rId4"/>
            </p:custDataLst>
          </p:nvPr>
        </p:nvSpPr>
        <p:spPr>
          <a:xfrm>
            <a:off x="1476375" y="1252523"/>
            <a:ext cx="681277" cy="169277"/>
          </a:xfrm>
          <a:prstGeom prst="rect">
            <a:avLst/>
          </a:prstGeom>
          <a:noFill/>
        </p:spPr>
        <p:txBody>
          <a:bodyPr wrap="none" lIns="0" tIns="0" rIns="0" bIns="0" rtlCol="0">
            <a:spAutoFit/>
          </a:bodyPr>
          <a:lstStyle/>
          <a:p>
            <a:r>
              <a:rPr lang="en-US" sz="1100" b="1" dirty="0">
                <a:solidFill>
                  <a:srgbClr val="A32020"/>
                </a:solidFill>
                <a:latin typeface="Georgia" pitchFamily="18" charset="0"/>
              </a:rPr>
              <a:t>Overview</a:t>
            </a:r>
          </a:p>
        </p:txBody>
      </p:sp>
      <p:cxnSp>
        <p:nvCxnSpPr>
          <p:cNvPr id="8" name="Straight Connector 7"/>
          <p:cNvCxnSpPr/>
          <p:nvPr/>
        </p:nvCxnSpPr>
        <p:spPr>
          <a:xfrm>
            <a:off x="484303" y="1210235"/>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4303" y="1455964"/>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5"/>
          </p:nvPr>
        </p:nvSpPr>
        <p:spPr/>
        <p:txBody>
          <a:bodyPr/>
          <a:lstStyle/>
          <a:p>
            <a:pPr marL="914400" indent="-914400">
              <a:buFont typeface="+mj-lt"/>
              <a:buAutoNum type="arabicPeriod" startAt="2"/>
            </a:pPr>
            <a:r>
              <a:rPr lang="en-US" dirty="0" smtClean="0"/>
              <a:t>Apportionment Factors – Property &amp; Payroll</a:t>
            </a:r>
          </a:p>
          <a:p>
            <a:pPr marL="1493838" lvl="3" indent="-571500">
              <a:buFont typeface="+mj-lt"/>
              <a:buAutoNum type="alphaUcPeriod"/>
            </a:pPr>
            <a:r>
              <a:rPr lang="en-US" dirty="0" smtClean="0"/>
              <a:t>Apportionment Principles</a:t>
            </a:r>
          </a:p>
          <a:p>
            <a:pPr marL="1768476" lvl="4" indent="-571500">
              <a:buFont typeface="+mj-lt"/>
              <a:buAutoNum type="romanLcPeriod"/>
            </a:pPr>
            <a:r>
              <a:rPr lang="en-US" dirty="0" smtClean="0"/>
              <a:t>Right to Apportion</a:t>
            </a:r>
          </a:p>
          <a:p>
            <a:pPr marL="1768476" lvl="4" indent="-571500">
              <a:buFont typeface="+mj-lt"/>
              <a:buAutoNum type="romanLcPeriod"/>
            </a:pPr>
            <a:r>
              <a:rPr lang="en-US" dirty="0" smtClean="0"/>
              <a:t>Apportionment Formula </a:t>
            </a:r>
          </a:p>
          <a:p>
            <a:pPr marL="1768476" lvl="4" indent="-571500">
              <a:buFont typeface="+mj-lt"/>
              <a:buAutoNum type="romanLcPeriod"/>
            </a:pPr>
            <a:r>
              <a:rPr lang="en-US" dirty="0" smtClean="0"/>
              <a:t>Examples of State Apportionment</a:t>
            </a:r>
          </a:p>
          <a:p>
            <a:pPr marL="1768476" lvl="4" indent="-571500">
              <a:buFont typeface="+mj-lt"/>
              <a:buAutoNum type="romanLcPeriod"/>
            </a:pPr>
            <a:r>
              <a:rPr lang="en-US" dirty="0" smtClean="0"/>
              <a:t>MTC</a:t>
            </a:r>
          </a:p>
          <a:p>
            <a:pPr marL="1768476" lvl="4" indent="-571500">
              <a:buFont typeface="+mj-lt"/>
              <a:buAutoNum type="romanLcPeriod"/>
            </a:pPr>
            <a:r>
              <a:rPr lang="en-US" dirty="0" smtClean="0"/>
              <a:t>Fair Apportionment</a:t>
            </a:r>
          </a:p>
          <a:p>
            <a:pPr marL="1768476" lvl="4" indent="-571500">
              <a:buFont typeface="+mj-lt"/>
              <a:buAutoNum type="romanLcPeriod"/>
            </a:pPr>
            <a:r>
              <a:rPr lang="en-US" dirty="0" smtClean="0"/>
              <a:t>Division of Tax Base</a:t>
            </a:r>
          </a:p>
          <a:p>
            <a:pPr marL="1493838" lvl="3" indent="-571500">
              <a:buFont typeface="+mj-lt"/>
              <a:buAutoNum type="alphaUcPeriod"/>
            </a:pPr>
            <a:r>
              <a:rPr lang="en-US" dirty="0" smtClean="0"/>
              <a:t>The Property Factor</a:t>
            </a:r>
          </a:p>
          <a:p>
            <a:pPr marL="1493838" lvl="3" indent="-571500">
              <a:buFont typeface="+mj-lt"/>
              <a:buAutoNum type="alphaUcPeriod"/>
            </a:pPr>
            <a:r>
              <a:rPr lang="en-US" dirty="0" smtClean="0"/>
              <a:t>The Payroll Factor</a:t>
            </a:r>
            <a:endParaRPr lang="en-US" dirty="0"/>
          </a:p>
        </p:txBody>
      </p:sp>
      <p:sp>
        <p:nvSpPr>
          <p:cNvPr id="55" name="Title 54"/>
          <p:cNvSpPr>
            <a:spLocks noGrp="1"/>
          </p:cNvSpPr>
          <p:nvPr>
            <p:ph type="title"/>
          </p:nvPr>
        </p:nvSpPr>
        <p:spPr/>
        <p:txBody>
          <a:bodyPr/>
          <a:lstStyle/>
          <a:p>
            <a:r>
              <a:rPr lang="en-IN" dirty="0"/>
              <a:t>Table of </a:t>
            </a:r>
            <a:r>
              <a:rPr lang="en-IN" dirty="0" smtClean="0"/>
              <a:t>Contents</a:t>
            </a:r>
            <a:endParaRPr lang="en-IN" dirty="0"/>
          </a:p>
        </p:txBody>
      </p:sp>
      <p:sp>
        <p:nvSpPr>
          <p:cNvPr id="7" name="Date Placeholder 6"/>
          <p:cNvSpPr>
            <a:spLocks noGrp="1"/>
          </p:cNvSpPr>
          <p:nvPr>
            <p:ph type="dt" sz="half" idx="16"/>
          </p:nvPr>
        </p:nvSpPr>
        <p:spPr/>
        <p:txBody>
          <a:bodyPr/>
          <a:lstStyle/>
          <a:p>
            <a:r>
              <a:rPr lang="en-US" smtClean="0">
                <a:solidFill>
                  <a:srgbClr val="000000"/>
                </a:solidFill>
              </a:rPr>
              <a:t>June 14, 2017</a:t>
            </a:r>
            <a:endParaRPr lang="en-GB" dirty="0">
              <a:solidFill>
                <a:srgbClr val="000000"/>
              </a:solidFill>
            </a:endParaRPr>
          </a:p>
        </p:txBody>
      </p:sp>
      <p:sp>
        <p:nvSpPr>
          <p:cNvPr id="17" name="Footer Placeholder 16"/>
          <p:cNvSpPr>
            <a:spLocks noGrp="1"/>
          </p:cNvSpPr>
          <p:nvPr>
            <p:ph type="ftr" sz="quarter" idx="17"/>
          </p:nvPr>
        </p:nvSpPr>
        <p:spPr/>
        <p:txBody>
          <a:bodyPr/>
          <a:lstStyle/>
          <a:p>
            <a:r>
              <a:rPr lang="en-GB" smtClean="0">
                <a:solidFill>
                  <a:srgbClr val="000000"/>
                </a:solidFill>
              </a:rPr>
              <a:t>UC Davis Summer Tax Institute</a:t>
            </a:r>
            <a:endParaRPr lang="en-GB" dirty="0">
              <a:solidFill>
                <a:srgbClr val="000000"/>
              </a:solidFill>
            </a:endParaRPr>
          </a:p>
        </p:txBody>
      </p:sp>
      <p:sp>
        <p:nvSpPr>
          <p:cNvPr id="18" name="Slide Number Placeholder 17"/>
          <p:cNvSpPr>
            <a:spLocks noGrp="1"/>
          </p:cNvSpPr>
          <p:nvPr>
            <p:ph type="sldNum" sz="quarter" idx="18"/>
          </p:nvPr>
        </p:nvSpPr>
        <p:spPr/>
        <p:txBody>
          <a:bodyPr/>
          <a:lstStyle/>
          <a:p>
            <a:fld id="{6B22BB8E-5BF0-42CE-A011-AD609F148EE5}" type="slidenum">
              <a:rPr lang="en-GB" smtClean="0">
                <a:solidFill>
                  <a:srgbClr val="000000"/>
                </a:solidFill>
              </a:rPr>
              <a:pPr/>
              <a:t>173</a:t>
            </a:fld>
            <a:endParaRPr lang="en-GB" dirty="0">
              <a:solidFill>
                <a:srgbClr val="000000"/>
              </a:solidFill>
            </a:endParaRPr>
          </a:p>
        </p:txBody>
      </p:sp>
    </p:spTree>
    <p:custDataLst>
      <p:tags r:id="rId1"/>
    </p:custDataLst>
    <p:extLst>
      <p:ext uri="{BB962C8B-B14F-4D97-AF65-F5344CB8AC3E}">
        <p14:creationId xmlns:p14="http://schemas.microsoft.com/office/powerpoint/2010/main" val="241771755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sz="quarter" idx="15"/>
          </p:nvPr>
        </p:nvSpPr>
        <p:spPr/>
        <p:txBody>
          <a:bodyPr/>
          <a:lstStyle/>
          <a:p>
            <a:pPr lvl="1"/>
            <a:r>
              <a:rPr lang="en-GB" dirty="0" smtClean="0"/>
              <a:t>UDIPTA written in a simpler world (e.g., mining, manufacturing, and mercantile).</a:t>
            </a:r>
          </a:p>
          <a:p>
            <a:pPr lvl="1"/>
            <a:r>
              <a:rPr lang="en-GB" dirty="0" smtClean="0"/>
              <a:t>Reflects full accountability.</a:t>
            </a:r>
          </a:p>
          <a:p>
            <a:pPr lvl="1"/>
            <a:r>
              <a:rPr lang="en-GB" dirty="0" smtClean="0"/>
              <a:t>Must give rise to business income.</a:t>
            </a:r>
          </a:p>
          <a:p>
            <a:pPr lvl="1"/>
            <a:r>
              <a:rPr lang="en-GB" dirty="0" smtClean="0"/>
              <a:t>Not necessary for a factor to include everything (e.g., property factor where intangibles are excluded).</a:t>
            </a:r>
          </a:p>
        </p:txBody>
      </p:sp>
      <p:sp>
        <p:nvSpPr>
          <p:cNvPr id="24578" name="Title 1"/>
          <p:cNvSpPr>
            <a:spLocks noGrp="1"/>
          </p:cNvSpPr>
          <p:nvPr>
            <p:ph type="title"/>
          </p:nvPr>
        </p:nvSpPr>
        <p:spPr/>
        <p:txBody>
          <a:bodyPr/>
          <a:lstStyle/>
          <a:p>
            <a:r>
              <a:rPr lang="en-GB" dirty="0" smtClean="0"/>
              <a:t>Advanced Income Tax Track</a:t>
            </a:r>
            <a:br>
              <a:rPr lang="en-GB" dirty="0" smtClean="0"/>
            </a:br>
            <a:r>
              <a:rPr lang="en-GB" b="0" i="0" dirty="0" smtClean="0"/>
              <a:t>Apportionment Principles</a:t>
            </a:r>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8" name="Slide Number Placeholder 7"/>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174</a:t>
            </a:fld>
            <a:endParaRPr lang="en-GB" dirty="0">
              <a:solidFill>
                <a:srgbClr val="000000"/>
              </a:solidFill>
            </a:endParaRPr>
          </a:p>
        </p:txBody>
      </p:sp>
    </p:spTree>
    <p:extLst>
      <p:ext uri="{BB962C8B-B14F-4D97-AF65-F5344CB8AC3E}">
        <p14:creationId xmlns:p14="http://schemas.microsoft.com/office/powerpoint/2010/main" val="155185972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sz="quarter" idx="15"/>
          </p:nvPr>
        </p:nvSpPr>
        <p:spPr/>
        <p:txBody>
          <a:bodyPr/>
          <a:lstStyle/>
          <a:p>
            <a:r>
              <a:rPr lang="en-IN" dirty="0" smtClean="0"/>
              <a:t>“Taxable” in Another State:</a:t>
            </a:r>
          </a:p>
          <a:p>
            <a:pPr lvl="1"/>
            <a:r>
              <a:rPr lang="en-IN" dirty="0" smtClean="0"/>
              <a:t>In most states, a taxpayer must be “taxable in another state” before it may apportion its income. A business is considered taxable in another jurisdiction if:</a:t>
            </a:r>
          </a:p>
          <a:p>
            <a:pPr lvl="2"/>
            <a:r>
              <a:rPr lang="en-IN" dirty="0" smtClean="0"/>
              <a:t>It is subject to net income tax, franchise tax measured by net income, franchise tax for the privilege of doing business, or corporate stock tax in another state, or </a:t>
            </a:r>
          </a:p>
          <a:p>
            <a:pPr lvl="2"/>
            <a:r>
              <a:rPr lang="en-IN" dirty="0" smtClean="0"/>
              <a:t>The other state has jurisdiction to subject the taxpayer to net income taxes regardless of whether the state chooses to impose a tax. See Uniform Division of Income for Tax Purposes Act (UDITPA) § 3.</a:t>
            </a:r>
          </a:p>
          <a:p>
            <a:pPr lvl="3"/>
            <a:r>
              <a:rPr lang="en-IN" dirty="0"/>
              <a:t>See also </a:t>
            </a:r>
            <a:r>
              <a:rPr lang="en-US" i="1" dirty="0"/>
              <a:t>Appeal of </a:t>
            </a:r>
            <a:r>
              <a:rPr lang="en-US" i="1" dirty="0" err="1"/>
              <a:t>Craiglist</a:t>
            </a:r>
            <a:r>
              <a:rPr lang="en-US" i="1" dirty="0"/>
              <a:t>, Inc.</a:t>
            </a:r>
            <a:r>
              <a:rPr lang="en-US" dirty="0"/>
              <a:t>, Cal. St. Bd. of Equal., Jan. 15, 2016. </a:t>
            </a:r>
            <a:endParaRPr lang="en-IN" dirty="0"/>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Apportionment Principles – Right to Apportion</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1" name="Slide Number Placeholder 10"/>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175</a:t>
            </a:fld>
            <a:endParaRPr lang="en-GB" dirty="0">
              <a:solidFill>
                <a:srgbClr val="000000"/>
              </a:solidFill>
            </a:endParaRPr>
          </a:p>
        </p:txBody>
      </p:sp>
    </p:spTree>
    <p:extLst>
      <p:ext uri="{BB962C8B-B14F-4D97-AF65-F5344CB8AC3E}">
        <p14:creationId xmlns:p14="http://schemas.microsoft.com/office/powerpoint/2010/main" val="143628401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1">
              <a:spcAft>
                <a:spcPts val="100"/>
              </a:spcAft>
            </a:pPr>
            <a:r>
              <a:rPr lang="en-IN" dirty="0" smtClean="0"/>
              <a:t>California has adopted UDITPA § 3.</a:t>
            </a:r>
          </a:p>
          <a:p>
            <a:pPr lvl="1">
              <a:spcAft>
                <a:spcPts val="100"/>
              </a:spcAft>
            </a:pPr>
            <a:r>
              <a:rPr lang="en-IN" dirty="0" smtClean="0"/>
              <a:t>California has adopted a factor presence nexus standard in 2011.</a:t>
            </a:r>
          </a:p>
          <a:p>
            <a:pPr lvl="2">
              <a:spcAft>
                <a:spcPts val="100"/>
              </a:spcAft>
            </a:pPr>
            <a:r>
              <a:rPr lang="en-IN" dirty="0" smtClean="0"/>
              <a:t>Query: Is this the standard for right to apportion and apportionment in general? If so, what is the effective date? Is actually filing returns in other states required? </a:t>
            </a:r>
          </a:p>
          <a:p>
            <a:pPr lvl="3">
              <a:spcAft>
                <a:spcPts val="100"/>
              </a:spcAft>
            </a:pPr>
            <a:r>
              <a:rPr lang="en-IN" i="1" dirty="0" err="1" smtClean="0"/>
              <a:t>Amray</a:t>
            </a:r>
            <a:r>
              <a:rPr lang="en-IN" i="1" dirty="0" smtClean="0"/>
              <a:t>, Inc. v. Commissioner of Revenue</a:t>
            </a:r>
            <a:r>
              <a:rPr lang="en-IN" dirty="0" smtClean="0"/>
              <a:t>, No. 119875 (Mass. App. Tax Bd. April 17, 1986): the Massachusetts Appellate Tax Board held that the company was “subject to tax” in other jurisdictions due to activities of its service personnel despite its failure to file returns in the other states.</a:t>
            </a:r>
          </a:p>
          <a:p>
            <a:pPr lvl="3">
              <a:spcAft>
                <a:spcPts val="100"/>
              </a:spcAft>
            </a:pPr>
            <a:r>
              <a:rPr lang="en-IN" i="1" dirty="0" smtClean="0"/>
              <a:t>Technical Assistance Advisement 95(C)1-008</a:t>
            </a:r>
            <a:r>
              <a:rPr lang="en-IN" dirty="0" smtClean="0"/>
              <a:t>, Fla. Dept. of Rev., August 30, 1995: A Florida corporation licensing a patent outside the State was not entitled to apportion its income within and without the State.</a:t>
            </a:r>
          </a:p>
          <a:p>
            <a:pPr lvl="3">
              <a:spcAft>
                <a:spcPts val="100"/>
              </a:spcAft>
            </a:pPr>
            <a:r>
              <a:rPr lang="en-IN" dirty="0" smtClean="0"/>
              <a:t>Alternative apportionment methods that deviate from the standard UDITPA method will be discussed on Day Four.</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Apportionment Principles – Right to Apportion</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1" name="Slide Number Placeholder 10"/>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176</a:t>
            </a:fld>
            <a:endParaRPr lang="en-GB" dirty="0">
              <a:solidFill>
                <a:srgbClr val="000000"/>
              </a:solidFill>
            </a:endParaRPr>
          </a:p>
        </p:txBody>
      </p:sp>
    </p:spTree>
    <p:extLst>
      <p:ext uri="{BB962C8B-B14F-4D97-AF65-F5344CB8AC3E}">
        <p14:creationId xmlns:p14="http://schemas.microsoft.com/office/powerpoint/2010/main" val="107182561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quarter" idx="15"/>
          </p:nvPr>
        </p:nvSpPr>
        <p:spPr>
          <a:xfrm>
            <a:off x="533400" y="1752600"/>
            <a:ext cx="8077200" cy="2054409"/>
          </a:xfrm>
        </p:spPr>
        <p:txBody>
          <a:bodyPr>
            <a:spAutoFit/>
          </a:bodyPr>
          <a:lstStyle/>
          <a:p>
            <a:pPr lvl="1"/>
            <a:r>
              <a:rPr lang="en-IN" dirty="0" smtClean="0"/>
              <a:t>The traditional formula that had been used by most states for the apportionment of multistate business income is an average of three factors - property, payroll and sales. That formula is termed the “Massachusetts formula” in recognition of the fact that Massachusetts was the first state to employ the formula. However, few states today use an equally-weighted three factor formula.</a:t>
            </a:r>
          </a:p>
          <a:p>
            <a:pPr marL="0" lvl="1" indent="0">
              <a:buNone/>
            </a:pPr>
            <a:r>
              <a:rPr lang="en-IN" dirty="0"/>
              <a:t>General Formula</a:t>
            </a:r>
            <a:r>
              <a:rPr lang="en-IN" dirty="0" smtClean="0"/>
              <a:t>:</a:t>
            </a:r>
            <a:endParaRPr lang="en-IN" dirty="0"/>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Apportionment Principles – Apportionment Formula</a:t>
            </a:r>
            <a:endParaRPr lang="en-US" b="0" i="0" dirty="0"/>
          </a:p>
        </p:txBody>
      </p:sp>
      <p:sp>
        <p:nvSpPr>
          <p:cNvPr id="8" name="Date Placeholder 7"/>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1" name="Slide Number Placeholder 10"/>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177</a:t>
            </a:fld>
            <a:endParaRPr lang="en-GB" dirty="0">
              <a:solidFill>
                <a:srgbClr val="000000"/>
              </a:solidFill>
            </a:endParaRPr>
          </a:p>
        </p:txBody>
      </p:sp>
      <p:sp>
        <p:nvSpPr>
          <p:cNvPr id="10" name="Rectangle 7"/>
          <p:cNvSpPr>
            <a:spLocks noChangeArrowheads="1"/>
          </p:cNvSpPr>
          <p:nvPr/>
        </p:nvSpPr>
        <p:spPr bwMode="auto">
          <a:xfrm>
            <a:off x="533400" y="3895725"/>
            <a:ext cx="8077200" cy="1552576"/>
          </a:xfrm>
          <a:prstGeom prst="rect">
            <a:avLst/>
          </a:prstGeom>
          <a:solidFill>
            <a:schemeClr val="tx2"/>
          </a:solidFill>
          <a:ln w="9525">
            <a:noFill/>
            <a:miter lim="800000"/>
            <a:headEnd/>
            <a:tailEnd/>
          </a:ln>
          <a:effectLst/>
        </p:spPr>
        <p:txBody>
          <a:bodyPr wrap="square" lIns="45720" tIns="27432" rIns="45720" bIns="27432" anchor="ctr" anchorCtr="1">
            <a:noAutofit/>
          </a:bodyPr>
          <a:lstStyle/>
          <a:p>
            <a:pPr>
              <a:tabLst>
                <a:tab pos="1828800" algn="l"/>
                <a:tab pos="3309938" algn="l"/>
              </a:tabLst>
            </a:pPr>
            <a:r>
              <a:rPr lang="en-US" dirty="0">
                <a:solidFill>
                  <a:srgbClr val="FFFFFF"/>
                </a:solidFill>
                <a:latin typeface="Arial" pitchFamily="34" charset="0"/>
              </a:rPr>
              <a:t>Property </a:t>
            </a:r>
            <a:r>
              <a:rPr lang="en-US" dirty="0" smtClean="0">
                <a:solidFill>
                  <a:srgbClr val="FFFFFF"/>
                </a:solidFill>
                <a:latin typeface="Arial" pitchFamily="34" charset="0"/>
              </a:rPr>
              <a:t>w/</a:t>
            </a:r>
            <a:r>
              <a:rPr lang="en-US" dirty="0" err="1" smtClean="0">
                <a:solidFill>
                  <a:srgbClr val="FFFFFF"/>
                </a:solidFill>
                <a:latin typeface="Arial" pitchFamily="34" charset="0"/>
              </a:rPr>
              <a:t>i</a:t>
            </a:r>
            <a:r>
              <a:rPr lang="en-US" dirty="0" smtClean="0">
                <a:solidFill>
                  <a:srgbClr val="FFFFFF"/>
                </a:solidFill>
                <a:latin typeface="Arial" pitchFamily="34" charset="0"/>
              </a:rPr>
              <a:t> state         Payroll w/</a:t>
            </a:r>
            <a:r>
              <a:rPr lang="en-US" dirty="0" err="1" smtClean="0">
                <a:solidFill>
                  <a:srgbClr val="FFFFFF"/>
                </a:solidFill>
                <a:latin typeface="Arial" pitchFamily="34" charset="0"/>
              </a:rPr>
              <a:t>i</a:t>
            </a:r>
            <a:r>
              <a:rPr lang="en-US" dirty="0" smtClean="0">
                <a:solidFill>
                  <a:srgbClr val="FFFFFF"/>
                </a:solidFill>
                <a:latin typeface="Arial" pitchFamily="34" charset="0"/>
              </a:rPr>
              <a:t> state     Receipts w/i </a:t>
            </a:r>
            <a:r>
              <a:rPr lang="en-US" dirty="0">
                <a:solidFill>
                  <a:srgbClr val="FFFFFF"/>
                </a:solidFill>
                <a:latin typeface="Arial" pitchFamily="34" charset="0"/>
              </a:rPr>
              <a:t>state</a:t>
            </a:r>
          </a:p>
          <a:p>
            <a:pPr>
              <a:tabLst>
                <a:tab pos="1828800" algn="l"/>
                <a:tab pos="3309938" algn="l"/>
              </a:tabLst>
            </a:pPr>
            <a:r>
              <a:rPr lang="en-US" dirty="0" smtClean="0">
                <a:solidFill>
                  <a:srgbClr val="FFFFFF"/>
                </a:solidFill>
                <a:latin typeface="Arial" pitchFamily="34" charset="0"/>
              </a:rPr>
              <a:t>______________    +   ____________  +  ______________  </a:t>
            </a:r>
            <a:r>
              <a:rPr lang="en-US" dirty="0" smtClean="0">
                <a:solidFill>
                  <a:srgbClr val="FFFFFF"/>
                </a:solidFill>
                <a:latin typeface="Arial" pitchFamily="34" charset="0"/>
                <a:cs typeface="Arial" pitchFamily="34" charset="0"/>
              </a:rPr>
              <a:t>÷   </a:t>
            </a:r>
            <a:r>
              <a:rPr lang="en-US" dirty="0">
                <a:solidFill>
                  <a:srgbClr val="FFFFFF"/>
                </a:solidFill>
                <a:latin typeface="Arial" pitchFamily="34" charset="0"/>
                <a:cs typeface="Arial" pitchFamily="34" charset="0"/>
              </a:rPr>
              <a:t>3</a:t>
            </a:r>
          </a:p>
          <a:p>
            <a:pPr>
              <a:tabLst>
                <a:tab pos="1828800" algn="l"/>
                <a:tab pos="3309938" algn="l"/>
              </a:tabLst>
            </a:pPr>
            <a:r>
              <a:rPr lang="en-US" dirty="0">
                <a:solidFill>
                  <a:srgbClr val="FFFFFF"/>
                </a:solidFill>
                <a:latin typeface="Arial" pitchFamily="34" charset="0"/>
              </a:rPr>
              <a:t>Property 	</a:t>
            </a:r>
            <a:r>
              <a:rPr lang="en-US" dirty="0" smtClean="0">
                <a:solidFill>
                  <a:srgbClr val="FFFFFF"/>
                </a:solidFill>
                <a:latin typeface="Arial" pitchFamily="34" charset="0"/>
              </a:rPr>
              <a:t>            Payroll</a:t>
            </a:r>
            <a:r>
              <a:rPr lang="en-US" dirty="0">
                <a:solidFill>
                  <a:srgbClr val="FFFFFF"/>
                </a:solidFill>
                <a:latin typeface="Arial" pitchFamily="34" charset="0"/>
              </a:rPr>
              <a:t>		</a:t>
            </a:r>
            <a:r>
              <a:rPr lang="en-US" dirty="0" smtClean="0">
                <a:solidFill>
                  <a:srgbClr val="FFFFFF"/>
                </a:solidFill>
                <a:latin typeface="Arial" pitchFamily="34" charset="0"/>
              </a:rPr>
              <a:t>   	Receipts</a:t>
            </a:r>
            <a:endParaRPr lang="en-US" dirty="0">
              <a:solidFill>
                <a:srgbClr val="FFFFFF"/>
              </a:solidFill>
              <a:latin typeface="Arial" pitchFamily="34" charset="0"/>
            </a:endParaRPr>
          </a:p>
          <a:p>
            <a:pPr>
              <a:tabLst>
                <a:tab pos="1828800" algn="l"/>
                <a:tab pos="3309938" algn="l"/>
              </a:tabLst>
            </a:pPr>
            <a:r>
              <a:rPr lang="en-US" dirty="0" smtClean="0">
                <a:solidFill>
                  <a:srgbClr val="FFFFFF"/>
                </a:solidFill>
                <a:latin typeface="Arial" pitchFamily="34" charset="0"/>
              </a:rPr>
              <a:t>everywhere    </a:t>
            </a:r>
            <a:r>
              <a:rPr lang="en-US" dirty="0">
                <a:solidFill>
                  <a:srgbClr val="FFFFFF"/>
                </a:solidFill>
                <a:latin typeface="Arial" pitchFamily="34" charset="0"/>
              </a:rPr>
              <a:t>	</a:t>
            </a:r>
            <a:r>
              <a:rPr lang="en-US" dirty="0" smtClean="0">
                <a:solidFill>
                  <a:srgbClr val="FFFFFF"/>
                </a:solidFill>
                <a:latin typeface="Arial" pitchFamily="34" charset="0"/>
              </a:rPr>
              <a:t>            everywhere     </a:t>
            </a:r>
            <a:r>
              <a:rPr lang="en-US" dirty="0">
                <a:solidFill>
                  <a:srgbClr val="FFFFFF"/>
                </a:solidFill>
                <a:latin typeface="Arial" pitchFamily="34" charset="0"/>
              </a:rPr>
              <a:t>	</a:t>
            </a:r>
            <a:r>
              <a:rPr lang="en-US" dirty="0" smtClean="0">
                <a:solidFill>
                  <a:srgbClr val="FFFFFF"/>
                </a:solidFill>
                <a:latin typeface="Arial" pitchFamily="34" charset="0"/>
              </a:rPr>
              <a:t>everywhere</a:t>
            </a:r>
            <a:endParaRPr lang="en-US" dirty="0">
              <a:solidFill>
                <a:srgbClr val="FFFFFF"/>
              </a:solidFill>
              <a:latin typeface="Arial" pitchFamily="34" charset="0"/>
            </a:endParaRPr>
          </a:p>
        </p:txBody>
      </p:sp>
    </p:spTree>
    <p:extLst>
      <p:ext uri="{BB962C8B-B14F-4D97-AF65-F5344CB8AC3E}">
        <p14:creationId xmlns:p14="http://schemas.microsoft.com/office/powerpoint/2010/main" val="316322523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US" dirty="0" smtClean="0"/>
              <a:t>Trend Toward Heavier Weighting of the Sales Factor</a:t>
            </a:r>
          </a:p>
          <a:p>
            <a:pPr lvl="1"/>
            <a:r>
              <a:rPr lang="en-US" dirty="0" smtClean="0"/>
              <a:t>In order to create incentives for businesses to locate within a particular state, and perhaps in recognition of the importance of the market state in the production of income, many states have increased the weight of the sales factor, and some have shifted to a single sales factor formula.</a:t>
            </a:r>
          </a:p>
          <a:p>
            <a:pPr lvl="2"/>
            <a:r>
              <a:rPr lang="en-US" i="1" dirty="0" smtClean="0"/>
              <a:t>Moorman Mfg. Co. v. Bair</a:t>
            </a:r>
            <a:r>
              <a:rPr lang="en-US" dirty="0" smtClean="0"/>
              <a:t>, 437 U.S. 267 (1978), the Supreme Court upheld Iowa's use of a single factor receipts-based formula.</a:t>
            </a:r>
          </a:p>
          <a:p>
            <a:pPr lvl="2"/>
            <a:r>
              <a:rPr lang="en-US" dirty="0" smtClean="0"/>
              <a:t>Effective for taxable years beginning on or after January 1, 2011, California provides that any apportioning trade or business, other than an apportioning trade or business described in Cal. Rev. &amp; Tax. Code Sec. 25128(b), may make an annual irrevocable election on an original timely filed return to use a single sales factor for apportionment. (Cal. Rev. &amp; Tax. Code § 25128.5).</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Apportionment Principles – Apportionment Formula</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0" name="Slide Number Placeholder 9"/>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178</a:t>
            </a:fld>
            <a:endParaRPr lang="en-GB" dirty="0">
              <a:solidFill>
                <a:srgbClr val="000000"/>
              </a:solidFill>
            </a:endParaRPr>
          </a:p>
        </p:txBody>
      </p:sp>
    </p:spTree>
    <p:extLst>
      <p:ext uri="{BB962C8B-B14F-4D97-AF65-F5344CB8AC3E}">
        <p14:creationId xmlns:p14="http://schemas.microsoft.com/office/powerpoint/2010/main" val="130363045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US" dirty="0" smtClean="0"/>
              <a:t>Trend Toward Heavier Weighting of the Sales Factor</a:t>
            </a:r>
          </a:p>
          <a:p>
            <a:pPr lvl="1"/>
            <a:r>
              <a:rPr lang="en-US" dirty="0" smtClean="0"/>
              <a:t>In order to create incentives for businesses to locate within a particular state, and perhaps in recognition of the importance of the market state in the production of income, many states have increased the weight of the sales factor, and some have shifted to a single sales factor formula.</a:t>
            </a:r>
          </a:p>
          <a:p>
            <a:pPr lvl="2"/>
            <a:r>
              <a:rPr lang="en-US" dirty="0" smtClean="0"/>
              <a:t>The FTB has provided additional guidance regarding the mechanics of the election in Cal. Code </a:t>
            </a:r>
            <a:r>
              <a:rPr lang="en-US" dirty="0" err="1" smtClean="0"/>
              <a:t>Regs</a:t>
            </a:r>
            <a:r>
              <a:rPr lang="en-US" dirty="0" smtClean="0"/>
              <a:t>., tit. 18, §§ 25128.5 and 25136-2. </a:t>
            </a:r>
          </a:p>
          <a:p>
            <a:pPr lvl="2"/>
            <a:r>
              <a:rPr lang="en-US" dirty="0" smtClean="0"/>
              <a:t>Under Proposition 39, Single Sales Factor is mandatory, except for excluded industries (e.g. banks and financials), for 2013 and beyond</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Apportionment Principles – Apportionment Formula</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0" name="Slide Number Placeholder 9"/>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179</a:t>
            </a:fld>
            <a:endParaRPr lang="en-GB" dirty="0">
              <a:solidFill>
                <a:srgbClr val="000000"/>
              </a:solidFill>
            </a:endParaRPr>
          </a:p>
        </p:txBody>
      </p:sp>
    </p:spTree>
    <p:extLst>
      <p:ext uri="{BB962C8B-B14F-4D97-AF65-F5344CB8AC3E}">
        <p14:creationId xmlns:p14="http://schemas.microsoft.com/office/powerpoint/2010/main" val="1389976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IN" sz="1600" dirty="0" smtClean="0"/>
              <a:t>California’s adoption of IRC provisions is further complicated by fixed date IRC references and Proposition 26 (“Prop 26”). </a:t>
            </a:r>
          </a:p>
          <a:p>
            <a:pPr lvl="1"/>
            <a:r>
              <a:rPr lang="en-IN" sz="1600" dirty="0" smtClean="0"/>
              <a:t>On April 12, 2010, SB 401, the Conformity Act of 2010 was passed. The Act changes California’s IRC reference date from January 1, 2005, to January 1, 2009. The act is operative for taxable years beginning on or after January 1, 2010, except as otherwise noted. </a:t>
            </a:r>
          </a:p>
          <a:p>
            <a:pPr lvl="1"/>
            <a:r>
              <a:rPr lang="en-IN" sz="1600" dirty="0" smtClean="0"/>
              <a:t>Subsequently, California voters passed Prop 26 requiring, among other things, a two-thirds supermajority vote in each house of the California State Legislature for tax measures which increased any taxpayer’s liability. Prop 26 applies retroactively to legislation enacted after January 1, 2010. Previous legislation impacted by the retroactive application of Prop 26 would need to be re-enacted by the anniversary date of Prop 26’s passage to remain in effect. </a:t>
            </a:r>
          </a:p>
          <a:p>
            <a:pPr lvl="1"/>
            <a:endParaRPr lang="en-US" sz="1600" dirty="0"/>
          </a:p>
        </p:txBody>
      </p:sp>
      <p:sp>
        <p:nvSpPr>
          <p:cNvPr id="2" name="Title 1"/>
          <p:cNvSpPr>
            <a:spLocks noGrp="1"/>
          </p:cNvSpPr>
          <p:nvPr>
            <p:ph type="title"/>
          </p:nvPr>
        </p:nvSpPr>
        <p:spPr/>
        <p:txBody>
          <a:bodyPr/>
          <a:lstStyle/>
          <a:p>
            <a:r>
              <a:rPr lang="en-GB" dirty="0" smtClean="0"/>
              <a:t>Advanced Income Tax Track</a:t>
            </a:r>
            <a:r>
              <a:rPr lang="en-IN" dirty="0" smtClean="0"/>
              <a:t/>
            </a:r>
            <a:br>
              <a:rPr lang="en-IN" dirty="0" smtClean="0"/>
            </a:br>
            <a:r>
              <a:rPr lang="en-IN" b="0" i="0" dirty="0" smtClean="0"/>
              <a:t>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18</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84697131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sz="2200" b="0" i="0" dirty="0" smtClean="0"/>
              <a:t>Apportionment Principles – </a:t>
            </a:r>
            <a:r>
              <a:rPr lang="en-US" sz="2200" b="0" i="0" dirty="0" smtClean="0"/>
              <a:t>Apportionment Formulas* – 1998</a:t>
            </a:r>
            <a:endParaRPr lang="en-US" sz="2200" b="0" i="0" dirty="0"/>
          </a:p>
        </p:txBody>
      </p:sp>
      <p:sp>
        <p:nvSpPr>
          <p:cNvPr id="134" name="Date Placeholder 133"/>
          <p:cNvSpPr>
            <a:spLocks noGrp="1"/>
          </p:cNvSpPr>
          <p:nvPr>
            <p:ph type="dt" sz="half" idx="16"/>
          </p:nvPr>
        </p:nvSpPr>
        <p:spPr/>
        <p:txBody>
          <a:bodyPr/>
          <a:lstStyle/>
          <a:p>
            <a:r>
              <a:rPr lang="en-US" smtClean="0">
                <a:solidFill>
                  <a:srgbClr val="000000"/>
                </a:solidFill>
              </a:rPr>
              <a:t>June 14, 2017</a:t>
            </a:r>
            <a:endParaRPr lang="en-GB" dirty="0">
              <a:solidFill>
                <a:srgbClr val="000000"/>
              </a:solidFill>
            </a:endParaRPr>
          </a:p>
        </p:txBody>
      </p:sp>
      <p:sp>
        <p:nvSpPr>
          <p:cNvPr id="8" name="Footer Placeholder 7"/>
          <p:cNvSpPr>
            <a:spLocks noGrp="1"/>
          </p:cNvSpPr>
          <p:nvPr>
            <p:ph type="ftr" sz="quarter" idx="17"/>
          </p:nvPr>
        </p:nvSpPr>
        <p:spPr/>
        <p:txBody>
          <a:bodyPr/>
          <a:lstStyle/>
          <a:p>
            <a:r>
              <a:rPr lang="en-GB" smtClean="0">
                <a:solidFill>
                  <a:srgbClr val="000000"/>
                </a:solidFill>
              </a:rPr>
              <a:t>UC Davis Summer Tax Institute</a:t>
            </a:r>
            <a:endParaRPr lang="en-GB" dirty="0">
              <a:solidFill>
                <a:srgbClr val="000000"/>
              </a:solidFill>
            </a:endParaRPr>
          </a:p>
        </p:txBody>
      </p:sp>
      <p:sp>
        <p:nvSpPr>
          <p:cNvPr id="10" name="Slide Number Placeholder 9"/>
          <p:cNvSpPr>
            <a:spLocks noGrp="1"/>
          </p:cNvSpPr>
          <p:nvPr>
            <p:ph type="sldNum" sz="quarter" idx="18"/>
          </p:nvPr>
        </p:nvSpPr>
        <p:spPr/>
        <p:txBody>
          <a:bodyPr/>
          <a:lstStyle/>
          <a:p>
            <a:fld id="{9EBD5762-3BDC-484D-9503-7EA6D5A9A8CE}" type="slidenum">
              <a:rPr lang="en-GB" smtClean="0">
                <a:solidFill>
                  <a:srgbClr val="000000"/>
                </a:solidFill>
              </a:rPr>
              <a:pPr/>
              <a:t>180</a:t>
            </a:fld>
            <a:endParaRPr lang="en-GB" dirty="0">
              <a:solidFill>
                <a:srgbClr val="000000"/>
              </a:solidFill>
            </a:endParaRPr>
          </a:p>
        </p:txBody>
      </p:sp>
      <p:grpSp>
        <p:nvGrpSpPr>
          <p:cNvPr id="130" name="Group 128"/>
          <p:cNvGrpSpPr>
            <a:grpSpLocks/>
          </p:cNvGrpSpPr>
          <p:nvPr/>
        </p:nvGrpSpPr>
        <p:grpSpPr bwMode="auto">
          <a:xfrm>
            <a:off x="533400" y="1668464"/>
            <a:ext cx="7856538" cy="3962400"/>
            <a:chOff x="393" y="656"/>
            <a:chExt cx="4949" cy="2496"/>
          </a:xfrm>
        </p:grpSpPr>
        <p:sp>
          <p:nvSpPr>
            <p:cNvPr id="131" name="Line 2"/>
            <p:cNvSpPr>
              <a:spLocks noChangeShapeType="1"/>
            </p:cNvSpPr>
            <p:nvPr/>
          </p:nvSpPr>
          <p:spPr bwMode="blackWhite">
            <a:xfrm>
              <a:off x="4750" y="1794"/>
              <a:ext cx="128" cy="40"/>
            </a:xfrm>
            <a:prstGeom prst="line">
              <a:avLst/>
            </a:prstGeom>
            <a:noFill/>
            <a:ln w="9525">
              <a:solidFill>
                <a:srgbClr val="000000"/>
              </a:solidFill>
              <a:round/>
              <a:headEnd/>
              <a:tailEnd/>
            </a:ln>
          </p:spPr>
          <p:txBody>
            <a:bodyPr wrap="none" lIns="63500" tIns="0" rIns="64800" bIns="0"/>
            <a:lstStyle/>
            <a:p>
              <a:endParaRPr lang="en-US" dirty="0">
                <a:solidFill>
                  <a:srgbClr val="000000"/>
                </a:solidFill>
              </a:endParaRPr>
            </a:p>
          </p:txBody>
        </p:sp>
        <p:sp>
          <p:nvSpPr>
            <p:cNvPr id="132" name="Line 3"/>
            <p:cNvSpPr>
              <a:spLocks noChangeShapeType="1"/>
            </p:cNvSpPr>
            <p:nvPr/>
          </p:nvSpPr>
          <p:spPr bwMode="blackWhite">
            <a:xfrm flipV="1">
              <a:off x="4801" y="1673"/>
              <a:ext cx="168" cy="72"/>
            </a:xfrm>
            <a:prstGeom prst="line">
              <a:avLst/>
            </a:prstGeom>
            <a:noFill/>
            <a:ln w="9525">
              <a:solidFill>
                <a:srgbClr val="000000"/>
              </a:solidFill>
              <a:round/>
              <a:headEnd/>
              <a:tailEnd/>
            </a:ln>
          </p:spPr>
          <p:txBody>
            <a:bodyPr wrap="none" lIns="63500" tIns="0" rIns="64800" bIns="0"/>
            <a:lstStyle/>
            <a:p>
              <a:endParaRPr lang="en-US" dirty="0">
                <a:solidFill>
                  <a:srgbClr val="000000"/>
                </a:solidFill>
              </a:endParaRPr>
            </a:p>
          </p:txBody>
        </p:sp>
        <p:sp>
          <p:nvSpPr>
            <p:cNvPr id="133" name="Line 4"/>
            <p:cNvSpPr>
              <a:spLocks noChangeShapeType="1"/>
            </p:cNvSpPr>
            <p:nvPr/>
          </p:nvSpPr>
          <p:spPr bwMode="blackWhite">
            <a:xfrm flipV="1">
              <a:off x="5056" y="1260"/>
              <a:ext cx="168" cy="72"/>
            </a:xfrm>
            <a:prstGeom prst="line">
              <a:avLst/>
            </a:prstGeom>
            <a:noFill/>
            <a:ln w="9525">
              <a:solidFill>
                <a:srgbClr val="000000"/>
              </a:solidFill>
              <a:round/>
              <a:headEnd/>
              <a:tailEnd/>
            </a:ln>
          </p:spPr>
          <p:txBody>
            <a:bodyPr wrap="none" lIns="63500" tIns="0" rIns="64800" bIns="0"/>
            <a:lstStyle/>
            <a:p>
              <a:endParaRPr lang="en-US" dirty="0">
                <a:solidFill>
                  <a:srgbClr val="000000"/>
                </a:solidFill>
              </a:endParaRPr>
            </a:p>
          </p:txBody>
        </p:sp>
        <p:sp>
          <p:nvSpPr>
            <p:cNvPr id="135" name="Freeform 7"/>
            <p:cNvSpPr>
              <a:spLocks/>
            </p:cNvSpPr>
            <p:nvPr/>
          </p:nvSpPr>
          <p:spPr bwMode="auto">
            <a:xfrm>
              <a:off x="995" y="656"/>
              <a:ext cx="576" cy="378"/>
            </a:xfrm>
            <a:custGeom>
              <a:avLst/>
              <a:gdLst>
                <a:gd name="T0" fmla="*/ 19 w 533"/>
                <a:gd name="T1" fmla="*/ 84 h 387"/>
                <a:gd name="T2" fmla="*/ 12 w 533"/>
                <a:gd name="T3" fmla="*/ 190 h 387"/>
                <a:gd name="T4" fmla="*/ 24 w 533"/>
                <a:gd name="T5" fmla="*/ 190 h 387"/>
                <a:gd name="T6" fmla="*/ 17 w 533"/>
                <a:gd name="T7" fmla="*/ 212 h 387"/>
                <a:gd name="T8" fmla="*/ 8 w 533"/>
                <a:gd name="T9" fmla="*/ 199 h 387"/>
                <a:gd name="T10" fmla="*/ 0 w 533"/>
                <a:gd name="T11" fmla="*/ 227 h 387"/>
                <a:gd name="T12" fmla="*/ 37 w 533"/>
                <a:gd name="T13" fmla="*/ 248 h 387"/>
                <a:gd name="T14" fmla="*/ 38 w 533"/>
                <a:gd name="T15" fmla="*/ 258 h 387"/>
                <a:gd name="T16" fmla="*/ 48 w 533"/>
                <a:gd name="T17" fmla="*/ 259 h 387"/>
                <a:gd name="T18" fmla="*/ 97 w 533"/>
                <a:gd name="T19" fmla="*/ 337 h 387"/>
                <a:gd name="T20" fmla="*/ 150 w 533"/>
                <a:gd name="T21" fmla="*/ 335 h 387"/>
                <a:gd name="T22" fmla="*/ 191 w 533"/>
                <a:gd name="T23" fmla="*/ 353 h 387"/>
                <a:gd name="T24" fmla="*/ 210 w 533"/>
                <a:gd name="T25" fmla="*/ 350 h 387"/>
                <a:gd name="T26" fmla="*/ 332 w 533"/>
                <a:gd name="T27" fmla="*/ 353 h 387"/>
                <a:gd name="T28" fmla="*/ 471 w 533"/>
                <a:gd name="T29" fmla="*/ 386 h 387"/>
                <a:gd name="T30" fmla="*/ 473 w 533"/>
                <a:gd name="T31" fmla="*/ 343 h 387"/>
                <a:gd name="T32" fmla="*/ 532 w 533"/>
                <a:gd name="T33" fmla="*/ 96 h 387"/>
                <a:gd name="T34" fmla="*/ 163 w 533"/>
                <a:gd name="T35" fmla="*/ 0 h 387"/>
                <a:gd name="T36" fmla="*/ 166 w 533"/>
                <a:gd name="T37" fmla="*/ 73 h 387"/>
                <a:gd name="T38" fmla="*/ 148 w 533"/>
                <a:gd name="T39" fmla="*/ 132 h 387"/>
                <a:gd name="T40" fmla="*/ 145 w 533"/>
                <a:gd name="T41" fmla="*/ 163 h 387"/>
                <a:gd name="T42" fmla="*/ 107 w 533"/>
                <a:gd name="T43" fmla="*/ 173 h 387"/>
                <a:gd name="T44" fmla="*/ 103 w 533"/>
                <a:gd name="T45" fmla="*/ 159 h 387"/>
                <a:gd name="T46" fmla="*/ 136 w 533"/>
                <a:gd name="T47" fmla="*/ 139 h 387"/>
                <a:gd name="T48" fmla="*/ 133 w 533"/>
                <a:gd name="T49" fmla="*/ 122 h 387"/>
                <a:gd name="T50" fmla="*/ 105 w 533"/>
                <a:gd name="T51" fmla="*/ 126 h 387"/>
                <a:gd name="T52" fmla="*/ 127 w 533"/>
                <a:gd name="T53" fmla="*/ 108 h 387"/>
                <a:gd name="T54" fmla="*/ 142 w 533"/>
                <a:gd name="T55" fmla="*/ 95 h 387"/>
                <a:gd name="T56" fmla="*/ 22 w 533"/>
                <a:gd name="T57" fmla="*/ 19 h 387"/>
                <a:gd name="T58" fmla="*/ 12 w 533"/>
                <a:gd name="T59" fmla="*/ 40 h 387"/>
                <a:gd name="T60" fmla="*/ 19 w 533"/>
                <a:gd name="T61" fmla="*/ 84 h 3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3"/>
                <a:gd name="T94" fmla="*/ 0 h 387"/>
                <a:gd name="T95" fmla="*/ 533 w 533"/>
                <a:gd name="T96" fmla="*/ 387 h 3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3" h="387">
                  <a:moveTo>
                    <a:pt x="19" y="84"/>
                  </a:moveTo>
                  <a:lnTo>
                    <a:pt x="12" y="190"/>
                  </a:lnTo>
                  <a:lnTo>
                    <a:pt x="24" y="190"/>
                  </a:lnTo>
                  <a:lnTo>
                    <a:pt x="17" y="212"/>
                  </a:lnTo>
                  <a:lnTo>
                    <a:pt x="8" y="199"/>
                  </a:lnTo>
                  <a:lnTo>
                    <a:pt x="0" y="227"/>
                  </a:lnTo>
                  <a:lnTo>
                    <a:pt x="37" y="248"/>
                  </a:lnTo>
                  <a:lnTo>
                    <a:pt x="38" y="258"/>
                  </a:lnTo>
                  <a:lnTo>
                    <a:pt x="48" y="259"/>
                  </a:lnTo>
                  <a:lnTo>
                    <a:pt x="97" y="337"/>
                  </a:lnTo>
                  <a:lnTo>
                    <a:pt x="150" y="335"/>
                  </a:lnTo>
                  <a:lnTo>
                    <a:pt x="191" y="353"/>
                  </a:lnTo>
                  <a:lnTo>
                    <a:pt x="210" y="350"/>
                  </a:lnTo>
                  <a:lnTo>
                    <a:pt x="332" y="353"/>
                  </a:lnTo>
                  <a:lnTo>
                    <a:pt x="471" y="386"/>
                  </a:lnTo>
                  <a:lnTo>
                    <a:pt x="473" y="343"/>
                  </a:lnTo>
                  <a:lnTo>
                    <a:pt x="532" y="96"/>
                  </a:lnTo>
                  <a:lnTo>
                    <a:pt x="163" y="0"/>
                  </a:lnTo>
                  <a:lnTo>
                    <a:pt x="166" y="73"/>
                  </a:lnTo>
                  <a:lnTo>
                    <a:pt x="148" y="132"/>
                  </a:lnTo>
                  <a:lnTo>
                    <a:pt x="145" y="163"/>
                  </a:lnTo>
                  <a:lnTo>
                    <a:pt x="107" y="173"/>
                  </a:lnTo>
                  <a:lnTo>
                    <a:pt x="103" y="159"/>
                  </a:lnTo>
                  <a:lnTo>
                    <a:pt x="136" y="139"/>
                  </a:lnTo>
                  <a:lnTo>
                    <a:pt x="133" y="122"/>
                  </a:lnTo>
                  <a:lnTo>
                    <a:pt x="105" y="126"/>
                  </a:lnTo>
                  <a:lnTo>
                    <a:pt x="127" y="108"/>
                  </a:lnTo>
                  <a:lnTo>
                    <a:pt x="142" y="95"/>
                  </a:lnTo>
                  <a:lnTo>
                    <a:pt x="22" y="19"/>
                  </a:lnTo>
                  <a:lnTo>
                    <a:pt x="12" y="40"/>
                  </a:lnTo>
                  <a:lnTo>
                    <a:pt x="19" y="84"/>
                  </a:lnTo>
                </a:path>
              </a:pathLst>
            </a:custGeom>
            <a:solidFill>
              <a:schemeClr val="bg1"/>
            </a:solidFill>
            <a:ln w="12700" cap="rnd">
              <a:solidFill>
                <a:srgbClr val="000000"/>
              </a:solidFill>
              <a:round/>
              <a:headEnd/>
              <a:tailEnd/>
            </a:ln>
          </p:spPr>
          <p:txBody>
            <a:bodyPr/>
            <a:lstStyle/>
            <a:p>
              <a:endParaRPr lang="en-US" dirty="0">
                <a:solidFill>
                  <a:srgbClr val="000000"/>
                </a:solidFill>
              </a:endParaRPr>
            </a:p>
          </p:txBody>
        </p:sp>
        <p:sp>
          <p:nvSpPr>
            <p:cNvPr id="136" name="Freeform 9"/>
            <p:cNvSpPr>
              <a:spLocks/>
            </p:cNvSpPr>
            <p:nvPr/>
          </p:nvSpPr>
          <p:spPr bwMode="auto">
            <a:xfrm>
              <a:off x="393" y="2186"/>
              <a:ext cx="917" cy="898"/>
            </a:xfrm>
            <a:custGeom>
              <a:avLst/>
              <a:gdLst>
                <a:gd name="T0" fmla="*/ 551 w 849"/>
                <a:gd name="T1" fmla="*/ 597 h 920"/>
                <a:gd name="T2" fmla="*/ 655 w 849"/>
                <a:gd name="T3" fmla="*/ 682 h 920"/>
                <a:gd name="T4" fmla="*/ 655 w 849"/>
                <a:gd name="T5" fmla="*/ 651 h 920"/>
                <a:gd name="T6" fmla="*/ 734 w 849"/>
                <a:gd name="T7" fmla="*/ 669 h 920"/>
                <a:gd name="T8" fmla="*/ 793 w 849"/>
                <a:gd name="T9" fmla="*/ 762 h 920"/>
                <a:gd name="T10" fmla="*/ 784 w 849"/>
                <a:gd name="T11" fmla="*/ 803 h 920"/>
                <a:gd name="T12" fmla="*/ 827 w 849"/>
                <a:gd name="T13" fmla="*/ 835 h 920"/>
                <a:gd name="T14" fmla="*/ 827 w 849"/>
                <a:gd name="T15" fmla="*/ 916 h 920"/>
                <a:gd name="T16" fmla="*/ 775 w 849"/>
                <a:gd name="T17" fmla="*/ 919 h 920"/>
                <a:gd name="T18" fmla="*/ 687 w 849"/>
                <a:gd name="T19" fmla="*/ 799 h 920"/>
                <a:gd name="T20" fmla="*/ 664 w 849"/>
                <a:gd name="T21" fmla="*/ 759 h 920"/>
                <a:gd name="T22" fmla="*/ 661 w 849"/>
                <a:gd name="T23" fmla="*/ 709 h 920"/>
                <a:gd name="T24" fmla="*/ 623 w 849"/>
                <a:gd name="T25" fmla="*/ 686 h 920"/>
                <a:gd name="T26" fmla="*/ 551 w 849"/>
                <a:gd name="T27" fmla="*/ 629 h 920"/>
                <a:gd name="T28" fmla="*/ 451 w 849"/>
                <a:gd name="T29" fmla="*/ 574 h 920"/>
                <a:gd name="T30" fmla="*/ 393 w 849"/>
                <a:gd name="T31" fmla="*/ 583 h 920"/>
                <a:gd name="T32" fmla="*/ 369 w 849"/>
                <a:gd name="T33" fmla="*/ 651 h 920"/>
                <a:gd name="T34" fmla="*/ 355 w 849"/>
                <a:gd name="T35" fmla="*/ 651 h 920"/>
                <a:gd name="T36" fmla="*/ 329 w 849"/>
                <a:gd name="T37" fmla="*/ 619 h 920"/>
                <a:gd name="T38" fmla="*/ 308 w 849"/>
                <a:gd name="T39" fmla="*/ 602 h 920"/>
                <a:gd name="T40" fmla="*/ 379 w 849"/>
                <a:gd name="T41" fmla="*/ 606 h 920"/>
                <a:gd name="T42" fmla="*/ 381 w 849"/>
                <a:gd name="T43" fmla="*/ 534 h 920"/>
                <a:gd name="T44" fmla="*/ 326 w 849"/>
                <a:gd name="T45" fmla="*/ 516 h 920"/>
                <a:gd name="T46" fmla="*/ 242 w 849"/>
                <a:gd name="T47" fmla="*/ 637 h 920"/>
                <a:gd name="T48" fmla="*/ 300 w 849"/>
                <a:gd name="T49" fmla="*/ 691 h 920"/>
                <a:gd name="T50" fmla="*/ 200 w 849"/>
                <a:gd name="T51" fmla="*/ 709 h 920"/>
                <a:gd name="T52" fmla="*/ 210 w 849"/>
                <a:gd name="T53" fmla="*/ 767 h 920"/>
                <a:gd name="T54" fmla="*/ 81 w 849"/>
                <a:gd name="T55" fmla="*/ 786 h 920"/>
                <a:gd name="T56" fmla="*/ 0 w 849"/>
                <a:gd name="T57" fmla="*/ 808 h 920"/>
                <a:gd name="T58" fmla="*/ 119 w 849"/>
                <a:gd name="T59" fmla="*/ 750 h 920"/>
                <a:gd name="T60" fmla="*/ 154 w 849"/>
                <a:gd name="T61" fmla="*/ 718 h 920"/>
                <a:gd name="T62" fmla="*/ 224 w 849"/>
                <a:gd name="T63" fmla="*/ 646 h 920"/>
                <a:gd name="T64" fmla="*/ 151 w 849"/>
                <a:gd name="T65" fmla="*/ 669 h 920"/>
                <a:gd name="T66" fmla="*/ 116 w 849"/>
                <a:gd name="T67" fmla="*/ 664 h 920"/>
                <a:gd name="T68" fmla="*/ 72 w 849"/>
                <a:gd name="T69" fmla="*/ 624 h 920"/>
                <a:gd name="T70" fmla="*/ 35 w 849"/>
                <a:gd name="T71" fmla="*/ 583 h 920"/>
                <a:gd name="T72" fmla="*/ 40 w 849"/>
                <a:gd name="T73" fmla="*/ 479 h 920"/>
                <a:gd name="T74" fmla="*/ 69 w 849"/>
                <a:gd name="T75" fmla="*/ 367 h 920"/>
                <a:gd name="T76" fmla="*/ 160 w 849"/>
                <a:gd name="T77" fmla="*/ 367 h 920"/>
                <a:gd name="T78" fmla="*/ 180 w 849"/>
                <a:gd name="T79" fmla="*/ 309 h 920"/>
                <a:gd name="T80" fmla="*/ 116 w 849"/>
                <a:gd name="T81" fmla="*/ 332 h 920"/>
                <a:gd name="T82" fmla="*/ 67 w 849"/>
                <a:gd name="T83" fmla="*/ 277 h 920"/>
                <a:gd name="T84" fmla="*/ 75 w 849"/>
                <a:gd name="T85" fmla="*/ 229 h 920"/>
                <a:gd name="T86" fmla="*/ 95 w 849"/>
                <a:gd name="T87" fmla="*/ 219 h 920"/>
                <a:gd name="T88" fmla="*/ 142 w 849"/>
                <a:gd name="T89" fmla="*/ 251 h 920"/>
                <a:gd name="T90" fmla="*/ 195 w 849"/>
                <a:gd name="T91" fmla="*/ 183 h 920"/>
                <a:gd name="T92" fmla="*/ 99 w 849"/>
                <a:gd name="T93" fmla="*/ 161 h 920"/>
                <a:gd name="T94" fmla="*/ 101 w 849"/>
                <a:gd name="T95" fmla="*/ 89 h 920"/>
                <a:gd name="T96" fmla="*/ 210 w 849"/>
                <a:gd name="T97" fmla="*/ 31 h 920"/>
                <a:gd name="T98" fmla="*/ 314 w 849"/>
                <a:gd name="T99" fmla="*/ 0 h 920"/>
                <a:gd name="T100" fmla="*/ 343 w 849"/>
                <a:gd name="T101" fmla="*/ 0 h 920"/>
                <a:gd name="T102" fmla="*/ 379 w 849"/>
                <a:gd name="T103" fmla="*/ 57 h 920"/>
                <a:gd name="T104" fmla="*/ 460 w 849"/>
                <a:gd name="T105" fmla="*/ 85 h 920"/>
                <a:gd name="T106" fmla="*/ 539 w 849"/>
                <a:gd name="T107" fmla="*/ 121 h 9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9"/>
                <a:gd name="T163" fmla="*/ 0 h 920"/>
                <a:gd name="T164" fmla="*/ 849 w 849"/>
                <a:gd name="T165" fmla="*/ 920 h 9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9" h="920">
                  <a:moveTo>
                    <a:pt x="551" y="121"/>
                  </a:moveTo>
                  <a:lnTo>
                    <a:pt x="551" y="597"/>
                  </a:lnTo>
                  <a:lnTo>
                    <a:pt x="577" y="597"/>
                  </a:lnTo>
                  <a:lnTo>
                    <a:pt x="655" y="682"/>
                  </a:lnTo>
                  <a:lnTo>
                    <a:pt x="679" y="682"/>
                  </a:lnTo>
                  <a:lnTo>
                    <a:pt x="655" y="651"/>
                  </a:lnTo>
                  <a:lnTo>
                    <a:pt x="673" y="629"/>
                  </a:lnTo>
                  <a:lnTo>
                    <a:pt x="734" y="669"/>
                  </a:lnTo>
                  <a:lnTo>
                    <a:pt x="711" y="709"/>
                  </a:lnTo>
                  <a:lnTo>
                    <a:pt x="793" y="762"/>
                  </a:lnTo>
                  <a:lnTo>
                    <a:pt x="772" y="786"/>
                  </a:lnTo>
                  <a:lnTo>
                    <a:pt x="784" y="803"/>
                  </a:lnTo>
                  <a:lnTo>
                    <a:pt x="827" y="803"/>
                  </a:lnTo>
                  <a:lnTo>
                    <a:pt x="827" y="835"/>
                  </a:lnTo>
                  <a:lnTo>
                    <a:pt x="848" y="862"/>
                  </a:lnTo>
                  <a:lnTo>
                    <a:pt x="827" y="916"/>
                  </a:lnTo>
                  <a:lnTo>
                    <a:pt x="775" y="853"/>
                  </a:lnTo>
                  <a:lnTo>
                    <a:pt x="775" y="919"/>
                  </a:lnTo>
                  <a:lnTo>
                    <a:pt x="731" y="799"/>
                  </a:lnTo>
                  <a:lnTo>
                    <a:pt x="687" y="799"/>
                  </a:lnTo>
                  <a:lnTo>
                    <a:pt x="687" y="759"/>
                  </a:lnTo>
                  <a:lnTo>
                    <a:pt x="664" y="759"/>
                  </a:lnTo>
                  <a:lnTo>
                    <a:pt x="676" y="731"/>
                  </a:lnTo>
                  <a:lnTo>
                    <a:pt x="661" y="709"/>
                  </a:lnTo>
                  <a:lnTo>
                    <a:pt x="623" y="731"/>
                  </a:lnTo>
                  <a:lnTo>
                    <a:pt x="623" y="686"/>
                  </a:lnTo>
                  <a:lnTo>
                    <a:pt x="605" y="686"/>
                  </a:lnTo>
                  <a:lnTo>
                    <a:pt x="551" y="629"/>
                  </a:lnTo>
                  <a:lnTo>
                    <a:pt x="460" y="629"/>
                  </a:lnTo>
                  <a:lnTo>
                    <a:pt x="451" y="574"/>
                  </a:lnTo>
                  <a:lnTo>
                    <a:pt x="415" y="556"/>
                  </a:lnTo>
                  <a:lnTo>
                    <a:pt x="393" y="583"/>
                  </a:lnTo>
                  <a:lnTo>
                    <a:pt x="408" y="606"/>
                  </a:lnTo>
                  <a:lnTo>
                    <a:pt x="369" y="651"/>
                  </a:lnTo>
                  <a:lnTo>
                    <a:pt x="355" y="615"/>
                  </a:lnTo>
                  <a:lnTo>
                    <a:pt x="355" y="651"/>
                  </a:lnTo>
                  <a:lnTo>
                    <a:pt x="294" y="664"/>
                  </a:lnTo>
                  <a:lnTo>
                    <a:pt x="329" y="619"/>
                  </a:lnTo>
                  <a:lnTo>
                    <a:pt x="308" y="624"/>
                  </a:lnTo>
                  <a:lnTo>
                    <a:pt x="308" y="602"/>
                  </a:lnTo>
                  <a:lnTo>
                    <a:pt x="343" y="579"/>
                  </a:lnTo>
                  <a:lnTo>
                    <a:pt x="379" y="606"/>
                  </a:lnTo>
                  <a:lnTo>
                    <a:pt x="358" y="565"/>
                  </a:lnTo>
                  <a:lnTo>
                    <a:pt x="381" y="534"/>
                  </a:lnTo>
                  <a:lnTo>
                    <a:pt x="326" y="565"/>
                  </a:lnTo>
                  <a:lnTo>
                    <a:pt x="326" y="516"/>
                  </a:lnTo>
                  <a:lnTo>
                    <a:pt x="285" y="615"/>
                  </a:lnTo>
                  <a:lnTo>
                    <a:pt x="242" y="637"/>
                  </a:lnTo>
                  <a:lnTo>
                    <a:pt x="242" y="654"/>
                  </a:lnTo>
                  <a:lnTo>
                    <a:pt x="300" y="691"/>
                  </a:lnTo>
                  <a:lnTo>
                    <a:pt x="224" y="736"/>
                  </a:lnTo>
                  <a:lnTo>
                    <a:pt x="200" y="709"/>
                  </a:lnTo>
                  <a:lnTo>
                    <a:pt x="160" y="736"/>
                  </a:lnTo>
                  <a:lnTo>
                    <a:pt x="210" y="767"/>
                  </a:lnTo>
                  <a:lnTo>
                    <a:pt x="87" y="799"/>
                  </a:lnTo>
                  <a:lnTo>
                    <a:pt x="81" y="786"/>
                  </a:lnTo>
                  <a:lnTo>
                    <a:pt x="29" y="813"/>
                  </a:lnTo>
                  <a:lnTo>
                    <a:pt x="0" y="808"/>
                  </a:lnTo>
                  <a:lnTo>
                    <a:pt x="20" y="790"/>
                  </a:lnTo>
                  <a:lnTo>
                    <a:pt x="119" y="750"/>
                  </a:lnTo>
                  <a:lnTo>
                    <a:pt x="119" y="736"/>
                  </a:lnTo>
                  <a:lnTo>
                    <a:pt x="154" y="718"/>
                  </a:lnTo>
                  <a:lnTo>
                    <a:pt x="163" y="682"/>
                  </a:lnTo>
                  <a:lnTo>
                    <a:pt x="224" y="646"/>
                  </a:lnTo>
                  <a:lnTo>
                    <a:pt x="168" y="646"/>
                  </a:lnTo>
                  <a:lnTo>
                    <a:pt x="151" y="669"/>
                  </a:lnTo>
                  <a:lnTo>
                    <a:pt x="136" y="654"/>
                  </a:lnTo>
                  <a:lnTo>
                    <a:pt x="116" y="664"/>
                  </a:lnTo>
                  <a:lnTo>
                    <a:pt x="104" y="624"/>
                  </a:lnTo>
                  <a:lnTo>
                    <a:pt x="72" y="624"/>
                  </a:lnTo>
                  <a:lnTo>
                    <a:pt x="87" y="570"/>
                  </a:lnTo>
                  <a:lnTo>
                    <a:pt x="35" y="583"/>
                  </a:lnTo>
                  <a:lnTo>
                    <a:pt x="5" y="511"/>
                  </a:lnTo>
                  <a:lnTo>
                    <a:pt x="40" y="479"/>
                  </a:lnTo>
                  <a:lnTo>
                    <a:pt x="20" y="426"/>
                  </a:lnTo>
                  <a:lnTo>
                    <a:pt x="69" y="367"/>
                  </a:lnTo>
                  <a:lnTo>
                    <a:pt x="95" y="394"/>
                  </a:lnTo>
                  <a:lnTo>
                    <a:pt x="160" y="367"/>
                  </a:lnTo>
                  <a:lnTo>
                    <a:pt x="145" y="332"/>
                  </a:lnTo>
                  <a:lnTo>
                    <a:pt x="180" y="309"/>
                  </a:lnTo>
                  <a:lnTo>
                    <a:pt x="160" y="287"/>
                  </a:lnTo>
                  <a:lnTo>
                    <a:pt x="116" y="332"/>
                  </a:lnTo>
                  <a:lnTo>
                    <a:pt x="72" y="309"/>
                  </a:lnTo>
                  <a:lnTo>
                    <a:pt x="67" y="277"/>
                  </a:lnTo>
                  <a:lnTo>
                    <a:pt x="14" y="274"/>
                  </a:lnTo>
                  <a:lnTo>
                    <a:pt x="75" y="229"/>
                  </a:lnTo>
                  <a:lnTo>
                    <a:pt x="95" y="242"/>
                  </a:lnTo>
                  <a:lnTo>
                    <a:pt x="95" y="219"/>
                  </a:lnTo>
                  <a:lnTo>
                    <a:pt x="136" y="207"/>
                  </a:lnTo>
                  <a:lnTo>
                    <a:pt x="142" y="251"/>
                  </a:lnTo>
                  <a:lnTo>
                    <a:pt x="171" y="251"/>
                  </a:lnTo>
                  <a:lnTo>
                    <a:pt x="195" y="183"/>
                  </a:lnTo>
                  <a:lnTo>
                    <a:pt x="145" y="188"/>
                  </a:lnTo>
                  <a:lnTo>
                    <a:pt x="99" y="161"/>
                  </a:lnTo>
                  <a:lnTo>
                    <a:pt x="113" y="129"/>
                  </a:lnTo>
                  <a:lnTo>
                    <a:pt x="101" y="89"/>
                  </a:lnTo>
                  <a:lnTo>
                    <a:pt x="210" y="63"/>
                  </a:lnTo>
                  <a:lnTo>
                    <a:pt x="210" y="31"/>
                  </a:lnTo>
                  <a:lnTo>
                    <a:pt x="270" y="0"/>
                  </a:lnTo>
                  <a:lnTo>
                    <a:pt x="314" y="0"/>
                  </a:lnTo>
                  <a:lnTo>
                    <a:pt x="343" y="31"/>
                  </a:lnTo>
                  <a:lnTo>
                    <a:pt x="343" y="0"/>
                  </a:lnTo>
                  <a:lnTo>
                    <a:pt x="355" y="0"/>
                  </a:lnTo>
                  <a:lnTo>
                    <a:pt x="379" y="57"/>
                  </a:lnTo>
                  <a:lnTo>
                    <a:pt x="415" y="57"/>
                  </a:lnTo>
                  <a:lnTo>
                    <a:pt x="460" y="85"/>
                  </a:lnTo>
                  <a:lnTo>
                    <a:pt x="506" y="85"/>
                  </a:lnTo>
                  <a:lnTo>
                    <a:pt x="539" y="121"/>
                  </a:lnTo>
                  <a:lnTo>
                    <a:pt x="551" y="121"/>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137" name="Rectangle 10"/>
            <p:cNvSpPr>
              <a:spLocks noChangeArrowheads="1"/>
            </p:cNvSpPr>
            <p:nvPr/>
          </p:nvSpPr>
          <p:spPr bwMode="auto">
            <a:xfrm>
              <a:off x="647" y="2463"/>
              <a:ext cx="206" cy="133"/>
            </a:xfrm>
            <a:prstGeom prst="rect">
              <a:avLst/>
            </a:prstGeom>
            <a:noFill/>
            <a:ln w="12700">
              <a:noFill/>
              <a:miter lim="800000"/>
              <a:headEnd/>
              <a:tailEnd/>
            </a:ln>
          </p:spPr>
          <p:txBody>
            <a:bodyPr wrap="none" lIns="90488" tIns="44450" rIns="90488" bIns="44450">
              <a:spAutoFit/>
            </a:bodyPr>
            <a:lstStyle/>
            <a:p>
              <a:pPr eaLnBrk="0" hangingPunct="0"/>
              <a:r>
                <a:rPr lang="en-US" sz="800" b="1" dirty="0">
                  <a:solidFill>
                    <a:srgbClr val="FFFFFF"/>
                  </a:solidFill>
                </a:rPr>
                <a:t>AK</a:t>
              </a:r>
            </a:p>
          </p:txBody>
        </p:sp>
        <p:grpSp>
          <p:nvGrpSpPr>
            <p:cNvPr id="138" name="Group 11"/>
            <p:cNvGrpSpPr>
              <a:grpSpLocks/>
            </p:cNvGrpSpPr>
            <p:nvPr/>
          </p:nvGrpSpPr>
          <p:grpSpPr bwMode="auto">
            <a:xfrm>
              <a:off x="1445" y="2716"/>
              <a:ext cx="490" cy="340"/>
              <a:chOff x="261" y="2609"/>
              <a:chExt cx="453" cy="349"/>
            </a:xfrm>
          </p:grpSpPr>
          <p:sp>
            <p:nvSpPr>
              <p:cNvPr id="358" name="Rectangle 12"/>
              <p:cNvSpPr>
                <a:spLocks noChangeArrowheads="1"/>
              </p:cNvSpPr>
              <p:nvPr/>
            </p:nvSpPr>
            <p:spPr bwMode="auto">
              <a:xfrm>
                <a:off x="542" y="2609"/>
                <a:ext cx="172" cy="145"/>
              </a:xfrm>
              <a:prstGeom prst="rect">
                <a:avLst/>
              </a:prstGeom>
              <a:solidFill>
                <a:srgbClr val="FF0000"/>
              </a:solidFill>
              <a:ln w="12700">
                <a:solidFill>
                  <a:schemeClr val="tx1"/>
                </a:solidFill>
                <a:miter lim="800000"/>
                <a:headEnd/>
                <a:tailEnd/>
              </a:ln>
            </p:spPr>
            <p:txBody>
              <a:bodyPr wrap="none" lIns="90488" tIns="44450" rIns="90488" bIns="44450">
                <a:spAutoFit/>
              </a:bodyPr>
              <a:lstStyle/>
              <a:p>
                <a:pPr eaLnBrk="0" hangingPunct="0"/>
                <a:r>
                  <a:rPr lang="en-US" sz="800" b="1" dirty="0">
                    <a:solidFill>
                      <a:srgbClr val="FFFFFF"/>
                    </a:solidFill>
                  </a:rPr>
                  <a:t>HI</a:t>
                </a:r>
              </a:p>
            </p:txBody>
          </p:sp>
          <p:grpSp>
            <p:nvGrpSpPr>
              <p:cNvPr id="359" name="Group 13" descr="25%"/>
              <p:cNvGrpSpPr>
                <a:grpSpLocks/>
              </p:cNvGrpSpPr>
              <p:nvPr/>
            </p:nvGrpSpPr>
            <p:grpSpPr bwMode="auto">
              <a:xfrm>
                <a:off x="261" y="2743"/>
                <a:ext cx="435" cy="215"/>
                <a:chOff x="261" y="2743"/>
                <a:chExt cx="435" cy="215"/>
              </a:xfrm>
            </p:grpSpPr>
            <p:sp>
              <p:nvSpPr>
                <p:cNvPr id="360" name="Freeform 14"/>
                <p:cNvSpPr>
                  <a:spLocks/>
                </p:cNvSpPr>
                <p:nvPr/>
              </p:nvSpPr>
              <p:spPr bwMode="auto">
                <a:xfrm>
                  <a:off x="600" y="2850"/>
                  <a:ext cx="96" cy="46"/>
                </a:xfrm>
                <a:custGeom>
                  <a:avLst/>
                  <a:gdLst>
                    <a:gd name="T0" fmla="*/ 43 w 96"/>
                    <a:gd name="T1" fmla="*/ 0 h 46"/>
                    <a:gd name="T2" fmla="*/ 95 w 96"/>
                    <a:gd name="T3" fmla="*/ 45 h 46"/>
                    <a:gd name="T4" fmla="*/ 0 w 96"/>
                    <a:gd name="T5" fmla="*/ 45 h 46"/>
                    <a:gd name="T6" fmla="*/ 43 w 96"/>
                    <a:gd name="T7" fmla="*/ 0 h 46"/>
                    <a:gd name="T8" fmla="*/ 0 60000 65536"/>
                    <a:gd name="T9" fmla="*/ 0 60000 65536"/>
                    <a:gd name="T10" fmla="*/ 0 60000 65536"/>
                    <a:gd name="T11" fmla="*/ 0 60000 65536"/>
                    <a:gd name="T12" fmla="*/ 0 w 96"/>
                    <a:gd name="T13" fmla="*/ 0 h 46"/>
                    <a:gd name="T14" fmla="*/ 96 w 96"/>
                    <a:gd name="T15" fmla="*/ 46 h 46"/>
                  </a:gdLst>
                  <a:ahLst/>
                  <a:cxnLst>
                    <a:cxn ang="T8">
                      <a:pos x="T0" y="T1"/>
                    </a:cxn>
                    <a:cxn ang="T9">
                      <a:pos x="T2" y="T3"/>
                    </a:cxn>
                    <a:cxn ang="T10">
                      <a:pos x="T4" y="T5"/>
                    </a:cxn>
                    <a:cxn ang="T11">
                      <a:pos x="T6" y="T7"/>
                    </a:cxn>
                  </a:cxnLst>
                  <a:rect l="T12" t="T13" r="T14" b="T15"/>
                  <a:pathLst>
                    <a:path w="96" h="46">
                      <a:moveTo>
                        <a:pt x="43" y="0"/>
                      </a:moveTo>
                      <a:lnTo>
                        <a:pt x="95" y="45"/>
                      </a:lnTo>
                      <a:lnTo>
                        <a:pt x="0" y="45"/>
                      </a:lnTo>
                      <a:lnTo>
                        <a:pt x="43" y="0"/>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361" name="Freeform 15"/>
                <p:cNvSpPr>
                  <a:spLocks/>
                </p:cNvSpPr>
                <p:nvPr/>
              </p:nvSpPr>
              <p:spPr bwMode="auto">
                <a:xfrm>
                  <a:off x="508" y="2878"/>
                  <a:ext cx="82" cy="80"/>
                </a:xfrm>
                <a:custGeom>
                  <a:avLst/>
                  <a:gdLst>
                    <a:gd name="T0" fmla="*/ 81 w 82"/>
                    <a:gd name="T1" fmla="*/ 12 h 80"/>
                    <a:gd name="T2" fmla="*/ 0 w 82"/>
                    <a:gd name="T3" fmla="*/ 79 h 80"/>
                    <a:gd name="T4" fmla="*/ 37 w 82"/>
                    <a:gd name="T5" fmla="*/ 0 h 80"/>
                    <a:gd name="T6" fmla="*/ 81 w 82"/>
                    <a:gd name="T7" fmla="*/ 12 h 80"/>
                    <a:gd name="T8" fmla="*/ 0 60000 65536"/>
                    <a:gd name="T9" fmla="*/ 0 60000 65536"/>
                    <a:gd name="T10" fmla="*/ 0 60000 65536"/>
                    <a:gd name="T11" fmla="*/ 0 60000 65536"/>
                    <a:gd name="T12" fmla="*/ 0 w 82"/>
                    <a:gd name="T13" fmla="*/ 0 h 80"/>
                    <a:gd name="T14" fmla="*/ 82 w 82"/>
                    <a:gd name="T15" fmla="*/ 80 h 80"/>
                  </a:gdLst>
                  <a:ahLst/>
                  <a:cxnLst>
                    <a:cxn ang="T8">
                      <a:pos x="T0" y="T1"/>
                    </a:cxn>
                    <a:cxn ang="T9">
                      <a:pos x="T2" y="T3"/>
                    </a:cxn>
                    <a:cxn ang="T10">
                      <a:pos x="T4" y="T5"/>
                    </a:cxn>
                    <a:cxn ang="T11">
                      <a:pos x="T6" y="T7"/>
                    </a:cxn>
                  </a:cxnLst>
                  <a:rect l="T12" t="T13" r="T14" b="T15"/>
                  <a:pathLst>
                    <a:path w="82" h="80">
                      <a:moveTo>
                        <a:pt x="81" y="12"/>
                      </a:moveTo>
                      <a:lnTo>
                        <a:pt x="0" y="79"/>
                      </a:lnTo>
                      <a:lnTo>
                        <a:pt x="37" y="0"/>
                      </a:lnTo>
                      <a:lnTo>
                        <a:pt x="81" y="12"/>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362" name="Freeform 16"/>
                <p:cNvSpPr>
                  <a:spLocks/>
                </p:cNvSpPr>
                <p:nvPr/>
              </p:nvSpPr>
              <p:spPr bwMode="auto">
                <a:xfrm>
                  <a:off x="441" y="2881"/>
                  <a:ext cx="60" cy="71"/>
                </a:xfrm>
                <a:custGeom>
                  <a:avLst/>
                  <a:gdLst>
                    <a:gd name="T0" fmla="*/ 59 w 60"/>
                    <a:gd name="T1" fmla="*/ 10 h 71"/>
                    <a:gd name="T2" fmla="*/ 17 w 60"/>
                    <a:gd name="T3" fmla="*/ 57 h 71"/>
                    <a:gd name="T4" fmla="*/ 0 w 60"/>
                    <a:gd name="T5" fmla="*/ 70 h 71"/>
                    <a:gd name="T6" fmla="*/ 33 w 60"/>
                    <a:gd name="T7" fmla="*/ 0 h 71"/>
                    <a:gd name="T8" fmla="*/ 59 w 60"/>
                    <a:gd name="T9" fmla="*/ 10 h 71"/>
                    <a:gd name="T10" fmla="*/ 0 60000 65536"/>
                    <a:gd name="T11" fmla="*/ 0 60000 65536"/>
                    <a:gd name="T12" fmla="*/ 0 60000 65536"/>
                    <a:gd name="T13" fmla="*/ 0 60000 65536"/>
                    <a:gd name="T14" fmla="*/ 0 60000 65536"/>
                    <a:gd name="T15" fmla="*/ 0 w 60"/>
                    <a:gd name="T16" fmla="*/ 0 h 71"/>
                    <a:gd name="T17" fmla="*/ 60 w 60"/>
                    <a:gd name="T18" fmla="*/ 71 h 71"/>
                  </a:gdLst>
                  <a:ahLst/>
                  <a:cxnLst>
                    <a:cxn ang="T10">
                      <a:pos x="T0" y="T1"/>
                    </a:cxn>
                    <a:cxn ang="T11">
                      <a:pos x="T2" y="T3"/>
                    </a:cxn>
                    <a:cxn ang="T12">
                      <a:pos x="T4" y="T5"/>
                    </a:cxn>
                    <a:cxn ang="T13">
                      <a:pos x="T6" y="T7"/>
                    </a:cxn>
                    <a:cxn ang="T14">
                      <a:pos x="T8" y="T9"/>
                    </a:cxn>
                  </a:cxnLst>
                  <a:rect l="T15" t="T16" r="T17" b="T18"/>
                  <a:pathLst>
                    <a:path w="60" h="71">
                      <a:moveTo>
                        <a:pt x="59" y="10"/>
                      </a:moveTo>
                      <a:lnTo>
                        <a:pt x="17" y="57"/>
                      </a:lnTo>
                      <a:lnTo>
                        <a:pt x="0" y="70"/>
                      </a:lnTo>
                      <a:lnTo>
                        <a:pt x="33" y="0"/>
                      </a:lnTo>
                      <a:lnTo>
                        <a:pt x="59" y="10"/>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363" name="Freeform 17"/>
                <p:cNvSpPr>
                  <a:spLocks/>
                </p:cNvSpPr>
                <p:nvPr/>
              </p:nvSpPr>
              <p:spPr bwMode="auto">
                <a:xfrm>
                  <a:off x="399" y="2897"/>
                  <a:ext cx="41" cy="53"/>
                </a:xfrm>
                <a:custGeom>
                  <a:avLst/>
                  <a:gdLst>
                    <a:gd name="T0" fmla="*/ 0 w 41"/>
                    <a:gd name="T1" fmla="*/ 0 h 53"/>
                    <a:gd name="T2" fmla="*/ 10 w 41"/>
                    <a:gd name="T3" fmla="*/ 52 h 53"/>
                    <a:gd name="T4" fmla="*/ 40 w 41"/>
                    <a:gd name="T5" fmla="*/ 11 h 53"/>
                    <a:gd name="T6" fmla="*/ 0 w 41"/>
                    <a:gd name="T7" fmla="*/ 0 h 53"/>
                    <a:gd name="T8" fmla="*/ 0 60000 65536"/>
                    <a:gd name="T9" fmla="*/ 0 60000 65536"/>
                    <a:gd name="T10" fmla="*/ 0 60000 65536"/>
                    <a:gd name="T11" fmla="*/ 0 60000 65536"/>
                    <a:gd name="T12" fmla="*/ 0 w 41"/>
                    <a:gd name="T13" fmla="*/ 0 h 53"/>
                    <a:gd name="T14" fmla="*/ 41 w 41"/>
                    <a:gd name="T15" fmla="*/ 53 h 53"/>
                  </a:gdLst>
                  <a:ahLst/>
                  <a:cxnLst>
                    <a:cxn ang="T8">
                      <a:pos x="T0" y="T1"/>
                    </a:cxn>
                    <a:cxn ang="T9">
                      <a:pos x="T2" y="T3"/>
                    </a:cxn>
                    <a:cxn ang="T10">
                      <a:pos x="T4" y="T5"/>
                    </a:cxn>
                    <a:cxn ang="T11">
                      <a:pos x="T6" y="T7"/>
                    </a:cxn>
                  </a:cxnLst>
                  <a:rect l="T12" t="T13" r="T14" b="T15"/>
                  <a:pathLst>
                    <a:path w="41" h="53">
                      <a:moveTo>
                        <a:pt x="0" y="0"/>
                      </a:moveTo>
                      <a:lnTo>
                        <a:pt x="10" y="52"/>
                      </a:lnTo>
                      <a:lnTo>
                        <a:pt x="40" y="11"/>
                      </a:lnTo>
                      <a:lnTo>
                        <a:pt x="0" y="0"/>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364" name="Freeform 18"/>
                <p:cNvSpPr>
                  <a:spLocks/>
                </p:cNvSpPr>
                <p:nvPr/>
              </p:nvSpPr>
              <p:spPr bwMode="auto">
                <a:xfrm>
                  <a:off x="351" y="2905"/>
                  <a:ext cx="48" cy="41"/>
                </a:xfrm>
                <a:custGeom>
                  <a:avLst/>
                  <a:gdLst>
                    <a:gd name="T0" fmla="*/ 0 w 48"/>
                    <a:gd name="T1" fmla="*/ 0 h 41"/>
                    <a:gd name="T2" fmla="*/ 11 w 48"/>
                    <a:gd name="T3" fmla="*/ 29 h 41"/>
                    <a:gd name="T4" fmla="*/ 47 w 48"/>
                    <a:gd name="T5" fmla="*/ 40 h 41"/>
                    <a:gd name="T6" fmla="*/ 36 w 48"/>
                    <a:gd name="T7" fmla="*/ 9 h 41"/>
                    <a:gd name="T8" fmla="*/ 0 w 48"/>
                    <a:gd name="T9" fmla="*/ 0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0" y="0"/>
                      </a:moveTo>
                      <a:lnTo>
                        <a:pt x="11" y="29"/>
                      </a:lnTo>
                      <a:lnTo>
                        <a:pt x="47" y="40"/>
                      </a:lnTo>
                      <a:lnTo>
                        <a:pt x="36" y="9"/>
                      </a:lnTo>
                      <a:lnTo>
                        <a:pt x="0" y="0"/>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365" name="Freeform 19"/>
                <p:cNvSpPr>
                  <a:spLocks/>
                </p:cNvSpPr>
                <p:nvPr/>
              </p:nvSpPr>
              <p:spPr bwMode="auto">
                <a:xfrm>
                  <a:off x="261" y="2853"/>
                  <a:ext cx="89" cy="43"/>
                </a:xfrm>
                <a:custGeom>
                  <a:avLst/>
                  <a:gdLst>
                    <a:gd name="T0" fmla="*/ 88 w 89"/>
                    <a:gd name="T1" fmla="*/ 0 h 43"/>
                    <a:gd name="T2" fmla="*/ 77 w 89"/>
                    <a:gd name="T3" fmla="*/ 42 h 43"/>
                    <a:gd name="T4" fmla="*/ 0 w 89"/>
                    <a:gd name="T5" fmla="*/ 0 h 43"/>
                    <a:gd name="T6" fmla="*/ 88 w 89"/>
                    <a:gd name="T7" fmla="*/ 0 h 43"/>
                    <a:gd name="T8" fmla="*/ 0 60000 65536"/>
                    <a:gd name="T9" fmla="*/ 0 60000 65536"/>
                    <a:gd name="T10" fmla="*/ 0 60000 65536"/>
                    <a:gd name="T11" fmla="*/ 0 60000 65536"/>
                    <a:gd name="T12" fmla="*/ 0 w 89"/>
                    <a:gd name="T13" fmla="*/ 0 h 43"/>
                    <a:gd name="T14" fmla="*/ 89 w 89"/>
                    <a:gd name="T15" fmla="*/ 43 h 43"/>
                  </a:gdLst>
                  <a:ahLst/>
                  <a:cxnLst>
                    <a:cxn ang="T8">
                      <a:pos x="T0" y="T1"/>
                    </a:cxn>
                    <a:cxn ang="T9">
                      <a:pos x="T2" y="T3"/>
                    </a:cxn>
                    <a:cxn ang="T10">
                      <a:pos x="T4" y="T5"/>
                    </a:cxn>
                    <a:cxn ang="T11">
                      <a:pos x="T6" y="T7"/>
                    </a:cxn>
                  </a:cxnLst>
                  <a:rect l="T12" t="T13" r="T14" b="T15"/>
                  <a:pathLst>
                    <a:path w="89" h="43">
                      <a:moveTo>
                        <a:pt x="88" y="0"/>
                      </a:moveTo>
                      <a:lnTo>
                        <a:pt x="77" y="42"/>
                      </a:lnTo>
                      <a:lnTo>
                        <a:pt x="0" y="0"/>
                      </a:lnTo>
                      <a:lnTo>
                        <a:pt x="88" y="0"/>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366" name="Line 20" descr="25%"/>
                <p:cNvSpPr>
                  <a:spLocks noChangeShapeType="1"/>
                </p:cNvSpPr>
                <p:nvPr/>
              </p:nvSpPr>
              <p:spPr bwMode="auto">
                <a:xfrm flipV="1">
                  <a:off x="477" y="2743"/>
                  <a:ext cx="136" cy="128"/>
                </a:xfrm>
                <a:prstGeom prst="line">
                  <a:avLst/>
                </a:prstGeom>
                <a:noFill/>
                <a:ln w="12700">
                  <a:solidFill>
                    <a:schemeClr val="tx1"/>
                  </a:solidFill>
                  <a:round/>
                  <a:headEnd type="triangle" w="med" len="med"/>
                  <a:tailEnd/>
                </a:ln>
              </p:spPr>
              <p:txBody>
                <a:bodyPr wrap="none" anchor="ctr"/>
                <a:lstStyle/>
                <a:p>
                  <a:endParaRPr lang="en-US" dirty="0">
                    <a:solidFill>
                      <a:srgbClr val="000000"/>
                    </a:solidFill>
                  </a:endParaRPr>
                </a:p>
              </p:txBody>
            </p:sp>
          </p:grpSp>
        </p:grpSp>
        <p:sp>
          <p:nvSpPr>
            <p:cNvPr id="139" name="Freeform 21"/>
            <p:cNvSpPr>
              <a:spLocks/>
            </p:cNvSpPr>
            <p:nvPr/>
          </p:nvSpPr>
          <p:spPr bwMode="auto">
            <a:xfrm>
              <a:off x="1526" y="1455"/>
              <a:ext cx="490" cy="549"/>
            </a:xfrm>
            <a:custGeom>
              <a:avLst/>
              <a:gdLst>
                <a:gd name="T0" fmla="*/ 98 w 453"/>
                <a:gd name="T1" fmla="*/ 0 h 562"/>
                <a:gd name="T2" fmla="*/ 316 w 453"/>
                <a:gd name="T3" fmla="*/ 40 h 562"/>
                <a:gd name="T4" fmla="*/ 301 w 453"/>
                <a:gd name="T5" fmla="*/ 139 h 562"/>
                <a:gd name="T6" fmla="*/ 452 w 453"/>
                <a:gd name="T7" fmla="*/ 163 h 562"/>
                <a:gd name="T8" fmla="*/ 393 w 453"/>
                <a:gd name="T9" fmla="*/ 561 h 562"/>
                <a:gd name="T10" fmla="*/ 0 w 453"/>
                <a:gd name="T11" fmla="*/ 493 h 562"/>
                <a:gd name="T12" fmla="*/ 98 w 453"/>
                <a:gd name="T13" fmla="*/ 0 h 562"/>
                <a:gd name="T14" fmla="*/ 0 60000 65536"/>
                <a:gd name="T15" fmla="*/ 0 60000 65536"/>
                <a:gd name="T16" fmla="*/ 0 60000 65536"/>
                <a:gd name="T17" fmla="*/ 0 60000 65536"/>
                <a:gd name="T18" fmla="*/ 0 60000 65536"/>
                <a:gd name="T19" fmla="*/ 0 60000 65536"/>
                <a:gd name="T20" fmla="*/ 0 60000 65536"/>
                <a:gd name="T21" fmla="*/ 0 w 453"/>
                <a:gd name="T22" fmla="*/ 0 h 562"/>
                <a:gd name="T23" fmla="*/ 453 w 453"/>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562">
                  <a:moveTo>
                    <a:pt x="98" y="0"/>
                  </a:moveTo>
                  <a:lnTo>
                    <a:pt x="316" y="40"/>
                  </a:lnTo>
                  <a:lnTo>
                    <a:pt x="301" y="139"/>
                  </a:lnTo>
                  <a:lnTo>
                    <a:pt x="452" y="163"/>
                  </a:lnTo>
                  <a:lnTo>
                    <a:pt x="393" y="561"/>
                  </a:lnTo>
                  <a:lnTo>
                    <a:pt x="0" y="493"/>
                  </a:lnTo>
                  <a:lnTo>
                    <a:pt x="98" y="0"/>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140" name="Freeform 22"/>
            <p:cNvSpPr>
              <a:spLocks/>
            </p:cNvSpPr>
            <p:nvPr/>
          </p:nvSpPr>
          <p:spPr bwMode="auto">
            <a:xfrm>
              <a:off x="844" y="886"/>
              <a:ext cx="688" cy="525"/>
            </a:xfrm>
            <a:custGeom>
              <a:avLst/>
              <a:gdLst>
                <a:gd name="T0" fmla="*/ 0 w 636"/>
                <a:gd name="T1" fmla="*/ 399 h 537"/>
                <a:gd name="T2" fmla="*/ 27 w 636"/>
                <a:gd name="T3" fmla="*/ 263 h 537"/>
                <a:gd name="T4" fmla="*/ 59 w 636"/>
                <a:gd name="T5" fmla="*/ 224 h 537"/>
                <a:gd name="T6" fmla="*/ 136 w 636"/>
                <a:gd name="T7" fmla="*/ 0 h 537"/>
                <a:gd name="T8" fmla="*/ 176 w 636"/>
                <a:gd name="T9" fmla="*/ 11 h 537"/>
                <a:gd name="T10" fmla="*/ 178 w 636"/>
                <a:gd name="T11" fmla="*/ 21 h 537"/>
                <a:gd name="T12" fmla="*/ 187 w 636"/>
                <a:gd name="T13" fmla="*/ 22 h 537"/>
                <a:gd name="T14" fmla="*/ 236 w 636"/>
                <a:gd name="T15" fmla="*/ 100 h 537"/>
                <a:gd name="T16" fmla="*/ 289 w 636"/>
                <a:gd name="T17" fmla="*/ 97 h 537"/>
                <a:gd name="T18" fmla="*/ 331 w 636"/>
                <a:gd name="T19" fmla="*/ 116 h 537"/>
                <a:gd name="T20" fmla="*/ 350 w 636"/>
                <a:gd name="T21" fmla="*/ 112 h 537"/>
                <a:gd name="T22" fmla="*/ 473 w 636"/>
                <a:gd name="T23" fmla="*/ 116 h 537"/>
                <a:gd name="T24" fmla="*/ 611 w 636"/>
                <a:gd name="T25" fmla="*/ 148 h 537"/>
                <a:gd name="T26" fmla="*/ 618 w 636"/>
                <a:gd name="T27" fmla="*/ 165 h 537"/>
                <a:gd name="T28" fmla="*/ 635 w 636"/>
                <a:gd name="T29" fmla="*/ 190 h 537"/>
                <a:gd name="T30" fmla="*/ 588 w 636"/>
                <a:gd name="T31" fmla="*/ 263 h 537"/>
                <a:gd name="T32" fmla="*/ 558 w 636"/>
                <a:gd name="T33" fmla="*/ 290 h 537"/>
                <a:gd name="T34" fmla="*/ 554 w 636"/>
                <a:gd name="T35" fmla="*/ 309 h 537"/>
                <a:gd name="T36" fmla="*/ 571 w 636"/>
                <a:gd name="T37" fmla="*/ 330 h 537"/>
                <a:gd name="T38" fmla="*/ 552 w 636"/>
                <a:gd name="T39" fmla="*/ 373 h 537"/>
                <a:gd name="T40" fmla="*/ 513 w 636"/>
                <a:gd name="T41" fmla="*/ 536 h 537"/>
                <a:gd name="T42" fmla="*/ 298 w 636"/>
                <a:gd name="T43" fmla="*/ 483 h 537"/>
                <a:gd name="T44" fmla="*/ 0 w 636"/>
                <a:gd name="T45" fmla="*/ 399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537"/>
                <a:gd name="T71" fmla="*/ 636 w 636"/>
                <a:gd name="T72" fmla="*/ 537 h 5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537">
                  <a:moveTo>
                    <a:pt x="0" y="399"/>
                  </a:moveTo>
                  <a:lnTo>
                    <a:pt x="27" y="263"/>
                  </a:lnTo>
                  <a:lnTo>
                    <a:pt x="59" y="224"/>
                  </a:lnTo>
                  <a:lnTo>
                    <a:pt x="136" y="0"/>
                  </a:lnTo>
                  <a:lnTo>
                    <a:pt x="176" y="11"/>
                  </a:lnTo>
                  <a:lnTo>
                    <a:pt x="178" y="21"/>
                  </a:lnTo>
                  <a:lnTo>
                    <a:pt x="187" y="22"/>
                  </a:lnTo>
                  <a:lnTo>
                    <a:pt x="236" y="100"/>
                  </a:lnTo>
                  <a:lnTo>
                    <a:pt x="289" y="97"/>
                  </a:lnTo>
                  <a:lnTo>
                    <a:pt x="331" y="116"/>
                  </a:lnTo>
                  <a:lnTo>
                    <a:pt x="350" y="112"/>
                  </a:lnTo>
                  <a:lnTo>
                    <a:pt x="473" y="116"/>
                  </a:lnTo>
                  <a:lnTo>
                    <a:pt x="611" y="148"/>
                  </a:lnTo>
                  <a:lnTo>
                    <a:pt x="618" y="165"/>
                  </a:lnTo>
                  <a:lnTo>
                    <a:pt x="635" y="190"/>
                  </a:lnTo>
                  <a:lnTo>
                    <a:pt x="588" y="263"/>
                  </a:lnTo>
                  <a:lnTo>
                    <a:pt x="558" y="290"/>
                  </a:lnTo>
                  <a:lnTo>
                    <a:pt x="554" y="309"/>
                  </a:lnTo>
                  <a:lnTo>
                    <a:pt x="571" y="330"/>
                  </a:lnTo>
                  <a:lnTo>
                    <a:pt x="552" y="373"/>
                  </a:lnTo>
                  <a:lnTo>
                    <a:pt x="513" y="536"/>
                  </a:lnTo>
                  <a:lnTo>
                    <a:pt x="298" y="483"/>
                  </a:lnTo>
                  <a:lnTo>
                    <a:pt x="0" y="399"/>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41" name="Freeform 23"/>
            <p:cNvSpPr>
              <a:spLocks/>
            </p:cNvSpPr>
            <p:nvPr/>
          </p:nvSpPr>
          <p:spPr bwMode="auto">
            <a:xfrm>
              <a:off x="777" y="1277"/>
              <a:ext cx="686" cy="1050"/>
            </a:xfrm>
            <a:custGeom>
              <a:avLst/>
              <a:gdLst>
                <a:gd name="T0" fmla="*/ 22 w 634"/>
                <a:gd name="T1" fmla="*/ 218 h 1076"/>
                <a:gd name="T2" fmla="*/ 4 w 634"/>
                <a:gd name="T3" fmla="*/ 302 h 1076"/>
                <a:gd name="T4" fmla="*/ 65 w 634"/>
                <a:gd name="T5" fmla="*/ 436 h 1076"/>
                <a:gd name="T6" fmla="*/ 76 w 634"/>
                <a:gd name="T7" fmla="*/ 427 h 1076"/>
                <a:gd name="T8" fmla="*/ 95 w 634"/>
                <a:gd name="T9" fmla="*/ 484 h 1076"/>
                <a:gd name="T10" fmla="*/ 64 w 634"/>
                <a:gd name="T11" fmla="*/ 445 h 1076"/>
                <a:gd name="T12" fmla="*/ 58 w 634"/>
                <a:gd name="T13" fmla="*/ 508 h 1076"/>
                <a:gd name="T14" fmla="*/ 92 w 634"/>
                <a:gd name="T15" fmla="*/ 545 h 1076"/>
                <a:gd name="T16" fmla="*/ 69 w 634"/>
                <a:gd name="T17" fmla="*/ 597 h 1076"/>
                <a:gd name="T18" fmla="*/ 135 w 634"/>
                <a:gd name="T19" fmla="*/ 739 h 1076"/>
                <a:gd name="T20" fmla="*/ 120 w 634"/>
                <a:gd name="T21" fmla="*/ 792 h 1076"/>
                <a:gd name="T22" fmla="*/ 209 w 634"/>
                <a:gd name="T23" fmla="*/ 834 h 1076"/>
                <a:gd name="T24" fmla="*/ 239 w 634"/>
                <a:gd name="T25" fmla="*/ 876 h 1076"/>
                <a:gd name="T26" fmla="*/ 277 w 634"/>
                <a:gd name="T27" fmla="*/ 890 h 1076"/>
                <a:gd name="T28" fmla="*/ 277 w 634"/>
                <a:gd name="T29" fmla="*/ 916 h 1076"/>
                <a:gd name="T30" fmla="*/ 301 w 634"/>
                <a:gd name="T31" fmla="*/ 921 h 1076"/>
                <a:gd name="T32" fmla="*/ 351 w 634"/>
                <a:gd name="T33" fmla="*/ 1003 h 1076"/>
                <a:gd name="T34" fmla="*/ 353 w 634"/>
                <a:gd name="T35" fmla="*/ 1061 h 1076"/>
                <a:gd name="T36" fmla="*/ 577 w 634"/>
                <a:gd name="T37" fmla="*/ 1075 h 1076"/>
                <a:gd name="T38" fmla="*/ 563 w 634"/>
                <a:gd name="T39" fmla="*/ 1051 h 1076"/>
                <a:gd name="T40" fmla="*/ 569 w 634"/>
                <a:gd name="T41" fmla="*/ 1017 h 1076"/>
                <a:gd name="T42" fmla="*/ 606 w 634"/>
                <a:gd name="T43" fmla="*/ 958 h 1076"/>
                <a:gd name="T44" fmla="*/ 633 w 634"/>
                <a:gd name="T45" fmla="*/ 941 h 1076"/>
                <a:gd name="T46" fmla="*/ 617 w 634"/>
                <a:gd name="T47" fmla="*/ 921 h 1076"/>
                <a:gd name="T48" fmla="*/ 607 w 634"/>
                <a:gd name="T49" fmla="*/ 863 h 1076"/>
                <a:gd name="T50" fmla="*/ 284 w 634"/>
                <a:gd name="T51" fmla="*/ 369 h 1076"/>
                <a:gd name="T52" fmla="*/ 359 w 634"/>
                <a:gd name="T53" fmla="*/ 83 h 1076"/>
                <a:gd name="T54" fmla="*/ 61 w 634"/>
                <a:gd name="T55" fmla="*/ 0 h 1076"/>
                <a:gd name="T56" fmla="*/ 52 w 634"/>
                <a:gd name="T57" fmla="*/ 17 h 1076"/>
                <a:gd name="T58" fmla="*/ 0 w 634"/>
                <a:gd name="T59" fmla="*/ 143 h 1076"/>
                <a:gd name="T60" fmla="*/ 22 w 634"/>
                <a:gd name="T61" fmla="*/ 218 h 10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4"/>
                <a:gd name="T94" fmla="*/ 0 h 1076"/>
                <a:gd name="T95" fmla="*/ 634 w 634"/>
                <a:gd name="T96" fmla="*/ 1076 h 10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4" h="1076">
                  <a:moveTo>
                    <a:pt x="22" y="218"/>
                  </a:moveTo>
                  <a:lnTo>
                    <a:pt x="4" y="302"/>
                  </a:lnTo>
                  <a:lnTo>
                    <a:pt x="65" y="436"/>
                  </a:lnTo>
                  <a:lnTo>
                    <a:pt x="76" y="427"/>
                  </a:lnTo>
                  <a:lnTo>
                    <a:pt x="95" y="484"/>
                  </a:lnTo>
                  <a:lnTo>
                    <a:pt x="64" y="445"/>
                  </a:lnTo>
                  <a:lnTo>
                    <a:pt x="58" y="508"/>
                  </a:lnTo>
                  <a:lnTo>
                    <a:pt x="92" y="545"/>
                  </a:lnTo>
                  <a:lnTo>
                    <a:pt x="69" y="597"/>
                  </a:lnTo>
                  <a:lnTo>
                    <a:pt x="135" y="739"/>
                  </a:lnTo>
                  <a:lnTo>
                    <a:pt x="120" y="792"/>
                  </a:lnTo>
                  <a:lnTo>
                    <a:pt x="209" y="834"/>
                  </a:lnTo>
                  <a:lnTo>
                    <a:pt x="239" y="876"/>
                  </a:lnTo>
                  <a:lnTo>
                    <a:pt x="277" y="890"/>
                  </a:lnTo>
                  <a:lnTo>
                    <a:pt x="277" y="916"/>
                  </a:lnTo>
                  <a:lnTo>
                    <a:pt x="301" y="921"/>
                  </a:lnTo>
                  <a:lnTo>
                    <a:pt x="351" y="1003"/>
                  </a:lnTo>
                  <a:lnTo>
                    <a:pt x="353" y="1061"/>
                  </a:lnTo>
                  <a:lnTo>
                    <a:pt x="577" y="1075"/>
                  </a:lnTo>
                  <a:lnTo>
                    <a:pt x="563" y="1051"/>
                  </a:lnTo>
                  <a:lnTo>
                    <a:pt x="569" y="1017"/>
                  </a:lnTo>
                  <a:lnTo>
                    <a:pt x="606" y="958"/>
                  </a:lnTo>
                  <a:lnTo>
                    <a:pt x="633" y="941"/>
                  </a:lnTo>
                  <a:lnTo>
                    <a:pt x="617" y="921"/>
                  </a:lnTo>
                  <a:lnTo>
                    <a:pt x="607" y="863"/>
                  </a:lnTo>
                  <a:lnTo>
                    <a:pt x="284" y="369"/>
                  </a:lnTo>
                  <a:lnTo>
                    <a:pt x="359" y="83"/>
                  </a:lnTo>
                  <a:lnTo>
                    <a:pt x="61" y="0"/>
                  </a:lnTo>
                  <a:lnTo>
                    <a:pt x="52" y="17"/>
                  </a:lnTo>
                  <a:lnTo>
                    <a:pt x="0" y="143"/>
                  </a:lnTo>
                  <a:lnTo>
                    <a:pt x="22" y="218"/>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42" name="Freeform 24"/>
            <p:cNvSpPr>
              <a:spLocks/>
            </p:cNvSpPr>
            <p:nvPr/>
          </p:nvSpPr>
          <p:spPr bwMode="auto">
            <a:xfrm>
              <a:off x="1085" y="1358"/>
              <a:ext cx="548" cy="762"/>
            </a:xfrm>
            <a:custGeom>
              <a:avLst/>
              <a:gdLst>
                <a:gd name="T0" fmla="*/ 0 w 507"/>
                <a:gd name="T1" fmla="*/ 285 h 781"/>
                <a:gd name="T2" fmla="*/ 321 w 507"/>
                <a:gd name="T3" fmla="*/ 780 h 781"/>
                <a:gd name="T4" fmla="*/ 333 w 507"/>
                <a:gd name="T5" fmla="*/ 674 h 781"/>
                <a:gd name="T6" fmla="*/ 351 w 507"/>
                <a:gd name="T7" fmla="*/ 668 h 781"/>
                <a:gd name="T8" fmla="*/ 382 w 507"/>
                <a:gd name="T9" fmla="*/ 686 h 781"/>
                <a:gd name="T10" fmla="*/ 408 w 507"/>
                <a:gd name="T11" fmla="*/ 593 h 781"/>
                <a:gd name="T12" fmla="*/ 506 w 507"/>
                <a:gd name="T13" fmla="*/ 99 h 781"/>
                <a:gd name="T14" fmla="*/ 289 w 507"/>
                <a:gd name="T15" fmla="*/ 52 h 781"/>
                <a:gd name="T16" fmla="*/ 75 w 507"/>
                <a:gd name="T17" fmla="*/ 0 h 781"/>
                <a:gd name="T18" fmla="*/ 0 w 507"/>
                <a:gd name="T19" fmla="*/ 285 h 7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781"/>
                <a:gd name="T32" fmla="*/ 507 w 507"/>
                <a:gd name="T33" fmla="*/ 781 h 7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781">
                  <a:moveTo>
                    <a:pt x="0" y="285"/>
                  </a:moveTo>
                  <a:lnTo>
                    <a:pt x="321" y="780"/>
                  </a:lnTo>
                  <a:lnTo>
                    <a:pt x="333" y="674"/>
                  </a:lnTo>
                  <a:lnTo>
                    <a:pt x="351" y="668"/>
                  </a:lnTo>
                  <a:lnTo>
                    <a:pt x="382" y="686"/>
                  </a:lnTo>
                  <a:lnTo>
                    <a:pt x="408" y="593"/>
                  </a:lnTo>
                  <a:lnTo>
                    <a:pt x="506" y="99"/>
                  </a:lnTo>
                  <a:lnTo>
                    <a:pt x="289" y="52"/>
                  </a:lnTo>
                  <a:lnTo>
                    <a:pt x="75" y="0"/>
                  </a:lnTo>
                  <a:lnTo>
                    <a:pt x="0" y="285"/>
                  </a:lnTo>
                </a:path>
              </a:pathLst>
            </a:custGeom>
            <a:solidFill>
              <a:schemeClr val="bg1"/>
            </a:solidFill>
            <a:ln w="12700" cap="rnd">
              <a:solidFill>
                <a:srgbClr val="000000"/>
              </a:solidFill>
              <a:round/>
              <a:headEnd/>
              <a:tailEnd/>
            </a:ln>
          </p:spPr>
          <p:txBody>
            <a:bodyPr/>
            <a:lstStyle/>
            <a:p>
              <a:endParaRPr lang="en-US" dirty="0">
                <a:solidFill>
                  <a:srgbClr val="000000"/>
                </a:solidFill>
              </a:endParaRPr>
            </a:p>
          </p:txBody>
        </p:sp>
        <p:sp>
          <p:nvSpPr>
            <p:cNvPr id="143" name="Freeform 25"/>
            <p:cNvSpPr>
              <a:spLocks/>
            </p:cNvSpPr>
            <p:nvPr/>
          </p:nvSpPr>
          <p:spPr bwMode="auto">
            <a:xfrm>
              <a:off x="1398" y="749"/>
              <a:ext cx="516" cy="746"/>
            </a:xfrm>
            <a:custGeom>
              <a:avLst/>
              <a:gdLst>
                <a:gd name="T0" fmla="*/ 0 w 478"/>
                <a:gd name="T1" fmla="*/ 677 h 765"/>
                <a:gd name="T2" fmla="*/ 38 w 478"/>
                <a:gd name="T3" fmla="*/ 514 h 765"/>
                <a:gd name="T4" fmla="*/ 57 w 478"/>
                <a:gd name="T5" fmla="*/ 470 h 765"/>
                <a:gd name="T6" fmla="*/ 40 w 478"/>
                <a:gd name="T7" fmla="*/ 450 h 765"/>
                <a:gd name="T8" fmla="*/ 45 w 478"/>
                <a:gd name="T9" fmla="*/ 431 h 765"/>
                <a:gd name="T10" fmla="*/ 74 w 478"/>
                <a:gd name="T11" fmla="*/ 403 h 765"/>
                <a:gd name="T12" fmla="*/ 121 w 478"/>
                <a:gd name="T13" fmla="*/ 331 h 765"/>
                <a:gd name="T14" fmla="*/ 105 w 478"/>
                <a:gd name="T15" fmla="*/ 306 h 765"/>
                <a:gd name="T16" fmla="*/ 97 w 478"/>
                <a:gd name="T17" fmla="*/ 289 h 765"/>
                <a:gd name="T18" fmla="*/ 100 w 478"/>
                <a:gd name="T19" fmla="*/ 247 h 765"/>
                <a:gd name="T20" fmla="*/ 158 w 478"/>
                <a:gd name="T21" fmla="*/ 0 h 765"/>
                <a:gd name="T22" fmla="*/ 222 w 478"/>
                <a:gd name="T23" fmla="*/ 14 h 765"/>
                <a:gd name="T24" fmla="*/ 200 w 478"/>
                <a:gd name="T25" fmla="*/ 110 h 765"/>
                <a:gd name="T26" fmla="*/ 215 w 478"/>
                <a:gd name="T27" fmla="*/ 144 h 765"/>
                <a:gd name="T28" fmla="*/ 216 w 478"/>
                <a:gd name="T29" fmla="*/ 166 h 765"/>
                <a:gd name="T30" fmla="*/ 208 w 478"/>
                <a:gd name="T31" fmla="*/ 169 h 765"/>
                <a:gd name="T32" fmla="*/ 233 w 478"/>
                <a:gd name="T33" fmla="*/ 193 h 765"/>
                <a:gd name="T34" fmla="*/ 258 w 478"/>
                <a:gd name="T35" fmla="*/ 254 h 765"/>
                <a:gd name="T36" fmla="*/ 266 w 478"/>
                <a:gd name="T37" fmla="*/ 309 h 765"/>
                <a:gd name="T38" fmla="*/ 270 w 478"/>
                <a:gd name="T39" fmla="*/ 340 h 765"/>
                <a:gd name="T40" fmla="*/ 251 w 478"/>
                <a:gd name="T41" fmla="*/ 368 h 765"/>
                <a:gd name="T42" fmla="*/ 264 w 478"/>
                <a:gd name="T43" fmla="*/ 380 h 765"/>
                <a:gd name="T44" fmla="*/ 298 w 478"/>
                <a:gd name="T45" fmla="*/ 362 h 765"/>
                <a:gd name="T46" fmla="*/ 320 w 478"/>
                <a:gd name="T47" fmla="*/ 460 h 765"/>
                <a:gd name="T48" fmla="*/ 335 w 478"/>
                <a:gd name="T49" fmla="*/ 465 h 765"/>
                <a:gd name="T50" fmla="*/ 338 w 478"/>
                <a:gd name="T51" fmla="*/ 493 h 765"/>
                <a:gd name="T52" fmla="*/ 381 w 478"/>
                <a:gd name="T53" fmla="*/ 504 h 765"/>
                <a:gd name="T54" fmla="*/ 448 w 478"/>
                <a:gd name="T55" fmla="*/ 505 h 765"/>
                <a:gd name="T56" fmla="*/ 477 w 478"/>
                <a:gd name="T57" fmla="*/ 517 h 765"/>
                <a:gd name="T58" fmla="*/ 435 w 478"/>
                <a:gd name="T59" fmla="*/ 764 h 765"/>
                <a:gd name="T60" fmla="*/ 217 w 478"/>
                <a:gd name="T61" fmla="*/ 723 h 765"/>
                <a:gd name="T62" fmla="*/ 0 w 478"/>
                <a:gd name="T63" fmla="*/ 677 h 7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8"/>
                <a:gd name="T97" fmla="*/ 0 h 765"/>
                <a:gd name="T98" fmla="*/ 478 w 478"/>
                <a:gd name="T99" fmla="*/ 765 h 7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8" h="765">
                  <a:moveTo>
                    <a:pt x="0" y="677"/>
                  </a:moveTo>
                  <a:lnTo>
                    <a:pt x="38" y="514"/>
                  </a:lnTo>
                  <a:lnTo>
                    <a:pt x="57" y="470"/>
                  </a:lnTo>
                  <a:lnTo>
                    <a:pt x="40" y="450"/>
                  </a:lnTo>
                  <a:lnTo>
                    <a:pt x="45" y="431"/>
                  </a:lnTo>
                  <a:lnTo>
                    <a:pt x="74" y="403"/>
                  </a:lnTo>
                  <a:lnTo>
                    <a:pt x="121" y="331"/>
                  </a:lnTo>
                  <a:lnTo>
                    <a:pt x="105" y="306"/>
                  </a:lnTo>
                  <a:lnTo>
                    <a:pt x="97" y="289"/>
                  </a:lnTo>
                  <a:lnTo>
                    <a:pt x="100" y="247"/>
                  </a:lnTo>
                  <a:lnTo>
                    <a:pt x="158" y="0"/>
                  </a:lnTo>
                  <a:lnTo>
                    <a:pt x="222" y="14"/>
                  </a:lnTo>
                  <a:lnTo>
                    <a:pt x="200" y="110"/>
                  </a:lnTo>
                  <a:lnTo>
                    <a:pt x="215" y="144"/>
                  </a:lnTo>
                  <a:lnTo>
                    <a:pt x="216" y="166"/>
                  </a:lnTo>
                  <a:lnTo>
                    <a:pt x="208" y="169"/>
                  </a:lnTo>
                  <a:lnTo>
                    <a:pt x="233" y="193"/>
                  </a:lnTo>
                  <a:lnTo>
                    <a:pt x="258" y="254"/>
                  </a:lnTo>
                  <a:lnTo>
                    <a:pt x="266" y="309"/>
                  </a:lnTo>
                  <a:lnTo>
                    <a:pt x="270" y="340"/>
                  </a:lnTo>
                  <a:lnTo>
                    <a:pt x="251" y="368"/>
                  </a:lnTo>
                  <a:lnTo>
                    <a:pt x="264" y="380"/>
                  </a:lnTo>
                  <a:lnTo>
                    <a:pt x="298" y="362"/>
                  </a:lnTo>
                  <a:lnTo>
                    <a:pt x="320" y="460"/>
                  </a:lnTo>
                  <a:lnTo>
                    <a:pt x="335" y="465"/>
                  </a:lnTo>
                  <a:lnTo>
                    <a:pt x="338" y="493"/>
                  </a:lnTo>
                  <a:lnTo>
                    <a:pt x="381" y="504"/>
                  </a:lnTo>
                  <a:lnTo>
                    <a:pt x="448" y="505"/>
                  </a:lnTo>
                  <a:lnTo>
                    <a:pt x="477" y="517"/>
                  </a:lnTo>
                  <a:lnTo>
                    <a:pt x="435" y="764"/>
                  </a:lnTo>
                  <a:lnTo>
                    <a:pt x="217" y="723"/>
                  </a:lnTo>
                  <a:lnTo>
                    <a:pt x="0" y="677"/>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44" name="Freeform 26"/>
            <p:cNvSpPr>
              <a:spLocks/>
            </p:cNvSpPr>
            <p:nvPr/>
          </p:nvSpPr>
          <p:spPr bwMode="auto">
            <a:xfrm>
              <a:off x="1615" y="762"/>
              <a:ext cx="883" cy="504"/>
            </a:xfrm>
            <a:custGeom>
              <a:avLst/>
              <a:gdLst>
                <a:gd name="T0" fmla="*/ 14 w 817"/>
                <a:gd name="T1" fmla="*/ 129 h 516"/>
                <a:gd name="T2" fmla="*/ 15 w 817"/>
                <a:gd name="T3" fmla="*/ 152 h 516"/>
                <a:gd name="T4" fmla="*/ 8 w 817"/>
                <a:gd name="T5" fmla="*/ 155 h 516"/>
                <a:gd name="T6" fmla="*/ 32 w 817"/>
                <a:gd name="T7" fmla="*/ 179 h 516"/>
                <a:gd name="T8" fmla="*/ 57 w 817"/>
                <a:gd name="T9" fmla="*/ 240 h 516"/>
                <a:gd name="T10" fmla="*/ 65 w 817"/>
                <a:gd name="T11" fmla="*/ 295 h 516"/>
                <a:gd name="T12" fmla="*/ 69 w 817"/>
                <a:gd name="T13" fmla="*/ 326 h 516"/>
                <a:gd name="T14" fmla="*/ 51 w 817"/>
                <a:gd name="T15" fmla="*/ 354 h 516"/>
                <a:gd name="T16" fmla="*/ 64 w 817"/>
                <a:gd name="T17" fmla="*/ 366 h 516"/>
                <a:gd name="T18" fmla="*/ 97 w 817"/>
                <a:gd name="T19" fmla="*/ 348 h 516"/>
                <a:gd name="T20" fmla="*/ 119 w 817"/>
                <a:gd name="T21" fmla="*/ 446 h 516"/>
                <a:gd name="T22" fmla="*/ 134 w 817"/>
                <a:gd name="T23" fmla="*/ 451 h 516"/>
                <a:gd name="T24" fmla="*/ 137 w 817"/>
                <a:gd name="T25" fmla="*/ 479 h 516"/>
                <a:gd name="T26" fmla="*/ 149 w 817"/>
                <a:gd name="T27" fmla="*/ 492 h 516"/>
                <a:gd name="T28" fmla="*/ 180 w 817"/>
                <a:gd name="T29" fmla="*/ 490 h 516"/>
                <a:gd name="T30" fmla="*/ 247 w 817"/>
                <a:gd name="T31" fmla="*/ 491 h 516"/>
                <a:gd name="T32" fmla="*/ 276 w 817"/>
                <a:gd name="T33" fmla="*/ 503 h 516"/>
                <a:gd name="T34" fmla="*/ 285 w 817"/>
                <a:gd name="T35" fmla="*/ 453 h 516"/>
                <a:gd name="T36" fmla="*/ 506 w 817"/>
                <a:gd name="T37" fmla="*/ 486 h 516"/>
                <a:gd name="T38" fmla="*/ 780 w 817"/>
                <a:gd name="T39" fmla="*/ 515 h 516"/>
                <a:gd name="T40" fmla="*/ 789 w 817"/>
                <a:gd name="T41" fmla="*/ 422 h 516"/>
                <a:gd name="T42" fmla="*/ 816 w 817"/>
                <a:gd name="T43" fmla="*/ 120 h 516"/>
                <a:gd name="T44" fmla="*/ 454 w 817"/>
                <a:gd name="T45" fmla="*/ 77 h 516"/>
                <a:gd name="T46" fmla="*/ 274 w 817"/>
                <a:gd name="T47" fmla="*/ 48 h 516"/>
                <a:gd name="T48" fmla="*/ 21 w 817"/>
                <a:gd name="T49" fmla="*/ 0 h 516"/>
                <a:gd name="T50" fmla="*/ 0 w 817"/>
                <a:gd name="T51" fmla="*/ 96 h 516"/>
                <a:gd name="T52" fmla="*/ 14 w 817"/>
                <a:gd name="T53" fmla="*/ 129 h 5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7"/>
                <a:gd name="T82" fmla="*/ 0 h 516"/>
                <a:gd name="T83" fmla="*/ 817 w 817"/>
                <a:gd name="T84" fmla="*/ 516 h 5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7" h="516">
                  <a:moveTo>
                    <a:pt x="14" y="129"/>
                  </a:moveTo>
                  <a:lnTo>
                    <a:pt x="15" y="152"/>
                  </a:lnTo>
                  <a:lnTo>
                    <a:pt x="8" y="155"/>
                  </a:lnTo>
                  <a:lnTo>
                    <a:pt x="32" y="179"/>
                  </a:lnTo>
                  <a:lnTo>
                    <a:pt x="57" y="240"/>
                  </a:lnTo>
                  <a:lnTo>
                    <a:pt x="65" y="295"/>
                  </a:lnTo>
                  <a:lnTo>
                    <a:pt x="69" y="326"/>
                  </a:lnTo>
                  <a:lnTo>
                    <a:pt x="51" y="354"/>
                  </a:lnTo>
                  <a:lnTo>
                    <a:pt x="64" y="366"/>
                  </a:lnTo>
                  <a:lnTo>
                    <a:pt x="97" y="348"/>
                  </a:lnTo>
                  <a:lnTo>
                    <a:pt x="119" y="446"/>
                  </a:lnTo>
                  <a:lnTo>
                    <a:pt x="134" y="451"/>
                  </a:lnTo>
                  <a:lnTo>
                    <a:pt x="137" y="479"/>
                  </a:lnTo>
                  <a:lnTo>
                    <a:pt x="149" y="492"/>
                  </a:lnTo>
                  <a:lnTo>
                    <a:pt x="180" y="490"/>
                  </a:lnTo>
                  <a:lnTo>
                    <a:pt x="247" y="491"/>
                  </a:lnTo>
                  <a:lnTo>
                    <a:pt x="276" y="503"/>
                  </a:lnTo>
                  <a:lnTo>
                    <a:pt x="285" y="453"/>
                  </a:lnTo>
                  <a:lnTo>
                    <a:pt x="506" y="486"/>
                  </a:lnTo>
                  <a:lnTo>
                    <a:pt x="780" y="515"/>
                  </a:lnTo>
                  <a:lnTo>
                    <a:pt x="789" y="422"/>
                  </a:lnTo>
                  <a:lnTo>
                    <a:pt x="816" y="120"/>
                  </a:lnTo>
                  <a:lnTo>
                    <a:pt x="454" y="77"/>
                  </a:lnTo>
                  <a:lnTo>
                    <a:pt x="274" y="48"/>
                  </a:lnTo>
                  <a:lnTo>
                    <a:pt x="21" y="0"/>
                  </a:lnTo>
                  <a:lnTo>
                    <a:pt x="0" y="96"/>
                  </a:lnTo>
                  <a:lnTo>
                    <a:pt x="14" y="129"/>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145" name="Freeform 27"/>
            <p:cNvSpPr>
              <a:spLocks/>
            </p:cNvSpPr>
            <p:nvPr/>
          </p:nvSpPr>
          <p:spPr bwMode="auto">
            <a:xfrm>
              <a:off x="1363" y="1938"/>
              <a:ext cx="589" cy="612"/>
            </a:xfrm>
            <a:custGeom>
              <a:avLst/>
              <a:gdLst>
                <a:gd name="T0" fmla="*/ 35 w 545"/>
                <a:gd name="T1" fmla="*/ 398 h 627"/>
                <a:gd name="T2" fmla="*/ 21 w 545"/>
                <a:gd name="T3" fmla="*/ 374 h 627"/>
                <a:gd name="T4" fmla="*/ 27 w 545"/>
                <a:gd name="T5" fmla="*/ 340 h 627"/>
                <a:gd name="T6" fmla="*/ 63 w 545"/>
                <a:gd name="T7" fmla="*/ 281 h 627"/>
                <a:gd name="T8" fmla="*/ 90 w 545"/>
                <a:gd name="T9" fmla="*/ 264 h 627"/>
                <a:gd name="T10" fmla="*/ 75 w 545"/>
                <a:gd name="T11" fmla="*/ 244 h 627"/>
                <a:gd name="T12" fmla="*/ 64 w 545"/>
                <a:gd name="T13" fmla="*/ 186 h 627"/>
                <a:gd name="T14" fmla="*/ 76 w 545"/>
                <a:gd name="T15" fmla="*/ 81 h 627"/>
                <a:gd name="T16" fmla="*/ 94 w 545"/>
                <a:gd name="T17" fmla="*/ 74 h 627"/>
                <a:gd name="T18" fmla="*/ 125 w 545"/>
                <a:gd name="T19" fmla="*/ 92 h 627"/>
                <a:gd name="T20" fmla="*/ 151 w 545"/>
                <a:gd name="T21" fmla="*/ 0 h 627"/>
                <a:gd name="T22" fmla="*/ 544 w 545"/>
                <a:gd name="T23" fmla="*/ 67 h 627"/>
                <a:gd name="T24" fmla="*/ 461 w 545"/>
                <a:gd name="T25" fmla="*/ 626 h 627"/>
                <a:gd name="T26" fmla="*/ 341 w 545"/>
                <a:gd name="T27" fmla="*/ 608 h 627"/>
                <a:gd name="T28" fmla="*/ 266 w 545"/>
                <a:gd name="T29" fmla="*/ 587 h 627"/>
                <a:gd name="T30" fmla="*/ 112 w 545"/>
                <a:gd name="T31" fmla="*/ 524 h 627"/>
                <a:gd name="T32" fmla="*/ 0 w 545"/>
                <a:gd name="T33" fmla="*/ 428 h 627"/>
                <a:gd name="T34" fmla="*/ 35 w 545"/>
                <a:gd name="T35" fmla="*/ 398 h 6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5"/>
                <a:gd name="T55" fmla="*/ 0 h 627"/>
                <a:gd name="T56" fmla="*/ 545 w 545"/>
                <a:gd name="T57" fmla="*/ 627 h 6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5" h="627">
                  <a:moveTo>
                    <a:pt x="35" y="398"/>
                  </a:moveTo>
                  <a:lnTo>
                    <a:pt x="21" y="374"/>
                  </a:lnTo>
                  <a:lnTo>
                    <a:pt x="27" y="340"/>
                  </a:lnTo>
                  <a:lnTo>
                    <a:pt x="63" y="281"/>
                  </a:lnTo>
                  <a:lnTo>
                    <a:pt x="90" y="264"/>
                  </a:lnTo>
                  <a:lnTo>
                    <a:pt x="75" y="244"/>
                  </a:lnTo>
                  <a:lnTo>
                    <a:pt x="64" y="186"/>
                  </a:lnTo>
                  <a:lnTo>
                    <a:pt x="76" y="81"/>
                  </a:lnTo>
                  <a:lnTo>
                    <a:pt x="94" y="74"/>
                  </a:lnTo>
                  <a:lnTo>
                    <a:pt x="125" y="92"/>
                  </a:lnTo>
                  <a:lnTo>
                    <a:pt x="151" y="0"/>
                  </a:lnTo>
                  <a:lnTo>
                    <a:pt x="544" y="67"/>
                  </a:lnTo>
                  <a:lnTo>
                    <a:pt x="461" y="626"/>
                  </a:lnTo>
                  <a:lnTo>
                    <a:pt x="341" y="608"/>
                  </a:lnTo>
                  <a:lnTo>
                    <a:pt x="266" y="587"/>
                  </a:lnTo>
                  <a:lnTo>
                    <a:pt x="112" y="524"/>
                  </a:lnTo>
                  <a:lnTo>
                    <a:pt x="0" y="428"/>
                  </a:lnTo>
                  <a:lnTo>
                    <a:pt x="35" y="398"/>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46" name="Freeform 28"/>
            <p:cNvSpPr>
              <a:spLocks/>
            </p:cNvSpPr>
            <p:nvPr/>
          </p:nvSpPr>
          <p:spPr bwMode="auto">
            <a:xfrm>
              <a:off x="1853" y="1206"/>
              <a:ext cx="606" cy="450"/>
            </a:xfrm>
            <a:custGeom>
              <a:avLst/>
              <a:gdLst>
                <a:gd name="T0" fmla="*/ 0 w 561"/>
                <a:gd name="T1" fmla="*/ 394 h 461"/>
                <a:gd name="T2" fmla="*/ 66 w 561"/>
                <a:gd name="T3" fmla="*/ 0 h 461"/>
                <a:gd name="T4" fmla="*/ 286 w 561"/>
                <a:gd name="T5" fmla="*/ 33 h 461"/>
                <a:gd name="T6" fmla="*/ 560 w 561"/>
                <a:gd name="T7" fmla="*/ 61 h 461"/>
                <a:gd name="T8" fmla="*/ 541 w 561"/>
                <a:gd name="T9" fmla="*/ 261 h 461"/>
                <a:gd name="T10" fmla="*/ 522 w 561"/>
                <a:gd name="T11" fmla="*/ 460 h 461"/>
                <a:gd name="T12" fmla="*/ 150 w 561"/>
                <a:gd name="T13" fmla="*/ 418 h 461"/>
                <a:gd name="T14" fmla="*/ 0 w 561"/>
                <a:gd name="T15" fmla="*/ 394 h 461"/>
                <a:gd name="T16" fmla="*/ 0 60000 65536"/>
                <a:gd name="T17" fmla="*/ 0 60000 65536"/>
                <a:gd name="T18" fmla="*/ 0 60000 65536"/>
                <a:gd name="T19" fmla="*/ 0 60000 65536"/>
                <a:gd name="T20" fmla="*/ 0 60000 65536"/>
                <a:gd name="T21" fmla="*/ 0 60000 65536"/>
                <a:gd name="T22" fmla="*/ 0 60000 65536"/>
                <a:gd name="T23" fmla="*/ 0 60000 65536"/>
                <a:gd name="T24" fmla="*/ 0 w 561"/>
                <a:gd name="T25" fmla="*/ 0 h 461"/>
                <a:gd name="T26" fmla="*/ 561 w 561"/>
                <a:gd name="T27" fmla="*/ 461 h 4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1" h="461">
                  <a:moveTo>
                    <a:pt x="0" y="394"/>
                  </a:moveTo>
                  <a:lnTo>
                    <a:pt x="66" y="0"/>
                  </a:lnTo>
                  <a:lnTo>
                    <a:pt x="286" y="33"/>
                  </a:lnTo>
                  <a:lnTo>
                    <a:pt x="560" y="61"/>
                  </a:lnTo>
                  <a:lnTo>
                    <a:pt x="541" y="261"/>
                  </a:lnTo>
                  <a:lnTo>
                    <a:pt x="522" y="460"/>
                  </a:lnTo>
                  <a:lnTo>
                    <a:pt x="150" y="418"/>
                  </a:lnTo>
                  <a:lnTo>
                    <a:pt x="0" y="394"/>
                  </a:lnTo>
                </a:path>
              </a:pathLst>
            </a:custGeom>
            <a:solidFill>
              <a:srgbClr val="FFFFFF"/>
            </a:solidFill>
            <a:ln w="12700" cap="rnd">
              <a:solidFill>
                <a:srgbClr val="000000"/>
              </a:solidFill>
              <a:round/>
              <a:headEnd/>
              <a:tailEnd/>
            </a:ln>
          </p:spPr>
          <p:txBody>
            <a:bodyPr/>
            <a:lstStyle/>
            <a:p>
              <a:endParaRPr lang="en-US" dirty="0">
                <a:solidFill>
                  <a:srgbClr val="000000"/>
                </a:solidFill>
              </a:endParaRPr>
            </a:p>
          </p:txBody>
        </p:sp>
        <p:sp>
          <p:nvSpPr>
            <p:cNvPr id="147" name="Freeform 29"/>
            <p:cNvSpPr>
              <a:spLocks/>
            </p:cNvSpPr>
            <p:nvPr/>
          </p:nvSpPr>
          <p:spPr bwMode="auto">
            <a:xfrm>
              <a:off x="1951" y="1615"/>
              <a:ext cx="629" cy="445"/>
            </a:xfrm>
            <a:custGeom>
              <a:avLst/>
              <a:gdLst>
                <a:gd name="T0" fmla="*/ 58 w 582"/>
                <a:gd name="T1" fmla="*/ 0 h 456"/>
                <a:gd name="T2" fmla="*/ 431 w 582"/>
                <a:gd name="T3" fmla="*/ 41 h 456"/>
                <a:gd name="T4" fmla="*/ 581 w 582"/>
                <a:gd name="T5" fmla="*/ 54 h 456"/>
                <a:gd name="T6" fmla="*/ 574 w 582"/>
                <a:gd name="T7" fmla="*/ 153 h 456"/>
                <a:gd name="T8" fmla="*/ 554 w 582"/>
                <a:gd name="T9" fmla="*/ 455 h 456"/>
                <a:gd name="T10" fmla="*/ 478 w 582"/>
                <a:gd name="T11" fmla="*/ 450 h 456"/>
                <a:gd name="T12" fmla="*/ 240 w 582"/>
                <a:gd name="T13" fmla="*/ 428 h 456"/>
                <a:gd name="T14" fmla="*/ 0 w 582"/>
                <a:gd name="T15" fmla="*/ 397 h 456"/>
                <a:gd name="T16" fmla="*/ 58 w 582"/>
                <a:gd name="T17" fmla="*/ 0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456"/>
                <a:gd name="T29" fmla="*/ 582 w 582"/>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456">
                  <a:moveTo>
                    <a:pt x="58" y="0"/>
                  </a:moveTo>
                  <a:lnTo>
                    <a:pt x="431" y="41"/>
                  </a:lnTo>
                  <a:lnTo>
                    <a:pt x="581" y="54"/>
                  </a:lnTo>
                  <a:lnTo>
                    <a:pt x="574" y="153"/>
                  </a:lnTo>
                  <a:lnTo>
                    <a:pt x="554" y="455"/>
                  </a:lnTo>
                  <a:lnTo>
                    <a:pt x="478" y="450"/>
                  </a:lnTo>
                  <a:lnTo>
                    <a:pt x="240" y="428"/>
                  </a:lnTo>
                  <a:lnTo>
                    <a:pt x="0" y="397"/>
                  </a:lnTo>
                  <a:lnTo>
                    <a:pt x="58" y="0"/>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148" name="Freeform 30"/>
            <p:cNvSpPr>
              <a:spLocks/>
            </p:cNvSpPr>
            <p:nvPr/>
          </p:nvSpPr>
          <p:spPr bwMode="auto">
            <a:xfrm>
              <a:off x="1862" y="2003"/>
              <a:ext cx="608" cy="556"/>
            </a:xfrm>
            <a:custGeom>
              <a:avLst/>
              <a:gdLst>
                <a:gd name="T0" fmla="*/ 71 w 562"/>
                <a:gd name="T1" fmla="*/ 569 h 570"/>
                <a:gd name="T2" fmla="*/ 77 w 562"/>
                <a:gd name="T3" fmla="*/ 525 h 570"/>
                <a:gd name="T4" fmla="*/ 218 w 562"/>
                <a:gd name="T5" fmla="*/ 544 h 570"/>
                <a:gd name="T6" fmla="*/ 212 w 562"/>
                <a:gd name="T7" fmla="*/ 523 h 570"/>
                <a:gd name="T8" fmla="*/ 514 w 562"/>
                <a:gd name="T9" fmla="*/ 552 h 570"/>
                <a:gd name="T10" fmla="*/ 561 w 562"/>
                <a:gd name="T11" fmla="*/ 52 h 570"/>
                <a:gd name="T12" fmla="*/ 322 w 562"/>
                <a:gd name="T13" fmla="*/ 30 h 570"/>
                <a:gd name="T14" fmla="*/ 82 w 562"/>
                <a:gd name="T15" fmla="*/ 0 h 570"/>
                <a:gd name="T16" fmla="*/ 0 w 562"/>
                <a:gd name="T17" fmla="*/ 559 h 570"/>
                <a:gd name="T18" fmla="*/ 71 w 562"/>
                <a:gd name="T19" fmla="*/ 569 h 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2"/>
                <a:gd name="T31" fmla="*/ 0 h 570"/>
                <a:gd name="T32" fmla="*/ 562 w 562"/>
                <a:gd name="T33" fmla="*/ 570 h 5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2" h="570">
                  <a:moveTo>
                    <a:pt x="71" y="569"/>
                  </a:moveTo>
                  <a:lnTo>
                    <a:pt x="77" y="525"/>
                  </a:lnTo>
                  <a:lnTo>
                    <a:pt x="218" y="544"/>
                  </a:lnTo>
                  <a:lnTo>
                    <a:pt x="212" y="523"/>
                  </a:lnTo>
                  <a:lnTo>
                    <a:pt x="514" y="552"/>
                  </a:lnTo>
                  <a:lnTo>
                    <a:pt x="561" y="52"/>
                  </a:lnTo>
                  <a:lnTo>
                    <a:pt x="322" y="30"/>
                  </a:lnTo>
                  <a:lnTo>
                    <a:pt x="82" y="0"/>
                  </a:lnTo>
                  <a:lnTo>
                    <a:pt x="0" y="559"/>
                  </a:lnTo>
                  <a:lnTo>
                    <a:pt x="71" y="569"/>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149" name="Freeform 31"/>
            <p:cNvSpPr>
              <a:spLocks/>
            </p:cNvSpPr>
            <p:nvPr/>
          </p:nvSpPr>
          <p:spPr bwMode="auto">
            <a:xfrm>
              <a:off x="2092" y="2104"/>
              <a:ext cx="1205" cy="1048"/>
            </a:xfrm>
            <a:custGeom>
              <a:avLst/>
              <a:gdLst>
                <a:gd name="T0" fmla="*/ 0 w 1115"/>
                <a:gd name="T1" fmla="*/ 419 h 1074"/>
                <a:gd name="T2" fmla="*/ 303 w 1115"/>
                <a:gd name="T3" fmla="*/ 448 h 1074"/>
                <a:gd name="T4" fmla="*/ 344 w 1115"/>
                <a:gd name="T5" fmla="*/ 0 h 1074"/>
                <a:gd name="T6" fmla="*/ 585 w 1115"/>
                <a:gd name="T7" fmla="*/ 14 h 1074"/>
                <a:gd name="T8" fmla="*/ 577 w 1115"/>
                <a:gd name="T9" fmla="*/ 207 h 1074"/>
                <a:gd name="T10" fmla="*/ 600 w 1115"/>
                <a:gd name="T11" fmla="*/ 226 h 1074"/>
                <a:gd name="T12" fmla="*/ 623 w 1115"/>
                <a:gd name="T13" fmla="*/ 227 h 1074"/>
                <a:gd name="T14" fmla="*/ 641 w 1115"/>
                <a:gd name="T15" fmla="*/ 245 h 1074"/>
                <a:gd name="T16" fmla="*/ 678 w 1115"/>
                <a:gd name="T17" fmla="*/ 255 h 1074"/>
                <a:gd name="T18" fmla="*/ 750 w 1115"/>
                <a:gd name="T19" fmla="*/ 286 h 1074"/>
                <a:gd name="T20" fmla="*/ 764 w 1115"/>
                <a:gd name="T21" fmla="*/ 273 h 1074"/>
                <a:gd name="T22" fmla="*/ 810 w 1115"/>
                <a:gd name="T23" fmla="*/ 300 h 1074"/>
                <a:gd name="T24" fmla="*/ 872 w 1115"/>
                <a:gd name="T25" fmla="*/ 299 h 1074"/>
                <a:gd name="T26" fmla="*/ 916 w 1115"/>
                <a:gd name="T27" fmla="*/ 286 h 1074"/>
                <a:gd name="T28" fmla="*/ 974 w 1115"/>
                <a:gd name="T29" fmla="*/ 275 h 1074"/>
                <a:gd name="T30" fmla="*/ 1029 w 1115"/>
                <a:gd name="T31" fmla="*/ 305 h 1074"/>
                <a:gd name="T32" fmla="*/ 1038 w 1115"/>
                <a:gd name="T33" fmla="*/ 315 h 1074"/>
                <a:gd name="T34" fmla="*/ 1067 w 1115"/>
                <a:gd name="T35" fmla="*/ 315 h 1074"/>
                <a:gd name="T36" fmla="*/ 1073 w 1115"/>
                <a:gd name="T37" fmla="*/ 474 h 1074"/>
                <a:gd name="T38" fmla="*/ 1114 w 1115"/>
                <a:gd name="T39" fmla="*/ 550 h 1074"/>
                <a:gd name="T40" fmla="*/ 1099 w 1115"/>
                <a:gd name="T41" fmla="*/ 612 h 1074"/>
                <a:gd name="T42" fmla="*/ 1101 w 1115"/>
                <a:gd name="T43" fmla="*/ 664 h 1074"/>
                <a:gd name="T44" fmla="*/ 1083 w 1115"/>
                <a:gd name="T45" fmla="*/ 688 h 1074"/>
                <a:gd name="T46" fmla="*/ 1091 w 1115"/>
                <a:gd name="T47" fmla="*/ 697 h 1074"/>
                <a:gd name="T48" fmla="*/ 1045 w 1115"/>
                <a:gd name="T49" fmla="*/ 712 h 1074"/>
                <a:gd name="T50" fmla="*/ 1008 w 1115"/>
                <a:gd name="T51" fmla="*/ 716 h 1074"/>
                <a:gd name="T52" fmla="*/ 1015 w 1115"/>
                <a:gd name="T53" fmla="*/ 688 h 1074"/>
                <a:gd name="T54" fmla="*/ 995 w 1115"/>
                <a:gd name="T55" fmla="*/ 703 h 1074"/>
                <a:gd name="T56" fmla="*/ 997 w 1115"/>
                <a:gd name="T57" fmla="*/ 736 h 1074"/>
                <a:gd name="T58" fmla="*/ 973 w 1115"/>
                <a:gd name="T59" fmla="*/ 767 h 1074"/>
                <a:gd name="T60" fmla="*/ 841 w 1115"/>
                <a:gd name="T61" fmla="*/ 837 h 1074"/>
                <a:gd name="T62" fmla="*/ 798 w 1115"/>
                <a:gd name="T63" fmla="*/ 880 h 1074"/>
                <a:gd name="T64" fmla="*/ 760 w 1115"/>
                <a:gd name="T65" fmla="*/ 974 h 1074"/>
                <a:gd name="T66" fmla="*/ 793 w 1115"/>
                <a:gd name="T67" fmla="*/ 1072 h 1074"/>
                <a:gd name="T68" fmla="*/ 761 w 1115"/>
                <a:gd name="T69" fmla="*/ 1073 h 1074"/>
                <a:gd name="T70" fmla="*/ 619 w 1115"/>
                <a:gd name="T71" fmla="*/ 1022 h 1074"/>
                <a:gd name="T72" fmla="*/ 604 w 1115"/>
                <a:gd name="T73" fmla="*/ 978 h 1074"/>
                <a:gd name="T74" fmla="*/ 589 w 1115"/>
                <a:gd name="T75" fmla="*/ 960 h 1074"/>
                <a:gd name="T76" fmla="*/ 583 w 1115"/>
                <a:gd name="T77" fmla="*/ 904 h 1074"/>
                <a:gd name="T78" fmla="*/ 556 w 1115"/>
                <a:gd name="T79" fmla="*/ 883 h 1074"/>
                <a:gd name="T80" fmla="*/ 479 w 1115"/>
                <a:gd name="T81" fmla="*/ 734 h 1074"/>
                <a:gd name="T82" fmla="*/ 443 w 1115"/>
                <a:gd name="T83" fmla="*/ 706 h 1074"/>
                <a:gd name="T84" fmla="*/ 431 w 1115"/>
                <a:gd name="T85" fmla="*/ 682 h 1074"/>
                <a:gd name="T86" fmla="*/ 320 w 1115"/>
                <a:gd name="T87" fmla="*/ 675 h 1074"/>
                <a:gd name="T88" fmla="*/ 259 w 1115"/>
                <a:gd name="T89" fmla="*/ 746 h 1074"/>
                <a:gd name="T90" fmla="*/ 157 w 1115"/>
                <a:gd name="T91" fmla="*/ 673 h 1074"/>
                <a:gd name="T92" fmla="*/ 128 w 1115"/>
                <a:gd name="T93" fmla="*/ 571 h 1074"/>
                <a:gd name="T94" fmla="*/ 30 w 1115"/>
                <a:gd name="T95" fmla="*/ 476 h 1074"/>
                <a:gd name="T96" fmla="*/ 19 w 1115"/>
                <a:gd name="T97" fmla="*/ 446 h 1074"/>
                <a:gd name="T98" fmla="*/ 6 w 1115"/>
                <a:gd name="T99" fmla="*/ 441 h 1074"/>
                <a:gd name="T100" fmla="*/ 0 w 1115"/>
                <a:gd name="T101" fmla="*/ 419 h 10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5"/>
                <a:gd name="T154" fmla="*/ 0 h 1074"/>
                <a:gd name="T155" fmla="*/ 1115 w 1115"/>
                <a:gd name="T156" fmla="*/ 1074 h 10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5" h="1074">
                  <a:moveTo>
                    <a:pt x="0" y="419"/>
                  </a:moveTo>
                  <a:lnTo>
                    <a:pt x="303" y="448"/>
                  </a:lnTo>
                  <a:lnTo>
                    <a:pt x="344" y="0"/>
                  </a:lnTo>
                  <a:lnTo>
                    <a:pt x="585" y="14"/>
                  </a:lnTo>
                  <a:lnTo>
                    <a:pt x="577" y="207"/>
                  </a:lnTo>
                  <a:lnTo>
                    <a:pt x="600" y="226"/>
                  </a:lnTo>
                  <a:lnTo>
                    <a:pt x="623" y="227"/>
                  </a:lnTo>
                  <a:lnTo>
                    <a:pt x="641" y="245"/>
                  </a:lnTo>
                  <a:lnTo>
                    <a:pt x="678" y="255"/>
                  </a:lnTo>
                  <a:lnTo>
                    <a:pt x="750" y="286"/>
                  </a:lnTo>
                  <a:lnTo>
                    <a:pt x="764" y="273"/>
                  </a:lnTo>
                  <a:lnTo>
                    <a:pt x="810" y="300"/>
                  </a:lnTo>
                  <a:lnTo>
                    <a:pt x="872" y="299"/>
                  </a:lnTo>
                  <a:lnTo>
                    <a:pt x="916" y="286"/>
                  </a:lnTo>
                  <a:lnTo>
                    <a:pt x="974" y="275"/>
                  </a:lnTo>
                  <a:lnTo>
                    <a:pt x="1029" y="305"/>
                  </a:lnTo>
                  <a:lnTo>
                    <a:pt x="1038" y="315"/>
                  </a:lnTo>
                  <a:lnTo>
                    <a:pt x="1067" y="315"/>
                  </a:lnTo>
                  <a:lnTo>
                    <a:pt x="1073" y="474"/>
                  </a:lnTo>
                  <a:lnTo>
                    <a:pt x="1114" y="550"/>
                  </a:lnTo>
                  <a:lnTo>
                    <a:pt x="1099" y="612"/>
                  </a:lnTo>
                  <a:lnTo>
                    <a:pt x="1101" y="664"/>
                  </a:lnTo>
                  <a:lnTo>
                    <a:pt x="1083" y="688"/>
                  </a:lnTo>
                  <a:lnTo>
                    <a:pt x="1091" y="697"/>
                  </a:lnTo>
                  <a:lnTo>
                    <a:pt x="1045" y="712"/>
                  </a:lnTo>
                  <a:lnTo>
                    <a:pt x="1008" y="716"/>
                  </a:lnTo>
                  <a:lnTo>
                    <a:pt x="1015" y="688"/>
                  </a:lnTo>
                  <a:lnTo>
                    <a:pt x="995" y="703"/>
                  </a:lnTo>
                  <a:lnTo>
                    <a:pt x="997" y="736"/>
                  </a:lnTo>
                  <a:lnTo>
                    <a:pt x="973" y="767"/>
                  </a:lnTo>
                  <a:lnTo>
                    <a:pt x="841" y="837"/>
                  </a:lnTo>
                  <a:lnTo>
                    <a:pt x="798" y="880"/>
                  </a:lnTo>
                  <a:lnTo>
                    <a:pt x="760" y="974"/>
                  </a:lnTo>
                  <a:lnTo>
                    <a:pt x="793" y="1072"/>
                  </a:lnTo>
                  <a:lnTo>
                    <a:pt x="761" y="1073"/>
                  </a:lnTo>
                  <a:lnTo>
                    <a:pt x="619" y="1022"/>
                  </a:lnTo>
                  <a:lnTo>
                    <a:pt x="604" y="978"/>
                  </a:lnTo>
                  <a:lnTo>
                    <a:pt x="589" y="960"/>
                  </a:lnTo>
                  <a:lnTo>
                    <a:pt x="583" y="904"/>
                  </a:lnTo>
                  <a:lnTo>
                    <a:pt x="556" y="883"/>
                  </a:lnTo>
                  <a:lnTo>
                    <a:pt x="479" y="734"/>
                  </a:lnTo>
                  <a:lnTo>
                    <a:pt x="443" y="706"/>
                  </a:lnTo>
                  <a:lnTo>
                    <a:pt x="431" y="682"/>
                  </a:lnTo>
                  <a:lnTo>
                    <a:pt x="320" y="675"/>
                  </a:lnTo>
                  <a:lnTo>
                    <a:pt x="259" y="746"/>
                  </a:lnTo>
                  <a:lnTo>
                    <a:pt x="157" y="673"/>
                  </a:lnTo>
                  <a:lnTo>
                    <a:pt x="128" y="571"/>
                  </a:lnTo>
                  <a:lnTo>
                    <a:pt x="30" y="476"/>
                  </a:lnTo>
                  <a:lnTo>
                    <a:pt x="19" y="446"/>
                  </a:lnTo>
                  <a:lnTo>
                    <a:pt x="6" y="441"/>
                  </a:lnTo>
                  <a:lnTo>
                    <a:pt x="0" y="419"/>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50" name="Freeform 32"/>
            <p:cNvSpPr>
              <a:spLocks/>
            </p:cNvSpPr>
            <p:nvPr/>
          </p:nvSpPr>
          <p:spPr bwMode="auto">
            <a:xfrm>
              <a:off x="2467" y="881"/>
              <a:ext cx="567" cy="321"/>
            </a:xfrm>
            <a:custGeom>
              <a:avLst/>
              <a:gdLst>
                <a:gd name="T0" fmla="*/ 26 w 525"/>
                <a:gd name="T1" fmla="*/ 0 h 329"/>
                <a:gd name="T2" fmla="*/ 483 w 525"/>
                <a:gd name="T3" fmla="*/ 24 h 329"/>
                <a:gd name="T4" fmla="*/ 486 w 525"/>
                <a:gd name="T5" fmla="*/ 106 h 329"/>
                <a:gd name="T6" fmla="*/ 506 w 525"/>
                <a:gd name="T7" fmla="*/ 173 h 329"/>
                <a:gd name="T8" fmla="*/ 510 w 525"/>
                <a:gd name="T9" fmla="*/ 259 h 329"/>
                <a:gd name="T10" fmla="*/ 524 w 525"/>
                <a:gd name="T11" fmla="*/ 328 h 329"/>
                <a:gd name="T12" fmla="*/ 247 w 525"/>
                <a:gd name="T13" fmla="*/ 319 h 329"/>
                <a:gd name="T14" fmla="*/ 0 w 525"/>
                <a:gd name="T15" fmla="*/ 301 h 329"/>
                <a:gd name="T16" fmla="*/ 26 w 525"/>
                <a:gd name="T17" fmla="*/ 0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5"/>
                <a:gd name="T28" fmla="*/ 0 h 329"/>
                <a:gd name="T29" fmla="*/ 525 w 525"/>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 h="329">
                  <a:moveTo>
                    <a:pt x="26" y="0"/>
                  </a:moveTo>
                  <a:lnTo>
                    <a:pt x="483" y="24"/>
                  </a:lnTo>
                  <a:lnTo>
                    <a:pt x="486" y="106"/>
                  </a:lnTo>
                  <a:lnTo>
                    <a:pt x="506" y="173"/>
                  </a:lnTo>
                  <a:lnTo>
                    <a:pt x="510" y="259"/>
                  </a:lnTo>
                  <a:lnTo>
                    <a:pt x="524" y="328"/>
                  </a:lnTo>
                  <a:lnTo>
                    <a:pt x="247" y="319"/>
                  </a:lnTo>
                  <a:lnTo>
                    <a:pt x="0" y="301"/>
                  </a:lnTo>
                  <a:lnTo>
                    <a:pt x="26" y="0"/>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152" name="Freeform 33"/>
            <p:cNvSpPr>
              <a:spLocks/>
            </p:cNvSpPr>
            <p:nvPr/>
          </p:nvSpPr>
          <p:spPr bwMode="auto">
            <a:xfrm>
              <a:off x="2437" y="1174"/>
              <a:ext cx="607" cy="366"/>
            </a:xfrm>
            <a:custGeom>
              <a:avLst/>
              <a:gdLst>
                <a:gd name="T0" fmla="*/ 27 w 561"/>
                <a:gd name="T1" fmla="*/ 0 h 375"/>
                <a:gd name="T2" fmla="*/ 275 w 561"/>
                <a:gd name="T3" fmla="*/ 18 h 375"/>
                <a:gd name="T4" fmla="*/ 551 w 561"/>
                <a:gd name="T5" fmla="*/ 26 h 375"/>
                <a:gd name="T6" fmla="*/ 533 w 561"/>
                <a:gd name="T7" fmla="*/ 62 h 375"/>
                <a:gd name="T8" fmla="*/ 560 w 561"/>
                <a:gd name="T9" fmla="*/ 87 h 375"/>
                <a:gd name="T10" fmla="*/ 558 w 561"/>
                <a:gd name="T11" fmla="*/ 272 h 375"/>
                <a:gd name="T12" fmla="*/ 547 w 561"/>
                <a:gd name="T13" fmla="*/ 271 h 375"/>
                <a:gd name="T14" fmla="*/ 548 w 561"/>
                <a:gd name="T15" fmla="*/ 294 h 375"/>
                <a:gd name="T16" fmla="*/ 557 w 561"/>
                <a:gd name="T17" fmla="*/ 312 h 375"/>
                <a:gd name="T18" fmla="*/ 551 w 561"/>
                <a:gd name="T19" fmla="*/ 330 h 375"/>
                <a:gd name="T20" fmla="*/ 557 w 561"/>
                <a:gd name="T21" fmla="*/ 374 h 375"/>
                <a:gd name="T22" fmla="*/ 544 w 561"/>
                <a:gd name="T23" fmla="*/ 369 h 375"/>
                <a:gd name="T24" fmla="*/ 530 w 561"/>
                <a:gd name="T25" fmla="*/ 352 h 375"/>
                <a:gd name="T26" fmla="*/ 481 w 561"/>
                <a:gd name="T27" fmla="*/ 336 h 375"/>
                <a:gd name="T28" fmla="*/ 432 w 561"/>
                <a:gd name="T29" fmla="*/ 338 h 375"/>
                <a:gd name="T30" fmla="*/ 405 w 561"/>
                <a:gd name="T31" fmla="*/ 317 h 375"/>
                <a:gd name="T32" fmla="*/ 0 w 561"/>
                <a:gd name="T33" fmla="*/ 293 h 375"/>
                <a:gd name="T34" fmla="*/ 27 w 561"/>
                <a:gd name="T35" fmla="*/ 0 h 3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1"/>
                <a:gd name="T55" fmla="*/ 0 h 375"/>
                <a:gd name="T56" fmla="*/ 561 w 561"/>
                <a:gd name="T57" fmla="*/ 375 h 3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1" h="375">
                  <a:moveTo>
                    <a:pt x="27" y="0"/>
                  </a:moveTo>
                  <a:lnTo>
                    <a:pt x="275" y="18"/>
                  </a:lnTo>
                  <a:lnTo>
                    <a:pt x="551" y="26"/>
                  </a:lnTo>
                  <a:lnTo>
                    <a:pt x="533" y="62"/>
                  </a:lnTo>
                  <a:lnTo>
                    <a:pt x="560" y="87"/>
                  </a:lnTo>
                  <a:lnTo>
                    <a:pt x="558" y="272"/>
                  </a:lnTo>
                  <a:lnTo>
                    <a:pt x="547" y="271"/>
                  </a:lnTo>
                  <a:lnTo>
                    <a:pt x="548" y="294"/>
                  </a:lnTo>
                  <a:lnTo>
                    <a:pt x="557" y="312"/>
                  </a:lnTo>
                  <a:lnTo>
                    <a:pt x="551" y="330"/>
                  </a:lnTo>
                  <a:lnTo>
                    <a:pt x="557" y="374"/>
                  </a:lnTo>
                  <a:lnTo>
                    <a:pt x="544" y="369"/>
                  </a:lnTo>
                  <a:lnTo>
                    <a:pt x="530" y="352"/>
                  </a:lnTo>
                  <a:lnTo>
                    <a:pt x="481" y="336"/>
                  </a:lnTo>
                  <a:lnTo>
                    <a:pt x="432" y="338"/>
                  </a:lnTo>
                  <a:lnTo>
                    <a:pt x="405" y="317"/>
                  </a:lnTo>
                  <a:lnTo>
                    <a:pt x="0" y="293"/>
                  </a:lnTo>
                  <a:lnTo>
                    <a:pt x="27" y="0"/>
                  </a:lnTo>
                </a:path>
              </a:pathLst>
            </a:custGeom>
            <a:solidFill>
              <a:srgbClr val="FFFFFF"/>
            </a:solidFill>
            <a:ln w="12700" cap="rnd">
              <a:solidFill>
                <a:srgbClr val="000000"/>
              </a:solidFill>
              <a:round/>
              <a:headEnd/>
              <a:tailEnd/>
            </a:ln>
          </p:spPr>
          <p:txBody>
            <a:bodyPr/>
            <a:lstStyle/>
            <a:p>
              <a:endParaRPr lang="en-US" dirty="0">
                <a:solidFill>
                  <a:srgbClr val="000000"/>
                </a:solidFill>
              </a:endParaRPr>
            </a:p>
          </p:txBody>
        </p:sp>
        <p:sp>
          <p:nvSpPr>
            <p:cNvPr id="157" name="Freeform 34"/>
            <p:cNvSpPr>
              <a:spLocks/>
            </p:cNvSpPr>
            <p:nvPr/>
          </p:nvSpPr>
          <p:spPr bwMode="auto">
            <a:xfrm>
              <a:off x="2417" y="1461"/>
              <a:ext cx="711" cy="320"/>
            </a:xfrm>
            <a:custGeom>
              <a:avLst/>
              <a:gdLst>
                <a:gd name="T0" fmla="*/ 18 w 658"/>
                <a:gd name="T1" fmla="*/ 0 h 328"/>
                <a:gd name="T2" fmla="*/ 423 w 658"/>
                <a:gd name="T3" fmla="*/ 23 h 328"/>
                <a:gd name="T4" fmla="*/ 451 w 658"/>
                <a:gd name="T5" fmla="*/ 44 h 328"/>
                <a:gd name="T6" fmla="*/ 499 w 658"/>
                <a:gd name="T7" fmla="*/ 42 h 328"/>
                <a:gd name="T8" fmla="*/ 548 w 658"/>
                <a:gd name="T9" fmla="*/ 58 h 328"/>
                <a:gd name="T10" fmla="*/ 563 w 658"/>
                <a:gd name="T11" fmla="*/ 75 h 328"/>
                <a:gd name="T12" fmla="*/ 575 w 658"/>
                <a:gd name="T13" fmla="*/ 80 h 328"/>
                <a:gd name="T14" fmla="*/ 597 w 658"/>
                <a:gd name="T15" fmla="*/ 142 h 328"/>
                <a:gd name="T16" fmla="*/ 598 w 658"/>
                <a:gd name="T17" fmla="*/ 161 h 328"/>
                <a:gd name="T18" fmla="*/ 613 w 658"/>
                <a:gd name="T19" fmla="*/ 189 h 328"/>
                <a:gd name="T20" fmla="*/ 620 w 658"/>
                <a:gd name="T21" fmla="*/ 236 h 328"/>
                <a:gd name="T22" fmla="*/ 616 w 658"/>
                <a:gd name="T23" fmla="*/ 251 h 328"/>
                <a:gd name="T24" fmla="*/ 625 w 658"/>
                <a:gd name="T25" fmla="*/ 267 h 328"/>
                <a:gd name="T26" fmla="*/ 657 w 658"/>
                <a:gd name="T27" fmla="*/ 327 h 328"/>
                <a:gd name="T28" fmla="*/ 364 w 658"/>
                <a:gd name="T29" fmla="*/ 322 h 328"/>
                <a:gd name="T30" fmla="*/ 143 w 658"/>
                <a:gd name="T31" fmla="*/ 310 h 328"/>
                <a:gd name="T32" fmla="*/ 149 w 658"/>
                <a:gd name="T33" fmla="*/ 211 h 328"/>
                <a:gd name="T34" fmla="*/ 0 w 658"/>
                <a:gd name="T35" fmla="*/ 198 h 328"/>
                <a:gd name="T36" fmla="*/ 18 w 658"/>
                <a:gd name="T37" fmla="*/ 0 h 3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8"/>
                <a:gd name="T58" fmla="*/ 0 h 328"/>
                <a:gd name="T59" fmla="*/ 658 w 658"/>
                <a:gd name="T60" fmla="*/ 328 h 3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8" h="328">
                  <a:moveTo>
                    <a:pt x="18" y="0"/>
                  </a:moveTo>
                  <a:lnTo>
                    <a:pt x="423" y="23"/>
                  </a:lnTo>
                  <a:lnTo>
                    <a:pt x="451" y="44"/>
                  </a:lnTo>
                  <a:lnTo>
                    <a:pt x="499" y="42"/>
                  </a:lnTo>
                  <a:lnTo>
                    <a:pt x="548" y="58"/>
                  </a:lnTo>
                  <a:lnTo>
                    <a:pt x="563" y="75"/>
                  </a:lnTo>
                  <a:lnTo>
                    <a:pt x="575" y="80"/>
                  </a:lnTo>
                  <a:lnTo>
                    <a:pt x="597" y="142"/>
                  </a:lnTo>
                  <a:lnTo>
                    <a:pt x="598" y="161"/>
                  </a:lnTo>
                  <a:lnTo>
                    <a:pt x="613" y="189"/>
                  </a:lnTo>
                  <a:lnTo>
                    <a:pt x="620" y="236"/>
                  </a:lnTo>
                  <a:lnTo>
                    <a:pt x="616" y="251"/>
                  </a:lnTo>
                  <a:lnTo>
                    <a:pt x="625" y="267"/>
                  </a:lnTo>
                  <a:lnTo>
                    <a:pt x="657" y="327"/>
                  </a:lnTo>
                  <a:lnTo>
                    <a:pt x="364" y="322"/>
                  </a:lnTo>
                  <a:lnTo>
                    <a:pt x="143" y="310"/>
                  </a:lnTo>
                  <a:lnTo>
                    <a:pt x="149" y="211"/>
                  </a:lnTo>
                  <a:lnTo>
                    <a:pt x="0" y="198"/>
                  </a:lnTo>
                  <a:lnTo>
                    <a:pt x="18" y="0"/>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264" name="Freeform 35"/>
            <p:cNvSpPr>
              <a:spLocks/>
            </p:cNvSpPr>
            <p:nvPr/>
          </p:nvSpPr>
          <p:spPr bwMode="auto">
            <a:xfrm>
              <a:off x="2550" y="1765"/>
              <a:ext cx="642" cy="310"/>
            </a:xfrm>
            <a:custGeom>
              <a:avLst/>
              <a:gdLst>
                <a:gd name="T0" fmla="*/ 20 w 594"/>
                <a:gd name="T1" fmla="*/ 0 h 318"/>
                <a:gd name="T2" fmla="*/ 241 w 594"/>
                <a:gd name="T3" fmla="*/ 12 h 318"/>
                <a:gd name="T4" fmla="*/ 533 w 594"/>
                <a:gd name="T5" fmla="*/ 16 h 318"/>
                <a:gd name="T6" fmla="*/ 550 w 594"/>
                <a:gd name="T7" fmla="*/ 29 h 318"/>
                <a:gd name="T8" fmla="*/ 559 w 594"/>
                <a:gd name="T9" fmla="*/ 26 h 318"/>
                <a:gd name="T10" fmla="*/ 570 w 594"/>
                <a:gd name="T11" fmla="*/ 42 h 318"/>
                <a:gd name="T12" fmla="*/ 561 w 594"/>
                <a:gd name="T13" fmla="*/ 42 h 318"/>
                <a:gd name="T14" fmla="*/ 551 w 594"/>
                <a:gd name="T15" fmla="*/ 62 h 318"/>
                <a:gd name="T16" fmla="*/ 575 w 594"/>
                <a:gd name="T17" fmla="*/ 96 h 318"/>
                <a:gd name="T18" fmla="*/ 593 w 594"/>
                <a:gd name="T19" fmla="*/ 102 h 318"/>
                <a:gd name="T20" fmla="*/ 590 w 594"/>
                <a:gd name="T21" fmla="*/ 316 h 318"/>
                <a:gd name="T22" fmla="*/ 338 w 594"/>
                <a:gd name="T23" fmla="*/ 317 h 318"/>
                <a:gd name="T24" fmla="*/ 0 w 594"/>
                <a:gd name="T25" fmla="*/ 301 h 318"/>
                <a:gd name="T26" fmla="*/ 20 w 594"/>
                <a:gd name="T27" fmla="*/ 0 h 3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4"/>
                <a:gd name="T43" fmla="*/ 0 h 318"/>
                <a:gd name="T44" fmla="*/ 594 w 594"/>
                <a:gd name="T45" fmla="*/ 318 h 3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4" h="318">
                  <a:moveTo>
                    <a:pt x="20" y="0"/>
                  </a:moveTo>
                  <a:lnTo>
                    <a:pt x="241" y="12"/>
                  </a:lnTo>
                  <a:lnTo>
                    <a:pt x="533" y="16"/>
                  </a:lnTo>
                  <a:lnTo>
                    <a:pt x="550" y="29"/>
                  </a:lnTo>
                  <a:lnTo>
                    <a:pt x="559" y="26"/>
                  </a:lnTo>
                  <a:lnTo>
                    <a:pt x="570" y="42"/>
                  </a:lnTo>
                  <a:lnTo>
                    <a:pt x="561" y="42"/>
                  </a:lnTo>
                  <a:lnTo>
                    <a:pt x="551" y="62"/>
                  </a:lnTo>
                  <a:lnTo>
                    <a:pt x="575" y="96"/>
                  </a:lnTo>
                  <a:lnTo>
                    <a:pt x="593" y="102"/>
                  </a:lnTo>
                  <a:lnTo>
                    <a:pt x="590" y="316"/>
                  </a:lnTo>
                  <a:lnTo>
                    <a:pt x="338" y="317"/>
                  </a:lnTo>
                  <a:lnTo>
                    <a:pt x="0" y="301"/>
                  </a:lnTo>
                  <a:lnTo>
                    <a:pt x="20" y="0"/>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73" name="Freeform 36"/>
            <p:cNvSpPr>
              <a:spLocks/>
            </p:cNvSpPr>
            <p:nvPr/>
          </p:nvSpPr>
          <p:spPr bwMode="auto">
            <a:xfrm>
              <a:off x="2463" y="2054"/>
              <a:ext cx="746" cy="349"/>
            </a:xfrm>
            <a:custGeom>
              <a:avLst/>
              <a:gdLst>
                <a:gd name="T0" fmla="*/ 4 w 690"/>
                <a:gd name="T1" fmla="*/ 0 h 358"/>
                <a:gd name="T2" fmla="*/ 80 w 690"/>
                <a:gd name="T3" fmla="*/ 4 h 358"/>
                <a:gd name="T4" fmla="*/ 419 w 690"/>
                <a:gd name="T5" fmla="*/ 20 h 358"/>
                <a:gd name="T6" fmla="*/ 671 w 690"/>
                <a:gd name="T7" fmla="*/ 19 h 358"/>
                <a:gd name="T8" fmla="*/ 672 w 690"/>
                <a:gd name="T9" fmla="*/ 72 h 358"/>
                <a:gd name="T10" fmla="*/ 689 w 690"/>
                <a:gd name="T11" fmla="*/ 183 h 358"/>
                <a:gd name="T12" fmla="*/ 685 w 690"/>
                <a:gd name="T13" fmla="*/ 357 h 358"/>
                <a:gd name="T14" fmla="*/ 630 w 690"/>
                <a:gd name="T15" fmla="*/ 327 h 358"/>
                <a:gd name="T16" fmla="*/ 572 w 690"/>
                <a:gd name="T17" fmla="*/ 337 h 358"/>
                <a:gd name="T18" fmla="*/ 528 w 690"/>
                <a:gd name="T19" fmla="*/ 351 h 358"/>
                <a:gd name="T20" fmla="*/ 466 w 690"/>
                <a:gd name="T21" fmla="*/ 352 h 358"/>
                <a:gd name="T22" fmla="*/ 419 w 690"/>
                <a:gd name="T23" fmla="*/ 324 h 358"/>
                <a:gd name="T24" fmla="*/ 406 w 690"/>
                <a:gd name="T25" fmla="*/ 337 h 358"/>
                <a:gd name="T26" fmla="*/ 333 w 690"/>
                <a:gd name="T27" fmla="*/ 306 h 358"/>
                <a:gd name="T28" fmla="*/ 297 w 690"/>
                <a:gd name="T29" fmla="*/ 296 h 358"/>
                <a:gd name="T30" fmla="*/ 279 w 690"/>
                <a:gd name="T31" fmla="*/ 279 h 358"/>
                <a:gd name="T32" fmla="*/ 256 w 690"/>
                <a:gd name="T33" fmla="*/ 278 h 358"/>
                <a:gd name="T34" fmla="*/ 233 w 690"/>
                <a:gd name="T35" fmla="*/ 259 h 358"/>
                <a:gd name="T36" fmla="*/ 241 w 690"/>
                <a:gd name="T37" fmla="*/ 66 h 358"/>
                <a:gd name="T38" fmla="*/ 0 w 690"/>
                <a:gd name="T39" fmla="*/ 51 h 358"/>
                <a:gd name="T40" fmla="*/ 4 w 690"/>
                <a:gd name="T41" fmla="*/ 0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0"/>
                <a:gd name="T64" fmla="*/ 0 h 358"/>
                <a:gd name="T65" fmla="*/ 690 w 690"/>
                <a:gd name="T66" fmla="*/ 358 h 3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0" h="358">
                  <a:moveTo>
                    <a:pt x="4" y="0"/>
                  </a:moveTo>
                  <a:lnTo>
                    <a:pt x="80" y="4"/>
                  </a:lnTo>
                  <a:lnTo>
                    <a:pt x="419" y="20"/>
                  </a:lnTo>
                  <a:lnTo>
                    <a:pt x="671" y="19"/>
                  </a:lnTo>
                  <a:lnTo>
                    <a:pt x="672" y="72"/>
                  </a:lnTo>
                  <a:lnTo>
                    <a:pt x="689" y="183"/>
                  </a:lnTo>
                  <a:lnTo>
                    <a:pt x="685" y="357"/>
                  </a:lnTo>
                  <a:lnTo>
                    <a:pt x="630" y="327"/>
                  </a:lnTo>
                  <a:lnTo>
                    <a:pt x="572" y="337"/>
                  </a:lnTo>
                  <a:lnTo>
                    <a:pt x="528" y="351"/>
                  </a:lnTo>
                  <a:lnTo>
                    <a:pt x="466" y="352"/>
                  </a:lnTo>
                  <a:lnTo>
                    <a:pt x="419" y="324"/>
                  </a:lnTo>
                  <a:lnTo>
                    <a:pt x="406" y="337"/>
                  </a:lnTo>
                  <a:lnTo>
                    <a:pt x="333" y="306"/>
                  </a:lnTo>
                  <a:lnTo>
                    <a:pt x="297" y="296"/>
                  </a:lnTo>
                  <a:lnTo>
                    <a:pt x="279" y="279"/>
                  </a:lnTo>
                  <a:lnTo>
                    <a:pt x="256" y="278"/>
                  </a:lnTo>
                  <a:lnTo>
                    <a:pt x="233" y="259"/>
                  </a:lnTo>
                  <a:lnTo>
                    <a:pt x="241" y="66"/>
                  </a:lnTo>
                  <a:lnTo>
                    <a:pt x="0" y="51"/>
                  </a:lnTo>
                  <a:lnTo>
                    <a:pt x="4" y="0"/>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74" name="Freeform 37"/>
            <p:cNvSpPr>
              <a:spLocks/>
            </p:cNvSpPr>
            <p:nvPr/>
          </p:nvSpPr>
          <p:spPr bwMode="auto">
            <a:xfrm>
              <a:off x="2991" y="879"/>
              <a:ext cx="561" cy="562"/>
            </a:xfrm>
            <a:custGeom>
              <a:avLst/>
              <a:gdLst>
                <a:gd name="T0" fmla="*/ 3 w 519"/>
                <a:gd name="T1" fmla="*/ 109 h 576"/>
                <a:gd name="T2" fmla="*/ 23 w 519"/>
                <a:gd name="T3" fmla="*/ 175 h 576"/>
                <a:gd name="T4" fmla="*/ 26 w 519"/>
                <a:gd name="T5" fmla="*/ 261 h 576"/>
                <a:gd name="T6" fmla="*/ 40 w 519"/>
                <a:gd name="T7" fmla="*/ 330 h 576"/>
                <a:gd name="T8" fmla="*/ 21 w 519"/>
                <a:gd name="T9" fmla="*/ 365 h 576"/>
                <a:gd name="T10" fmla="*/ 48 w 519"/>
                <a:gd name="T11" fmla="*/ 391 h 576"/>
                <a:gd name="T12" fmla="*/ 46 w 519"/>
                <a:gd name="T13" fmla="*/ 575 h 576"/>
                <a:gd name="T14" fmla="*/ 424 w 519"/>
                <a:gd name="T15" fmla="*/ 567 h 576"/>
                <a:gd name="T16" fmla="*/ 418 w 519"/>
                <a:gd name="T17" fmla="*/ 531 h 576"/>
                <a:gd name="T18" fmla="*/ 377 w 519"/>
                <a:gd name="T19" fmla="*/ 499 h 576"/>
                <a:gd name="T20" fmla="*/ 357 w 519"/>
                <a:gd name="T21" fmla="*/ 477 h 576"/>
                <a:gd name="T22" fmla="*/ 305 w 519"/>
                <a:gd name="T23" fmla="*/ 445 h 576"/>
                <a:gd name="T24" fmla="*/ 308 w 519"/>
                <a:gd name="T25" fmla="*/ 392 h 576"/>
                <a:gd name="T26" fmla="*/ 296 w 519"/>
                <a:gd name="T27" fmla="*/ 357 h 576"/>
                <a:gd name="T28" fmla="*/ 339 w 519"/>
                <a:gd name="T29" fmla="*/ 306 h 576"/>
                <a:gd name="T30" fmla="*/ 336 w 519"/>
                <a:gd name="T31" fmla="*/ 255 h 576"/>
                <a:gd name="T32" fmla="*/ 406 w 519"/>
                <a:gd name="T33" fmla="*/ 203 h 576"/>
                <a:gd name="T34" fmla="*/ 422 w 519"/>
                <a:gd name="T35" fmla="*/ 173 h 576"/>
                <a:gd name="T36" fmla="*/ 518 w 519"/>
                <a:gd name="T37" fmla="*/ 122 h 576"/>
                <a:gd name="T38" fmla="*/ 475 w 519"/>
                <a:gd name="T39" fmla="*/ 104 h 576"/>
                <a:gd name="T40" fmla="*/ 437 w 519"/>
                <a:gd name="T41" fmla="*/ 107 h 576"/>
                <a:gd name="T42" fmla="*/ 429 w 519"/>
                <a:gd name="T43" fmla="*/ 93 h 576"/>
                <a:gd name="T44" fmla="*/ 360 w 519"/>
                <a:gd name="T45" fmla="*/ 91 h 576"/>
                <a:gd name="T46" fmla="*/ 314 w 519"/>
                <a:gd name="T47" fmla="*/ 78 h 576"/>
                <a:gd name="T48" fmla="*/ 219 w 519"/>
                <a:gd name="T49" fmla="*/ 69 h 576"/>
                <a:gd name="T50" fmla="*/ 204 w 519"/>
                <a:gd name="T51" fmla="*/ 51 h 576"/>
                <a:gd name="T52" fmla="*/ 166 w 519"/>
                <a:gd name="T53" fmla="*/ 35 h 576"/>
                <a:gd name="T54" fmla="*/ 159 w 519"/>
                <a:gd name="T55" fmla="*/ 0 h 576"/>
                <a:gd name="T56" fmla="*/ 135 w 519"/>
                <a:gd name="T57" fmla="*/ 0 h 576"/>
                <a:gd name="T58" fmla="*/ 135 w 519"/>
                <a:gd name="T59" fmla="*/ 26 h 576"/>
                <a:gd name="T60" fmla="*/ 0 w 519"/>
                <a:gd name="T61" fmla="*/ 26 h 576"/>
                <a:gd name="T62" fmla="*/ 3 w 519"/>
                <a:gd name="T63" fmla="*/ 109 h 5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9"/>
                <a:gd name="T97" fmla="*/ 0 h 576"/>
                <a:gd name="T98" fmla="*/ 519 w 519"/>
                <a:gd name="T99" fmla="*/ 576 h 5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9" h="576">
                  <a:moveTo>
                    <a:pt x="3" y="109"/>
                  </a:moveTo>
                  <a:lnTo>
                    <a:pt x="23" y="175"/>
                  </a:lnTo>
                  <a:lnTo>
                    <a:pt x="26" y="261"/>
                  </a:lnTo>
                  <a:lnTo>
                    <a:pt x="40" y="330"/>
                  </a:lnTo>
                  <a:lnTo>
                    <a:pt x="21" y="365"/>
                  </a:lnTo>
                  <a:lnTo>
                    <a:pt x="48" y="391"/>
                  </a:lnTo>
                  <a:lnTo>
                    <a:pt x="46" y="575"/>
                  </a:lnTo>
                  <a:lnTo>
                    <a:pt x="424" y="567"/>
                  </a:lnTo>
                  <a:lnTo>
                    <a:pt x="418" y="531"/>
                  </a:lnTo>
                  <a:lnTo>
                    <a:pt x="377" y="499"/>
                  </a:lnTo>
                  <a:lnTo>
                    <a:pt x="357" y="477"/>
                  </a:lnTo>
                  <a:lnTo>
                    <a:pt x="305" y="445"/>
                  </a:lnTo>
                  <a:lnTo>
                    <a:pt x="308" y="392"/>
                  </a:lnTo>
                  <a:lnTo>
                    <a:pt x="296" y="357"/>
                  </a:lnTo>
                  <a:lnTo>
                    <a:pt x="339" y="306"/>
                  </a:lnTo>
                  <a:lnTo>
                    <a:pt x="336" y="255"/>
                  </a:lnTo>
                  <a:lnTo>
                    <a:pt x="406" y="203"/>
                  </a:lnTo>
                  <a:lnTo>
                    <a:pt x="422" y="173"/>
                  </a:lnTo>
                  <a:lnTo>
                    <a:pt x="518" y="122"/>
                  </a:lnTo>
                  <a:lnTo>
                    <a:pt x="475" y="104"/>
                  </a:lnTo>
                  <a:lnTo>
                    <a:pt x="437" y="107"/>
                  </a:lnTo>
                  <a:lnTo>
                    <a:pt x="429" y="93"/>
                  </a:lnTo>
                  <a:lnTo>
                    <a:pt x="360" y="91"/>
                  </a:lnTo>
                  <a:lnTo>
                    <a:pt x="314" y="78"/>
                  </a:lnTo>
                  <a:lnTo>
                    <a:pt x="219" y="69"/>
                  </a:lnTo>
                  <a:lnTo>
                    <a:pt x="204" y="51"/>
                  </a:lnTo>
                  <a:lnTo>
                    <a:pt x="166" y="35"/>
                  </a:lnTo>
                  <a:lnTo>
                    <a:pt x="159" y="0"/>
                  </a:lnTo>
                  <a:lnTo>
                    <a:pt x="135" y="0"/>
                  </a:lnTo>
                  <a:lnTo>
                    <a:pt x="135" y="26"/>
                  </a:lnTo>
                  <a:lnTo>
                    <a:pt x="0" y="26"/>
                  </a:lnTo>
                  <a:lnTo>
                    <a:pt x="3" y="109"/>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275" name="Freeform 38"/>
            <p:cNvSpPr>
              <a:spLocks/>
            </p:cNvSpPr>
            <p:nvPr/>
          </p:nvSpPr>
          <p:spPr bwMode="auto">
            <a:xfrm>
              <a:off x="3029" y="1433"/>
              <a:ext cx="516" cy="307"/>
            </a:xfrm>
            <a:custGeom>
              <a:avLst/>
              <a:gdLst>
                <a:gd name="T0" fmla="*/ 0 w 478"/>
                <a:gd name="T1" fmla="*/ 29 h 314"/>
                <a:gd name="T2" fmla="*/ 9 w 478"/>
                <a:gd name="T3" fmla="*/ 47 h 314"/>
                <a:gd name="T4" fmla="*/ 4 w 478"/>
                <a:gd name="T5" fmla="*/ 66 h 314"/>
                <a:gd name="T6" fmla="*/ 9 w 478"/>
                <a:gd name="T7" fmla="*/ 109 h 314"/>
                <a:gd name="T8" fmla="*/ 31 w 478"/>
                <a:gd name="T9" fmla="*/ 170 h 314"/>
                <a:gd name="T10" fmla="*/ 32 w 478"/>
                <a:gd name="T11" fmla="*/ 189 h 314"/>
                <a:gd name="T12" fmla="*/ 47 w 478"/>
                <a:gd name="T13" fmla="*/ 218 h 314"/>
                <a:gd name="T14" fmla="*/ 54 w 478"/>
                <a:gd name="T15" fmla="*/ 265 h 314"/>
                <a:gd name="T16" fmla="*/ 50 w 478"/>
                <a:gd name="T17" fmla="*/ 280 h 314"/>
                <a:gd name="T18" fmla="*/ 59 w 478"/>
                <a:gd name="T19" fmla="*/ 296 h 314"/>
                <a:gd name="T20" fmla="*/ 367 w 478"/>
                <a:gd name="T21" fmla="*/ 289 h 314"/>
                <a:gd name="T22" fmla="*/ 390 w 478"/>
                <a:gd name="T23" fmla="*/ 313 h 314"/>
                <a:gd name="T24" fmla="*/ 422 w 478"/>
                <a:gd name="T25" fmla="*/ 241 h 314"/>
                <a:gd name="T26" fmla="*/ 412 w 478"/>
                <a:gd name="T27" fmla="*/ 214 h 314"/>
                <a:gd name="T28" fmla="*/ 465 w 478"/>
                <a:gd name="T29" fmla="*/ 172 h 314"/>
                <a:gd name="T30" fmla="*/ 477 w 478"/>
                <a:gd name="T31" fmla="*/ 142 h 314"/>
                <a:gd name="T32" fmla="*/ 438 w 478"/>
                <a:gd name="T33" fmla="*/ 97 h 314"/>
                <a:gd name="T34" fmla="*/ 397 w 478"/>
                <a:gd name="T35" fmla="*/ 50 h 314"/>
                <a:gd name="T36" fmla="*/ 390 w 478"/>
                <a:gd name="T37" fmla="*/ 0 h 314"/>
                <a:gd name="T38" fmla="*/ 10 w 478"/>
                <a:gd name="T39" fmla="*/ 7 h 314"/>
                <a:gd name="T40" fmla="*/ 0 w 478"/>
                <a:gd name="T41" fmla="*/ 6 h 314"/>
                <a:gd name="T42" fmla="*/ 0 w 478"/>
                <a:gd name="T43" fmla="*/ 29 h 3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8"/>
                <a:gd name="T67" fmla="*/ 0 h 314"/>
                <a:gd name="T68" fmla="*/ 478 w 478"/>
                <a:gd name="T69" fmla="*/ 314 h 3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8" h="314">
                  <a:moveTo>
                    <a:pt x="0" y="29"/>
                  </a:moveTo>
                  <a:lnTo>
                    <a:pt x="9" y="47"/>
                  </a:lnTo>
                  <a:lnTo>
                    <a:pt x="4" y="66"/>
                  </a:lnTo>
                  <a:lnTo>
                    <a:pt x="9" y="109"/>
                  </a:lnTo>
                  <a:lnTo>
                    <a:pt x="31" y="170"/>
                  </a:lnTo>
                  <a:lnTo>
                    <a:pt x="32" y="189"/>
                  </a:lnTo>
                  <a:lnTo>
                    <a:pt x="47" y="218"/>
                  </a:lnTo>
                  <a:lnTo>
                    <a:pt x="54" y="265"/>
                  </a:lnTo>
                  <a:lnTo>
                    <a:pt x="50" y="280"/>
                  </a:lnTo>
                  <a:lnTo>
                    <a:pt x="59" y="296"/>
                  </a:lnTo>
                  <a:lnTo>
                    <a:pt x="367" y="289"/>
                  </a:lnTo>
                  <a:lnTo>
                    <a:pt x="390" y="313"/>
                  </a:lnTo>
                  <a:lnTo>
                    <a:pt x="422" y="241"/>
                  </a:lnTo>
                  <a:lnTo>
                    <a:pt x="412" y="214"/>
                  </a:lnTo>
                  <a:lnTo>
                    <a:pt x="465" y="172"/>
                  </a:lnTo>
                  <a:lnTo>
                    <a:pt x="477" y="142"/>
                  </a:lnTo>
                  <a:lnTo>
                    <a:pt x="438" y="97"/>
                  </a:lnTo>
                  <a:lnTo>
                    <a:pt x="397" y="50"/>
                  </a:lnTo>
                  <a:lnTo>
                    <a:pt x="390" y="0"/>
                  </a:lnTo>
                  <a:lnTo>
                    <a:pt x="10" y="7"/>
                  </a:lnTo>
                  <a:lnTo>
                    <a:pt x="0" y="6"/>
                  </a:lnTo>
                  <a:lnTo>
                    <a:pt x="0" y="29"/>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276" name="Freeform 39"/>
            <p:cNvSpPr>
              <a:spLocks/>
            </p:cNvSpPr>
            <p:nvPr/>
          </p:nvSpPr>
          <p:spPr bwMode="auto">
            <a:xfrm>
              <a:off x="3092" y="1715"/>
              <a:ext cx="575" cy="449"/>
            </a:xfrm>
            <a:custGeom>
              <a:avLst/>
              <a:gdLst>
                <a:gd name="T0" fmla="*/ 31 w 532"/>
                <a:gd name="T1" fmla="*/ 67 h 460"/>
                <a:gd name="T2" fmla="*/ 47 w 532"/>
                <a:gd name="T3" fmla="*/ 80 h 460"/>
                <a:gd name="T4" fmla="*/ 57 w 532"/>
                <a:gd name="T5" fmla="*/ 77 h 460"/>
                <a:gd name="T6" fmla="*/ 68 w 532"/>
                <a:gd name="T7" fmla="*/ 92 h 460"/>
                <a:gd name="T8" fmla="*/ 59 w 532"/>
                <a:gd name="T9" fmla="*/ 92 h 460"/>
                <a:gd name="T10" fmla="*/ 49 w 532"/>
                <a:gd name="T11" fmla="*/ 113 h 460"/>
                <a:gd name="T12" fmla="*/ 72 w 532"/>
                <a:gd name="T13" fmla="*/ 147 h 460"/>
                <a:gd name="T14" fmla="*/ 90 w 532"/>
                <a:gd name="T15" fmla="*/ 153 h 460"/>
                <a:gd name="T16" fmla="*/ 88 w 532"/>
                <a:gd name="T17" fmla="*/ 367 h 460"/>
                <a:gd name="T18" fmla="*/ 89 w 532"/>
                <a:gd name="T19" fmla="*/ 419 h 460"/>
                <a:gd name="T20" fmla="*/ 444 w 532"/>
                <a:gd name="T21" fmla="*/ 407 h 460"/>
                <a:gd name="T22" fmla="*/ 447 w 532"/>
                <a:gd name="T23" fmla="*/ 439 h 460"/>
                <a:gd name="T24" fmla="*/ 433 w 532"/>
                <a:gd name="T25" fmla="*/ 459 h 460"/>
                <a:gd name="T26" fmla="*/ 487 w 532"/>
                <a:gd name="T27" fmla="*/ 456 h 460"/>
                <a:gd name="T28" fmla="*/ 496 w 532"/>
                <a:gd name="T29" fmla="*/ 439 h 460"/>
                <a:gd name="T30" fmla="*/ 496 w 532"/>
                <a:gd name="T31" fmla="*/ 419 h 460"/>
                <a:gd name="T32" fmla="*/ 509 w 532"/>
                <a:gd name="T33" fmla="*/ 404 h 460"/>
                <a:gd name="T34" fmla="*/ 513 w 532"/>
                <a:gd name="T35" fmla="*/ 390 h 460"/>
                <a:gd name="T36" fmla="*/ 527 w 532"/>
                <a:gd name="T37" fmla="*/ 387 h 460"/>
                <a:gd name="T38" fmla="*/ 531 w 532"/>
                <a:gd name="T39" fmla="*/ 357 h 460"/>
                <a:gd name="T40" fmla="*/ 512 w 532"/>
                <a:gd name="T41" fmla="*/ 352 h 460"/>
                <a:gd name="T42" fmla="*/ 499 w 532"/>
                <a:gd name="T43" fmla="*/ 329 h 460"/>
                <a:gd name="T44" fmla="*/ 479 w 532"/>
                <a:gd name="T45" fmla="*/ 275 h 460"/>
                <a:gd name="T46" fmla="*/ 458 w 532"/>
                <a:gd name="T47" fmla="*/ 266 h 460"/>
                <a:gd name="T48" fmla="*/ 432 w 532"/>
                <a:gd name="T49" fmla="*/ 246 h 460"/>
                <a:gd name="T50" fmla="*/ 423 w 532"/>
                <a:gd name="T51" fmla="*/ 217 h 460"/>
                <a:gd name="T52" fmla="*/ 438 w 532"/>
                <a:gd name="T53" fmla="*/ 173 h 460"/>
                <a:gd name="T54" fmla="*/ 426 w 532"/>
                <a:gd name="T55" fmla="*/ 164 h 460"/>
                <a:gd name="T56" fmla="*/ 394 w 532"/>
                <a:gd name="T57" fmla="*/ 165 h 460"/>
                <a:gd name="T58" fmla="*/ 389 w 532"/>
                <a:gd name="T59" fmla="*/ 138 h 460"/>
                <a:gd name="T60" fmla="*/ 338 w 532"/>
                <a:gd name="T61" fmla="*/ 85 h 460"/>
                <a:gd name="T62" fmla="*/ 325 w 532"/>
                <a:gd name="T63" fmla="*/ 41 h 460"/>
                <a:gd name="T64" fmla="*/ 331 w 532"/>
                <a:gd name="T65" fmla="*/ 24 h 460"/>
                <a:gd name="T66" fmla="*/ 308 w 532"/>
                <a:gd name="T67" fmla="*/ 0 h 460"/>
                <a:gd name="T68" fmla="*/ 0 w 532"/>
                <a:gd name="T69" fmla="*/ 7 h 460"/>
                <a:gd name="T70" fmla="*/ 31 w 532"/>
                <a:gd name="T71" fmla="*/ 67 h 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2"/>
                <a:gd name="T109" fmla="*/ 0 h 460"/>
                <a:gd name="T110" fmla="*/ 532 w 532"/>
                <a:gd name="T111" fmla="*/ 460 h 4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2" h="460">
                  <a:moveTo>
                    <a:pt x="31" y="67"/>
                  </a:moveTo>
                  <a:lnTo>
                    <a:pt x="47" y="80"/>
                  </a:lnTo>
                  <a:lnTo>
                    <a:pt x="57" y="77"/>
                  </a:lnTo>
                  <a:lnTo>
                    <a:pt x="68" y="92"/>
                  </a:lnTo>
                  <a:lnTo>
                    <a:pt x="59" y="92"/>
                  </a:lnTo>
                  <a:lnTo>
                    <a:pt x="49" y="113"/>
                  </a:lnTo>
                  <a:lnTo>
                    <a:pt x="72" y="147"/>
                  </a:lnTo>
                  <a:lnTo>
                    <a:pt x="90" y="153"/>
                  </a:lnTo>
                  <a:lnTo>
                    <a:pt x="88" y="367"/>
                  </a:lnTo>
                  <a:lnTo>
                    <a:pt x="89" y="419"/>
                  </a:lnTo>
                  <a:lnTo>
                    <a:pt x="444" y="407"/>
                  </a:lnTo>
                  <a:lnTo>
                    <a:pt x="447" y="439"/>
                  </a:lnTo>
                  <a:lnTo>
                    <a:pt x="433" y="459"/>
                  </a:lnTo>
                  <a:lnTo>
                    <a:pt x="487" y="456"/>
                  </a:lnTo>
                  <a:lnTo>
                    <a:pt x="496" y="439"/>
                  </a:lnTo>
                  <a:lnTo>
                    <a:pt x="496" y="419"/>
                  </a:lnTo>
                  <a:lnTo>
                    <a:pt x="509" y="404"/>
                  </a:lnTo>
                  <a:lnTo>
                    <a:pt x="513" y="390"/>
                  </a:lnTo>
                  <a:lnTo>
                    <a:pt x="527" y="387"/>
                  </a:lnTo>
                  <a:lnTo>
                    <a:pt x="531" y="357"/>
                  </a:lnTo>
                  <a:lnTo>
                    <a:pt x="512" y="352"/>
                  </a:lnTo>
                  <a:lnTo>
                    <a:pt x="499" y="329"/>
                  </a:lnTo>
                  <a:lnTo>
                    <a:pt x="479" y="275"/>
                  </a:lnTo>
                  <a:lnTo>
                    <a:pt x="458" y="266"/>
                  </a:lnTo>
                  <a:lnTo>
                    <a:pt x="432" y="246"/>
                  </a:lnTo>
                  <a:lnTo>
                    <a:pt x="423" y="217"/>
                  </a:lnTo>
                  <a:lnTo>
                    <a:pt x="438" y="173"/>
                  </a:lnTo>
                  <a:lnTo>
                    <a:pt x="426" y="164"/>
                  </a:lnTo>
                  <a:lnTo>
                    <a:pt x="394" y="165"/>
                  </a:lnTo>
                  <a:lnTo>
                    <a:pt x="389" y="138"/>
                  </a:lnTo>
                  <a:lnTo>
                    <a:pt x="338" y="85"/>
                  </a:lnTo>
                  <a:lnTo>
                    <a:pt x="325" y="41"/>
                  </a:lnTo>
                  <a:lnTo>
                    <a:pt x="331" y="24"/>
                  </a:lnTo>
                  <a:lnTo>
                    <a:pt x="308" y="0"/>
                  </a:lnTo>
                  <a:lnTo>
                    <a:pt x="0" y="7"/>
                  </a:lnTo>
                  <a:lnTo>
                    <a:pt x="31" y="67"/>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77" name="Freeform 40"/>
            <p:cNvSpPr>
              <a:spLocks/>
            </p:cNvSpPr>
            <p:nvPr/>
          </p:nvSpPr>
          <p:spPr bwMode="auto">
            <a:xfrm>
              <a:off x="3190" y="2113"/>
              <a:ext cx="436" cy="352"/>
            </a:xfrm>
            <a:custGeom>
              <a:avLst/>
              <a:gdLst>
                <a:gd name="T0" fmla="*/ 16 w 404"/>
                <a:gd name="T1" fmla="*/ 122 h 360"/>
                <a:gd name="T2" fmla="*/ 12 w 404"/>
                <a:gd name="T3" fmla="*/ 296 h 360"/>
                <a:gd name="T4" fmla="*/ 21 w 404"/>
                <a:gd name="T5" fmla="*/ 306 h 360"/>
                <a:gd name="T6" fmla="*/ 50 w 404"/>
                <a:gd name="T7" fmla="*/ 306 h 360"/>
                <a:gd name="T8" fmla="*/ 51 w 404"/>
                <a:gd name="T9" fmla="*/ 359 h 360"/>
                <a:gd name="T10" fmla="*/ 291 w 404"/>
                <a:gd name="T11" fmla="*/ 355 h 360"/>
                <a:gd name="T12" fmla="*/ 286 w 404"/>
                <a:gd name="T13" fmla="*/ 301 h 360"/>
                <a:gd name="T14" fmla="*/ 306 w 404"/>
                <a:gd name="T15" fmla="*/ 241 h 360"/>
                <a:gd name="T16" fmla="*/ 336 w 404"/>
                <a:gd name="T17" fmla="*/ 201 h 360"/>
                <a:gd name="T18" fmla="*/ 334 w 404"/>
                <a:gd name="T19" fmla="*/ 189 h 360"/>
                <a:gd name="T20" fmla="*/ 356 w 404"/>
                <a:gd name="T21" fmla="*/ 151 h 360"/>
                <a:gd name="T22" fmla="*/ 368 w 404"/>
                <a:gd name="T23" fmla="*/ 111 h 360"/>
                <a:gd name="T24" fmla="*/ 364 w 404"/>
                <a:gd name="T25" fmla="*/ 108 h 360"/>
                <a:gd name="T26" fmla="*/ 384 w 404"/>
                <a:gd name="T27" fmla="*/ 92 h 360"/>
                <a:gd name="T28" fmla="*/ 403 w 404"/>
                <a:gd name="T29" fmla="*/ 56 h 360"/>
                <a:gd name="T30" fmla="*/ 396 w 404"/>
                <a:gd name="T31" fmla="*/ 48 h 360"/>
                <a:gd name="T32" fmla="*/ 342 w 404"/>
                <a:gd name="T33" fmla="*/ 51 h 360"/>
                <a:gd name="T34" fmla="*/ 356 w 404"/>
                <a:gd name="T35" fmla="*/ 31 h 360"/>
                <a:gd name="T36" fmla="*/ 353 w 404"/>
                <a:gd name="T37" fmla="*/ 0 h 360"/>
                <a:gd name="T38" fmla="*/ 0 w 404"/>
                <a:gd name="T39" fmla="*/ 11 h 360"/>
                <a:gd name="T40" fmla="*/ 16 w 404"/>
                <a:gd name="T41" fmla="*/ 122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4"/>
                <a:gd name="T64" fmla="*/ 0 h 360"/>
                <a:gd name="T65" fmla="*/ 404 w 404"/>
                <a:gd name="T66" fmla="*/ 360 h 3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4" h="360">
                  <a:moveTo>
                    <a:pt x="16" y="122"/>
                  </a:moveTo>
                  <a:lnTo>
                    <a:pt x="12" y="296"/>
                  </a:lnTo>
                  <a:lnTo>
                    <a:pt x="21" y="306"/>
                  </a:lnTo>
                  <a:lnTo>
                    <a:pt x="50" y="306"/>
                  </a:lnTo>
                  <a:lnTo>
                    <a:pt x="51" y="359"/>
                  </a:lnTo>
                  <a:lnTo>
                    <a:pt x="291" y="355"/>
                  </a:lnTo>
                  <a:lnTo>
                    <a:pt x="286" y="301"/>
                  </a:lnTo>
                  <a:lnTo>
                    <a:pt x="306" y="241"/>
                  </a:lnTo>
                  <a:lnTo>
                    <a:pt x="336" y="201"/>
                  </a:lnTo>
                  <a:lnTo>
                    <a:pt x="334" y="189"/>
                  </a:lnTo>
                  <a:lnTo>
                    <a:pt x="356" y="151"/>
                  </a:lnTo>
                  <a:lnTo>
                    <a:pt x="368" y="111"/>
                  </a:lnTo>
                  <a:lnTo>
                    <a:pt x="364" y="108"/>
                  </a:lnTo>
                  <a:lnTo>
                    <a:pt x="384" y="92"/>
                  </a:lnTo>
                  <a:lnTo>
                    <a:pt x="403" y="56"/>
                  </a:lnTo>
                  <a:lnTo>
                    <a:pt x="396" y="48"/>
                  </a:lnTo>
                  <a:lnTo>
                    <a:pt x="342" y="51"/>
                  </a:lnTo>
                  <a:lnTo>
                    <a:pt x="356" y="31"/>
                  </a:lnTo>
                  <a:lnTo>
                    <a:pt x="353" y="0"/>
                  </a:lnTo>
                  <a:lnTo>
                    <a:pt x="0" y="11"/>
                  </a:lnTo>
                  <a:lnTo>
                    <a:pt x="16" y="122"/>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78" name="Freeform 41"/>
            <p:cNvSpPr>
              <a:spLocks/>
            </p:cNvSpPr>
            <p:nvPr/>
          </p:nvSpPr>
          <p:spPr bwMode="auto">
            <a:xfrm>
              <a:off x="3246" y="2461"/>
              <a:ext cx="493" cy="384"/>
            </a:xfrm>
            <a:custGeom>
              <a:avLst/>
              <a:gdLst>
                <a:gd name="T0" fmla="*/ 0 w 456"/>
                <a:gd name="T1" fmla="*/ 3 h 393"/>
                <a:gd name="T2" fmla="*/ 5 w 456"/>
                <a:gd name="T3" fmla="*/ 109 h 393"/>
                <a:gd name="T4" fmla="*/ 46 w 456"/>
                <a:gd name="T5" fmla="*/ 185 h 393"/>
                <a:gd name="T6" fmla="*/ 31 w 456"/>
                <a:gd name="T7" fmla="*/ 247 h 393"/>
                <a:gd name="T8" fmla="*/ 34 w 456"/>
                <a:gd name="T9" fmla="*/ 298 h 393"/>
                <a:gd name="T10" fmla="*/ 15 w 456"/>
                <a:gd name="T11" fmla="*/ 323 h 393"/>
                <a:gd name="T12" fmla="*/ 23 w 456"/>
                <a:gd name="T13" fmla="*/ 331 h 393"/>
                <a:gd name="T14" fmla="*/ 83 w 456"/>
                <a:gd name="T15" fmla="*/ 324 h 393"/>
                <a:gd name="T16" fmla="*/ 159 w 456"/>
                <a:gd name="T17" fmla="*/ 344 h 393"/>
                <a:gd name="T18" fmla="*/ 182 w 456"/>
                <a:gd name="T19" fmla="*/ 324 h 393"/>
                <a:gd name="T20" fmla="*/ 255 w 456"/>
                <a:gd name="T21" fmla="*/ 355 h 393"/>
                <a:gd name="T22" fmla="*/ 261 w 456"/>
                <a:gd name="T23" fmla="*/ 372 h 393"/>
                <a:gd name="T24" fmla="*/ 290 w 456"/>
                <a:gd name="T25" fmla="*/ 386 h 393"/>
                <a:gd name="T26" fmla="*/ 304 w 456"/>
                <a:gd name="T27" fmla="*/ 370 h 393"/>
                <a:gd name="T28" fmla="*/ 340 w 456"/>
                <a:gd name="T29" fmla="*/ 383 h 393"/>
                <a:gd name="T30" fmla="*/ 361 w 456"/>
                <a:gd name="T31" fmla="*/ 372 h 393"/>
                <a:gd name="T32" fmla="*/ 357 w 456"/>
                <a:gd name="T33" fmla="*/ 349 h 393"/>
                <a:gd name="T34" fmla="*/ 416 w 456"/>
                <a:gd name="T35" fmla="*/ 370 h 393"/>
                <a:gd name="T36" fmla="*/ 414 w 456"/>
                <a:gd name="T37" fmla="*/ 392 h 393"/>
                <a:gd name="T38" fmla="*/ 455 w 456"/>
                <a:gd name="T39" fmla="*/ 363 h 393"/>
                <a:gd name="T40" fmla="*/ 418 w 456"/>
                <a:gd name="T41" fmla="*/ 359 h 393"/>
                <a:gd name="T42" fmla="*/ 391 w 456"/>
                <a:gd name="T43" fmla="*/ 329 h 393"/>
                <a:gd name="T44" fmla="*/ 425 w 456"/>
                <a:gd name="T45" fmla="*/ 294 h 393"/>
                <a:gd name="T46" fmla="*/ 425 w 456"/>
                <a:gd name="T47" fmla="*/ 272 h 393"/>
                <a:gd name="T48" fmla="*/ 387 w 456"/>
                <a:gd name="T49" fmla="*/ 303 h 393"/>
                <a:gd name="T50" fmla="*/ 369 w 456"/>
                <a:gd name="T51" fmla="*/ 294 h 393"/>
                <a:gd name="T52" fmla="*/ 386 w 456"/>
                <a:gd name="T53" fmla="*/ 276 h 393"/>
                <a:gd name="T54" fmla="*/ 344 w 456"/>
                <a:gd name="T55" fmla="*/ 288 h 393"/>
                <a:gd name="T56" fmla="*/ 317 w 456"/>
                <a:gd name="T57" fmla="*/ 277 h 393"/>
                <a:gd name="T58" fmla="*/ 324 w 456"/>
                <a:gd name="T59" fmla="*/ 258 h 393"/>
                <a:gd name="T60" fmla="*/ 394 w 456"/>
                <a:gd name="T61" fmla="*/ 272 h 393"/>
                <a:gd name="T62" fmla="*/ 366 w 456"/>
                <a:gd name="T63" fmla="*/ 225 h 393"/>
                <a:gd name="T64" fmla="*/ 371 w 456"/>
                <a:gd name="T65" fmla="*/ 191 h 393"/>
                <a:gd name="T66" fmla="*/ 212 w 456"/>
                <a:gd name="T67" fmla="*/ 198 h 393"/>
                <a:gd name="T68" fmla="*/ 229 w 456"/>
                <a:gd name="T69" fmla="*/ 126 h 393"/>
                <a:gd name="T70" fmla="*/ 258 w 456"/>
                <a:gd name="T71" fmla="*/ 88 h 393"/>
                <a:gd name="T72" fmla="*/ 249 w 456"/>
                <a:gd name="T73" fmla="*/ 78 h 393"/>
                <a:gd name="T74" fmla="*/ 238 w 456"/>
                <a:gd name="T75" fmla="*/ 0 h 393"/>
                <a:gd name="T76" fmla="*/ 0 w 456"/>
                <a:gd name="T77" fmla="*/ 3 h 3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6"/>
                <a:gd name="T118" fmla="*/ 0 h 393"/>
                <a:gd name="T119" fmla="*/ 456 w 456"/>
                <a:gd name="T120" fmla="*/ 393 h 3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6" h="393">
                  <a:moveTo>
                    <a:pt x="0" y="3"/>
                  </a:moveTo>
                  <a:lnTo>
                    <a:pt x="5" y="109"/>
                  </a:lnTo>
                  <a:lnTo>
                    <a:pt x="46" y="185"/>
                  </a:lnTo>
                  <a:lnTo>
                    <a:pt x="31" y="247"/>
                  </a:lnTo>
                  <a:lnTo>
                    <a:pt x="34" y="298"/>
                  </a:lnTo>
                  <a:lnTo>
                    <a:pt x="15" y="323"/>
                  </a:lnTo>
                  <a:lnTo>
                    <a:pt x="23" y="331"/>
                  </a:lnTo>
                  <a:lnTo>
                    <a:pt x="83" y="324"/>
                  </a:lnTo>
                  <a:lnTo>
                    <a:pt x="159" y="344"/>
                  </a:lnTo>
                  <a:lnTo>
                    <a:pt x="182" y="324"/>
                  </a:lnTo>
                  <a:lnTo>
                    <a:pt x="255" y="355"/>
                  </a:lnTo>
                  <a:lnTo>
                    <a:pt x="261" y="372"/>
                  </a:lnTo>
                  <a:lnTo>
                    <a:pt x="290" y="386"/>
                  </a:lnTo>
                  <a:lnTo>
                    <a:pt x="304" y="370"/>
                  </a:lnTo>
                  <a:lnTo>
                    <a:pt x="340" y="383"/>
                  </a:lnTo>
                  <a:lnTo>
                    <a:pt x="361" y="372"/>
                  </a:lnTo>
                  <a:lnTo>
                    <a:pt x="357" y="349"/>
                  </a:lnTo>
                  <a:lnTo>
                    <a:pt x="416" y="370"/>
                  </a:lnTo>
                  <a:lnTo>
                    <a:pt x="414" y="392"/>
                  </a:lnTo>
                  <a:lnTo>
                    <a:pt x="455" y="363"/>
                  </a:lnTo>
                  <a:lnTo>
                    <a:pt x="418" y="359"/>
                  </a:lnTo>
                  <a:lnTo>
                    <a:pt x="391" y="329"/>
                  </a:lnTo>
                  <a:lnTo>
                    <a:pt x="425" y="294"/>
                  </a:lnTo>
                  <a:lnTo>
                    <a:pt x="425" y="272"/>
                  </a:lnTo>
                  <a:lnTo>
                    <a:pt x="387" y="303"/>
                  </a:lnTo>
                  <a:lnTo>
                    <a:pt x="369" y="294"/>
                  </a:lnTo>
                  <a:lnTo>
                    <a:pt x="386" y="276"/>
                  </a:lnTo>
                  <a:lnTo>
                    <a:pt x="344" y="288"/>
                  </a:lnTo>
                  <a:lnTo>
                    <a:pt x="317" y="277"/>
                  </a:lnTo>
                  <a:lnTo>
                    <a:pt x="324" y="258"/>
                  </a:lnTo>
                  <a:lnTo>
                    <a:pt x="394" y="272"/>
                  </a:lnTo>
                  <a:lnTo>
                    <a:pt x="366" y="225"/>
                  </a:lnTo>
                  <a:lnTo>
                    <a:pt x="371" y="191"/>
                  </a:lnTo>
                  <a:lnTo>
                    <a:pt x="212" y="198"/>
                  </a:lnTo>
                  <a:lnTo>
                    <a:pt x="229" y="126"/>
                  </a:lnTo>
                  <a:lnTo>
                    <a:pt x="258" y="88"/>
                  </a:lnTo>
                  <a:lnTo>
                    <a:pt x="249" y="78"/>
                  </a:lnTo>
                  <a:lnTo>
                    <a:pt x="238" y="0"/>
                  </a:lnTo>
                  <a:lnTo>
                    <a:pt x="0" y="3"/>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79" name="Freeform 42"/>
            <p:cNvSpPr>
              <a:spLocks/>
            </p:cNvSpPr>
            <p:nvPr/>
          </p:nvSpPr>
          <p:spPr bwMode="auto">
            <a:xfrm>
              <a:off x="3496" y="1035"/>
              <a:ext cx="491" cy="226"/>
            </a:xfrm>
            <a:custGeom>
              <a:avLst/>
              <a:gdLst>
                <a:gd name="T0" fmla="*/ 163 w 455"/>
                <a:gd name="T1" fmla="*/ 151 h 232"/>
                <a:gd name="T2" fmla="*/ 170 w 455"/>
                <a:gd name="T3" fmla="*/ 165 h 232"/>
                <a:gd name="T4" fmla="*/ 185 w 455"/>
                <a:gd name="T5" fmla="*/ 170 h 232"/>
                <a:gd name="T6" fmla="*/ 207 w 455"/>
                <a:gd name="T7" fmla="*/ 231 h 232"/>
                <a:gd name="T8" fmla="*/ 248 w 455"/>
                <a:gd name="T9" fmla="*/ 147 h 232"/>
                <a:gd name="T10" fmla="*/ 269 w 455"/>
                <a:gd name="T11" fmla="*/ 150 h 232"/>
                <a:gd name="T12" fmla="*/ 294 w 455"/>
                <a:gd name="T13" fmla="*/ 138 h 232"/>
                <a:gd name="T14" fmla="*/ 338 w 455"/>
                <a:gd name="T15" fmla="*/ 138 h 232"/>
                <a:gd name="T16" fmla="*/ 353 w 455"/>
                <a:gd name="T17" fmla="*/ 117 h 232"/>
                <a:gd name="T18" fmla="*/ 437 w 455"/>
                <a:gd name="T19" fmla="*/ 120 h 232"/>
                <a:gd name="T20" fmla="*/ 454 w 455"/>
                <a:gd name="T21" fmla="*/ 107 h 232"/>
                <a:gd name="T22" fmla="*/ 427 w 455"/>
                <a:gd name="T23" fmla="*/ 75 h 232"/>
                <a:gd name="T24" fmla="*/ 374 w 455"/>
                <a:gd name="T25" fmla="*/ 76 h 232"/>
                <a:gd name="T26" fmla="*/ 333 w 455"/>
                <a:gd name="T27" fmla="*/ 71 h 232"/>
                <a:gd name="T28" fmla="*/ 280 w 455"/>
                <a:gd name="T29" fmla="*/ 71 h 232"/>
                <a:gd name="T30" fmla="*/ 263 w 455"/>
                <a:gd name="T31" fmla="*/ 97 h 232"/>
                <a:gd name="T32" fmla="*/ 236 w 455"/>
                <a:gd name="T33" fmla="*/ 82 h 232"/>
                <a:gd name="T34" fmla="*/ 208 w 455"/>
                <a:gd name="T35" fmla="*/ 84 h 232"/>
                <a:gd name="T36" fmla="*/ 198 w 455"/>
                <a:gd name="T37" fmla="*/ 57 h 232"/>
                <a:gd name="T38" fmla="*/ 139 w 455"/>
                <a:gd name="T39" fmla="*/ 52 h 232"/>
                <a:gd name="T40" fmla="*/ 132 w 455"/>
                <a:gd name="T41" fmla="*/ 42 h 232"/>
                <a:gd name="T42" fmla="*/ 158 w 455"/>
                <a:gd name="T43" fmla="*/ 13 h 232"/>
                <a:gd name="T44" fmla="*/ 180 w 455"/>
                <a:gd name="T45" fmla="*/ 10 h 232"/>
                <a:gd name="T46" fmla="*/ 158 w 455"/>
                <a:gd name="T47" fmla="*/ 0 h 232"/>
                <a:gd name="T48" fmla="*/ 126 w 455"/>
                <a:gd name="T49" fmla="*/ 8 h 232"/>
                <a:gd name="T50" fmla="*/ 70 w 455"/>
                <a:gd name="T51" fmla="*/ 66 h 232"/>
                <a:gd name="T52" fmla="*/ 42 w 455"/>
                <a:gd name="T53" fmla="*/ 70 h 232"/>
                <a:gd name="T54" fmla="*/ 0 w 455"/>
                <a:gd name="T55" fmla="*/ 99 h 232"/>
                <a:gd name="T56" fmla="*/ 163 w 455"/>
                <a:gd name="T57" fmla="*/ 151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5"/>
                <a:gd name="T88" fmla="*/ 0 h 232"/>
                <a:gd name="T89" fmla="*/ 455 w 455"/>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5" h="232">
                  <a:moveTo>
                    <a:pt x="163" y="151"/>
                  </a:moveTo>
                  <a:lnTo>
                    <a:pt x="170" y="165"/>
                  </a:lnTo>
                  <a:lnTo>
                    <a:pt x="185" y="170"/>
                  </a:lnTo>
                  <a:lnTo>
                    <a:pt x="207" y="231"/>
                  </a:lnTo>
                  <a:lnTo>
                    <a:pt x="248" y="147"/>
                  </a:lnTo>
                  <a:lnTo>
                    <a:pt x="269" y="150"/>
                  </a:lnTo>
                  <a:lnTo>
                    <a:pt x="294" y="138"/>
                  </a:lnTo>
                  <a:lnTo>
                    <a:pt x="338" y="138"/>
                  </a:lnTo>
                  <a:lnTo>
                    <a:pt x="353" y="117"/>
                  </a:lnTo>
                  <a:lnTo>
                    <a:pt x="437" y="120"/>
                  </a:lnTo>
                  <a:lnTo>
                    <a:pt x="454" y="107"/>
                  </a:lnTo>
                  <a:lnTo>
                    <a:pt x="427" y="75"/>
                  </a:lnTo>
                  <a:lnTo>
                    <a:pt x="374" y="76"/>
                  </a:lnTo>
                  <a:lnTo>
                    <a:pt x="333" y="71"/>
                  </a:lnTo>
                  <a:lnTo>
                    <a:pt x="280" y="71"/>
                  </a:lnTo>
                  <a:lnTo>
                    <a:pt x="263" y="97"/>
                  </a:lnTo>
                  <a:lnTo>
                    <a:pt x="236" y="82"/>
                  </a:lnTo>
                  <a:lnTo>
                    <a:pt x="208" y="84"/>
                  </a:lnTo>
                  <a:lnTo>
                    <a:pt x="198" y="57"/>
                  </a:lnTo>
                  <a:lnTo>
                    <a:pt x="139" y="52"/>
                  </a:lnTo>
                  <a:lnTo>
                    <a:pt x="132" y="42"/>
                  </a:lnTo>
                  <a:lnTo>
                    <a:pt x="158" y="13"/>
                  </a:lnTo>
                  <a:lnTo>
                    <a:pt x="180" y="10"/>
                  </a:lnTo>
                  <a:lnTo>
                    <a:pt x="158" y="0"/>
                  </a:lnTo>
                  <a:lnTo>
                    <a:pt x="126" y="8"/>
                  </a:lnTo>
                  <a:lnTo>
                    <a:pt x="70" y="66"/>
                  </a:lnTo>
                  <a:lnTo>
                    <a:pt x="42" y="70"/>
                  </a:lnTo>
                  <a:lnTo>
                    <a:pt x="0" y="99"/>
                  </a:lnTo>
                  <a:lnTo>
                    <a:pt x="163" y="151"/>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280" name="Freeform 43"/>
            <p:cNvSpPr>
              <a:spLocks/>
            </p:cNvSpPr>
            <p:nvPr/>
          </p:nvSpPr>
          <p:spPr bwMode="auto">
            <a:xfrm>
              <a:off x="3813" y="1174"/>
              <a:ext cx="334" cy="407"/>
            </a:xfrm>
            <a:custGeom>
              <a:avLst/>
              <a:gdLst>
                <a:gd name="T0" fmla="*/ 35 w 309"/>
                <a:gd name="T1" fmla="*/ 346 h 417"/>
                <a:gd name="T2" fmla="*/ 29 w 309"/>
                <a:gd name="T3" fmla="*/ 277 h 417"/>
                <a:gd name="T4" fmla="*/ 4 w 309"/>
                <a:gd name="T5" fmla="*/ 224 h 417"/>
                <a:gd name="T6" fmla="*/ 16 w 309"/>
                <a:gd name="T7" fmla="*/ 119 h 417"/>
                <a:gd name="T8" fmla="*/ 59 w 309"/>
                <a:gd name="T9" fmla="*/ 63 h 417"/>
                <a:gd name="T10" fmla="*/ 57 w 309"/>
                <a:gd name="T11" fmla="*/ 105 h 417"/>
                <a:gd name="T12" fmla="*/ 71 w 309"/>
                <a:gd name="T13" fmla="*/ 96 h 417"/>
                <a:gd name="T14" fmla="*/ 70 w 309"/>
                <a:gd name="T15" fmla="*/ 62 h 417"/>
                <a:gd name="T16" fmla="*/ 87 w 309"/>
                <a:gd name="T17" fmla="*/ 43 h 417"/>
                <a:gd name="T18" fmla="*/ 93 w 309"/>
                <a:gd name="T19" fmla="*/ 5 h 417"/>
                <a:gd name="T20" fmla="*/ 108 w 309"/>
                <a:gd name="T21" fmla="*/ 0 h 417"/>
                <a:gd name="T22" fmla="*/ 201 w 309"/>
                <a:gd name="T23" fmla="*/ 33 h 417"/>
                <a:gd name="T24" fmla="*/ 209 w 309"/>
                <a:gd name="T25" fmla="*/ 60 h 417"/>
                <a:gd name="T26" fmla="*/ 222 w 309"/>
                <a:gd name="T27" fmla="*/ 85 h 417"/>
                <a:gd name="T28" fmla="*/ 225 w 309"/>
                <a:gd name="T29" fmla="*/ 131 h 417"/>
                <a:gd name="T30" fmla="*/ 192 w 309"/>
                <a:gd name="T31" fmla="*/ 169 h 417"/>
                <a:gd name="T32" fmla="*/ 192 w 309"/>
                <a:gd name="T33" fmla="*/ 199 h 417"/>
                <a:gd name="T34" fmla="*/ 209 w 309"/>
                <a:gd name="T35" fmla="*/ 210 h 417"/>
                <a:gd name="T36" fmla="*/ 235 w 309"/>
                <a:gd name="T37" fmla="*/ 169 h 417"/>
                <a:gd name="T38" fmla="*/ 259 w 309"/>
                <a:gd name="T39" fmla="*/ 154 h 417"/>
                <a:gd name="T40" fmla="*/ 276 w 309"/>
                <a:gd name="T41" fmla="*/ 163 h 417"/>
                <a:gd name="T42" fmla="*/ 308 w 309"/>
                <a:gd name="T43" fmla="*/ 255 h 417"/>
                <a:gd name="T44" fmla="*/ 285 w 309"/>
                <a:gd name="T45" fmla="*/ 294 h 417"/>
                <a:gd name="T46" fmla="*/ 281 w 309"/>
                <a:gd name="T47" fmla="*/ 322 h 417"/>
                <a:gd name="T48" fmla="*/ 268 w 309"/>
                <a:gd name="T49" fmla="*/ 331 h 417"/>
                <a:gd name="T50" fmla="*/ 267 w 309"/>
                <a:gd name="T51" fmla="*/ 358 h 417"/>
                <a:gd name="T52" fmla="*/ 251 w 309"/>
                <a:gd name="T53" fmla="*/ 390 h 417"/>
                <a:gd name="T54" fmla="*/ 150 w 309"/>
                <a:gd name="T55" fmla="*/ 405 h 417"/>
                <a:gd name="T56" fmla="*/ 147 w 309"/>
                <a:gd name="T57" fmla="*/ 399 h 417"/>
                <a:gd name="T58" fmla="*/ 0 w 309"/>
                <a:gd name="T59" fmla="*/ 416 h 417"/>
                <a:gd name="T60" fmla="*/ 35 w 309"/>
                <a:gd name="T61" fmla="*/ 346 h 4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9"/>
                <a:gd name="T94" fmla="*/ 0 h 417"/>
                <a:gd name="T95" fmla="*/ 309 w 309"/>
                <a:gd name="T96" fmla="*/ 417 h 4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9" h="417">
                  <a:moveTo>
                    <a:pt x="35" y="346"/>
                  </a:moveTo>
                  <a:lnTo>
                    <a:pt x="29" y="277"/>
                  </a:lnTo>
                  <a:lnTo>
                    <a:pt x="4" y="224"/>
                  </a:lnTo>
                  <a:lnTo>
                    <a:pt x="16" y="119"/>
                  </a:lnTo>
                  <a:lnTo>
                    <a:pt x="59" y="63"/>
                  </a:lnTo>
                  <a:lnTo>
                    <a:pt x="57" y="105"/>
                  </a:lnTo>
                  <a:lnTo>
                    <a:pt x="71" y="96"/>
                  </a:lnTo>
                  <a:lnTo>
                    <a:pt x="70" y="62"/>
                  </a:lnTo>
                  <a:lnTo>
                    <a:pt x="87" y="43"/>
                  </a:lnTo>
                  <a:lnTo>
                    <a:pt x="93" y="5"/>
                  </a:lnTo>
                  <a:lnTo>
                    <a:pt x="108" y="0"/>
                  </a:lnTo>
                  <a:lnTo>
                    <a:pt x="201" y="33"/>
                  </a:lnTo>
                  <a:lnTo>
                    <a:pt x="209" y="60"/>
                  </a:lnTo>
                  <a:lnTo>
                    <a:pt x="222" y="85"/>
                  </a:lnTo>
                  <a:lnTo>
                    <a:pt x="225" y="131"/>
                  </a:lnTo>
                  <a:lnTo>
                    <a:pt x="192" y="169"/>
                  </a:lnTo>
                  <a:lnTo>
                    <a:pt x="192" y="199"/>
                  </a:lnTo>
                  <a:lnTo>
                    <a:pt x="209" y="210"/>
                  </a:lnTo>
                  <a:lnTo>
                    <a:pt x="235" y="169"/>
                  </a:lnTo>
                  <a:lnTo>
                    <a:pt x="259" y="154"/>
                  </a:lnTo>
                  <a:lnTo>
                    <a:pt x="276" y="163"/>
                  </a:lnTo>
                  <a:lnTo>
                    <a:pt x="308" y="255"/>
                  </a:lnTo>
                  <a:lnTo>
                    <a:pt x="285" y="294"/>
                  </a:lnTo>
                  <a:lnTo>
                    <a:pt x="281" y="322"/>
                  </a:lnTo>
                  <a:lnTo>
                    <a:pt x="268" y="331"/>
                  </a:lnTo>
                  <a:lnTo>
                    <a:pt x="267" y="358"/>
                  </a:lnTo>
                  <a:lnTo>
                    <a:pt x="251" y="390"/>
                  </a:lnTo>
                  <a:lnTo>
                    <a:pt x="150" y="405"/>
                  </a:lnTo>
                  <a:lnTo>
                    <a:pt x="147" y="399"/>
                  </a:lnTo>
                  <a:lnTo>
                    <a:pt x="0" y="416"/>
                  </a:lnTo>
                  <a:lnTo>
                    <a:pt x="35" y="346"/>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281" name="Freeform 44"/>
            <p:cNvSpPr>
              <a:spLocks/>
            </p:cNvSpPr>
            <p:nvPr/>
          </p:nvSpPr>
          <p:spPr bwMode="auto">
            <a:xfrm>
              <a:off x="3311" y="1097"/>
              <a:ext cx="458" cy="432"/>
            </a:xfrm>
            <a:custGeom>
              <a:avLst/>
              <a:gdLst>
                <a:gd name="T0" fmla="*/ 12 w 424"/>
                <a:gd name="T1" fmla="*/ 167 h 442"/>
                <a:gd name="T2" fmla="*/ 9 w 424"/>
                <a:gd name="T3" fmla="*/ 220 h 442"/>
                <a:gd name="T4" fmla="*/ 61 w 424"/>
                <a:gd name="T5" fmla="*/ 253 h 442"/>
                <a:gd name="T6" fmla="*/ 81 w 424"/>
                <a:gd name="T7" fmla="*/ 275 h 442"/>
                <a:gd name="T8" fmla="*/ 122 w 424"/>
                <a:gd name="T9" fmla="*/ 307 h 442"/>
                <a:gd name="T10" fmla="*/ 128 w 424"/>
                <a:gd name="T11" fmla="*/ 343 h 442"/>
                <a:gd name="T12" fmla="*/ 136 w 424"/>
                <a:gd name="T13" fmla="*/ 393 h 442"/>
                <a:gd name="T14" fmla="*/ 176 w 424"/>
                <a:gd name="T15" fmla="*/ 441 h 442"/>
                <a:gd name="T16" fmla="*/ 385 w 424"/>
                <a:gd name="T17" fmla="*/ 426 h 442"/>
                <a:gd name="T18" fmla="*/ 373 w 424"/>
                <a:gd name="T19" fmla="*/ 359 h 442"/>
                <a:gd name="T20" fmla="*/ 393 w 424"/>
                <a:gd name="T21" fmla="*/ 256 h 442"/>
                <a:gd name="T22" fmla="*/ 391 w 424"/>
                <a:gd name="T23" fmla="*/ 228 h 442"/>
                <a:gd name="T24" fmla="*/ 423 w 424"/>
                <a:gd name="T25" fmla="*/ 147 h 442"/>
                <a:gd name="T26" fmla="*/ 414 w 424"/>
                <a:gd name="T27" fmla="*/ 144 h 442"/>
                <a:gd name="T28" fmla="*/ 395 w 424"/>
                <a:gd name="T29" fmla="*/ 190 h 442"/>
                <a:gd name="T30" fmla="*/ 378 w 424"/>
                <a:gd name="T31" fmla="*/ 193 h 442"/>
                <a:gd name="T32" fmla="*/ 371 w 424"/>
                <a:gd name="T33" fmla="*/ 213 h 442"/>
                <a:gd name="T34" fmla="*/ 353 w 424"/>
                <a:gd name="T35" fmla="*/ 226 h 442"/>
                <a:gd name="T36" fmla="*/ 366 w 424"/>
                <a:gd name="T37" fmla="*/ 183 h 442"/>
                <a:gd name="T38" fmla="*/ 378 w 424"/>
                <a:gd name="T39" fmla="*/ 167 h 442"/>
                <a:gd name="T40" fmla="*/ 356 w 424"/>
                <a:gd name="T41" fmla="*/ 106 h 442"/>
                <a:gd name="T42" fmla="*/ 341 w 424"/>
                <a:gd name="T43" fmla="*/ 101 h 442"/>
                <a:gd name="T44" fmla="*/ 334 w 424"/>
                <a:gd name="T45" fmla="*/ 87 h 442"/>
                <a:gd name="T46" fmla="*/ 170 w 424"/>
                <a:gd name="T47" fmla="*/ 35 h 442"/>
                <a:gd name="T48" fmla="*/ 151 w 424"/>
                <a:gd name="T49" fmla="*/ 26 h 442"/>
                <a:gd name="T50" fmla="*/ 139 w 424"/>
                <a:gd name="T51" fmla="*/ 35 h 442"/>
                <a:gd name="T52" fmla="*/ 135 w 424"/>
                <a:gd name="T53" fmla="*/ 33 h 442"/>
                <a:gd name="T54" fmla="*/ 141 w 424"/>
                <a:gd name="T55" fmla="*/ 14 h 442"/>
                <a:gd name="T56" fmla="*/ 145 w 424"/>
                <a:gd name="T57" fmla="*/ 2 h 442"/>
                <a:gd name="T58" fmla="*/ 140 w 424"/>
                <a:gd name="T59" fmla="*/ 0 h 442"/>
                <a:gd name="T60" fmla="*/ 72 w 424"/>
                <a:gd name="T61" fmla="*/ 28 h 442"/>
                <a:gd name="T62" fmla="*/ 65 w 424"/>
                <a:gd name="T63" fmla="*/ 28 h 442"/>
                <a:gd name="T64" fmla="*/ 52 w 424"/>
                <a:gd name="T65" fmla="*/ 23 h 442"/>
                <a:gd name="T66" fmla="*/ 40 w 424"/>
                <a:gd name="T67" fmla="*/ 31 h 442"/>
                <a:gd name="T68" fmla="*/ 42 w 424"/>
                <a:gd name="T69" fmla="*/ 81 h 442"/>
                <a:gd name="T70" fmla="*/ 0 w 424"/>
                <a:gd name="T71" fmla="*/ 133 h 442"/>
                <a:gd name="T72" fmla="*/ 12 w 424"/>
                <a:gd name="T73" fmla="*/ 167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4"/>
                <a:gd name="T112" fmla="*/ 0 h 442"/>
                <a:gd name="T113" fmla="*/ 424 w 424"/>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4" h="442">
                  <a:moveTo>
                    <a:pt x="12" y="167"/>
                  </a:moveTo>
                  <a:lnTo>
                    <a:pt x="9" y="220"/>
                  </a:lnTo>
                  <a:lnTo>
                    <a:pt x="61" y="253"/>
                  </a:lnTo>
                  <a:lnTo>
                    <a:pt x="81" y="275"/>
                  </a:lnTo>
                  <a:lnTo>
                    <a:pt x="122" y="307"/>
                  </a:lnTo>
                  <a:lnTo>
                    <a:pt x="128" y="343"/>
                  </a:lnTo>
                  <a:lnTo>
                    <a:pt x="136" y="393"/>
                  </a:lnTo>
                  <a:lnTo>
                    <a:pt x="176" y="441"/>
                  </a:lnTo>
                  <a:lnTo>
                    <a:pt x="385" y="426"/>
                  </a:lnTo>
                  <a:lnTo>
                    <a:pt x="373" y="359"/>
                  </a:lnTo>
                  <a:lnTo>
                    <a:pt x="393" y="256"/>
                  </a:lnTo>
                  <a:lnTo>
                    <a:pt x="391" y="228"/>
                  </a:lnTo>
                  <a:lnTo>
                    <a:pt x="423" y="147"/>
                  </a:lnTo>
                  <a:lnTo>
                    <a:pt x="414" y="144"/>
                  </a:lnTo>
                  <a:lnTo>
                    <a:pt x="395" y="190"/>
                  </a:lnTo>
                  <a:lnTo>
                    <a:pt x="378" y="193"/>
                  </a:lnTo>
                  <a:lnTo>
                    <a:pt x="371" y="213"/>
                  </a:lnTo>
                  <a:lnTo>
                    <a:pt x="353" y="226"/>
                  </a:lnTo>
                  <a:lnTo>
                    <a:pt x="366" y="183"/>
                  </a:lnTo>
                  <a:lnTo>
                    <a:pt x="378" y="167"/>
                  </a:lnTo>
                  <a:lnTo>
                    <a:pt x="356" y="106"/>
                  </a:lnTo>
                  <a:lnTo>
                    <a:pt x="341" y="101"/>
                  </a:lnTo>
                  <a:lnTo>
                    <a:pt x="334" y="87"/>
                  </a:lnTo>
                  <a:lnTo>
                    <a:pt x="170" y="35"/>
                  </a:lnTo>
                  <a:lnTo>
                    <a:pt x="151" y="26"/>
                  </a:lnTo>
                  <a:lnTo>
                    <a:pt x="139" y="35"/>
                  </a:lnTo>
                  <a:lnTo>
                    <a:pt x="135" y="33"/>
                  </a:lnTo>
                  <a:lnTo>
                    <a:pt x="141" y="14"/>
                  </a:lnTo>
                  <a:lnTo>
                    <a:pt x="145" y="2"/>
                  </a:lnTo>
                  <a:lnTo>
                    <a:pt x="140" y="0"/>
                  </a:lnTo>
                  <a:lnTo>
                    <a:pt x="72" y="28"/>
                  </a:lnTo>
                  <a:lnTo>
                    <a:pt x="65" y="28"/>
                  </a:lnTo>
                  <a:lnTo>
                    <a:pt x="52" y="23"/>
                  </a:lnTo>
                  <a:lnTo>
                    <a:pt x="40" y="31"/>
                  </a:lnTo>
                  <a:lnTo>
                    <a:pt x="42" y="81"/>
                  </a:lnTo>
                  <a:lnTo>
                    <a:pt x="0" y="133"/>
                  </a:lnTo>
                  <a:lnTo>
                    <a:pt x="12" y="167"/>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82" name="Freeform 45"/>
            <p:cNvSpPr>
              <a:spLocks/>
            </p:cNvSpPr>
            <p:nvPr/>
          </p:nvSpPr>
          <p:spPr bwMode="auto">
            <a:xfrm>
              <a:off x="3431" y="1514"/>
              <a:ext cx="346" cy="549"/>
            </a:xfrm>
            <a:custGeom>
              <a:avLst/>
              <a:gdLst>
                <a:gd name="T0" fmla="*/ 5 w 314"/>
                <a:gd name="T1" fmla="*/ 230 h 562"/>
                <a:gd name="T2" fmla="*/ 38 w 314"/>
                <a:gd name="T3" fmla="*/ 159 h 562"/>
                <a:gd name="T4" fmla="*/ 27 w 314"/>
                <a:gd name="T5" fmla="*/ 131 h 562"/>
                <a:gd name="T6" fmla="*/ 81 w 314"/>
                <a:gd name="T7" fmla="*/ 89 h 562"/>
                <a:gd name="T8" fmla="*/ 92 w 314"/>
                <a:gd name="T9" fmla="*/ 58 h 562"/>
                <a:gd name="T10" fmla="*/ 53 w 314"/>
                <a:gd name="T11" fmla="*/ 14 h 562"/>
                <a:gd name="T12" fmla="*/ 262 w 314"/>
                <a:gd name="T13" fmla="*/ 0 h 562"/>
                <a:gd name="T14" fmla="*/ 267 w 314"/>
                <a:gd name="T15" fmla="*/ 33 h 562"/>
                <a:gd name="T16" fmla="*/ 289 w 314"/>
                <a:gd name="T17" fmla="*/ 75 h 562"/>
                <a:gd name="T18" fmla="*/ 307 w 314"/>
                <a:gd name="T19" fmla="*/ 289 h 562"/>
                <a:gd name="T20" fmla="*/ 303 w 314"/>
                <a:gd name="T21" fmla="*/ 333 h 562"/>
                <a:gd name="T22" fmla="*/ 313 w 314"/>
                <a:gd name="T23" fmla="*/ 359 h 562"/>
                <a:gd name="T24" fmla="*/ 300 w 314"/>
                <a:gd name="T25" fmla="*/ 407 h 562"/>
                <a:gd name="T26" fmla="*/ 284 w 314"/>
                <a:gd name="T27" fmla="*/ 429 h 562"/>
                <a:gd name="T28" fmla="*/ 276 w 314"/>
                <a:gd name="T29" fmla="*/ 463 h 562"/>
                <a:gd name="T30" fmla="*/ 285 w 314"/>
                <a:gd name="T31" fmla="*/ 474 h 562"/>
                <a:gd name="T32" fmla="*/ 277 w 314"/>
                <a:gd name="T33" fmla="*/ 494 h 562"/>
                <a:gd name="T34" fmla="*/ 281 w 314"/>
                <a:gd name="T35" fmla="*/ 502 h 562"/>
                <a:gd name="T36" fmla="*/ 256 w 314"/>
                <a:gd name="T37" fmla="*/ 512 h 562"/>
                <a:gd name="T38" fmla="*/ 251 w 314"/>
                <a:gd name="T39" fmla="*/ 547 h 562"/>
                <a:gd name="T40" fmla="*/ 215 w 314"/>
                <a:gd name="T41" fmla="*/ 536 h 562"/>
                <a:gd name="T42" fmla="*/ 197 w 314"/>
                <a:gd name="T43" fmla="*/ 561 h 562"/>
                <a:gd name="T44" fmla="*/ 186 w 314"/>
                <a:gd name="T45" fmla="*/ 559 h 562"/>
                <a:gd name="T46" fmla="*/ 173 w 314"/>
                <a:gd name="T47" fmla="*/ 536 h 562"/>
                <a:gd name="T48" fmla="*/ 154 w 314"/>
                <a:gd name="T49" fmla="*/ 481 h 562"/>
                <a:gd name="T50" fmla="*/ 107 w 314"/>
                <a:gd name="T51" fmla="*/ 452 h 562"/>
                <a:gd name="T52" fmla="*/ 98 w 314"/>
                <a:gd name="T53" fmla="*/ 424 h 562"/>
                <a:gd name="T54" fmla="*/ 112 w 314"/>
                <a:gd name="T55" fmla="*/ 380 h 562"/>
                <a:gd name="T56" fmla="*/ 100 w 314"/>
                <a:gd name="T57" fmla="*/ 371 h 562"/>
                <a:gd name="T58" fmla="*/ 68 w 314"/>
                <a:gd name="T59" fmla="*/ 372 h 562"/>
                <a:gd name="T60" fmla="*/ 63 w 314"/>
                <a:gd name="T61" fmla="*/ 344 h 562"/>
                <a:gd name="T62" fmla="*/ 12 w 314"/>
                <a:gd name="T63" fmla="*/ 291 h 562"/>
                <a:gd name="T64" fmla="*/ 0 w 314"/>
                <a:gd name="T65" fmla="*/ 247 h 562"/>
                <a:gd name="T66" fmla="*/ 5 w 314"/>
                <a:gd name="T67" fmla="*/ 230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562"/>
                <a:gd name="T104" fmla="*/ 314 w 314"/>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562">
                  <a:moveTo>
                    <a:pt x="5" y="230"/>
                  </a:moveTo>
                  <a:lnTo>
                    <a:pt x="38" y="159"/>
                  </a:lnTo>
                  <a:lnTo>
                    <a:pt x="27" y="131"/>
                  </a:lnTo>
                  <a:lnTo>
                    <a:pt x="81" y="89"/>
                  </a:lnTo>
                  <a:lnTo>
                    <a:pt x="92" y="58"/>
                  </a:lnTo>
                  <a:lnTo>
                    <a:pt x="53" y="14"/>
                  </a:lnTo>
                  <a:lnTo>
                    <a:pt x="262" y="0"/>
                  </a:lnTo>
                  <a:lnTo>
                    <a:pt x="267" y="33"/>
                  </a:lnTo>
                  <a:lnTo>
                    <a:pt x="289" y="75"/>
                  </a:lnTo>
                  <a:lnTo>
                    <a:pt x="307" y="289"/>
                  </a:lnTo>
                  <a:lnTo>
                    <a:pt x="303" y="333"/>
                  </a:lnTo>
                  <a:lnTo>
                    <a:pt x="313" y="359"/>
                  </a:lnTo>
                  <a:lnTo>
                    <a:pt x="300" y="407"/>
                  </a:lnTo>
                  <a:lnTo>
                    <a:pt x="284" y="429"/>
                  </a:lnTo>
                  <a:lnTo>
                    <a:pt x="276" y="463"/>
                  </a:lnTo>
                  <a:lnTo>
                    <a:pt x="285" y="474"/>
                  </a:lnTo>
                  <a:lnTo>
                    <a:pt x="277" y="494"/>
                  </a:lnTo>
                  <a:lnTo>
                    <a:pt x="281" y="502"/>
                  </a:lnTo>
                  <a:lnTo>
                    <a:pt x="256" y="512"/>
                  </a:lnTo>
                  <a:lnTo>
                    <a:pt x="251" y="547"/>
                  </a:lnTo>
                  <a:lnTo>
                    <a:pt x="215" y="536"/>
                  </a:lnTo>
                  <a:lnTo>
                    <a:pt x="197" y="561"/>
                  </a:lnTo>
                  <a:lnTo>
                    <a:pt x="186" y="559"/>
                  </a:lnTo>
                  <a:lnTo>
                    <a:pt x="173" y="536"/>
                  </a:lnTo>
                  <a:lnTo>
                    <a:pt x="154" y="481"/>
                  </a:lnTo>
                  <a:lnTo>
                    <a:pt x="107" y="452"/>
                  </a:lnTo>
                  <a:lnTo>
                    <a:pt x="98" y="424"/>
                  </a:lnTo>
                  <a:lnTo>
                    <a:pt x="112" y="380"/>
                  </a:lnTo>
                  <a:lnTo>
                    <a:pt x="100" y="371"/>
                  </a:lnTo>
                  <a:lnTo>
                    <a:pt x="68" y="372"/>
                  </a:lnTo>
                  <a:lnTo>
                    <a:pt x="63" y="344"/>
                  </a:lnTo>
                  <a:lnTo>
                    <a:pt x="12" y="291"/>
                  </a:lnTo>
                  <a:lnTo>
                    <a:pt x="0" y="247"/>
                  </a:lnTo>
                  <a:lnTo>
                    <a:pt x="5" y="230"/>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83" name="Freeform 46"/>
            <p:cNvSpPr>
              <a:spLocks/>
            </p:cNvSpPr>
            <p:nvPr/>
          </p:nvSpPr>
          <p:spPr bwMode="auto">
            <a:xfrm>
              <a:off x="3743" y="1564"/>
              <a:ext cx="268" cy="413"/>
            </a:xfrm>
            <a:custGeom>
              <a:avLst/>
              <a:gdLst>
                <a:gd name="T0" fmla="*/ 8 w 248"/>
                <a:gd name="T1" fmla="*/ 422 h 423"/>
                <a:gd name="T2" fmla="*/ 14 w 248"/>
                <a:gd name="T3" fmla="*/ 410 h 423"/>
                <a:gd name="T4" fmla="*/ 63 w 248"/>
                <a:gd name="T5" fmla="*/ 407 h 423"/>
                <a:gd name="T6" fmla="*/ 101 w 248"/>
                <a:gd name="T7" fmla="*/ 394 h 423"/>
                <a:gd name="T8" fmla="*/ 138 w 248"/>
                <a:gd name="T9" fmla="*/ 369 h 423"/>
                <a:gd name="T10" fmla="*/ 170 w 248"/>
                <a:gd name="T11" fmla="*/ 369 h 423"/>
                <a:gd name="T12" fmla="*/ 207 w 248"/>
                <a:gd name="T13" fmla="*/ 308 h 423"/>
                <a:gd name="T14" fmla="*/ 218 w 248"/>
                <a:gd name="T15" fmla="*/ 311 h 423"/>
                <a:gd name="T16" fmla="*/ 247 w 248"/>
                <a:gd name="T17" fmla="*/ 291 h 423"/>
                <a:gd name="T18" fmla="*/ 239 w 248"/>
                <a:gd name="T19" fmla="*/ 275 h 423"/>
                <a:gd name="T20" fmla="*/ 242 w 248"/>
                <a:gd name="T21" fmla="*/ 266 h 423"/>
                <a:gd name="T22" fmla="*/ 215 w 248"/>
                <a:gd name="T23" fmla="*/ 5 h 423"/>
                <a:gd name="T24" fmla="*/ 212 w 248"/>
                <a:gd name="T25" fmla="*/ 0 h 423"/>
                <a:gd name="T26" fmla="*/ 65 w 248"/>
                <a:gd name="T27" fmla="*/ 16 h 423"/>
                <a:gd name="T28" fmla="*/ 37 w 248"/>
                <a:gd name="T29" fmla="*/ 31 h 423"/>
                <a:gd name="T30" fmla="*/ 13 w 248"/>
                <a:gd name="T31" fmla="*/ 24 h 423"/>
                <a:gd name="T32" fmla="*/ 30 w 248"/>
                <a:gd name="T33" fmla="*/ 237 h 423"/>
                <a:gd name="T34" fmla="*/ 26 w 248"/>
                <a:gd name="T35" fmla="*/ 281 h 423"/>
                <a:gd name="T36" fmla="*/ 36 w 248"/>
                <a:gd name="T37" fmla="*/ 308 h 423"/>
                <a:gd name="T38" fmla="*/ 24 w 248"/>
                <a:gd name="T39" fmla="*/ 356 h 423"/>
                <a:gd name="T40" fmla="*/ 8 w 248"/>
                <a:gd name="T41" fmla="*/ 378 h 423"/>
                <a:gd name="T42" fmla="*/ 0 w 248"/>
                <a:gd name="T43" fmla="*/ 412 h 423"/>
                <a:gd name="T44" fmla="*/ 8 w 248"/>
                <a:gd name="T45" fmla="*/ 422 h 4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8"/>
                <a:gd name="T70" fmla="*/ 0 h 423"/>
                <a:gd name="T71" fmla="*/ 248 w 248"/>
                <a:gd name="T72" fmla="*/ 423 h 4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8" h="423">
                  <a:moveTo>
                    <a:pt x="8" y="422"/>
                  </a:moveTo>
                  <a:lnTo>
                    <a:pt x="14" y="410"/>
                  </a:lnTo>
                  <a:lnTo>
                    <a:pt x="63" y="407"/>
                  </a:lnTo>
                  <a:lnTo>
                    <a:pt x="101" y="394"/>
                  </a:lnTo>
                  <a:lnTo>
                    <a:pt x="138" y="369"/>
                  </a:lnTo>
                  <a:lnTo>
                    <a:pt x="170" y="369"/>
                  </a:lnTo>
                  <a:lnTo>
                    <a:pt x="207" y="308"/>
                  </a:lnTo>
                  <a:lnTo>
                    <a:pt x="218" y="311"/>
                  </a:lnTo>
                  <a:lnTo>
                    <a:pt x="247" y="291"/>
                  </a:lnTo>
                  <a:lnTo>
                    <a:pt x="239" y="275"/>
                  </a:lnTo>
                  <a:lnTo>
                    <a:pt x="242" y="266"/>
                  </a:lnTo>
                  <a:lnTo>
                    <a:pt x="215" y="5"/>
                  </a:lnTo>
                  <a:lnTo>
                    <a:pt x="212" y="0"/>
                  </a:lnTo>
                  <a:lnTo>
                    <a:pt x="65" y="16"/>
                  </a:lnTo>
                  <a:lnTo>
                    <a:pt x="37" y="31"/>
                  </a:lnTo>
                  <a:lnTo>
                    <a:pt x="13" y="24"/>
                  </a:lnTo>
                  <a:lnTo>
                    <a:pt x="30" y="237"/>
                  </a:lnTo>
                  <a:lnTo>
                    <a:pt x="26" y="281"/>
                  </a:lnTo>
                  <a:lnTo>
                    <a:pt x="36" y="308"/>
                  </a:lnTo>
                  <a:lnTo>
                    <a:pt x="24" y="356"/>
                  </a:lnTo>
                  <a:lnTo>
                    <a:pt x="8" y="378"/>
                  </a:lnTo>
                  <a:lnTo>
                    <a:pt x="0" y="412"/>
                  </a:lnTo>
                  <a:lnTo>
                    <a:pt x="8" y="422"/>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84" name="Freeform 47"/>
            <p:cNvSpPr>
              <a:spLocks/>
            </p:cNvSpPr>
            <p:nvPr/>
          </p:nvSpPr>
          <p:spPr bwMode="auto">
            <a:xfrm>
              <a:off x="3643" y="1822"/>
              <a:ext cx="626" cy="288"/>
            </a:xfrm>
            <a:custGeom>
              <a:avLst/>
              <a:gdLst>
                <a:gd name="T0" fmla="*/ 4 w 580"/>
                <a:gd name="T1" fmla="*/ 279 h 295"/>
                <a:gd name="T2" fmla="*/ 17 w 580"/>
                <a:gd name="T3" fmla="*/ 277 h 295"/>
                <a:gd name="T4" fmla="*/ 21 w 580"/>
                <a:gd name="T5" fmla="*/ 246 h 295"/>
                <a:gd name="T6" fmla="*/ 12 w 580"/>
                <a:gd name="T7" fmla="*/ 244 h 295"/>
                <a:gd name="T8" fmla="*/ 31 w 580"/>
                <a:gd name="T9" fmla="*/ 219 h 295"/>
                <a:gd name="T10" fmla="*/ 67 w 580"/>
                <a:gd name="T11" fmla="*/ 231 h 295"/>
                <a:gd name="T12" fmla="*/ 72 w 580"/>
                <a:gd name="T13" fmla="*/ 195 h 295"/>
                <a:gd name="T14" fmla="*/ 97 w 580"/>
                <a:gd name="T15" fmla="*/ 186 h 295"/>
                <a:gd name="T16" fmla="*/ 93 w 580"/>
                <a:gd name="T17" fmla="*/ 178 h 295"/>
                <a:gd name="T18" fmla="*/ 106 w 580"/>
                <a:gd name="T19" fmla="*/ 145 h 295"/>
                <a:gd name="T20" fmla="*/ 155 w 580"/>
                <a:gd name="T21" fmla="*/ 142 h 295"/>
                <a:gd name="T22" fmla="*/ 193 w 580"/>
                <a:gd name="T23" fmla="*/ 129 h 295"/>
                <a:gd name="T24" fmla="*/ 218 w 580"/>
                <a:gd name="T25" fmla="*/ 113 h 295"/>
                <a:gd name="T26" fmla="*/ 231 w 580"/>
                <a:gd name="T27" fmla="*/ 104 h 295"/>
                <a:gd name="T28" fmla="*/ 263 w 580"/>
                <a:gd name="T29" fmla="*/ 104 h 295"/>
                <a:gd name="T30" fmla="*/ 300 w 580"/>
                <a:gd name="T31" fmla="*/ 43 h 295"/>
                <a:gd name="T32" fmla="*/ 311 w 580"/>
                <a:gd name="T33" fmla="*/ 47 h 295"/>
                <a:gd name="T34" fmla="*/ 340 w 580"/>
                <a:gd name="T35" fmla="*/ 27 h 295"/>
                <a:gd name="T36" fmla="*/ 332 w 580"/>
                <a:gd name="T37" fmla="*/ 10 h 295"/>
                <a:gd name="T38" fmla="*/ 336 w 580"/>
                <a:gd name="T39" fmla="*/ 1 h 295"/>
                <a:gd name="T40" fmla="*/ 360 w 580"/>
                <a:gd name="T41" fmla="*/ 0 h 295"/>
                <a:gd name="T42" fmla="*/ 377 w 580"/>
                <a:gd name="T43" fmla="*/ 6 h 295"/>
                <a:gd name="T44" fmla="*/ 427 w 580"/>
                <a:gd name="T45" fmla="*/ 36 h 295"/>
                <a:gd name="T46" fmla="*/ 463 w 580"/>
                <a:gd name="T47" fmla="*/ 34 h 295"/>
                <a:gd name="T48" fmla="*/ 480 w 580"/>
                <a:gd name="T49" fmla="*/ 23 h 295"/>
                <a:gd name="T50" fmla="*/ 519 w 580"/>
                <a:gd name="T51" fmla="*/ 48 h 295"/>
                <a:gd name="T52" fmla="*/ 532 w 580"/>
                <a:gd name="T53" fmla="*/ 96 h 295"/>
                <a:gd name="T54" fmla="*/ 579 w 580"/>
                <a:gd name="T55" fmla="*/ 131 h 295"/>
                <a:gd name="T56" fmla="*/ 556 w 580"/>
                <a:gd name="T57" fmla="*/ 156 h 295"/>
                <a:gd name="T58" fmla="*/ 516 w 580"/>
                <a:gd name="T59" fmla="*/ 195 h 295"/>
                <a:gd name="T60" fmla="*/ 516 w 580"/>
                <a:gd name="T61" fmla="*/ 203 h 295"/>
                <a:gd name="T62" fmla="*/ 459 w 580"/>
                <a:gd name="T63" fmla="*/ 241 h 295"/>
                <a:gd name="T64" fmla="*/ 139 w 580"/>
                <a:gd name="T65" fmla="*/ 271 h 295"/>
                <a:gd name="T66" fmla="*/ 105 w 580"/>
                <a:gd name="T67" fmla="*/ 270 h 295"/>
                <a:gd name="T68" fmla="*/ 106 w 580"/>
                <a:gd name="T69" fmla="*/ 286 h 295"/>
                <a:gd name="T70" fmla="*/ 0 w 580"/>
                <a:gd name="T71" fmla="*/ 294 h 295"/>
                <a:gd name="T72" fmla="*/ 4 w 580"/>
                <a:gd name="T73" fmla="*/ 279 h 2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0"/>
                <a:gd name="T112" fmla="*/ 0 h 295"/>
                <a:gd name="T113" fmla="*/ 580 w 580"/>
                <a:gd name="T114" fmla="*/ 295 h 2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0" h="295">
                  <a:moveTo>
                    <a:pt x="4" y="279"/>
                  </a:moveTo>
                  <a:lnTo>
                    <a:pt x="17" y="277"/>
                  </a:lnTo>
                  <a:lnTo>
                    <a:pt x="21" y="246"/>
                  </a:lnTo>
                  <a:lnTo>
                    <a:pt x="12" y="244"/>
                  </a:lnTo>
                  <a:lnTo>
                    <a:pt x="31" y="219"/>
                  </a:lnTo>
                  <a:lnTo>
                    <a:pt x="67" y="231"/>
                  </a:lnTo>
                  <a:lnTo>
                    <a:pt x="72" y="195"/>
                  </a:lnTo>
                  <a:lnTo>
                    <a:pt x="97" y="186"/>
                  </a:lnTo>
                  <a:lnTo>
                    <a:pt x="93" y="178"/>
                  </a:lnTo>
                  <a:lnTo>
                    <a:pt x="106" y="145"/>
                  </a:lnTo>
                  <a:lnTo>
                    <a:pt x="155" y="142"/>
                  </a:lnTo>
                  <a:lnTo>
                    <a:pt x="193" y="129"/>
                  </a:lnTo>
                  <a:lnTo>
                    <a:pt x="218" y="113"/>
                  </a:lnTo>
                  <a:lnTo>
                    <a:pt x="231" y="104"/>
                  </a:lnTo>
                  <a:lnTo>
                    <a:pt x="263" y="104"/>
                  </a:lnTo>
                  <a:lnTo>
                    <a:pt x="300" y="43"/>
                  </a:lnTo>
                  <a:lnTo>
                    <a:pt x="311" y="47"/>
                  </a:lnTo>
                  <a:lnTo>
                    <a:pt x="340" y="27"/>
                  </a:lnTo>
                  <a:lnTo>
                    <a:pt x="332" y="10"/>
                  </a:lnTo>
                  <a:lnTo>
                    <a:pt x="336" y="1"/>
                  </a:lnTo>
                  <a:lnTo>
                    <a:pt x="360" y="0"/>
                  </a:lnTo>
                  <a:lnTo>
                    <a:pt x="377" y="6"/>
                  </a:lnTo>
                  <a:lnTo>
                    <a:pt x="427" y="36"/>
                  </a:lnTo>
                  <a:lnTo>
                    <a:pt x="463" y="34"/>
                  </a:lnTo>
                  <a:lnTo>
                    <a:pt x="480" y="23"/>
                  </a:lnTo>
                  <a:lnTo>
                    <a:pt x="519" y="48"/>
                  </a:lnTo>
                  <a:lnTo>
                    <a:pt x="532" y="96"/>
                  </a:lnTo>
                  <a:lnTo>
                    <a:pt x="579" y="131"/>
                  </a:lnTo>
                  <a:lnTo>
                    <a:pt x="556" y="156"/>
                  </a:lnTo>
                  <a:lnTo>
                    <a:pt x="516" y="195"/>
                  </a:lnTo>
                  <a:lnTo>
                    <a:pt x="516" y="203"/>
                  </a:lnTo>
                  <a:lnTo>
                    <a:pt x="459" y="241"/>
                  </a:lnTo>
                  <a:lnTo>
                    <a:pt x="139" y="271"/>
                  </a:lnTo>
                  <a:lnTo>
                    <a:pt x="105" y="270"/>
                  </a:lnTo>
                  <a:lnTo>
                    <a:pt x="106" y="286"/>
                  </a:lnTo>
                  <a:lnTo>
                    <a:pt x="0" y="294"/>
                  </a:lnTo>
                  <a:lnTo>
                    <a:pt x="4" y="279"/>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85" name="Freeform 48"/>
            <p:cNvSpPr>
              <a:spLocks/>
            </p:cNvSpPr>
            <p:nvPr/>
          </p:nvSpPr>
          <p:spPr bwMode="auto">
            <a:xfrm>
              <a:off x="3576" y="2038"/>
              <a:ext cx="736" cy="224"/>
            </a:xfrm>
            <a:custGeom>
              <a:avLst/>
              <a:gdLst>
                <a:gd name="T0" fmla="*/ 11 w 681"/>
                <a:gd name="T1" fmla="*/ 188 h 229"/>
                <a:gd name="T2" fmla="*/ 7 w 681"/>
                <a:gd name="T3" fmla="*/ 185 h 229"/>
                <a:gd name="T4" fmla="*/ 27 w 681"/>
                <a:gd name="T5" fmla="*/ 169 h 229"/>
                <a:gd name="T6" fmla="*/ 46 w 681"/>
                <a:gd name="T7" fmla="*/ 133 h 229"/>
                <a:gd name="T8" fmla="*/ 39 w 681"/>
                <a:gd name="T9" fmla="*/ 125 h 229"/>
                <a:gd name="T10" fmla="*/ 48 w 681"/>
                <a:gd name="T11" fmla="*/ 108 h 229"/>
                <a:gd name="T12" fmla="*/ 49 w 681"/>
                <a:gd name="T13" fmla="*/ 88 h 229"/>
                <a:gd name="T14" fmla="*/ 62 w 681"/>
                <a:gd name="T15" fmla="*/ 73 h 229"/>
                <a:gd name="T16" fmla="*/ 169 w 681"/>
                <a:gd name="T17" fmla="*/ 66 h 229"/>
                <a:gd name="T18" fmla="*/ 167 w 681"/>
                <a:gd name="T19" fmla="*/ 49 h 229"/>
                <a:gd name="T20" fmla="*/ 201 w 681"/>
                <a:gd name="T21" fmla="*/ 51 h 229"/>
                <a:gd name="T22" fmla="*/ 521 w 681"/>
                <a:gd name="T23" fmla="*/ 20 h 229"/>
                <a:gd name="T24" fmla="*/ 680 w 681"/>
                <a:gd name="T25" fmla="*/ 0 h 229"/>
                <a:gd name="T26" fmla="*/ 651 w 681"/>
                <a:gd name="T27" fmla="*/ 54 h 229"/>
                <a:gd name="T28" fmla="*/ 607 w 681"/>
                <a:gd name="T29" fmla="*/ 63 h 229"/>
                <a:gd name="T30" fmla="*/ 588 w 681"/>
                <a:gd name="T31" fmla="*/ 91 h 229"/>
                <a:gd name="T32" fmla="*/ 510 w 681"/>
                <a:gd name="T33" fmla="*/ 137 h 229"/>
                <a:gd name="T34" fmla="*/ 505 w 681"/>
                <a:gd name="T35" fmla="*/ 155 h 229"/>
                <a:gd name="T36" fmla="*/ 485 w 681"/>
                <a:gd name="T37" fmla="*/ 165 h 229"/>
                <a:gd name="T38" fmla="*/ 486 w 681"/>
                <a:gd name="T39" fmla="*/ 186 h 229"/>
                <a:gd name="T40" fmla="*/ 382 w 681"/>
                <a:gd name="T41" fmla="*/ 199 h 229"/>
                <a:gd name="T42" fmla="*/ 170 w 681"/>
                <a:gd name="T43" fmla="*/ 218 h 229"/>
                <a:gd name="T44" fmla="*/ 0 w 681"/>
                <a:gd name="T45" fmla="*/ 228 h 229"/>
                <a:gd name="T46" fmla="*/ 11 w 681"/>
                <a:gd name="T47" fmla="*/ 188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1"/>
                <a:gd name="T73" fmla="*/ 0 h 229"/>
                <a:gd name="T74" fmla="*/ 681 w 681"/>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1" h="229">
                  <a:moveTo>
                    <a:pt x="11" y="188"/>
                  </a:moveTo>
                  <a:lnTo>
                    <a:pt x="7" y="185"/>
                  </a:lnTo>
                  <a:lnTo>
                    <a:pt x="27" y="169"/>
                  </a:lnTo>
                  <a:lnTo>
                    <a:pt x="46" y="133"/>
                  </a:lnTo>
                  <a:lnTo>
                    <a:pt x="39" y="125"/>
                  </a:lnTo>
                  <a:lnTo>
                    <a:pt x="48" y="108"/>
                  </a:lnTo>
                  <a:lnTo>
                    <a:pt x="49" y="88"/>
                  </a:lnTo>
                  <a:lnTo>
                    <a:pt x="62" y="73"/>
                  </a:lnTo>
                  <a:lnTo>
                    <a:pt x="169" y="66"/>
                  </a:lnTo>
                  <a:lnTo>
                    <a:pt x="167" y="49"/>
                  </a:lnTo>
                  <a:lnTo>
                    <a:pt x="201" y="51"/>
                  </a:lnTo>
                  <a:lnTo>
                    <a:pt x="521" y="20"/>
                  </a:lnTo>
                  <a:lnTo>
                    <a:pt x="680" y="0"/>
                  </a:lnTo>
                  <a:lnTo>
                    <a:pt x="651" y="54"/>
                  </a:lnTo>
                  <a:lnTo>
                    <a:pt x="607" y="63"/>
                  </a:lnTo>
                  <a:lnTo>
                    <a:pt x="588" y="91"/>
                  </a:lnTo>
                  <a:lnTo>
                    <a:pt x="510" y="137"/>
                  </a:lnTo>
                  <a:lnTo>
                    <a:pt x="505" y="155"/>
                  </a:lnTo>
                  <a:lnTo>
                    <a:pt x="485" y="165"/>
                  </a:lnTo>
                  <a:lnTo>
                    <a:pt x="486" y="186"/>
                  </a:lnTo>
                  <a:lnTo>
                    <a:pt x="382" y="199"/>
                  </a:lnTo>
                  <a:lnTo>
                    <a:pt x="170" y="218"/>
                  </a:lnTo>
                  <a:lnTo>
                    <a:pt x="0" y="228"/>
                  </a:lnTo>
                  <a:lnTo>
                    <a:pt x="11" y="188"/>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86" name="Freeform 49"/>
            <p:cNvSpPr>
              <a:spLocks/>
            </p:cNvSpPr>
            <p:nvPr/>
          </p:nvSpPr>
          <p:spPr bwMode="auto">
            <a:xfrm>
              <a:off x="3475" y="2251"/>
              <a:ext cx="306" cy="476"/>
            </a:xfrm>
            <a:custGeom>
              <a:avLst/>
              <a:gdLst>
                <a:gd name="T0" fmla="*/ 18 w 283"/>
                <a:gd name="T1" fmla="*/ 341 h 488"/>
                <a:gd name="T2" fmla="*/ 46 w 283"/>
                <a:gd name="T3" fmla="*/ 303 h 488"/>
                <a:gd name="T4" fmla="*/ 37 w 283"/>
                <a:gd name="T5" fmla="*/ 293 h 488"/>
                <a:gd name="T6" fmla="*/ 27 w 283"/>
                <a:gd name="T7" fmla="*/ 214 h 488"/>
                <a:gd name="T8" fmla="*/ 22 w 283"/>
                <a:gd name="T9" fmla="*/ 159 h 488"/>
                <a:gd name="T10" fmla="*/ 42 w 283"/>
                <a:gd name="T11" fmla="*/ 100 h 488"/>
                <a:gd name="T12" fmla="*/ 72 w 283"/>
                <a:gd name="T13" fmla="*/ 59 h 488"/>
                <a:gd name="T14" fmla="*/ 70 w 283"/>
                <a:gd name="T15" fmla="*/ 48 h 488"/>
                <a:gd name="T16" fmla="*/ 92 w 283"/>
                <a:gd name="T17" fmla="*/ 9 h 488"/>
                <a:gd name="T18" fmla="*/ 262 w 283"/>
                <a:gd name="T19" fmla="*/ 0 h 488"/>
                <a:gd name="T20" fmla="*/ 270 w 283"/>
                <a:gd name="T21" fmla="*/ 9 h 488"/>
                <a:gd name="T22" fmla="*/ 262 w 283"/>
                <a:gd name="T23" fmla="*/ 311 h 488"/>
                <a:gd name="T24" fmla="*/ 282 w 283"/>
                <a:gd name="T25" fmla="*/ 458 h 488"/>
                <a:gd name="T26" fmla="*/ 274 w 283"/>
                <a:gd name="T27" fmla="*/ 464 h 488"/>
                <a:gd name="T28" fmla="*/ 238 w 283"/>
                <a:gd name="T29" fmla="*/ 456 h 488"/>
                <a:gd name="T30" fmla="*/ 182 w 283"/>
                <a:gd name="T31" fmla="*/ 487 h 488"/>
                <a:gd name="T32" fmla="*/ 155 w 283"/>
                <a:gd name="T33" fmla="*/ 440 h 488"/>
                <a:gd name="T34" fmla="*/ 159 w 283"/>
                <a:gd name="T35" fmla="*/ 406 h 488"/>
                <a:gd name="T36" fmla="*/ 0 w 283"/>
                <a:gd name="T37" fmla="*/ 413 h 488"/>
                <a:gd name="T38" fmla="*/ 18 w 283"/>
                <a:gd name="T39" fmla="*/ 341 h 4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
                <a:gd name="T61" fmla="*/ 0 h 488"/>
                <a:gd name="T62" fmla="*/ 283 w 283"/>
                <a:gd name="T63" fmla="*/ 488 h 4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 h="488">
                  <a:moveTo>
                    <a:pt x="18" y="341"/>
                  </a:moveTo>
                  <a:lnTo>
                    <a:pt x="46" y="303"/>
                  </a:lnTo>
                  <a:lnTo>
                    <a:pt x="37" y="293"/>
                  </a:lnTo>
                  <a:lnTo>
                    <a:pt x="27" y="214"/>
                  </a:lnTo>
                  <a:lnTo>
                    <a:pt x="22" y="159"/>
                  </a:lnTo>
                  <a:lnTo>
                    <a:pt x="42" y="100"/>
                  </a:lnTo>
                  <a:lnTo>
                    <a:pt x="72" y="59"/>
                  </a:lnTo>
                  <a:lnTo>
                    <a:pt x="70" y="48"/>
                  </a:lnTo>
                  <a:lnTo>
                    <a:pt x="92" y="9"/>
                  </a:lnTo>
                  <a:lnTo>
                    <a:pt x="262" y="0"/>
                  </a:lnTo>
                  <a:lnTo>
                    <a:pt x="270" y="9"/>
                  </a:lnTo>
                  <a:lnTo>
                    <a:pt x="262" y="311"/>
                  </a:lnTo>
                  <a:lnTo>
                    <a:pt x="282" y="458"/>
                  </a:lnTo>
                  <a:lnTo>
                    <a:pt x="274" y="464"/>
                  </a:lnTo>
                  <a:lnTo>
                    <a:pt x="238" y="456"/>
                  </a:lnTo>
                  <a:lnTo>
                    <a:pt x="182" y="487"/>
                  </a:lnTo>
                  <a:lnTo>
                    <a:pt x="155" y="440"/>
                  </a:lnTo>
                  <a:lnTo>
                    <a:pt x="159" y="406"/>
                  </a:lnTo>
                  <a:lnTo>
                    <a:pt x="0" y="413"/>
                  </a:lnTo>
                  <a:lnTo>
                    <a:pt x="18" y="341"/>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87" name="Freeform 50"/>
            <p:cNvSpPr>
              <a:spLocks/>
            </p:cNvSpPr>
            <p:nvPr/>
          </p:nvSpPr>
          <p:spPr bwMode="auto">
            <a:xfrm>
              <a:off x="3759" y="2232"/>
              <a:ext cx="330" cy="482"/>
            </a:xfrm>
            <a:custGeom>
              <a:avLst/>
              <a:gdLst>
                <a:gd name="T0" fmla="*/ 8 w 305"/>
                <a:gd name="T1" fmla="*/ 28 h 493"/>
                <a:gd name="T2" fmla="*/ 0 w 305"/>
                <a:gd name="T3" fmla="*/ 330 h 493"/>
                <a:gd name="T4" fmla="*/ 19 w 305"/>
                <a:gd name="T5" fmla="*/ 477 h 493"/>
                <a:gd name="T6" fmla="*/ 40 w 305"/>
                <a:gd name="T7" fmla="*/ 482 h 493"/>
                <a:gd name="T8" fmla="*/ 59 w 305"/>
                <a:gd name="T9" fmla="*/ 470 h 493"/>
                <a:gd name="T10" fmla="*/ 70 w 305"/>
                <a:gd name="T11" fmla="*/ 482 h 493"/>
                <a:gd name="T12" fmla="*/ 52 w 305"/>
                <a:gd name="T13" fmla="*/ 492 h 493"/>
                <a:gd name="T14" fmla="*/ 95 w 305"/>
                <a:gd name="T15" fmla="*/ 481 h 493"/>
                <a:gd name="T16" fmla="*/ 104 w 305"/>
                <a:gd name="T17" fmla="*/ 467 h 493"/>
                <a:gd name="T18" fmla="*/ 98 w 305"/>
                <a:gd name="T19" fmla="*/ 458 h 493"/>
                <a:gd name="T20" fmla="*/ 101 w 305"/>
                <a:gd name="T21" fmla="*/ 447 h 493"/>
                <a:gd name="T22" fmla="*/ 81 w 305"/>
                <a:gd name="T23" fmla="*/ 428 h 493"/>
                <a:gd name="T24" fmla="*/ 81 w 305"/>
                <a:gd name="T25" fmla="*/ 412 h 493"/>
                <a:gd name="T26" fmla="*/ 304 w 305"/>
                <a:gd name="T27" fmla="*/ 392 h 493"/>
                <a:gd name="T28" fmla="*/ 285 w 305"/>
                <a:gd name="T29" fmla="*/ 315 h 493"/>
                <a:gd name="T30" fmla="*/ 297 w 305"/>
                <a:gd name="T31" fmla="*/ 268 h 493"/>
                <a:gd name="T32" fmla="*/ 268 w 305"/>
                <a:gd name="T33" fmla="*/ 207 h 493"/>
                <a:gd name="T34" fmla="*/ 211 w 305"/>
                <a:gd name="T35" fmla="*/ 0 h 493"/>
                <a:gd name="T36" fmla="*/ 0 w 305"/>
                <a:gd name="T37" fmla="*/ 19 h 493"/>
                <a:gd name="T38" fmla="*/ 8 w 305"/>
                <a:gd name="T39" fmla="*/ 28 h 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5"/>
                <a:gd name="T61" fmla="*/ 0 h 493"/>
                <a:gd name="T62" fmla="*/ 305 w 305"/>
                <a:gd name="T63" fmla="*/ 493 h 4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5" h="493">
                  <a:moveTo>
                    <a:pt x="8" y="28"/>
                  </a:moveTo>
                  <a:lnTo>
                    <a:pt x="0" y="330"/>
                  </a:lnTo>
                  <a:lnTo>
                    <a:pt x="19" y="477"/>
                  </a:lnTo>
                  <a:lnTo>
                    <a:pt x="40" y="482"/>
                  </a:lnTo>
                  <a:lnTo>
                    <a:pt x="59" y="470"/>
                  </a:lnTo>
                  <a:lnTo>
                    <a:pt x="70" y="482"/>
                  </a:lnTo>
                  <a:lnTo>
                    <a:pt x="52" y="492"/>
                  </a:lnTo>
                  <a:lnTo>
                    <a:pt x="95" y="481"/>
                  </a:lnTo>
                  <a:lnTo>
                    <a:pt x="104" y="467"/>
                  </a:lnTo>
                  <a:lnTo>
                    <a:pt x="98" y="458"/>
                  </a:lnTo>
                  <a:lnTo>
                    <a:pt x="101" y="447"/>
                  </a:lnTo>
                  <a:lnTo>
                    <a:pt x="81" y="428"/>
                  </a:lnTo>
                  <a:lnTo>
                    <a:pt x="81" y="412"/>
                  </a:lnTo>
                  <a:lnTo>
                    <a:pt x="304" y="392"/>
                  </a:lnTo>
                  <a:lnTo>
                    <a:pt x="285" y="315"/>
                  </a:lnTo>
                  <a:lnTo>
                    <a:pt x="297" y="268"/>
                  </a:lnTo>
                  <a:lnTo>
                    <a:pt x="268" y="207"/>
                  </a:lnTo>
                  <a:lnTo>
                    <a:pt x="211" y="0"/>
                  </a:lnTo>
                  <a:lnTo>
                    <a:pt x="0" y="19"/>
                  </a:lnTo>
                  <a:lnTo>
                    <a:pt x="8" y="28"/>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88" name="Freeform 51"/>
            <p:cNvSpPr>
              <a:spLocks/>
            </p:cNvSpPr>
            <p:nvPr/>
          </p:nvSpPr>
          <p:spPr bwMode="auto">
            <a:xfrm>
              <a:off x="3988" y="2209"/>
              <a:ext cx="464" cy="438"/>
            </a:xfrm>
            <a:custGeom>
              <a:avLst/>
              <a:gdLst>
                <a:gd name="T0" fmla="*/ 56 w 429"/>
                <a:gd name="T1" fmla="*/ 231 h 449"/>
                <a:gd name="T2" fmla="*/ 85 w 429"/>
                <a:gd name="T3" fmla="*/ 292 h 449"/>
                <a:gd name="T4" fmla="*/ 73 w 429"/>
                <a:gd name="T5" fmla="*/ 339 h 449"/>
                <a:gd name="T6" fmla="*/ 92 w 429"/>
                <a:gd name="T7" fmla="*/ 416 h 449"/>
                <a:gd name="T8" fmla="*/ 108 w 429"/>
                <a:gd name="T9" fmla="*/ 443 h 449"/>
                <a:gd name="T10" fmla="*/ 337 w 429"/>
                <a:gd name="T11" fmla="*/ 428 h 449"/>
                <a:gd name="T12" fmla="*/ 339 w 429"/>
                <a:gd name="T13" fmla="*/ 445 h 449"/>
                <a:gd name="T14" fmla="*/ 353 w 429"/>
                <a:gd name="T15" fmla="*/ 448 h 449"/>
                <a:gd name="T16" fmla="*/ 348 w 429"/>
                <a:gd name="T17" fmla="*/ 410 h 449"/>
                <a:gd name="T18" fmla="*/ 358 w 429"/>
                <a:gd name="T19" fmla="*/ 399 h 449"/>
                <a:gd name="T20" fmla="*/ 391 w 429"/>
                <a:gd name="T21" fmla="*/ 406 h 449"/>
                <a:gd name="T22" fmla="*/ 396 w 429"/>
                <a:gd name="T23" fmla="*/ 380 h 449"/>
                <a:gd name="T24" fmla="*/ 392 w 429"/>
                <a:gd name="T25" fmla="*/ 344 h 449"/>
                <a:gd name="T26" fmla="*/ 406 w 429"/>
                <a:gd name="T27" fmla="*/ 335 h 449"/>
                <a:gd name="T28" fmla="*/ 428 w 429"/>
                <a:gd name="T29" fmla="*/ 266 h 449"/>
                <a:gd name="T30" fmla="*/ 412 w 429"/>
                <a:gd name="T31" fmla="*/ 264 h 449"/>
                <a:gd name="T32" fmla="*/ 357 w 429"/>
                <a:gd name="T33" fmla="*/ 176 h 449"/>
                <a:gd name="T34" fmla="*/ 237 w 429"/>
                <a:gd name="T35" fmla="*/ 65 h 449"/>
                <a:gd name="T36" fmla="*/ 185 w 429"/>
                <a:gd name="T37" fmla="*/ 31 h 449"/>
                <a:gd name="T38" fmla="*/ 202 w 429"/>
                <a:gd name="T39" fmla="*/ 0 h 449"/>
                <a:gd name="T40" fmla="*/ 104 w 429"/>
                <a:gd name="T41" fmla="*/ 11 h 449"/>
                <a:gd name="T42" fmla="*/ 0 w 429"/>
                <a:gd name="T43" fmla="*/ 24 h 449"/>
                <a:gd name="T44" fmla="*/ 56 w 429"/>
                <a:gd name="T45" fmla="*/ 231 h 4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9"/>
                <a:gd name="T70" fmla="*/ 0 h 449"/>
                <a:gd name="T71" fmla="*/ 429 w 429"/>
                <a:gd name="T72" fmla="*/ 449 h 4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9" h="449">
                  <a:moveTo>
                    <a:pt x="56" y="231"/>
                  </a:moveTo>
                  <a:lnTo>
                    <a:pt x="85" y="292"/>
                  </a:lnTo>
                  <a:lnTo>
                    <a:pt x="73" y="339"/>
                  </a:lnTo>
                  <a:lnTo>
                    <a:pt x="92" y="416"/>
                  </a:lnTo>
                  <a:lnTo>
                    <a:pt x="108" y="443"/>
                  </a:lnTo>
                  <a:lnTo>
                    <a:pt x="337" y="428"/>
                  </a:lnTo>
                  <a:lnTo>
                    <a:pt x="339" y="445"/>
                  </a:lnTo>
                  <a:lnTo>
                    <a:pt x="353" y="448"/>
                  </a:lnTo>
                  <a:lnTo>
                    <a:pt x="348" y="410"/>
                  </a:lnTo>
                  <a:lnTo>
                    <a:pt x="358" y="399"/>
                  </a:lnTo>
                  <a:lnTo>
                    <a:pt x="391" y="406"/>
                  </a:lnTo>
                  <a:lnTo>
                    <a:pt x="396" y="380"/>
                  </a:lnTo>
                  <a:lnTo>
                    <a:pt x="392" y="344"/>
                  </a:lnTo>
                  <a:lnTo>
                    <a:pt x="406" y="335"/>
                  </a:lnTo>
                  <a:lnTo>
                    <a:pt x="428" y="266"/>
                  </a:lnTo>
                  <a:lnTo>
                    <a:pt x="412" y="264"/>
                  </a:lnTo>
                  <a:lnTo>
                    <a:pt x="357" y="176"/>
                  </a:lnTo>
                  <a:lnTo>
                    <a:pt x="237" y="65"/>
                  </a:lnTo>
                  <a:lnTo>
                    <a:pt x="185" y="31"/>
                  </a:lnTo>
                  <a:lnTo>
                    <a:pt x="202" y="0"/>
                  </a:lnTo>
                  <a:lnTo>
                    <a:pt x="104" y="11"/>
                  </a:lnTo>
                  <a:lnTo>
                    <a:pt x="0" y="24"/>
                  </a:lnTo>
                  <a:lnTo>
                    <a:pt x="56" y="231"/>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89" name="Freeform 52"/>
            <p:cNvSpPr>
              <a:spLocks/>
            </p:cNvSpPr>
            <p:nvPr/>
          </p:nvSpPr>
          <p:spPr bwMode="auto">
            <a:xfrm>
              <a:off x="3847" y="2600"/>
              <a:ext cx="783" cy="532"/>
            </a:xfrm>
            <a:custGeom>
              <a:avLst/>
              <a:gdLst>
                <a:gd name="T0" fmla="*/ 0 w 725"/>
                <a:gd name="T1" fmla="*/ 52 h 546"/>
                <a:gd name="T2" fmla="*/ 20 w 725"/>
                <a:gd name="T3" fmla="*/ 71 h 546"/>
                <a:gd name="T4" fmla="*/ 17 w 725"/>
                <a:gd name="T5" fmla="*/ 82 h 546"/>
                <a:gd name="T6" fmla="*/ 23 w 725"/>
                <a:gd name="T7" fmla="*/ 91 h 546"/>
                <a:gd name="T8" fmla="*/ 14 w 725"/>
                <a:gd name="T9" fmla="*/ 105 h 546"/>
                <a:gd name="T10" fmla="*/ 99 w 725"/>
                <a:gd name="T11" fmla="*/ 76 h 546"/>
                <a:gd name="T12" fmla="*/ 207 w 725"/>
                <a:gd name="T13" fmla="*/ 144 h 546"/>
                <a:gd name="T14" fmla="*/ 296 w 725"/>
                <a:gd name="T15" fmla="*/ 96 h 546"/>
                <a:gd name="T16" fmla="*/ 347 w 725"/>
                <a:gd name="T17" fmla="*/ 107 h 546"/>
                <a:gd name="T18" fmla="*/ 413 w 725"/>
                <a:gd name="T19" fmla="*/ 172 h 546"/>
                <a:gd name="T20" fmla="*/ 436 w 725"/>
                <a:gd name="T21" fmla="*/ 173 h 546"/>
                <a:gd name="T22" fmla="*/ 457 w 725"/>
                <a:gd name="T23" fmla="*/ 218 h 546"/>
                <a:gd name="T24" fmla="*/ 452 w 725"/>
                <a:gd name="T25" fmla="*/ 304 h 546"/>
                <a:gd name="T26" fmla="*/ 467 w 725"/>
                <a:gd name="T27" fmla="*/ 314 h 546"/>
                <a:gd name="T28" fmla="*/ 469 w 725"/>
                <a:gd name="T29" fmla="*/ 299 h 546"/>
                <a:gd name="T30" fmla="*/ 490 w 725"/>
                <a:gd name="T31" fmla="*/ 299 h 546"/>
                <a:gd name="T32" fmla="*/ 470 w 725"/>
                <a:gd name="T33" fmla="*/ 340 h 546"/>
                <a:gd name="T34" fmla="*/ 525 w 725"/>
                <a:gd name="T35" fmla="*/ 397 h 546"/>
                <a:gd name="T36" fmla="*/ 534 w 725"/>
                <a:gd name="T37" fmla="*/ 381 h 546"/>
                <a:gd name="T38" fmla="*/ 537 w 725"/>
                <a:gd name="T39" fmla="*/ 420 h 546"/>
                <a:gd name="T40" fmla="*/ 556 w 725"/>
                <a:gd name="T41" fmla="*/ 429 h 546"/>
                <a:gd name="T42" fmla="*/ 575 w 725"/>
                <a:gd name="T43" fmla="*/ 477 h 546"/>
                <a:gd name="T44" fmla="*/ 594 w 725"/>
                <a:gd name="T45" fmla="*/ 477 h 546"/>
                <a:gd name="T46" fmla="*/ 636 w 725"/>
                <a:gd name="T47" fmla="*/ 522 h 546"/>
                <a:gd name="T48" fmla="*/ 660 w 725"/>
                <a:gd name="T49" fmla="*/ 526 h 546"/>
                <a:gd name="T50" fmla="*/ 660 w 725"/>
                <a:gd name="T51" fmla="*/ 533 h 546"/>
                <a:gd name="T52" fmla="*/ 643 w 725"/>
                <a:gd name="T53" fmla="*/ 545 h 546"/>
                <a:gd name="T54" fmla="*/ 680 w 725"/>
                <a:gd name="T55" fmla="*/ 540 h 546"/>
                <a:gd name="T56" fmla="*/ 704 w 725"/>
                <a:gd name="T57" fmla="*/ 529 h 546"/>
                <a:gd name="T58" fmla="*/ 717 w 725"/>
                <a:gd name="T59" fmla="*/ 466 h 546"/>
                <a:gd name="T60" fmla="*/ 724 w 725"/>
                <a:gd name="T61" fmla="*/ 468 h 546"/>
                <a:gd name="T62" fmla="*/ 717 w 725"/>
                <a:gd name="T63" fmla="*/ 381 h 546"/>
                <a:gd name="T64" fmla="*/ 709 w 725"/>
                <a:gd name="T65" fmla="*/ 355 h 546"/>
                <a:gd name="T66" fmla="*/ 630 w 725"/>
                <a:gd name="T67" fmla="*/ 228 h 546"/>
                <a:gd name="T68" fmla="*/ 569 w 725"/>
                <a:gd name="T69" fmla="*/ 107 h 546"/>
                <a:gd name="T70" fmla="*/ 532 w 725"/>
                <a:gd name="T71" fmla="*/ 9 h 546"/>
                <a:gd name="T72" fmla="*/ 523 w 725"/>
                <a:gd name="T73" fmla="*/ 6 h 546"/>
                <a:gd name="T74" fmla="*/ 489 w 725"/>
                <a:gd name="T75" fmla="*/ 0 h 546"/>
                <a:gd name="T76" fmla="*/ 480 w 725"/>
                <a:gd name="T77" fmla="*/ 10 h 546"/>
                <a:gd name="T78" fmla="*/ 485 w 725"/>
                <a:gd name="T79" fmla="*/ 48 h 546"/>
                <a:gd name="T80" fmla="*/ 471 w 725"/>
                <a:gd name="T81" fmla="*/ 45 h 546"/>
                <a:gd name="T82" fmla="*/ 468 w 725"/>
                <a:gd name="T83" fmla="*/ 28 h 546"/>
                <a:gd name="T84" fmla="*/ 238 w 725"/>
                <a:gd name="T85" fmla="*/ 43 h 546"/>
                <a:gd name="T86" fmla="*/ 222 w 725"/>
                <a:gd name="T87" fmla="*/ 16 h 546"/>
                <a:gd name="T88" fmla="*/ 0 w 725"/>
                <a:gd name="T89" fmla="*/ 36 h 546"/>
                <a:gd name="T90" fmla="*/ 0 w 725"/>
                <a:gd name="T91" fmla="*/ 52 h 5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5"/>
                <a:gd name="T139" fmla="*/ 0 h 546"/>
                <a:gd name="T140" fmla="*/ 725 w 725"/>
                <a:gd name="T141" fmla="*/ 546 h 5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5" h="546">
                  <a:moveTo>
                    <a:pt x="0" y="52"/>
                  </a:moveTo>
                  <a:lnTo>
                    <a:pt x="20" y="71"/>
                  </a:lnTo>
                  <a:lnTo>
                    <a:pt x="17" y="82"/>
                  </a:lnTo>
                  <a:lnTo>
                    <a:pt x="23" y="91"/>
                  </a:lnTo>
                  <a:lnTo>
                    <a:pt x="14" y="105"/>
                  </a:lnTo>
                  <a:lnTo>
                    <a:pt x="99" y="76"/>
                  </a:lnTo>
                  <a:lnTo>
                    <a:pt x="207" y="144"/>
                  </a:lnTo>
                  <a:lnTo>
                    <a:pt x="296" y="96"/>
                  </a:lnTo>
                  <a:lnTo>
                    <a:pt x="347" y="107"/>
                  </a:lnTo>
                  <a:lnTo>
                    <a:pt x="413" y="172"/>
                  </a:lnTo>
                  <a:lnTo>
                    <a:pt x="436" y="173"/>
                  </a:lnTo>
                  <a:lnTo>
                    <a:pt x="457" y="218"/>
                  </a:lnTo>
                  <a:lnTo>
                    <a:pt x="452" y="304"/>
                  </a:lnTo>
                  <a:lnTo>
                    <a:pt x="467" y="314"/>
                  </a:lnTo>
                  <a:lnTo>
                    <a:pt x="469" y="299"/>
                  </a:lnTo>
                  <a:lnTo>
                    <a:pt x="490" y="299"/>
                  </a:lnTo>
                  <a:lnTo>
                    <a:pt x="470" y="340"/>
                  </a:lnTo>
                  <a:lnTo>
                    <a:pt x="525" y="397"/>
                  </a:lnTo>
                  <a:lnTo>
                    <a:pt x="534" y="381"/>
                  </a:lnTo>
                  <a:lnTo>
                    <a:pt x="537" y="420"/>
                  </a:lnTo>
                  <a:lnTo>
                    <a:pt x="556" y="429"/>
                  </a:lnTo>
                  <a:lnTo>
                    <a:pt x="575" y="477"/>
                  </a:lnTo>
                  <a:lnTo>
                    <a:pt x="594" y="477"/>
                  </a:lnTo>
                  <a:lnTo>
                    <a:pt x="636" y="522"/>
                  </a:lnTo>
                  <a:lnTo>
                    <a:pt x="660" y="526"/>
                  </a:lnTo>
                  <a:lnTo>
                    <a:pt x="660" y="533"/>
                  </a:lnTo>
                  <a:lnTo>
                    <a:pt x="643" y="545"/>
                  </a:lnTo>
                  <a:lnTo>
                    <a:pt x="680" y="540"/>
                  </a:lnTo>
                  <a:lnTo>
                    <a:pt x="704" y="529"/>
                  </a:lnTo>
                  <a:lnTo>
                    <a:pt x="717" y="466"/>
                  </a:lnTo>
                  <a:lnTo>
                    <a:pt x="724" y="468"/>
                  </a:lnTo>
                  <a:lnTo>
                    <a:pt x="717" y="381"/>
                  </a:lnTo>
                  <a:lnTo>
                    <a:pt x="709" y="355"/>
                  </a:lnTo>
                  <a:lnTo>
                    <a:pt x="630" y="228"/>
                  </a:lnTo>
                  <a:lnTo>
                    <a:pt x="569" y="107"/>
                  </a:lnTo>
                  <a:lnTo>
                    <a:pt x="532" y="9"/>
                  </a:lnTo>
                  <a:lnTo>
                    <a:pt x="523" y="6"/>
                  </a:lnTo>
                  <a:lnTo>
                    <a:pt x="489" y="0"/>
                  </a:lnTo>
                  <a:lnTo>
                    <a:pt x="480" y="10"/>
                  </a:lnTo>
                  <a:lnTo>
                    <a:pt x="485" y="48"/>
                  </a:lnTo>
                  <a:lnTo>
                    <a:pt x="471" y="45"/>
                  </a:lnTo>
                  <a:lnTo>
                    <a:pt x="468" y="28"/>
                  </a:lnTo>
                  <a:lnTo>
                    <a:pt x="238" y="43"/>
                  </a:lnTo>
                  <a:lnTo>
                    <a:pt x="222" y="16"/>
                  </a:lnTo>
                  <a:lnTo>
                    <a:pt x="0" y="36"/>
                  </a:lnTo>
                  <a:lnTo>
                    <a:pt x="0" y="52"/>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90" name="Freeform 53"/>
            <p:cNvSpPr>
              <a:spLocks/>
            </p:cNvSpPr>
            <p:nvPr/>
          </p:nvSpPr>
          <p:spPr bwMode="auto">
            <a:xfrm>
              <a:off x="3975" y="1504"/>
              <a:ext cx="363" cy="366"/>
            </a:xfrm>
            <a:custGeom>
              <a:avLst/>
              <a:gdLst>
                <a:gd name="T0" fmla="*/ 0 w 335"/>
                <a:gd name="T1" fmla="*/ 67 h 375"/>
                <a:gd name="T2" fmla="*/ 27 w 335"/>
                <a:gd name="T3" fmla="*/ 326 h 375"/>
                <a:gd name="T4" fmla="*/ 68 w 335"/>
                <a:gd name="T5" fmla="*/ 331 h 375"/>
                <a:gd name="T6" fmla="*/ 118 w 335"/>
                <a:gd name="T7" fmla="*/ 361 h 375"/>
                <a:gd name="T8" fmla="*/ 154 w 335"/>
                <a:gd name="T9" fmla="*/ 359 h 375"/>
                <a:gd name="T10" fmla="*/ 171 w 335"/>
                <a:gd name="T11" fmla="*/ 349 h 375"/>
                <a:gd name="T12" fmla="*/ 211 w 335"/>
                <a:gd name="T13" fmla="*/ 374 h 375"/>
                <a:gd name="T14" fmla="*/ 234 w 335"/>
                <a:gd name="T15" fmla="*/ 352 h 375"/>
                <a:gd name="T16" fmla="*/ 239 w 335"/>
                <a:gd name="T17" fmla="*/ 311 h 375"/>
                <a:gd name="T18" fmla="*/ 255 w 335"/>
                <a:gd name="T19" fmla="*/ 319 h 375"/>
                <a:gd name="T20" fmla="*/ 263 w 335"/>
                <a:gd name="T21" fmla="*/ 286 h 375"/>
                <a:gd name="T22" fmla="*/ 319 w 335"/>
                <a:gd name="T23" fmla="*/ 236 h 375"/>
                <a:gd name="T24" fmla="*/ 328 w 335"/>
                <a:gd name="T25" fmla="*/ 155 h 375"/>
                <a:gd name="T26" fmla="*/ 322 w 335"/>
                <a:gd name="T27" fmla="*/ 139 h 375"/>
                <a:gd name="T28" fmla="*/ 334 w 335"/>
                <a:gd name="T29" fmla="*/ 129 h 375"/>
                <a:gd name="T30" fmla="*/ 312 w 335"/>
                <a:gd name="T31" fmla="*/ 0 h 375"/>
                <a:gd name="T32" fmla="*/ 255 w 335"/>
                <a:gd name="T33" fmla="*/ 29 h 375"/>
                <a:gd name="T34" fmla="*/ 227 w 335"/>
                <a:gd name="T35" fmla="*/ 59 h 375"/>
                <a:gd name="T36" fmla="*/ 206 w 335"/>
                <a:gd name="T37" fmla="*/ 62 h 375"/>
                <a:gd name="T38" fmla="*/ 173 w 335"/>
                <a:gd name="T39" fmla="*/ 78 h 375"/>
                <a:gd name="T40" fmla="*/ 100 w 335"/>
                <a:gd name="T41" fmla="*/ 52 h 375"/>
                <a:gd name="T42" fmla="*/ 0 w 335"/>
                <a:gd name="T43" fmla="*/ 67 h 3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5"/>
                <a:gd name="T67" fmla="*/ 0 h 375"/>
                <a:gd name="T68" fmla="*/ 335 w 335"/>
                <a:gd name="T69" fmla="*/ 375 h 3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5" h="375">
                  <a:moveTo>
                    <a:pt x="0" y="67"/>
                  </a:moveTo>
                  <a:lnTo>
                    <a:pt x="27" y="326"/>
                  </a:lnTo>
                  <a:lnTo>
                    <a:pt x="68" y="331"/>
                  </a:lnTo>
                  <a:lnTo>
                    <a:pt x="118" y="361"/>
                  </a:lnTo>
                  <a:lnTo>
                    <a:pt x="154" y="359"/>
                  </a:lnTo>
                  <a:lnTo>
                    <a:pt x="171" y="349"/>
                  </a:lnTo>
                  <a:lnTo>
                    <a:pt x="211" y="374"/>
                  </a:lnTo>
                  <a:lnTo>
                    <a:pt x="234" y="352"/>
                  </a:lnTo>
                  <a:lnTo>
                    <a:pt x="239" y="311"/>
                  </a:lnTo>
                  <a:lnTo>
                    <a:pt x="255" y="319"/>
                  </a:lnTo>
                  <a:lnTo>
                    <a:pt x="263" y="286"/>
                  </a:lnTo>
                  <a:lnTo>
                    <a:pt x="319" y="236"/>
                  </a:lnTo>
                  <a:lnTo>
                    <a:pt x="328" y="155"/>
                  </a:lnTo>
                  <a:lnTo>
                    <a:pt x="322" y="139"/>
                  </a:lnTo>
                  <a:lnTo>
                    <a:pt x="334" y="129"/>
                  </a:lnTo>
                  <a:lnTo>
                    <a:pt x="312" y="0"/>
                  </a:lnTo>
                  <a:lnTo>
                    <a:pt x="255" y="29"/>
                  </a:lnTo>
                  <a:lnTo>
                    <a:pt x="227" y="59"/>
                  </a:lnTo>
                  <a:lnTo>
                    <a:pt x="206" y="62"/>
                  </a:lnTo>
                  <a:lnTo>
                    <a:pt x="173" y="78"/>
                  </a:lnTo>
                  <a:lnTo>
                    <a:pt x="100" y="52"/>
                  </a:lnTo>
                  <a:lnTo>
                    <a:pt x="0" y="67"/>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91" name="Freeform 54"/>
            <p:cNvSpPr>
              <a:spLocks/>
            </p:cNvSpPr>
            <p:nvPr/>
          </p:nvSpPr>
          <p:spPr bwMode="auto">
            <a:xfrm>
              <a:off x="4204" y="1631"/>
              <a:ext cx="386" cy="346"/>
            </a:xfrm>
            <a:custGeom>
              <a:avLst/>
              <a:gdLst>
                <a:gd name="T0" fmla="*/ 0 w 358"/>
                <a:gd name="T1" fmla="*/ 244 h 354"/>
                <a:gd name="T2" fmla="*/ 12 w 358"/>
                <a:gd name="T3" fmla="*/ 292 h 354"/>
                <a:gd name="T4" fmla="*/ 59 w 358"/>
                <a:gd name="T5" fmla="*/ 327 h 354"/>
                <a:gd name="T6" fmla="*/ 80 w 358"/>
                <a:gd name="T7" fmla="*/ 353 h 354"/>
                <a:gd name="T8" fmla="*/ 149 w 358"/>
                <a:gd name="T9" fmla="*/ 325 h 354"/>
                <a:gd name="T10" fmla="*/ 179 w 358"/>
                <a:gd name="T11" fmla="*/ 320 h 354"/>
                <a:gd name="T12" fmla="*/ 195 w 358"/>
                <a:gd name="T13" fmla="*/ 299 h 354"/>
                <a:gd name="T14" fmla="*/ 223 w 358"/>
                <a:gd name="T15" fmla="*/ 193 h 354"/>
                <a:gd name="T16" fmla="*/ 251 w 358"/>
                <a:gd name="T17" fmla="*/ 206 h 354"/>
                <a:gd name="T18" fmla="*/ 307 w 358"/>
                <a:gd name="T19" fmla="*/ 91 h 354"/>
                <a:gd name="T20" fmla="*/ 350 w 358"/>
                <a:gd name="T21" fmla="*/ 115 h 354"/>
                <a:gd name="T22" fmla="*/ 357 w 358"/>
                <a:gd name="T23" fmla="*/ 95 h 354"/>
                <a:gd name="T24" fmla="*/ 326 w 358"/>
                <a:gd name="T25" fmla="*/ 70 h 354"/>
                <a:gd name="T26" fmla="*/ 302 w 358"/>
                <a:gd name="T27" fmla="*/ 72 h 354"/>
                <a:gd name="T28" fmla="*/ 295 w 358"/>
                <a:gd name="T29" fmla="*/ 86 h 354"/>
                <a:gd name="T30" fmla="*/ 251 w 358"/>
                <a:gd name="T31" fmla="*/ 98 h 354"/>
                <a:gd name="T32" fmla="*/ 223 w 358"/>
                <a:gd name="T33" fmla="*/ 130 h 354"/>
                <a:gd name="T34" fmla="*/ 215 w 358"/>
                <a:gd name="T35" fmla="*/ 79 h 354"/>
                <a:gd name="T36" fmla="*/ 137 w 358"/>
                <a:gd name="T37" fmla="*/ 92 h 354"/>
                <a:gd name="T38" fmla="*/ 123 w 358"/>
                <a:gd name="T39" fmla="*/ 0 h 354"/>
                <a:gd name="T40" fmla="*/ 111 w 358"/>
                <a:gd name="T41" fmla="*/ 9 h 354"/>
                <a:gd name="T42" fmla="*/ 117 w 358"/>
                <a:gd name="T43" fmla="*/ 25 h 354"/>
                <a:gd name="T44" fmla="*/ 108 w 358"/>
                <a:gd name="T45" fmla="*/ 106 h 354"/>
                <a:gd name="T46" fmla="*/ 52 w 358"/>
                <a:gd name="T47" fmla="*/ 156 h 354"/>
                <a:gd name="T48" fmla="*/ 44 w 358"/>
                <a:gd name="T49" fmla="*/ 189 h 354"/>
                <a:gd name="T50" fmla="*/ 28 w 358"/>
                <a:gd name="T51" fmla="*/ 182 h 354"/>
                <a:gd name="T52" fmla="*/ 23 w 358"/>
                <a:gd name="T53" fmla="*/ 222 h 354"/>
                <a:gd name="T54" fmla="*/ 0 w 358"/>
                <a:gd name="T55" fmla="*/ 244 h 3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8"/>
                <a:gd name="T85" fmla="*/ 0 h 354"/>
                <a:gd name="T86" fmla="*/ 358 w 358"/>
                <a:gd name="T87" fmla="*/ 354 h 3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8" h="354">
                  <a:moveTo>
                    <a:pt x="0" y="244"/>
                  </a:moveTo>
                  <a:lnTo>
                    <a:pt x="12" y="292"/>
                  </a:lnTo>
                  <a:lnTo>
                    <a:pt x="59" y="327"/>
                  </a:lnTo>
                  <a:lnTo>
                    <a:pt x="80" y="353"/>
                  </a:lnTo>
                  <a:lnTo>
                    <a:pt x="149" y="325"/>
                  </a:lnTo>
                  <a:lnTo>
                    <a:pt x="179" y="320"/>
                  </a:lnTo>
                  <a:lnTo>
                    <a:pt x="195" y="299"/>
                  </a:lnTo>
                  <a:lnTo>
                    <a:pt x="223" y="193"/>
                  </a:lnTo>
                  <a:lnTo>
                    <a:pt x="251" y="206"/>
                  </a:lnTo>
                  <a:lnTo>
                    <a:pt x="307" y="91"/>
                  </a:lnTo>
                  <a:lnTo>
                    <a:pt x="350" y="115"/>
                  </a:lnTo>
                  <a:lnTo>
                    <a:pt x="357" y="95"/>
                  </a:lnTo>
                  <a:lnTo>
                    <a:pt x="326" y="70"/>
                  </a:lnTo>
                  <a:lnTo>
                    <a:pt x="302" y="72"/>
                  </a:lnTo>
                  <a:lnTo>
                    <a:pt x="295" y="86"/>
                  </a:lnTo>
                  <a:lnTo>
                    <a:pt x="251" y="98"/>
                  </a:lnTo>
                  <a:lnTo>
                    <a:pt x="223" y="130"/>
                  </a:lnTo>
                  <a:lnTo>
                    <a:pt x="215" y="79"/>
                  </a:lnTo>
                  <a:lnTo>
                    <a:pt x="137" y="92"/>
                  </a:lnTo>
                  <a:lnTo>
                    <a:pt x="123" y="0"/>
                  </a:lnTo>
                  <a:lnTo>
                    <a:pt x="111" y="9"/>
                  </a:lnTo>
                  <a:lnTo>
                    <a:pt x="117" y="25"/>
                  </a:lnTo>
                  <a:lnTo>
                    <a:pt x="108" y="106"/>
                  </a:lnTo>
                  <a:lnTo>
                    <a:pt x="52" y="156"/>
                  </a:lnTo>
                  <a:lnTo>
                    <a:pt x="44" y="189"/>
                  </a:lnTo>
                  <a:lnTo>
                    <a:pt x="28" y="182"/>
                  </a:lnTo>
                  <a:lnTo>
                    <a:pt x="23" y="222"/>
                  </a:lnTo>
                  <a:lnTo>
                    <a:pt x="0" y="244"/>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92" name="Freeform 55"/>
            <p:cNvSpPr>
              <a:spLocks/>
            </p:cNvSpPr>
            <p:nvPr/>
          </p:nvSpPr>
          <p:spPr bwMode="auto">
            <a:xfrm>
              <a:off x="4437" y="1658"/>
              <a:ext cx="391" cy="174"/>
            </a:xfrm>
            <a:custGeom>
              <a:avLst/>
              <a:gdLst>
                <a:gd name="T0" fmla="*/ 0 w 362"/>
                <a:gd name="T1" fmla="*/ 52 h 179"/>
                <a:gd name="T2" fmla="*/ 8 w 362"/>
                <a:gd name="T3" fmla="*/ 103 h 179"/>
                <a:gd name="T4" fmla="*/ 36 w 362"/>
                <a:gd name="T5" fmla="*/ 71 h 179"/>
                <a:gd name="T6" fmla="*/ 80 w 362"/>
                <a:gd name="T7" fmla="*/ 59 h 179"/>
                <a:gd name="T8" fmla="*/ 87 w 362"/>
                <a:gd name="T9" fmla="*/ 46 h 179"/>
                <a:gd name="T10" fmla="*/ 111 w 362"/>
                <a:gd name="T11" fmla="*/ 43 h 179"/>
                <a:gd name="T12" fmla="*/ 141 w 362"/>
                <a:gd name="T13" fmla="*/ 68 h 179"/>
                <a:gd name="T14" fmla="*/ 162 w 362"/>
                <a:gd name="T15" fmla="*/ 74 h 179"/>
                <a:gd name="T16" fmla="*/ 201 w 362"/>
                <a:gd name="T17" fmla="*/ 109 h 179"/>
                <a:gd name="T18" fmla="*/ 186 w 362"/>
                <a:gd name="T19" fmla="*/ 143 h 179"/>
                <a:gd name="T20" fmla="*/ 192 w 362"/>
                <a:gd name="T21" fmla="*/ 158 h 179"/>
                <a:gd name="T22" fmla="*/ 208 w 362"/>
                <a:gd name="T23" fmla="*/ 151 h 179"/>
                <a:gd name="T24" fmla="*/ 225 w 362"/>
                <a:gd name="T25" fmla="*/ 151 h 179"/>
                <a:gd name="T26" fmla="*/ 232 w 362"/>
                <a:gd name="T27" fmla="*/ 162 h 179"/>
                <a:gd name="T28" fmla="*/ 250 w 362"/>
                <a:gd name="T29" fmla="*/ 162 h 179"/>
                <a:gd name="T30" fmla="*/ 258 w 362"/>
                <a:gd name="T31" fmla="*/ 159 h 179"/>
                <a:gd name="T32" fmla="*/ 245 w 362"/>
                <a:gd name="T33" fmla="*/ 127 h 179"/>
                <a:gd name="T34" fmla="*/ 243 w 362"/>
                <a:gd name="T35" fmla="*/ 71 h 179"/>
                <a:gd name="T36" fmla="*/ 229 w 362"/>
                <a:gd name="T37" fmla="*/ 63 h 179"/>
                <a:gd name="T38" fmla="*/ 258 w 362"/>
                <a:gd name="T39" fmla="*/ 37 h 179"/>
                <a:gd name="T40" fmla="*/ 259 w 362"/>
                <a:gd name="T41" fmla="*/ 20 h 179"/>
                <a:gd name="T42" fmla="*/ 276 w 362"/>
                <a:gd name="T43" fmla="*/ 22 h 179"/>
                <a:gd name="T44" fmla="*/ 254 w 362"/>
                <a:gd name="T45" fmla="*/ 57 h 179"/>
                <a:gd name="T46" fmla="*/ 267 w 362"/>
                <a:gd name="T47" fmla="*/ 99 h 179"/>
                <a:gd name="T48" fmla="*/ 272 w 362"/>
                <a:gd name="T49" fmla="*/ 111 h 179"/>
                <a:gd name="T50" fmla="*/ 281 w 362"/>
                <a:gd name="T51" fmla="*/ 116 h 179"/>
                <a:gd name="T52" fmla="*/ 264 w 362"/>
                <a:gd name="T53" fmla="*/ 116 h 179"/>
                <a:gd name="T54" fmla="*/ 270 w 362"/>
                <a:gd name="T55" fmla="*/ 141 h 179"/>
                <a:gd name="T56" fmla="*/ 299 w 362"/>
                <a:gd name="T57" fmla="*/ 159 h 179"/>
                <a:gd name="T58" fmla="*/ 305 w 362"/>
                <a:gd name="T59" fmla="*/ 162 h 179"/>
                <a:gd name="T60" fmla="*/ 314 w 362"/>
                <a:gd name="T61" fmla="*/ 162 h 179"/>
                <a:gd name="T62" fmla="*/ 310 w 362"/>
                <a:gd name="T63" fmla="*/ 178 h 179"/>
                <a:gd name="T64" fmla="*/ 346 w 362"/>
                <a:gd name="T65" fmla="*/ 159 h 179"/>
                <a:gd name="T66" fmla="*/ 352 w 362"/>
                <a:gd name="T67" fmla="*/ 135 h 179"/>
                <a:gd name="T68" fmla="*/ 361 w 362"/>
                <a:gd name="T69" fmla="*/ 112 h 179"/>
                <a:gd name="T70" fmla="*/ 310 w 362"/>
                <a:gd name="T71" fmla="*/ 122 h 179"/>
                <a:gd name="T72" fmla="*/ 277 w 362"/>
                <a:gd name="T73" fmla="*/ 0 h 179"/>
                <a:gd name="T74" fmla="*/ 0 w 362"/>
                <a:gd name="T75" fmla="*/ 52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2"/>
                <a:gd name="T115" fmla="*/ 0 h 179"/>
                <a:gd name="T116" fmla="*/ 362 w 362"/>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2" h="179">
                  <a:moveTo>
                    <a:pt x="0" y="52"/>
                  </a:moveTo>
                  <a:lnTo>
                    <a:pt x="8" y="103"/>
                  </a:lnTo>
                  <a:lnTo>
                    <a:pt x="36" y="71"/>
                  </a:lnTo>
                  <a:lnTo>
                    <a:pt x="80" y="59"/>
                  </a:lnTo>
                  <a:lnTo>
                    <a:pt x="87" y="46"/>
                  </a:lnTo>
                  <a:lnTo>
                    <a:pt x="111" y="43"/>
                  </a:lnTo>
                  <a:lnTo>
                    <a:pt x="141" y="68"/>
                  </a:lnTo>
                  <a:lnTo>
                    <a:pt x="162" y="74"/>
                  </a:lnTo>
                  <a:lnTo>
                    <a:pt x="201" y="109"/>
                  </a:lnTo>
                  <a:lnTo>
                    <a:pt x="186" y="143"/>
                  </a:lnTo>
                  <a:lnTo>
                    <a:pt x="192" y="158"/>
                  </a:lnTo>
                  <a:lnTo>
                    <a:pt x="208" y="151"/>
                  </a:lnTo>
                  <a:lnTo>
                    <a:pt x="225" y="151"/>
                  </a:lnTo>
                  <a:lnTo>
                    <a:pt x="232" y="162"/>
                  </a:lnTo>
                  <a:lnTo>
                    <a:pt x="250" y="162"/>
                  </a:lnTo>
                  <a:lnTo>
                    <a:pt x="258" y="159"/>
                  </a:lnTo>
                  <a:lnTo>
                    <a:pt x="245" y="127"/>
                  </a:lnTo>
                  <a:lnTo>
                    <a:pt x="243" y="71"/>
                  </a:lnTo>
                  <a:lnTo>
                    <a:pt x="229" y="63"/>
                  </a:lnTo>
                  <a:lnTo>
                    <a:pt x="258" y="37"/>
                  </a:lnTo>
                  <a:lnTo>
                    <a:pt x="259" y="20"/>
                  </a:lnTo>
                  <a:lnTo>
                    <a:pt x="276" y="22"/>
                  </a:lnTo>
                  <a:lnTo>
                    <a:pt x="254" y="57"/>
                  </a:lnTo>
                  <a:lnTo>
                    <a:pt x="267" y="99"/>
                  </a:lnTo>
                  <a:lnTo>
                    <a:pt x="272" y="111"/>
                  </a:lnTo>
                  <a:lnTo>
                    <a:pt x="281" y="116"/>
                  </a:lnTo>
                  <a:lnTo>
                    <a:pt x="264" y="116"/>
                  </a:lnTo>
                  <a:lnTo>
                    <a:pt x="270" y="141"/>
                  </a:lnTo>
                  <a:lnTo>
                    <a:pt x="299" y="159"/>
                  </a:lnTo>
                  <a:lnTo>
                    <a:pt x="305" y="162"/>
                  </a:lnTo>
                  <a:lnTo>
                    <a:pt x="314" y="162"/>
                  </a:lnTo>
                  <a:lnTo>
                    <a:pt x="310" y="178"/>
                  </a:lnTo>
                  <a:lnTo>
                    <a:pt x="346" y="159"/>
                  </a:lnTo>
                  <a:lnTo>
                    <a:pt x="352" y="135"/>
                  </a:lnTo>
                  <a:lnTo>
                    <a:pt x="361" y="112"/>
                  </a:lnTo>
                  <a:lnTo>
                    <a:pt x="310" y="122"/>
                  </a:lnTo>
                  <a:lnTo>
                    <a:pt x="277" y="0"/>
                  </a:lnTo>
                  <a:lnTo>
                    <a:pt x="0" y="52"/>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93" name="Freeform 56"/>
            <p:cNvSpPr>
              <a:spLocks/>
            </p:cNvSpPr>
            <p:nvPr/>
          </p:nvSpPr>
          <p:spPr bwMode="auto">
            <a:xfrm>
              <a:off x="4139" y="1720"/>
              <a:ext cx="667" cy="339"/>
            </a:xfrm>
            <a:custGeom>
              <a:avLst/>
              <a:gdLst>
                <a:gd name="T0" fmla="*/ 57 w 617"/>
                <a:gd name="T1" fmla="*/ 308 h 347"/>
                <a:gd name="T2" fmla="*/ 57 w 617"/>
                <a:gd name="T3" fmla="*/ 300 h 347"/>
                <a:gd name="T4" fmla="*/ 97 w 617"/>
                <a:gd name="T5" fmla="*/ 261 h 347"/>
                <a:gd name="T6" fmla="*/ 119 w 617"/>
                <a:gd name="T7" fmla="*/ 235 h 347"/>
                <a:gd name="T8" fmla="*/ 141 w 617"/>
                <a:gd name="T9" fmla="*/ 261 h 347"/>
                <a:gd name="T10" fmla="*/ 209 w 617"/>
                <a:gd name="T11" fmla="*/ 234 h 347"/>
                <a:gd name="T12" fmla="*/ 239 w 617"/>
                <a:gd name="T13" fmla="*/ 229 h 347"/>
                <a:gd name="T14" fmla="*/ 256 w 617"/>
                <a:gd name="T15" fmla="*/ 207 h 347"/>
                <a:gd name="T16" fmla="*/ 283 w 617"/>
                <a:gd name="T17" fmla="*/ 101 h 347"/>
                <a:gd name="T18" fmla="*/ 312 w 617"/>
                <a:gd name="T19" fmla="*/ 115 h 347"/>
                <a:gd name="T20" fmla="*/ 367 w 617"/>
                <a:gd name="T21" fmla="*/ 0 h 347"/>
                <a:gd name="T22" fmla="*/ 410 w 617"/>
                <a:gd name="T23" fmla="*/ 24 h 347"/>
                <a:gd name="T24" fmla="*/ 417 w 617"/>
                <a:gd name="T25" fmla="*/ 4 h 347"/>
                <a:gd name="T26" fmla="*/ 438 w 617"/>
                <a:gd name="T27" fmla="*/ 9 h 347"/>
                <a:gd name="T28" fmla="*/ 478 w 617"/>
                <a:gd name="T29" fmla="*/ 45 h 347"/>
                <a:gd name="T30" fmla="*/ 463 w 617"/>
                <a:gd name="T31" fmla="*/ 79 h 347"/>
                <a:gd name="T32" fmla="*/ 469 w 617"/>
                <a:gd name="T33" fmla="*/ 94 h 347"/>
                <a:gd name="T34" fmla="*/ 485 w 617"/>
                <a:gd name="T35" fmla="*/ 87 h 347"/>
                <a:gd name="T36" fmla="*/ 497 w 617"/>
                <a:gd name="T37" fmla="*/ 104 h 347"/>
                <a:gd name="T38" fmla="*/ 558 w 617"/>
                <a:gd name="T39" fmla="*/ 123 h 347"/>
                <a:gd name="T40" fmla="*/ 501 w 617"/>
                <a:gd name="T41" fmla="*/ 120 h 347"/>
                <a:gd name="T42" fmla="*/ 560 w 617"/>
                <a:gd name="T43" fmla="*/ 173 h 347"/>
                <a:gd name="T44" fmla="*/ 523 w 617"/>
                <a:gd name="T45" fmla="*/ 168 h 347"/>
                <a:gd name="T46" fmla="*/ 598 w 617"/>
                <a:gd name="T47" fmla="*/ 216 h 347"/>
                <a:gd name="T48" fmla="*/ 616 w 617"/>
                <a:gd name="T49" fmla="*/ 248 h 347"/>
                <a:gd name="T50" fmla="*/ 603 w 617"/>
                <a:gd name="T51" fmla="*/ 243 h 347"/>
                <a:gd name="T52" fmla="*/ 601 w 617"/>
                <a:gd name="T53" fmla="*/ 252 h 347"/>
                <a:gd name="T54" fmla="*/ 359 w 617"/>
                <a:gd name="T55" fmla="*/ 298 h 347"/>
                <a:gd name="T56" fmla="*/ 158 w 617"/>
                <a:gd name="T57" fmla="*/ 325 h 347"/>
                <a:gd name="T58" fmla="*/ 0 w 617"/>
                <a:gd name="T59" fmla="*/ 346 h 347"/>
                <a:gd name="T60" fmla="*/ 57 w 617"/>
                <a:gd name="T61" fmla="*/ 308 h 3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7"/>
                <a:gd name="T94" fmla="*/ 0 h 347"/>
                <a:gd name="T95" fmla="*/ 617 w 617"/>
                <a:gd name="T96" fmla="*/ 347 h 3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7" h="347">
                  <a:moveTo>
                    <a:pt x="57" y="308"/>
                  </a:moveTo>
                  <a:lnTo>
                    <a:pt x="57" y="300"/>
                  </a:lnTo>
                  <a:lnTo>
                    <a:pt x="97" y="261"/>
                  </a:lnTo>
                  <a:lnTo>
                    <a:pt x="119" y="235"/>
                  </a:lnTo>
                  <a:lnTo>
                    <a:pt x="141" y="261"/>
                  </a:lnTo>
                  <a:lnTo>
                    <a:pt x="209" y="234"/>
                  </a:lnTo>
                  <a:lnTo>
                    <a:pt x="239" y="229"/>
                  </a:lnTo>
                  <a:lnTo>
                    <a:pt x="256" y="207"/>
                  </a:lnTo>
                  <a:lnTo>
                    <a:pt x="283" y="101"/>
                  </a:lnTo>
                  <a:lnTo>
                    <a:pt x="312" y="115"/>
                  </a:lnTo>
                  <a:lnTo>
                    <a:pt x="367" y="0"/>
                  </a:lnTo>
                  <a:lnTo>
                    <a:pt x="410" y="24"/>
                  </a:lnTo>
                  <a:lnTo>
                    <a:pt x="417" y="4"/>
                  </a:lnTo>
                  <a:lnTo>
                    <a:pt x="438" y="9"/>
                  </a:lnTo>
                  <a:lnTo>
                    <a:pt x="478" y="45"/>
                  </a:lnTo>
                  <a:lnTo>
                    <a:pt x="463" y="79"/>
                  </a:lnTo>
                  <a:lnTo>
                    <a:pt x="469" y="94"/>
                  </a:lnTo>
                  <a:lnTo>
                    <a:pt x="485" y="87"/>
                  </a:lnTo>
                  <a:lnTo>
                    <a:pt x="497" y="104"/>
                  </a:lnTo>
                  <a:lnTo>
                    <a:pt x="558" y="123"/>
                  </a:lnTo>
                  <a:lnTo>
                    <a:pt x="501" y="120"/>
                  </a:lnTo>
                  <a:lnTo>
                    <a:pt x="560" y="173"/>
                  </a:lnTo>
                  <a:lnTo>
                    <a:pt x="523" y="168"/>
                  </a:lnTo>
                  <a:lnTo>
                    <a:pt x="598" y="216"/>
                  </a:lnTo>
                  <a:lnTo>
                    <a:pt x="616" y="248"/>
                  </a:lnTo>
                  <a:lnTo>
                    <a:pt x="603" y="243"/>
                  </a:lnTo>
                  <a:lnTo>
                    <a:pt x="601" y="252"/>
                  </a:lnTo>
                  <a:lnTo>
                    <a:pt x="359" y="298"/>
                  </a:lnTo>
                  <a:lnTo>
                    <a:pt x="158" y="325"/>
                  </a:lnTo>
                  <a:lnTo>
                    <a:pt x="0" y="346"/>
                  </a:lnTo>
                  <a:lnTo>
                    <a:pt x="57" y="308"/>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94" name="Freeform 57"/>
            <p:cNvSpPr>
              <a:spLocks/>
            </p:cNvSpPr>
            <p:nvPr/>
          </p:nvSpPr>
          <p:spPr bwMode="auto">
            <a:xfrm>
              <a:off x="4774" y="1814"/>
              <a:ext cx="38" cy="85"/>
            </a:xfrm>
            <a:custGeom>
              <a:avLst/>
              <a:gdLst>
                <a:gd name="T0" fmla="*/ 0 w 35"/>
                <a:gd name="T1" fmla="*/ 86 h 87"/>
                <a:gd name="T2" fmla="*/ 12 w 35"/>
                <a:gd name="T3" fmla="*/ 62 h 87"/>
                <a:gd name="T4" fmla="*/ 24 w 35"/>
                <a:gd name="T5" fmla="*/ 47 h 87"/>
                <a:gd name="T6" fmla="*/ 34 w 35"/>
                <a:gd name="T7" fmla="*/ 0 h 87"/>
                <a:gd name="T8" fmla="*/ 13 w 35"/>
                <a:gd name="T9" fmla="*/ 10 h 87"/>
                <a:gd name="T10" fmla="*/ 0 w 35"/>
                <a:gd name="T11" fmla="*/ 55 h 87"/>
                <a:gd name="T12" fmla="*/ 0 w 35"/>
                <a:gd name="T13" fmla="*/ 86 h 87"/>
                <a:gd name="T14" fmla="*/ 0 60000 65536"/>
                <a:gd name="T15" fmla="*/ 0 60000 65536"/>
                <a:gd name="T16" fmla="*/ 0 60000 65536"/>
                <a:gd name="T17" fmla="*/ 0 60000 65536"/>
                <a:gd name="T18" fmla="*/ 0 60000 65536"/>
                <a:gd name="T19" fmla="*/ 0 60000 65536"/>
                <a:gd name="T20" fmla="*/ 0 60000 65536"/>
                <a:gd name="T21" fmla="*/ 0 w 35"/>
                <a:gd name="T22" fmla="*/ 0 h 87"/>
                <a:gd name="T23" fmla="*/ 35 w 3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87">
                  <a:moveTo>
                    <a:pt x="0" y="86"/>
                  </a:moveTo>
                  <a:lnTo>
                    <a:pt x="12" y="62"/>
                  </a:lnTo>
                  <a:lnTo>
                    <a:pt x="24" y="47"/>
                  </a:lnTo>
                  <a:lnTo>
                    <a:pt x="34" y="0"/>
                  </a:lnTo>
                  <a:lnTo>
                    <a:pt x="13" y="10"/>
                  </a:lnTo>
                  <a:lnTo>
                    <a:pt x="0" y="55"/>
                  </a:lnTo>
                  <a:lnTo>
                    <a:pt x="0" y="86"/>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95" name="Freeform 58"/>
            <p:cNvSpPr>
              <a:spLocks/>
            </p:cNvSpPr>
            <p:nvPr/>
          </p:nvSpPr>
          <p:spPr bwMode="auto">
            <a:xfrm>
              <a:off x="4101" y="1967"/>
              <a:ext cx="736" cy="297"/>
            </a:xfrm>
            <a:custGeom>
              <a:avLst/>
              <a:gdLst>
                <a:gd name="T0" fmla="*/ 0 w 681"/>
                <a:gd name="T1" fmla="*/ 259 h 304"/>
                <a:gd name="T2" fmla="*/ 98 w 681"/>
                <a:gd name="T3" fmla="*/ 248 h 304"/>
                <a:gd name="T4" fmla="*/ 156 w 681"/>
                <a:gd name="T5" fmla="*/ 220 h 304"/>
                <a:gd name="T6" fmla="*/ 264 w 681"/>
                <a:gd name="T7" fmla="*/ 208 h 304"/>
                <a:gd name="T8" fmla="*/ 309 w 681"/>
                <a:gd name="T9" fmla="*/ 235 h 304"/>
                <a:gd name="T10" fmla="*/ 379 w 681"/>
                <a:gd name="T11" fmla="*/ 226 h 304"/>
                <a:gd name="T12" fmla="*/ 486 w 681"/>
                <a:gd name="T13" fmla="*/ 303 h 304"/>
                <a:gd name="T14" fmla="*/ 527 w 681"/>
                <a:gd name="T15" fmla="*/ 293 h 304"/>
                <a:gd name="T16" fmla="*/ 587 w 681"/>
                <a:gd name="T17" fmla="*/ 205 h 304"/>
                <a:gd name="T18" fmla="*/ 635 w 681"/>
                <a:gd name="T19" fmla="*/ 187 h 304"/>
                <a:gd name="T20" fmla="*/ 650 w 681"/>
                <a:gd name="T21" fmla="*/ 161 h 304"/>
                <a:gd name="T22" fmla="*/ 598 w 681"/>
                <a:gd name="T23" fmla="*/ 170 h 304"/>
                <a:gd name="T24" fmla="*/ 584 w 681"/>
                <a:gd name="T25" fmla="*/ 153 h 304"/>
                <a:gd name="T26" fmla="*/ 616 w 681"/>
                <a:gd name="T27" fmla="*/ 144 h 304"/>
                <a:gd name="T28" fmla="*/ 616 w 681"/>
                <a:gd name="T29" fmla="*/ 132 h 304"/>
                <a:gd name="T30" fmla="*/ 579 w 681"/>
                <a:gd name="T31" fmla="*/ 120 h 304"/>
                <a:gd name="T32" fmla="*/ 625 w 681"/>
                <a:gd name="T33" fmla="*/ 103 h 304"/>
                <a:gd name="T34" fmla="*/ 622 w 681"/>
                <a:gd name="T35" fmla="*/ 122 h 304"/>
                <a:gd name="T36" fmla="*/ 653 w 681"/>
                <a:gd name="T37" fmla="*/ 120 h 304"/>
                <a:gd name="T38" fmla="*/ 669 w 681"/>
                <a:gd name="T39" fmla="*/ 89 h 304"/>
                <a:gd name="T40" fmla="*/ 680 w 681"/>
                <a:gd name="T41" fmla="*/ 88 h 304"/>
                <a:gd name="T42" fmla="*/ 672 w 681"/>
                <a:gd name="T43" fmla="*/ 61 h 304"/>
                <a:gd name="T44" fmla="*/ 651 w 681"/>
                <a:gd name="T45" fmla="*/ 88 h 304"/>
                <a:gd name="T46" fmla="*/ 632 w 681"/>
                <a:gd name="T47" fmla="*/ 26 h 304"/>
                <a:gd name="T48" fmla="*/ 646 w 681"/>
                <a:gd name="T49" fmla="*/ 24 h 304"/>
                <a:gd name="T50" fmla="*/ 664 w 681"/>
                <a:gd name="T51" fmla="*/ 41 h 304"/>
                <a:gd name="T52" fmla="*/ 650 w 681"/>
                <a:gd name="T53" fmla="*/ 12 h 304"/>
                <a:gd name="T54" fmla="*/ 636 w 681"/>
                <a:gd name="T55" fmla="*/ 0 h 304"/>
                <a:gd name="T56" fmla="*/ 394 w 681"/>
                <a:gd name="T57" fmla="*/ 46 h 304"/>
                <a:gd name="T58" fmla="*/ 194 w 681"/>
                <a:gd name="T59" fmla="*/ 72 h 304"/>
                <a:gd name="T60" fmla="*/ 165 w 681"/>
                <a:gd name="T61" fmla="*/ 127 h 304"/>
                <a:gd name="T62" fmla="*/ 122 w 681"/>
                <a:gd name="T63" fmla="*/ 136 h 304"/>
                <a:gd name="T64" fmla="*/ 102 w 681"/>
                <a:gd name="T65" fmla="*/ 164 h 304"/>
                <a:gd name="T66" fmla="*/ 25 w 681"/>
                <a:gd name="T67" fmla="*/ 210 h 304"/>
                <a:gd name="T68" fmla="*/ 20 w 681"/>
                <a:gd name="T69" fmla="*/ 228 h 304"/>
                <a:gd name="T70" fmla="*/ 0 w 681"/>
                <a:gd name="T71" fmla="*/ 238 h 304"/>
                <a:gd name="T72" fmla="*/ 0 w 681"/>
                <a:gd name="T73" fmla="*/ 259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1"/>
                <a:gd name="T112" fmla="*/ 0 h 304"/>
                <a:gd name="T113" fmla="*/ 681 w 681"/>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1" h="304">
                  <a:moveTo>
                    <a:pt x="0" y="259"/>
                  </a:moveTo>
                  <a:lnTo>
                    <a:pt x="98" y="248"/>
                  </a:lnTo>
                  <a:lnTo>
                    <a:pt x="156" y="220"/>
                  </a:lnTo>
                  <a:lnTo>
                    <a:pt x="264" y="208"/>
                  </a:lnTo>
                  <a:lnTo>
                    <a:pt x="309" y="235"/>
                  </a:lnTo>
                  <a:lnTo>
                    <a:pt x="379" y="226"/>
                  </a:lnTo>
                  <a:lnTo>
                    <a:pt x="486" y="303"/>
                  </a:lnTo>
                  <a:lnTo>
                    <a:pt x="527" y="293"/>
                  </a:lnTo>
                  <a:lnTo>
                    <a:pt x="587" y="205"/>
                  </a:lnTo>
                  <a:lnTo>
                    <a:pt x="635" y="187"/>
                  </a:lnTo>
                  <a:lnTo>
                    <a:pt x="650" y="161"/>
                  </a:lnTo>
                  <a:lnTo>
                    <a:pt x="598" y="170"/>
                  </a:lnTo>
                  <a:lnTo>
                    <a:pt x="584" y="153"/>
                  </a:lnTo>
                  <a:lnTo>
                    <a:pt x="616" y="144"/>
                  </a:lnTo>
                  <a:lnTo>
                    <a:pt x="616" y="132"/>
                  </a:lnTo>
                  <a:lnTo>
                    <a:pt x="579" y="120"/>
                  </a:lnTo>
                  <a:lnTo>
                    <a:pt x="625" y="103"/>
                  </a:lnTo>
                  <a:lnTo>
                    <a:pt x="622" y="122"/>
                  </a:lnTo>
                  <a:lnTo>
                    <a:pt x="653" y="120"/>
                  </a:lnTo>
                  <a:lnTo>
                    <a:pt x="669" y="89"/>
                  </a:lnTo>
                  <a:lnTo>
                    <a:pt x="680" y="88"/>
                  </a:lnTo>
                  <a:lnTo>
                    <a:pt x="672" y="61"/>
                  </a:lnTo>
                  <a:lnTo>
                    <a:pt x="651" y="88"/>
                  </a:lnTo>
                  <a:lnTo>
                    <a:pt x="632" y="26"/>
                  </a:lnTo>
                  <a:lnTo>
                    <a:pt x="646" y="24"/>
                  </a:lnTo>
                  <a:lnTo>
                    <a:pt x="664" y="41"/>
                  </a:lnTo>
                  <a:lnTo>
                    <a:pt x="650" y="12"/>
                  </a:lnTo>
                  <a:lnTo>
                    <a:pt x="636" y="0"/>
                  </a:lnTo>
                  <a:lnTo>
                    <a:pt x="394" y="46"/>
                  </a:lnTo>
                  <a:lnTo>
                    <a:pt x="194" y="72"/>
                  </a:lnTo>
                  <a:lnTo>
                    <a:pt x="165" y="127"/>
                  </a:lnTo>
                  <a:lnTo>
                    <a:pt x="122" y="136"/>
                  </a:lnTo>
                  <a:lnTo>
                    <a:pt x="102" y="164"/>
                  </a:lnTo>
                  <a:lnTo>
                    <a:pt x="25" y="210"/>
                  </a:lnTo>
                  <a:lnTo>
                    <a:pt x="20" y="228"/>
                  </a:lnTo>
                  <a:lnTo>
                    <a:pt x="0" y="238"/>
                  </a:lnTo>
                  <a:lnTo>
                    <a:pt x="0" y="259"/>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96" name="Freeform 59"/>
            <p:cNvSpPr>
              <a:spLocks/>
            </p:cNvSpPr>
            <p:nvPr/>
          </p:nvSpPr>
          <p:spPr bwMode="auto">
            <a:xfrm>
              <a:off x="4188" y="2170"/>
              <a:ext cx="439" cy="301"/>
            </a:xfrm>
            <a:custGeom>
              <a:avLst/>
              <a:gdLst>
                <a:gd name="T0" fmla="*/ 17 w 406"/>
                <a:gd name="T1" fmla="*/ 39 h 308"/>
                <a:gd name="T2" fmla="*/ 74 w 406"/>
                <a:gd name="T3" fmla="*/ 11 h 308"/>
                <a:gd name="T4" fmla="*/ 183 w 406"/>
                <a:gd name="T5" fmla="*/ 0 h 308"/>
                <a:gd name="T6" fmla="*/ 227 w 406"/>
                <a:gd name="T7" fmla="*/ 27 h 308"/>
                <a:gd name="T8" fmla="*/ 298 w 406"/>
                <a:gd name="T9" fmla="*/ 17 h 308"/>
                <a:gd name="T10" fmla="*/ 405 w 406"/>
                <a:gd name="T11" fmla="*/ 94 h 308"/>
                <a:gd name="T12" fmla="*/ 358 w 406"/>
                <a:gd name="T13" fmla="*/ 152 h 308"/>
                <a:gd name="T14" fmla="*/ 359 w 406"/>
                <a:gd name="T15" fmla="*/ 179 h 308"/>
                <a:gd name="T16" fmla="*/ 278 w 406"/>
                <a:gd name="T17" fmla="*/ 253 h 308"/>
                <a:gd name="T18" fmla="*/ 265 w 406"/>
                <a:gd name="T19" fmla="*/ 255 h 308"/>
                <a:gd name="T20" fmla="*/ 259 w 406"/>
                <a:gd name="T21" fmla="*/ 278 h 308"/>
                <a:gd name="T22" fmla="*/ 242 w 406"/>
                <a:gd name="T23" fmla="*/ 265 h 308"/>
                <a:gd name="T24" fmla="*/ 258 w 406"/>
                <a:gd name="T25" fmla="*/ 287 h 308"/>
                <a:gd name="T26" fmla="*/ 243 w 406"/>
                <a:gd name="T27" fmla="*/ 307 h 308"/>
                <a:gd name="T28" fmla="*/ 227 w 406"/>
                <a:gd name="T29" fmla="*/ 304 h 308"/>
                <a:gd name="T30" fmla="*/ 172 w 406"/>
                <a:gd name="T31" fmla="*/ 216 h 308"/>
                <a:gd name="T32" fmla="*/ 52 w 406"/>
                <a:gd name="T33" fmla="*/ 105 h 308"/>
                <a:gd name="T34" fmla="*/ 0 w 406"/>
                <a:gd name="T35" fmla="*/ 71 h 308"/>
                <a:gd name="T36" fmla="*/ 17 w 406"/>
                <a:gd name="T37" fmla="*/ 39 h 3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08"/>
                <a:gd name="T59" fmla="*/ 406 w 406"/>
                <a:gd name="T60" fmla="*/ 308 h 3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08">
                  <a:moveTo>
                    <a:pt x="17" y="39"/>
                  </a:moveTo>
                  <a:lnTo>
                    <a:pt x="74" y="11"/>
                  </a:lnTo>
                  <a:lnTo>
                    <a:pt x="183" y="0"/>
                  </a:lnTo>
                  <a:lnTo>
                    <a:pt x="227" y="27"/>
                  </a:lnTo>
                  <a:lnTo>
                    <a:pt x="298" y="17"/>
                  </a:lnTo>
                  <a:lnTo>
                    <a:pt x="405" y="94"/>
                  </a:lnTo>
                  <a:lnTo>
                    <a:pt x="358" y="152"/>
                  </a:lnTo>
                  <a:lnTo>
                    <a:pt x="359" y="179"/>
                  </a:lnTo>
                  <a:lnTo>
                    <a:pt x="278" y="253"/>
                  </a:lnTo>
                  <a:lnTo>
                    <a:pt x="265" y="255"/>
                  </a:lnTo>
                  <a:lnTo>
                    <a:pt x="259" y="278"/>
                  </a:lnTo>
                  <a:lnTo>
                    <a:pt x="242" y="265"/>
                  </a:lnTo>
                  <a:lnTo>
                    <a:pt x="258" y="287"/>
                  </a:lnTo>
                  <a:lnTo>
                    <a:pt x="243" y="307"/>
                  </a:lnTo>
                  <a:lnTo>
                    <a:pt x="227" y="304"/>
                  </a:lnTo>
                  <a:lnTo>
                    <a:pt x="172" y="216"/>
                  </a:lnTo>
                  <a:lnTo>
                    <a:pt x="52" y="105"/>
                  </a:lnTo>
                  <a:lnTo>
                    <a:pt x="0" y="71"/>
                  </a:lnTo>
                  <a:lnTo>
                    <a:pt x="17" y="39"/>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97" name="Freeform 60"/>
            <p:cNvSpPr>
              <a:spLocks/>
            </p:cNvSpPr>
            <p:nvPr/>
          </p:nvSpPr>
          <p:spPr bwMode="auto">
            <a:xfrm>
              <a:off x="4737" y="1644"/>
              <a:ext cx="91" cy="135"/>
            </a:xfrm>
            <a:custGeom>
              <a:avLst/>
              <a:gdLst>
                <a:gd name="T0" fmla="*/ 0 w 84"/>
                <a:gd name="T1" fmla="*/ 13 h 138"/>
                <a:gd name="T2" fmla="*/ 11 w 84"/>
                <a:gd name="T3" fmla="*/ 0 h 138"/>
                <a:gd name="T4" fmla="*/ 27 w 84"/>
                <a:gd name="T5" fmla="*/ 0 h 138"/>
                <a:gd name="T6" fmla="*/ 21 w 84"/>
                <a:gd name="T7" fmla="*/ 14 h 138"/>
                <a:gd name="T8" fmla="*/ 17 w 84"/>
                <a:gd name="T9" fmla="*/ 19 h 138"/>
                <a:gd name="T10" fmla="*/ 21 w 84"/>
                <a:gd name="T11" fmla="*/ 34 h 138"/>
                <a:gd name="T12" fmla="*/ 40 w 84"/>
                <a:gd name="T13" fmla="*/ 56 h 138"/>
                <a:gd name="T14" fmla="*/ 43 w 84"/>
                <a:gd name="T15" fmla="*/ 72 h 138"/>
                <a:gd name="T16" fmla="*/ 60 w 84"/>
                <a:gd name="T17" fmla="*/ 91 h 138"/>
                <a:gd name="T18" fmla="*/ 73 w 84"/>
                <a:gd name="T19" fmla="*/ 95 h 138"/>
                <a:gd name="T20" fmla="*/ 79 w 84"/>
                <a:gd name="T21" fmla="*/ 107 h 138"/>
                <a:gd name="T22" fmla="*/ 68 w 84"/>
                <a:gd name="T23" fmla="*/ 118 h 138"/>
                <a:gd name="T24" fmla="*/ 79 w 84"/>
                <a:gd name="T25" fmla="*/ 117 h 138"/>
                <a:gd name="T26" fmla="*/ 83 w 84"/>
                <a:gd name="T27" fmla="*/ 127 h 138"/>
                <a:gd name="T28" fmla="*/ 33 w 84"/>
                <a:gd name="T29" fmla="*/ 137 h 138"/>
                <a:gd name="T30" fmla="*/ 0 w 84"/>
                <a:gd name="T31" fmla="*/ 13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138"/>
                <a:gd name="T50" fmla="*/ 84 w 84"/>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138">
                  <a:moveTo>
                    <a:pt x="0" y="13"/>
                  </a:moveTo>
                  <a:lnTo>
                    <a:pt x="11" y="0"/>
                  </a:lnTo>
                  <a:lnTo>
                    <a:pt x="27" y="0"/>
                  </a:lnTo>
                  <a:lnTo>
                    <a:pt x="21" y="14"/>
                  </a:lnTo>
                  <a:lnTo>
                    <a:pt x="17" y="19"/>
                  </a:lnTo>
                  <a:lnTo>
                    <a:pt x="21" y="34"/>
                  </a:lnTo>
                  <a:lnTo>
                    <a:pt x="40" y="56"/>
                  </a:lnTo>
                  <a:lnTo>
                    <a:pt x="43" y="72"/>
                  </a:lnTo>
                  <a:lnTo>
                    <a:pt x="60" y="91"/>
                  </a:lnTo>
                  <a:lnTo>
                    <a:pt x="73" y="95"/>
                  </a:lnTo>
                  <a:lnTo>
                    <a:pt x="79" y="107"/>
                  </a:lnTo>
                  <a:lnTo>
                    <a:pt x="68" y="118"/>
                  </a:lnTo>
                  <a:lnTo>
                    <a:pt x="79" y="117"/>
                  </a:lnTo>
                  <a:lnTo>
                    <a:pt x="83" y="127"/>
                  </a:lnTo>
                  <a:lnTo>
                    <a:pt x="33" y="137"/>
                  </a:lnTo>
                  <a:lnTo>
                    <a:pt x="0" y="13"/>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98" name="Freeform 61"/>
            <p:cNvSpPr>
              <a:spLocks/>
            </p:cNvSpPr>
            <p:nvPr/>
          </p:nvSpPr>
          <p:spPr bwMode="auto">
            <a:xfrm>
              <a:off x="4314" y="1433"/>
              <a:ext cx="500" cy="290"/>
            </a:xfrm>
            <a:custGeom>
              <a:avLst/>
              <a:gdLst>
                <a:gd name="T0" fmla="*/ 36 w 463"/>
                <a:gd name="T1" fmla="*/ 296 h 297"/>
                <a:gd name="T2" fmla="*/ 113 w 463"/>
                <a:gd name="T3" fmla="*/ 282 h 297"/>
                <a:gd name="T4" fmla="*/ 391 w 463"/>
                <a:gd name="T5" fmla="*/ 229 h 297"/>
                <a:gd name="T6" fmla="*/ 402 w 463"/>
                <a:gd name="T7" fmla="*/ 216 h 297"/>
                <a:gd name="T8" fmla="*/ 419 w 463"/>
                <a:gd name="T9" fmla="*/ 216 h 297"/>
                <a:gd name="T10" fmla="*/ 436 w 463"/>
                <a:gd name="T11" fmla="*/ 203 h 297"/>
                <a:gd name="T12" fmla="*/ 462 w 463"/>
                <a:gd name="T13" fmla="*/ 169 h 297"/>
                <a:gd name="T14" fmla="*/ 417 w 463"/>
                <a:gd name="T15" fmla="*/ 132 h 297"/>
                <a:gd name="T16" fmla="*/ 415 w 463"/>
                <a:gd name="T17" fmla="*/ 98 h 297"/>
                <a:gd name="T18" fmla="*/ 436 w 463"/>
                <a:gd name="T19" fmla="*/ 51 h 297"/>
                <a:gd name="T20" fmla="*/ 406 w 463"/>
                <a:gd name="T21" fmla="*/ 34 h 297"/>
                <a:gd name="T22" fmla="*/ 372 w 463"/>
                <a:gd name="T23" fmla="*/ 0 h 297"/>
                <a:gd name="T24" fmla="*/ 66 w 463"/>
                <a:gd name="T25" fmla="*/ 58 h 297"/>
                <a:gd name="T26" fmla="*/ 50 w 463"/>
                <a:gd name="T27" fmla="*/ 34 h 297"/>
                <a:gd name="T28" fmla="*/ 0 w 463"/>
                <a:gd name="T29" fmla="*/ 72 h 297"/>
                <a:gd name="T30" fmla="*/ 36 w 463"/>
                <a:gd name="T31" fmla="*/ 296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3"/>
                <a:gd name="T49" fmla="*/ 0 h 297"/>
                <a:gd name="T50" fmla="*/ 463 w 463"/>
                <a:gd name="T51" fmla="*/ 297 h 2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3" h="297">
                  <a:moveTo>
                    <a:pt x="36" y="296"/>
                  </a:moveTo>
                  <a:lnTo>
                    <a:pt x="113" y="282"/>
                  </a:lnTo>
                  <a:lnTo>
                    <a:pt x="391" y="229"/>
                  </a:lnTo>
                  <a:lnTo>
                    <a:pt x="402" y="216"/>
                  </a:lnTo>
                  <a:lnTo>
                    <a:pt x="419" y="216"/>
                  </a:lnTo>
                  <a:lnTo>
                    <a:pt x="436" y="203"/>
                  </a:lnTo>
                  <a:lnTo>
                    <a:pt x="462" y="169"/>
                  </a:lnTo>
                  <a:lnTo>
                    <a:pt x="417" y="132"/>
                  </a:lnTo>
                  <a:lnTo>
                    <a:pt x="415" y="98"/>
                  </a:lnTo>
                  <a:lnTo>
                    <a:pt x="436" y="51"/>
                  </a:lnTo>
                  <a:lnTo>
                    <a:pt x="406" y="34"/>
                  </a:lnTo>
                  <a:lnTo>
                    <a:pt x="372" y="0"/>
                  </a:lnTo>
                  <a:lnTo>
                    <a:pt x="66" y="58"/>
                  </a:lnTo>
                  <a:lnTo>
                    <a:pt x="50" y="34"/>
                  </a:lnTo>
                  <a:lnTo>
                    <a:pt x="0" y="72"/>
                  </a:lnTo>
                  <a:lnTo>
                    <a:pt x="36" y="296"/>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99" name="Freeform 62"/>
            <p:cNvSpPr>
              <a:spLocks/>
            </p:cNvSpPr>
            <p:nvPr/>
          </p:nvSpPr>
          <p:spPr bwMode="auto">
            <a:xfrm>
              <a:off x="4760" y="1484"/>
              <a:ext cx="109" cy="236"/>
            </a:xfrm>
            <a:custGeom>
              <a:avLst/>
              <a:gdLst>
                <a:gd name="T0" fmla="*/ 6 w 101"/>
                <a:gd name="T1" fmla="*/ 164 h 242"/>
                <a:gd name="T2" fmla="*/ 24 w 101"/>
                <a:gd name="T3" fmla="*/ 151 h 242"/>
                <a:gd name="T4" fmla="*/ 49 w 101"/>
                <a:gd name="T5" fmla="*/ 117 h 242"/>
                <a:gd name="T6" fmla="*/ 4 w 101"/>
                <a:gd name="T7" fmla="*/ 80 h 242"/>
                <a:gd name="T8" fmla="*/ 3 w 101"/>
                <a:gd name="T9" fmla="*/ 47 h 242"/>
                <a:gd name="T10" fmla="*/ 23 w 101"/>
                <a:gd name="T11" fmla="*/ 0 h 242"/>
                <a:gd name="T12" fmla="*/ 91 w 101"/>
                <a:gd name="T13" fmla="*/ 23 h 242"/>
                <a:gd name="T14" fmla="*/ 91 w 101"/>
                <a:gd name="T15" fmla="*/ 32 h 242"/>
                <a:gd name="T16" fmla="*/ 84 w 101"/>
                <a:gd name="T17" fmla="*/ 58 h 242"/>
                <a:gd name="T18" fmla="*/ 77 w 101"/>
                <a:gd name="T19" fmla="*/ 65 h 242"/>
                <a:gd name="T20" fmla="*/ 75 w 101"/>
                <a:gd name="T21" fmla="*/ 78 h 242"/>
                <a:gd name="T22" fmla="*/ 83 w 101"/>
                <a:gd name="T23" fmla="*/ 82 h 242"/>
                <a:gd name="T24" fmla="*/ 99 w 101"/>
                <a:gd name="T25" fmla="*/ 78 h 242"/>
                <a:gd name="T26" fmla="*/ 100 w 101"/>
                <a:gd name="T27" fmla="*/ 119 h 242"/>
                <a:gd name="T28" fmla="*/ 99 w 101"/>
                <a:gd name="T29" fmla="*/ 145 h 242"/>
                <a:gd name="T30" fmla="*/ 100 w 101"/>
                <a:gd name="T31" fmla="*/ 158 h 242"/>
                <a:gd name="T32" fmla="*/ 94 w 101"/>
                <a:gd name="T33" fmla="*/ 171 h 242"/>
                <a:gd name="T34" fmla="*/ 87 w 101"/>
                <a:gd name="T35" fmla="*/ 172 h 242"/>
                <a:gd name="T36" fmla="*/ 90 w 101"/>
                <a:gd name="T37" fmla="*/ 184 h 242"/>
                <a:gd name="T38" fmla="*/ 66 w 101"/>
                <a:gd name="T39" fmla="*/ 241 h 242"/>
                <a:gd name="T40" fmla="*/ 58 w 101"/>
                <a:gd name="T41" fmla="*/ 241 h 242"/>
                <a:gd name="T42" fmla="*/ 57 w 101"/>
                <a:gd name="T43" fmla="*/ 219 h 242"/>
                <a:gd name="T44" fmla="*/ 39 w 101"/>
                <a:gd name="T45" fmla="*/ 220 h 242"/>
                <a:gd name="T46" fmla="*/ 5 w 101"/>
                <a:gd name="T47" fmla="*/ 197 h 242"/>
                <a:gd name="T48" fmla="*/ 0 w 101"/>
                <a:gd name="T49" fmla="*/ 178 h 242"/>
                <a:gd name="T50" fmla="*/ 6 w 101"/>
                <a:gd name="T51" fmla="*/ 164 h 2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242"/>
                <a:gd name="T80" fmla="*/ 101 w 101"/>
                <a:gd name="T81" fmla="*/ 242 h 2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242">
                  <a:moveTo>
                    <a:pt x="6" y="164"/>
                  </a:moveTo>
                  <a:lnTo>
                    <a:pt x="24" y="151"/>
                  </a:lnTo>
                  <a:lnTo>
                    <a:pt x="49" y="117"/>
                  </a:lnTo>
                  <a:lnTo>
                    <a:pt x="4" y="80"/>
                  </a:lnTo>
                  <a:lnTo>
                    <a:pt x="3" y="47"/>
                  </a:lnTo>
                  <a:lnTo>
                    <a:pt x="23" y="0"/>
                  </a:lnTo>
                  <a:lnTo>
                    <a:pt x="91" y="23"/>
                  </a:lnTo>
                  <a:lnTo>
                    <a:pt x="91" y="32"/>
                  </a:lnTo>
                  <a:lnTo>
                    <a:pt x="84" y="58"/>
                  </a:lnTo>
                  <a:lnTo>
                    <a:pt x="77" y="65"/>
                  </a:lnTo>
                  <a:lnTo>
                    <a:pt x="75" y="78"/>
                  </a:lnTo>
                  <a:lnTo>
                    <a:pt x="83" y="82"/>
                  </a:lnTo>
                  <a:lnTo>
                    <a:pt x="99" y="78"/>
                  </a:lnTo>
                  <a:lnTo>
                    <a:pt x="100" y="119"/>
                  </a:lnTo>
                  <a:lnTo>
                    <a:pt x="99" y="145"/>
                  </a:lnTo>
                  <a:lnTo>
                    <a:pt x="100" y="158"/>
                  </a:lnTo>
                  <a:lnTo>
                    <a:pt x="94" y="171"/>
                  </a:lnTo>
                  <a:lnTo>
                    <a:pt x="87" y="172"/>
                  </a:lnTo>
                  <a:lnTo>
                    <a:pt x="90" y="184"/>
                  </a:lnTo>
                  <a:lnTo>
                    <a:pt x="66" y="241"/>
                  </a:lnTo>
                  <a:lnTo>
                    <a:pt x="58" y="241"/>
                  </a:lnTo>
                  <a:lnTo>
                    <a:pt x="57" y="219"/>
                  </a:lnTo>
                  <a:lnTo>
                    <a:pt x="39" y="220"/>
                  </a:lnTo>
                  <a:lnTo>
                    <a:pt x="5" y="197"/>
                  </a:lnTo>
                  <a:lnTo>
                    <a:pt x="0" y="178"/>
                  </a:lnTo>
                  <a:lnTo>
                    <a:pt x="6" y="164"/>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300" name="Freeform 63"/>
            <p:cNvSpPr>
              <a:spLocks/>
            </p:cNvSpPr>
            <p:nvPr/>
          </p:nvSpPr>
          <p:spPr bwMode="auto">
            <a:xfrm>
              <a:off x="4368" y="1114"/>
              <a:ext cx="511" cy="411"/>
            </a:xfrm>
            <a:custGeom>
              <a:avLst/>
              <a:gdLst>
                <a:gd name="T0" fmla="*/ 16 w 473"/>
                <a:gd name="T1" fmla="*/ 385 h 421"/>
                <a:gd name="T2" fmla="*/ 323 w 473"/>
                <a:gd name="T3" fmla="*/ 327 h 421"/>
                <a:gd name="T4" fmla="*/ 356 w 473"/>
                <a:gd name="T5" fmla="*/ 362 h 421"/>
                <a:gd name="T6" fmla="*/ 386 w 473"/>
                <a:gd name="T7" fmla="*/ 378 h 421"/>
                <a:gd name="T8" fmla="*/ 454 w 473"/>
                <a:gd name="T9" fmla="*/ 401 h 421"/>
                <a:gd name="T10" fmla="*/ 459 w 473"/>
                <a:gd name="T11" fmla="*/ 420 h 421"/>
                <a:gd name="T12" fmla="*/ 471 w 473"/>
                <a:gd name="T13" fmla="*/ 394 h 421"/>
                <a:gd name="T14" fmla="*/ 472 w 473"/>
                <a:gd name="T15" fmla="*/ 358 h 421"/>
                <a:gd name="T16" fmla="*/ 459 w 473"/>
                <a:gd name="T17" fmla="*/ 291 h 421"/>
                <a:gd name="T18" fmla="*/ 459 w 473"/>
                <a:gd name="T19" fmla="*/ 220 h 421"/>
                <a:gd name="T20" fmla="*/ 426 w 473"/>
                <a:gd name="T21" fmla="*/ 116 h 421"/>
                <a:gd name="T22" fmla="*/ 421 w 473"/>
                <a:gd name="T23" fmla="*/ 71 h 421"/>
                <a:gd name="T24" fmla="*/ 400 w 473"/>
                <a:gd name="T25" fmla="*/ 0 h 421"/>
                <a:gd name="T26" fmla="*/ 301 w 473"/>
                <a:gd name="T27" fmla="*/ 23 h 421"/>
                <a:gd name="T28" fmla="*/ 245 w 473"/>
                <a:gd name="T29" fmla="*/ 83 h 421"/>
                <a:gd name="T30" fmla="*/ 242 w 473"/>
                <a:gd name="T31" fmla="*/ 98 h 421"/>
                <a:gd name="T32" fmla="*/ 210 w 473"/>
                <a:gd name="T33" fmla="*/ 135 h 421"/>
                <a:gd name="T34" fmla="*/ 219 w 473"/>
                <a:gd name="T35" fmla="*/ 147 h 421"/>
                <a:gd name="T36" fmla="*/ 225 w 473"/>
                <a:gd name="T37" fmla="*/ 156 h 421"/>
                <a:gd name="T38" fmla="*/ 220 w 473"/>
                <a:gd name="T39" fmla="*/ 159 h 421"/>
                <a:gd name="T40" fmla="*/ 229 w 473"/>
                <a:gd name="T41" fmla="*/ 173 h 421"/>
                <a:gd name="T42" fmla="*/ 231 w 473"/>
                <a:gd name="T43" fmla="*/ 186 h 421"/>
                <a:gd name="T44" fmla="*/ 200 w 473"/>
                <a:gd name="T45" fmla="*/ 216 h 421"/>
                <a:gd name="T46" fmla="*/ 155 w 473"/>
                <a:gd name="T47" fmla="*/ 229 h 421"/>
                <a:gd name="T48" fmla="*/ 144 w 473"/>
                <a:gd name="T49" fmla="*/ 237 h 421"/>
                <a:gd name="T50" fmla="*/ 127 w 473"/>
                <a:gd name="T51" fmla="*/ 230 h 421"/>
                <a:gd name="T52" fmla="*/ 76 w 473"/>
                <a:gd name="T53" fmla="*/ 236 h 421"/>
                <a:gd name="T54" fmla="*/ 38 w 473"/>
                <a:gd name="T55" fmla="*/ 251 h 421"/>
                <a:gd name="T56" fmla="*/ 38 w 473"/>
                <a:gd name="T57" fmla="*/ 270 h 421"/>
                <a:gd name="T58" fmla="*/ 46 w 473"/>
                <a:gd name="T59" fmla="*/ 284 h 421"/>
                <a:gd name="T60" fmla="*/ 51 w 473"/>
                <a:gd name="T61" fmla="*/ 284 h 421"/>
                <a:gd name="T62" fmla="*/ 56 w 473"/>
                <a:gd name="T63" fmla="*/ 300 h 421"/>
                <a:gd name="T64" fmla="*/ 46 w 473"/>
                <a:gd name="T65" fmla="*/ 308 h 421"/>
                <a:gd name="T66" fmla="*/ 42 w 473"/>
                <a:gd name="T67" fmla="*/ 322 h 421"/>
                <a:gd name="T68" fmla="*/ 0 w 473"/>
                <a:gd name="T69" fmla="*/ 362 h 421"/>
                <a:gd name="T70" fmla="*/ 16 w 473"/>
                <a:gd name="T71" fmla="*/ 385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3"/>
                <a:gd name="T109" fmla="*/ 0 h 421"/>
                <a:gd name="T110" fmla="*/ 473 w 473"/>
                <a:gd name="T111" fmla="*/ 421 h 4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3" h="421">
                  <a:moveTo>
                    <a:pt x="16" y="385"/>
                  </a:moveTo>
                  <a:lnTo>
                    <a:pt x="323" y="327"/>
                  </a:lnTo>
                  <a:lnTo>
                    <a:pt x="356" y="362"/>
                  </a:lnTo>
                  <a:lnTo>
                    <a:pt x="386" y="378"/>
                  </a:lnTo>
                  <a:lnTo>
                    <a:pt x="454" y="401"/>
                  </a:lnTo>
                  <a:lnTo>
                    <a:pt x="459" y="420"/>
                  </a:lnTo>
                  <a:lnTo>
                    <a:pt x="471" y="394"/>
                  </a:lnTo>
                  <a:lnTo>
                    <a:pt x="472" y="358"/>
                  </a:lnTo>
                  <a:lnTo>
                    <a:pt x="459" y="291"/>
                  </a:lnTo>
                  <a:lnTo>
                    <a:pt x="459" y="220"/>
                  </a:lnTo>
                  <a:lnTo>
                    <a:pt x="426" y="116"/>
                  </a:lnTo>
                  <a:lnTo>
                    <a:pt x="421" y="71"/>
                  </a:lnTo>
                  <a:lnTo>
                    <a:pt x="400" y="0"/>
                  </a:lnTo>
                  <a:lnTo>
                    <a:pt x="301" y="23"/>
                  </a:lnTo>
                  <a:lnTo>
                    <a:pt x="245" y="83"/>
                  </a:lnTo>
                  <a:lnTo>
                    <a:pt x="242" y="98"/>
                  </a:lnTo>
                  <a:lnTo>
                    <a:pt x="210" y="135"/>
                  </a:lnTo>
                  <a:lnTo>
                    <a:pt x="219" y="147"/>
                  </a:lnTo>
                  <a:lnTo>
                    <a:pt x="225" y="156"/>
                  </a:lnTo>
                  <a:lnTo>
                    <a:pt x="220" y="159"/>
                  </a:lnTo>
                  <a:lnTo>
                    <a:pt x="229" y="173"/>
                  </a:lnTo>
                  <a:lnTo>
                    <a:pt x="231" y="186"/>
                  </a:lnTo>
                  <a:lnTo>
                    <a:pt x="200" y="216"/>
                  </a:lnTo>
                  <a:lnTo>
                    <a:pt x="155" y="229"/>
                  </a:lnTo>
                  <a:lnTo>
                    <a:pt x="144" y="237"/>
                  </a:lnTo>
                  <a:lnTo>
                    <a:pt x="127" y="230"/>
                  </a:lnTo>
                  <a:lnTo>
                    <a:pt x="76" y="236"/>
                  </a:lnTo>
                  <a:lnTo>
                    <a:pt x="38" y="251"/>
                  </a:lnTo>
                  <a:lnTo>
                    <a:pt x="38" y="270"/>
                  </a:lnTo>
                  <a:lnTo>
                    <a:pt x="46" y="284"/>
                  </a:lnTo>
                  <a:lnTo>
                    <a:pt x="51" y="284"/>
                  </a:lnTo>
                  <a:lnTo>
                    <a:pt x="56" y="300"/>
                  </a:lnTo>
                  <a:lnTo>
                    <a:pt x="46" y="308"/>
                  </a:lnTo>
                  <a:lnTo>
                    <a:pt x="42" y="322"/>
                  </a:lnTo>
                  <a:lnTo>
                    <a:pt x="0" y="362"/>
                  </a:lnTo>
                  <a:lnTo>
                    <a:pt x="16" y="385"/>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301" name="Freeform 64"/>
            <p:cNvSpPr>
              <a:spLocks/>
            </p:cNvSpPr>
            <p:nvPr/>
          </p:nvSpPr>
          <p:spPr bwMode="auto">
            <a:xfrm>
              <a:off x="4843" y="1540"/>
              <a:ext cx="19" cy="21"/>
            </a:xfrm>
            <a:custGeom>
              <a:avLst/>
              <a:gdLst>
                <a:gd name="T0" fmla="*/ 0 w 17"/>
                <a:gd name="T1" fmla="*/ 20 h 21"/>
                <a:gd name="T2" fmla="*/ 2 w 17"/>
                <a:gd name="T3" fmla="*/ 6 h 21"/>
                <a:gd name="T4" fmla="*/ 11 w 17"/>
                <a:gd name="T5" fmla="*/ 0 h 21"/>
                <a:gd name="T6" fmla="*/ 16 w 17"/>
                <a:gd name="T7" fmla="*/ 4 h 21"/>
                <a:gd name="T8" fmla="*/ 0 w 17"/>
                <a:gd name="T9" fmla="*/ 20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20"/>
                  </a:moveTo>
                  <a:lnTo>
                    <a:pt x="2" y="6"/>
                  </a:lnTo>
                  <a:lnTo>
                    <a:pt x="11" y="0"/>
                  </a:lnTo>
                  <a:lnTo>
                    <a:pt x="16" y="4"/>
                  </a:lnTo>
                  <a:lnTo>
                    <a:pt x="0" y="20"/>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302" name="Freeform 65"/>
            <p:cNvSpPr>
              <a:spLocks/>
            </p:cNvSpPr>
            <p:nvPr/>
          </p:nvSpPr>
          <p:spPr bwMode="auto">
            <a:xfrm>
              <a:off x="4857" y="1463"/>
              <a:ext cx="160" cy="85"/>
            </a:xfrm>
            <a:custGeom>
              <a:avLst/>
              <a:gdLst>
                <a:gd name="T0" fmla="*/ 10 w 148"/>
                <a:gd name="T1" fmla="*/ 86 h 87"/>
                <a:gd name="T2" fmla="*/ 62 w 148"/>
                <a:gd name="T3" fmla="*/ 56 h 87"/>
                <a:gd name="T4" fmla="*/ 98 w 148"/>
                <a:gd name="T5" fmla="*/ 40 h 87"/>
                <a:gd name="T6" fmla="*/ 60 w 148"/>
                <a:gd name="T7" fmla="*/ 66 h 87"/>
                <a:gd name="T8" fmla="*/ 64 w 148"/>
                <a:gd name="T9" fmla="*/ 68 h 87"/>
                <a:gd name="T10" fmla="*/ 119 w 148"/>
                <a:gd name="T11" fmla="*/ 28 h 87"/>
                <a:gd name="T12" fmla="*/ 147 w 148"/>
                <a:gd name="T13" fmla="*/ 4 h 87"/>
                <a:gd name="T14" fmla="*/ 144 w 148"/>
                <a:gd name="T15" fmla="*/ 0 h 87"/>
                <a:gd name="T16" fmla="*/ 118 w 148"/>
                <a:gd name="T17" fmla="*/ 14 h 87"/>
                <a:gd name="T18" fmla="*/ 116 w 148"/>
                <a:gd name="T19" fmla="*/ 13 h 87"/>
                <a:gd name="T20" fmla="*/ 104 w 148"/>
                <a:gd name="T21" fmla="*/ 28 h 87"/>
                <a:gd name="T22" fmla="*/ 96 w 148"/>
                <a:gd name="T23" fmla="*/ 28 h 87"/>
                <a:gd name="T24" fmla="*/ 115 w 148"/>
                <a:gd name="T25" fmla="*/ 0 h 87"/>
                <a:gd name="T26" fmla="*/ 95 w 148"/>
                <a:gd name="T27" fmla="*/ 22 h 87"/>
                <a:gd name="T28" fmla="*/ 28 w 148"/>
                <a:gd name="T29" fmla="*/ 45 h 87"/>
                <a:gd name="T30" fmla="*/ 17 w 148"/>
                <a:gd name="T31" fmla="*/ 62 h 87"/>
                <a:gd name="T32" fmla="*/ 5 w 148"/>
                <a:gd name="T33" fmla="*/ 66 h 87"/>
                <a:gd name="T34" fmla="*/ 0 w 148"/>
                <a:gd name="T35" fmla="*/ 77 h 87"/>
                <a:gd name="T36" fmla="*/ 10 w 148"/>
                <a:gd name="T37" fmla="*/ 86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87"/>
                <a:gd name="T59" fmla="*/ 148 w 148"/>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87">
                  <a:moveTo>
                    <a:pt x="10" y="86"/>
                  </a:moveTo>
                  <a:lnTo>
                    <a:pt x="62" y="56"/>
                  </a:lnTo>
                  <a:lnTo>
                    <a:pt x="98" y="40"/>
                  </a:lnTo>
                  <a:lnTo>
                    <a:pt x="60" y="66"/>
                  </a:lnTo>
                  <a:lnTo>
                    <a:pt x="64" y="68"/>
                  </a:lnTo>
                  <a:lnTo>
                    <a:pt x="119" y="28"/>
                  </a:lnTo>
                  <a:lnTo>
                    <a:pt x="147" y="4"/>
                  </a:lnTo>
                  <a:lnTo>
                    <a:pt x="144" y="0"/>
                  </a:lnTo>
                  <a:lnTo>
                    <a:pt x="118" y="14"/>
                  </a:lnTo>
                  <a:lnTo>
                    <a:pt x="116" y="13"/>
                  </a:lnTo>
                  <a:lnTo>
                    <a:pt x="104" y="28"/>
                  </a:lnTo>
                  <a:lnTo>
                    <a:pt x="96" y="28"/>
                  </a:lnTo>
                  <a:lnTo>
                    <a:pt x="115" y="0"/>
                  </a:lnTo>
                  <a:lnTo>
                    <a:pt x="95" y="22"/>
                  </a:lnTo>
                  <a:lnTo>
                    <a:pt x="28" y="45"/>
                  </a:lnTo>
                  <a:lnTo>
                    <a:pt x="17" y="62"/>
                  </a:lnTo>
                  <a:lnTo>
                    <a:pt x="5" y="66"/>
                  </a:lnTo>
                  <a:lnTo>
                    <a:pt x="0" y="77"/>
                  </a:lnTo>
                  <a:lnTo>
                    <a:pt x="10" y="86"/>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303" name="Freeform 66"/>
            <p:cNvSpPr>
              <a:spLocks/>
            </p:cNvSpPr>
            <p:nvPr/>
          </p:nvSpPr>
          <p:spPr bwMode="auto">
            <a:xfrm>
              <a:off x="4865" y="1372"/>
              <a:ext cx="149" cy="127"/>
            </a:xfrm>
            <a:custGeom>
              <a:avLst/>
              <a:gdLst>
                <a:gd name="T0" fmla="*/ 12 w 138"/>
                <a:gd name="T1" fmla="*/ 93 h 130"/>
                <a:gd name="T2" fmla="*/ 11 w 138"/>
                <a:gd name="T3" fmla="*/ 129 h 130"/>
                <a:gd name="T4" fmla="*/ 22 w 138"/>
                <a:gd name="T5" fmla="*/ 126 h 130"/>
                <a:gd name="T6" fmla="*/ 48 w 138"/>
                <a:gd name="T7" fmla="*/ 107 h 130"/>
                <a:gd name="T8" fmla="*/ 57 w 138"/>
                <a:gd name="T9" fmla="*/ 90 h 130"/>
                <a:gd name="T10" fmla="*/ 62 w 138"/>
                <a:gd name="T11" fmla="*/ 93 h 130"/>
                <a:gd name="T12" fmla="*/ 98 w 138"/>
                <a:gd name="T13" fmla="*/ 83 h 130"/>
                <a:gd name="T14" fmla="*/ 99 w 138"/>
                <a:gd name="T15" fmla="*/ 76 h 130"/>
                <a:gd name="T16" fmla="*/ 105 w 138"/>
                <a:gd name="T17" fmla="*/ 80 h 130"/>
                <a:gd name="T18" fmla="*/ 112 w 138"/>
                <a:gd name="T19" fmla="*/ 75 h 130"/>
                <a:gd name="T20" fmla="*/ 123 w 138"/>
                <a:gd name="T21" fmla="*/ 73 h 130"/>
                <a:gd name="T22" fmla="*/ 137 w 138"/>
                <a:gd name="T23" fmla="*/ 65 h 130"/>
                <a:gd name="T24" fmla="*/ 124 w 138"/>
                <a:gd name="T25" fmla="*/ 0 h 130"/>
                <a:gd name="T26" fmla="*/ 0 w 138"/>
                <a:gd name="T27" fmla="*/ 26 h 130"/>
                <a:gd name="T28" fmla="*/ 12 w 138"/>
                <a:gd name="T29" fmla="*/ 93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30"/>
                <a:gd name="T47" fmla="*/ 138 w 138"/>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30">
                  <a:moveTo>
                    <a:pt x="12" y="93"/>
                  </a:moveTo>
                  <a:lnTo>
                    <a:pt x="11" y="129"/>
                  </a:lnTo>
                  <a:lnTo>
                    <a:pt x="22" y="126"/>
                  </a:lnTo>
                  <a:lnTo>
                    <a:pt x="48" y="107"/>
                  </a:lnTo>
                  <a:lnTo>
                    <a:pt x="57" y="90"/>
                  </a:lnTo>
                  <a:lnTo>
                    <a:pt x="62" y="93"/>
                  </a:lnTo>
                  <a:lnTo>
                    <a:pt x="98" y="83"/>
                  </a:lnTo>
                  <a:lnTo>
                    <a:pt x="99" y="76"/>
                  </a:lnTo>
                  <a:lnTo>
                    <a:pt x="105" y="80"/>
                  </a:lnTo>
                  <a:lnTo>
                    <a:pt x="112" y="75"/>
                  </a:lnTo>
                  <a:lnTo>
                    <a:pt x="123" y="73"/>
                  </a:lnTo>
                  <a:lnTo>
                    <a:pt x="137" y="65"/>
                  </a:lnTo>
                  <a:lnTo>
                    <a:pt x="124" y="0"/>
                  </a:lnTo>
                  <a:lnTo>
                    <a:pt x="0" y="26"/>
                  </a:lnTo>
                  <a:lnTo>
                    <a:pt x="12" y="93"/>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304" name="Freeform 67"/>
            <p:cNvSpPr>
              <a:spLocks/>
            </p:cNvSpPr>
            <p:nvPr/>
          </p:nvSpPr>
          <p:spPr bwMode="auto">
            <a:xfrm>
              <a:off x="4864" y="1276"/>
              <a:ext cx="290" cy="131"/>
            </a:xfrm>
            <a:custGeom>
              <a:avLst/>
              <a:gdLst>
                <a:gd name="T0" fmla="*/ 0 w 268"/>
                <a:gd name="T1" fmla="*/ 125 h 134"/>
                <a:gd name="T2" fmla="*/ 124 w 268"/>
                <a:gd name="T3" fmla="*/ 99 h 134"/>
                <a:gd name="T4" fmla="*/ 146 w 268"/>
                <a:gd name="T5" fmla="*/ 91 h 134"/>
                <a:gd name="T6" fmla="*/ 155 w 268"/>
                <a:gd name="T7" fmla="*/ 94 h 134"/>
                <a:gd name="T8" fmla="*/ 165 w 268"/>
                <a:gd name="T9" fmla="*/ 114 h 134"/>
                <a:gd name="T10" fmla="*/ 179 w 268"/>
                <a:gd name="T11" fmla="*/ 116 h 134"/>
                <a:gd name="T12" fmla="*/ 186 w 268"/>
                <a:gd name="T13" fmla="*/ 133 h 134"/>
                <a:gd name="T14" fmla="*/ 195 w 268"/>
                <a:gd name="T15" fmla="*/ 133 h 134"/>
                <a:gd name="T16" fmla="*/ 206 w 268"/>
                <a:gd name="T17" fmla="*/ 118 h 134"/>
                <a:gd name="T18" fmla="*/ 209 w 268"/>
                <a:gd name="T19" fmla="*/ 105 h 134"/>
                <a:gd name="T20" fmla="*/ 219 w 268"/>
                <a:gd name="T21" fmla="*/ 122 h 134"/>
                <a:gd name="T22" fmla="*/ 267 w 268"/>
                <a:gd name="T23" fmla="*/ 106 h 134"/>
                <a:gd name="T24" fmla="*/ 264 w 268"/>
                <a:gd name="T25" fmla="*/ 88 h 134"/>
                <a:gd name="T26" fmla="*/ 251 w 268"/>
                <a:gd name="T27" fmla="*/ 65 h 134"/>
                <a:gd name="T28" fmla="*/ 243 w 268"/>
                <a:gd name="T29" fmla="*/ 61 h 134"/>
                <a:gd name="T30" fmla="*/ 236 w 268"/>
                <a:gd name="T31" fmla="*/ 62 h 134"/>
                <a:gd name="T32" fmla="*/ 236 w 268"/>
                <a:gd name="T33" fmla="*/ 68 h 134"/>
                <a:gd name="T34" fmla="*/ 249 w 268"/>
                <a:gd name="T35" fmla="*/ 68 h 134"/>
                <a:gd name="T36" fmla="*/ 253 w 268"/>
                <a:gd name="T37" fmla="*/ 91 h 134"/>
                <a:gd name="T38" fmla="*/ 232 w 268"/>
                <a:gd name="T39" fmla="*/ 100 h 134"/>
                <a:gd name="T40" fmla="*/ 206 w 268"/>
                <a:gd name="T41" fmla="*/ 81 h 134"/>
                <a:gd name="T42" fmla="*/ 196 w 268"/>
                <a:gd name="T43" fmla="*/ 61 h 134"/>
                <a:gd name="T44" fmla="*/ 182 w 268"/>
                <a:gd name="T45" fmla="*/ 55 h 134"/>
                <a:gd name="T46" fmla="*/ 182 w 268"/>
                <a:gd name="T47" fmla="*/ 61 h 134"/>
                <a:gd name="T48" fmla="*/ 170 w 268"/>
                <a:gd name="T49" fmla="*/ 51 h 134"/>
                <a:gd name="T50" fmla="*/ 180 w 268"/>
                <a:gd name="T51" fmla="*/ 36 h 134"/>
                <a:gd name="T52" fmla="*/ 189 w 268"/>
                <a:gd name="T53" fmla="*/ 23 h 134"/>
                <a:gd name="T54" fmla="*/ 172 w 268"/>
                <a:gd name="T55" fmla="*/ 0 h 134"/>
                <a:gd name="T56" fmla="*/ 147 w 268"/>
                <a:gd name="T57" fmla="*/ 19 h 134"/>
                <a:gd name="T58" fmla="*/ 58 w 268"/>
                <a:gd name="T59" fmla="*/ 42 h 134"/>
                <a:gd name="T60" fmla="*/ 0 w 268"/>
                <a:gd name="T61" fmla="*/ 54 h 134"/>
                <a:gd name="T62" fmla="*/ 0 w 268"/>
                <a:gd name="T63" fmla="*/ 125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134"/>
                <a:gd name="T98" fmla="*/ 268 w 268"/>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134">
                  <a:moveTo>
                    <a:pt x="0" y="125"/>
                  </a:moveTo>
                  <a:lnTo>
                    <a:pt x="124" y="99"/>
                  </a:lnTo>
                  <a:lnTo>
                    <a:pt x="146" y="91"/>
                  </a:lnTo>
                  <a:lnTo>
                    <a:pt x="155" y="94"/>
                  </a:lnTo>
                  <a:lnTo>
                    <a:pt x="165" y="114"/>
                  </a:lnTo>
                  <a:lnTo>
                    <a:pt x="179" y="116"/>
                  </a:lnTo>
                  <a:lnTo>
                    <a:pt x="186" y="133"/>
                  </a:lnTo>
                  <a:lnTo>
                    <a:pt x="195" y="133"/>
                  </a:lnTo>
                  <a:lnTo>
                    <a:pt x="206" y="118"/>
                  </a:lnTo>
                  <a:lnTo>
                    <a:pt x="209" y="105"/>
                  </a:lnTo>
                  <a:lnTo>
                    <a:pt x="219" y="122"/>
                  </a:lnTo>
                  <a:lnTo>
                    <a:pt x="267" y="106"/>
                  </a:lnTo>
                  <a:lnTo>
                    <a:pt x="264" y="88"/>
                  </a:lnTo>
                  <a:lnTo>
                    <a:pt x="251" y="65"/>
                  </a:lnTo>
                  <a:lnTo>
                    <a:pt x="243" y="61"/>
                  </a:lnTo>
                  <a:lnTo>
                    <a:pt x="236" y="62"/>
                  </a:lnTo>
                  <a:lnTo>
                    <a:pt x="236" y="68"/>
                  </a:lnTo>
                  <a:lnTo>
                    <a:pt x="249" y="68"/>
                  </a:lnTo>
                  <a:lnTo>
                    <a:pt x="253" y="91"/>
                  </a:lnTo>
                  <a:lnTo>
                    <a:pt x="232" y="100"/>
                  </a:lnTo>
                  <a:lnTo>
                    <a:pt x="206" y="81"/>
                  </a:lnTo>
                  <a:lnTo>
                    <a:pt x="196" y="61"/>
                  </a:lnTo>
                  <a:lnTo>
                    <a:pt x="182" y="55"/>
                  </a:lnTo>
                  <a:lnTo>
                    <a:pt x="182" y="61"/>
                  </a:lnTo>
                  <a:lnTo>
                    <a:pt x="170" y="51"/>
                  </a:lnTo>
                  <a:lnTo>
                    <a:pt x="180" y="36"/>
                  </a:lnTo>
                  <a:lnTo>
                    <a:pt x="189" y="23"/>
                  </a:lnTo>
                  <a:lnTo>
                    <a:pt x="172" y="0"/>
                  </a:lnTo>
                  <a:lnTo>
                    <a:pt x="147" y="19"/>
                  </a:lnTo>
                  <a:lnTo>
                    <a:pt x="58" y="42"/>
                  </a:lnTo>
                  <a:lnTo>
                    <a:pt x="0" y="54"/>
                  </a:lnTo>
                  <a:lnTo>
                    <a:pt x="0" y="125"/>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305" name="Freeform 68"/>
            <p:cNvSpPr>
              <a:spLocks/>
            </p:cNvSpPr>
            <p:nvPr/>
          </p:nvSpPr>
          <p:spPr bwMode="auto">
            <a:xfrm>
              <a:off x="4801" y="1084"/>
              <a:ext cx="140" cy="247"/>
            </a:xfrm>
            <a:custGeom>
              <a:avLst/>
              <a:gdLst>
                <a:gd name="T0" fmla="*/ 21 w 129"/>
                <a:gd name="T1" fmla="*/ 102 h 253"/>
                <a:gd name="T2" fmla="*/ 25 w 129"/>
                <a:gd name="T3" fmla="*/ 148 h 253"/>
                <a:gd name="T4" fmla="*/ 58 w 129"/>
                <a:gd name="T5" fmla="*/ 252 h 253"/>
                <a:gd name="T6" fmla="*/ 116 w 129"/>
                <a:gd name="T7" fmla="*/ 239 h 253"/>
                <a:gd name="T8" fmla="*/ 111 w 129"/>
                <a:gd name="T9" fmla="*/ 92 h 253"/>
                <a:gd name="T10" fmla="*/ 126 w 129"/>
                <a:gd name="T11" fmla="*/ 63 h 253"/>
                <a:gd name="T12" fmla="*/ 128 w 129"/>
                <a:gd name="T13" fmla="*/ 0 h 253"/>
                <a:gd name="T14" fmla="*/ 0 w 129"/>
                <a:gd name="T15" fmla="*/ 31 h 253"/>
                <a:gd name="T16" fmla="*/ 21 w 129"/>
                <a:gd name="T17" fmla="*/ 102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253"/>
                <a:gd name="T29" fmla="*/ 129 w 129"/>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253">
                  <a:moveTo>
                    <a:pt x="21" y="102"/>
                  </a:moveTo>
                  <a:lnTo>
                    <a:pt x="25" y="148"/>
                  </a:lnTo>
                  <a:lnTo>
                    <a:pt x="58" y="252"/>
                  </a:lnTo>
                  <a:lnTo>
                    <a:pt x="116" y="239"/>
                  </a:lnTo>
                  <a:lnTo>
                    <a:pt x="111" y="92"/>
                  </a:lnTo>
                  <a:lnTo>
                    <a:pt x="126" y="63"/>
                  </a:lnTo>
                  <a:lnTo>
                    <a:pt x="128" y="0"/>
                  </a:lnTo>
                  <a:lnTo>
                    <a:pt x="0" y="31"/>
                  </a:lnTo>
                  <a:lnTo>
                    <a:pt x="21" y="102"/>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306" name="Freeform 69"/>
            <p:cNvSpPr>
              <a:spLocks/>
            </p:cNvSpPr>
            <p:nvPr/>
          </p:nvSpPr>
          <p:spPr bwMode="auto">
            <a:xfrm>
              <a:off x="4922" y="1047"/>
              <a:ext cx="130" cy="271"/>
            </a:xfrm>
            <a:custGeom>
              <a:avLst/>
              <a:gdLst>
                <a:gd name="T0" fmla="*/ 0 w 120"/>
                <a:gd name="T1" fmla="*/ 128 h 277"/>
                <a:gd name="T2" fmla="*/ 14 w 120"/>
                <a:gd name="T3" fmla="*/ 99 h 277"/>
                <a:gd name="T4" fmla="*/ 16 w 120"/>
                <a:gd name="T5" fmla="*/ 36 h 277"/>
                <a:gd name="T6" fmla="*/ 16 w 120"/>
                <a:gd name="T7" fmla="*/ 12 h 277"/>
                <a:gd name="T8" fmla="*/ 38 w 120"/>
                <a:gd name="T9" fmla="*/ 0 h 277"/>
                <a:gd name="T10" fmla="*/ 92 w 120"/>
                <a:gd name="T11" fmla="*/ 172 h 277"/>
                <a:gd name="T12" fmla="*/ 119 w 120"/>
                <a:gd name="T13" fmla="*/ 208 h 277"/>
                <a:gd name="T14" fmla="*/ 118 w 120"/>
                <a:gd name="T15" fmla="*/ 233 h 277"/>
                <a:gd name="T16" fmla="*/ 93 w 120"/>
                <a:gd name="T17" fmla="*/ 252 h 277"/>
                <a:gd name="T18" fmla="*/ 4 w 120"/>
                <a:gd name="T19" fmla="*/ 276 h 277"/>
                <a:gd name="T20" fmla="*/ 0 w 120"/>
                <a:gd name="T21" fmla="*/ 128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277"/>
                <a:gd name="T35" fmla="*/ 120 w 120"/>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277">
                  <a:moveTo>
                    <a:pt x="0" y="128"/>
                  </a:moveTo>
                  <a:lnTo>
                    <a:pt x="14" y="99"/>
                  </a:lnTo>
                  <a:lnTo>
                    <a:pt x="16" y="36"/>
                  </a:lnTo>
                  <a:lnTo>
                    <a:pt x="16" y="12"/>
                  </a:lnTo>
                  <a:lnTo>
                    <a:pt x="38" y="0"/>
                  </a:lnTo>
                  <a:lnTo>
                    <a:pt x="92" y="172"/>
                  </a:lnTo>
                  <a:lnTo>
                    <a:pt x="119" y="208"/>
                  </a:lnTo>
                  <a:lnTo>
                    <a:pt x="118" y="233"/>
                  </a:lnTo>
                  <a:lnTo>
                    <a:pt x="93" y="252"/>
                  </a:lnTo>
                  <a:lnTo>
                    <a:pt x="4" y="276"/>
                  </a:lnTo>
                  <a:lnTo>
                    <a:pt x="0" y="128"/>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307" name="Freeform 70"/>
            <p:cNvSpPr>
              <a:spLocks/>
            </p:cNvSpPr>
            <p:nvPr/>
          </p:nvSpPr>
          <p:spPr bwMode="auto">
            <a:xfrm>
              <a:off x="4963" y="808"/>
              <a:ext cx="317" cy="445"/>
            </a:xfrm>
            <a:custGeom>
              <a:avLst/>
              <a:gdLst>
                <a:gd name="T0" fmla="*/ 0 w 293"/>
                <a:gd name="T1" fmla="*/ 245 h 456"/>
                <a:gd name="T2" fmla="*/ 17 w 293"/>
                <a:gd name="T3" fmla="*/ 246 h 456"/>
                <a:gd name="T4" fmla="*/ 18 w 293"/>
                <a:gd name="T5" fmla="*/ 217 h 456"/>
                <a:gd name="T6" fmla="*/ 38 w 293"/>
                <a:gd name="T7" fmla="*/ 176 h 456"/>
                <a:gd name="T8" fmla="*/ 29 w 293"/>
                <a:gd name="T9" fmla="*/ 146 h 456"/>
                <a:gd name="T10" fmla="*/ 70 w 293"/>
                <a:gd name="T11" fmla="*/ 4 h 456"/>
                <a:gd name="T12" fmla="*/ 80 w 293"/>
                <a:gd name="T13" fmla="*/ 4 h 456"/>
                <a:gd name="T14" fmla="*/ 84 w 293"/>
                <a:gd name="T15" fmla="*/ 22 h 456"/>
                <a:gd name="T16" fmla="*/ 125 w 293"/>
                <a:gd name="T17" fmla="*/ 6 h 456"/>
                <a:gd name="T18" fmla="*/ 126 w 293"/>
                <a:gd name="T19" fmla="*/ 0 h 456"/>
                <a:gd name="T20" fmla="*/ 159 w 293"/>
                <a:gd name="T21" fmla="*/ 7 h 456"/>
                <a:gd name="T22" fmla="*/ 214 w 293"/>
                <a:gd name="T23" fmla="*/ 148 h 456"/>
                <a:gd name="T24" fmla="*/ 239 w 293"/>
                <a:gd name="T25" fmla="*/ 148 h 456"/>
                <a:gd name="T26" fmla="*/ 283 w 293"/>
                <a:gd name="T27" fmla="*/ 201 h 456"/>
                <a:gd name="T28" fmla="*/ 277 w 293"/>
                <a:gd name="T29" fmla="*/ 211 h 456"/>
                <a:gd name="T30" fmla="*/ 292 w 293"/>
                <a:gd name="T31" fmla="*/ 211 h 456"/>
                <a:gd name="T32" fmla="*/ 282 w 293"/>
                <a:gd name="T33" fmla="*/ 236 h 456"/>
                <a:gd name="T34" fmla="*/ 259 w 293"/>
                <a:gd name="T35" fmla="*/ 253 h 456"/>
                <a:gd name="T36" fmla="*/ 234 w 293"/>
                <a:gd name="T37" fmla="*/ 266 h 456"/>
                <a:gd name="T38" fmla="*/ 231 w 293"/>
                <a:gd name="T39" fmla="*/ 282 h 456"/>
                <a:gd name="T40" fmla="*/ 219 w 293"/>
                <a:gd name="T41" fmla="*/ 268 h 456"/>
                <a:gd name="T42" fmla="*/ 195 w 293"/>
                <a:gd name="T43" fmla="*/ 287 h 456"/>
                <a:gd name="T44" fmla="*/ 184 w 293"/>
                <a:gd name="T45" fmla="*/ 286 h 456"/>
                <a:gd name="T46" fmla="*/ 176 w 293"/>
                <a:gd name="T47" fmla="*/ 275 h 456"/>
                <a:gd name="T48" fmla="*/ 169 w 293"/>
                <a:gd name="T49" fmla="*/ 330 h 456"/>
                <a:gd name="T50" fmla="*/ 149 w 293"/>
                <a:gd name="T51" fmla="*/ 338 h 456"/>
                <a:gd name="T52" fmla="*/ 139 w 293"/>
                <a:gd name="T53" fmla="*/ 360 h 456"/>
                <a:gd name="T54" fmla="*/ 126 w 293"/>
                <a:gd name="T55" fmla="*/ 359 h 456"/>
                <a:gd name="T56" fmla="*/ 97 w 293"/>
                <a:gd name="T57" fmla="*/ 391 h 456"/>
                <a:gd name="T58" fmla="*/ 96 w 293"/>
                <a:gd name="T59" fmla="*/ 417 h 456"/>
                <a:gd name="T60" fmla="*/ 89 w 293"/>
                <a:gd name="T61" fmla="*/ 427 h 456"/>
                <a:gd name="T62" fmla="*/ 81 w 293"/>
                <a:gd name="T63" fmla="*/ 455 h 456"/>
                <a:gd name="T64" fmla="*/ 54 w 293"/>
                <a:gd name="T65" fmla="*/ 417 h 456"/>
                <a:gd name="T66" fmla="*/ 0 w 293"/>
                <a:gd name="T67" fmla="*/ 245 h 4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56"/>
                <a:gd name="T104" fmla="*/ 293 w 293"/>
                <a:gd name="T105" fmla="*/ 456 h 4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56">
                  <a:moveTo>
                    <a:pt x="0" y="245"/>
                  </a:moveTo>
                  <a:lnTo>
                    <a:pt x="17" y="246"/>
                  </a:lnTo>
                  <a:lnTo>
                    <a:pt x="18" y="217"/>
                  </a:lnTo>
                  <a:lnTo>
                    <a:pt x="38" y="176"/>
                  </a:lnTo>
                  <a:lnTo>
                    <a:pt x="29" y="146"/>
                  </a:lnTo>
                  <a:lnTo>
                    <a:pt x="70" y="4"/>
                  </a:lnTo>
                  <a:lnTo>
                    <a:pt x="80" y="4"/>
                  </a:lnTo>
                  <a:lnTo>
                    <a:pt x="84" y="22"/>
                  </a:lnTo>
                  <a:lnTo>
                    <a:pt x="125" y="6"/>
                  </a:lnTo>
                  <a:lnTo>
                    <a:pt x="126" y="0"/>
                  </a:lnTo>
                  <a:lnTo>
                    <a:pt x="159" y="7"/>
                  </a:lnTo>
                  <a:lnTo>
                    <a:pt x="214" y="148"/>
                  </a:lnTo>
                  <a:lnTo>
                    <a:pt x="239" y="148"/>
                  </a:lnTo>
                  <a:lnTo>
                    <a:pt x="283" y="201"/>
                  </a:lnTo>
                  <a:lnTo>
                    <a:pt x="277" y="211"/>
                  </a:lnTo>
                  <a:lnTo>
                    <a:pt x="292" y="211"/>
                  </a:lnTo>
                  <a:lnTo>
                    <a:pt x="282" y="236"/>
                  </a:lnTo>
                  <a:lnTo>
                    <a:pt x="259" y="253"/>
                  </a:lnTo>
                  <a:lnTo>
                    <a:pt x="234" y="266"/>
                  </a:lnTo>
                  <a:lnTo>
                    <a:pt x="231" y="282"/>
                  </a:lnTo>
                  <a:lnTo>
                    <a:pt x="219" y="268"/>
                  </a:lnTo>
                  <a:lnTo>
                    <a:pt x="195" y="287"/>
                  </a:lnTo>
                  <a:lnTo>
                    <a:pt x="184" y="286"/>
                  </a:lnTo>
                  <a:lnTo>
                    <a:pt x="176" y="275"/>
                  </a:lnTo>
                  <a:lnTo>
                    <a:pt x="169" y="330"/>
                  </a:lnTo>
                  <a:lnTo>
                    <a:pt x="149" y="338"/>
                  </a:lnTo>
                  <a:lnTo>
                    <a:pt x="139" y="360"/>
                  </a:lnTo>
                  <a:lnTo>
                    <a:pt x="126" y="359"/>
                  </a:lnTo>
                  <a:lnTo>
                    <a:pt x="97" y="391"/>
                  </a:lnTo>
                  <a:lnTo>
                    <a:pt x="96" y="417"/>
                  </a:lnTo>
                  <a:lnTo>
                    <a:pt x="89" y="427"/>
                  </a:lnTo>
                  <a:lnTo>
                    <a:pt x="81" y="455"/>
                  </a:lnTo>
                  <a:lnTo>
                    <a:pt x="54" y="417"/>
                  </a:lnTo>
                  <a:lnTo>
                    <a:pt x="0" y="245"/>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308" name="Rectangle 71"/>
            <p:cNvSpPr>
              <a:spLocks noChangeArrowheads="1"/>
            </p:cNvSpPr>
            <p:nvPr/>
          </p:nvSpPr>
          <p:spPr bwMode="auto">
            <a:xfrm>
              <a:off x="5007" y="944"/>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ME</a:t>
              </a:r>
            </a:p>
          </p:txBody>
        </p:sp>
        <p:sp>
          <p:nvSpPr>
            <p:cNvPr id="309" name="Rectangle 72"/>
            <p:cNvSpPr>
              <a:spLocks noChangeArrowheads="1"/>
            </p:cNvSpPr>
            <p:nvPr/>
          </p:nvSpPr>
          <p:spPr bwMode="auto">
            <a:xfrm>
              <a:off x="4783" y="1118"/>
              <a:ext cx="19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VT</a:t>
              </a:r>
            </a:p>
          </p:txBody>
        </p:sp>
        <p:sp>
          <p:nvSpPr>
            <p:cNvPr id="310" name="Rectangle 73"/>
            <p:cNvSpPr>
              <a:spLocks noChangeArrowheads="1"/>
            </p:cNvSpPr>
            <p:nvPr/>
          </p:nvSpPr>
          <p:spPr bwMode="auto">
            <a:xfrm>
              <a:off x="4876" y="1193"/>
              <a:ext cx="20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NH</a:t>
              </a:r>
            </a:p>
          </p:txBody>
        </p:sp>
        <p:sp>
          <p:nvSpPr>
            <p:cNvPr id="311" name="Rectangle 74"/>
            <p:cNvSpPr>
              <a:spLocks noChangeArrowheads="1"/>
            </p:cNvSpPr>
            <p:nvPr/>
          </p:nvSpPr>
          <p:spPr bwMode="auto">
            <a:xfrm>
              <a:off x="5125" y="1184"/>
              <a:ext cx="217" cy="137"/>
            </a:xfrm>
            <a:prstGeom prst="rect">
              <a:avLst/>
            </a:prstGeom>
            <a:solidFill>
              <a:srgbClr val="800080"/>
            </a:solidFill>
            <a:ln w="3175">
              <a:solidFill>
                <a:schemeClr val="tx1"/>
              </a:solidFill>
              <a:miter lim="800000"/>
              <a:headEnd/>
              <a:tailEnd/>
            </a:ln>
          </p:spPr>
          <p:txBody>
            <a:bodyPr wrap="none" lIns="92075" tIns="46038" rIns="92075" bIns="46038">
              <a:spAutoFit/>
            </a:bodyPr>
            <a:lstStyle/>
            <a:p>
              <a:pPr algn="ctr" eaLnBrk="0" hangingPunct="0"/>
              <a:r>
                <a:rPr lang="en-US" sz="800" b="1" dirty="0">
                  <a:solidFill>
                    <a:srgbClr val="FFFFFF"/>
                  </a:solidFill>
                </a:rPr>
                <a:t>MA</a:t>
              </a:r>
            </a:p>
          </p:txBody>
        </p:sp>
        <p:sp>
          <p:nvSpPr>
            <p:cNvPr id="312" name="Rectangle 75"/>
            <p:cNvSpPr>
              <a:spLocks noChangeArrowheads="1"/>
            </p:cNvSpPr>
            <p:nvPr/>
          </p:nvSpPr>
          <p:spPr bwMode="auto">
            <a:xfrm>
              <a:off x="4616" y="1293"/>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NY</a:t>
              </a:r>
            </a:p>
          </p:txBody>
        </p:sp>
        <p:sp>
          <p:nvSpPr>
            <p:cNvPr id="313" name="Rectangle 76"/>
            <p:cNvSpPr>
              <a:spLocks noChangeArrowheads="1"/>
            </p:cNvSpPr>
            <p:nvPr/>
          </p:nvSpPr>
          <p:spPr bwMode="auto">
            <a:xfrm>
              <a:off x="4854" y="1357"/>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CT</a:t>
              </a:r>
            </a:p>
          </p:txBody>
        </p:sp>
        <p:sp>
          <p:nvSpPr>
            <p:cNvPr id="314" name="Rectangle 77"/>
            <p:cNvSpPr>
              <a:spLocks noChangeArrowheads="1"/>
            </p:cNvSpPr>
            <p:nvPr/>
          </p:nvSpPr>
          <p:spPr bwMode="auto">
            <a:xfrm>
              <a:off x="4461" y="1512"/>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PA</a:t>
              </a:r>
            </a:p>
          </p:txBody>
        </p:sp>
        <p:sp>
          <p:nvSpPr>
            <p:cNvPr id="315" name="Rectangle 78"/>
            <p:cNvSpPr>
              <a:spLocks noChangeArrowheads="1"/>
            </p:cNvSpPr>
            <p:nvPr/>
          </p:nvSpPr>
          <p:spPr bwMode="auto">
            <a:xfrm>
              <a:off x="4865" y="1768"/>
              <a:ext cx="215" cy="135"/>
            </a:xfrm>
            <a:prstGeom prst="rect">
              <a:avLst/>
            </a:prstGeom>
            <a:solidFill>
              <a:srgbClr val="800080"/>
            </a:solid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MD</a:t>
              </a:r>
            </a:p>
          </p:txBody>
        </p:sp>
        <p:sp>
          <p:nvSpPr>
            <p:cNvPr id="316" name="Rectangle 79"/>
            <p:cNvSpPr>
              <a:spLocks noChangeArrowheads="1"/>
            </p:cNvSpPr>
            <p:nvPr/>
          </p:nvSpPr>
          <p:spPr bwMode="auto">
            <a:xfrm>
              <a:off x="4900" y="1583"/>
              <a:ext cx="205" cy="135"/>
            </a:xfrm>
            <a:prstGeom prst="rect">
              <a:avLst/>
            </a:prstGeom>
            <a:solidFill>
              <a:srgbClr val="FF0000"/>
            </a:solid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DE</a:t>
              </a:r>
            </a:p>
          </p:txBody>
        </p:sp>
        <p:sp>
          <p:nvSpPr>
            <p:cNvPr id="317" name="Rectangle 80"/>
            <p:cNvSpPr>
              <a:spLocks noChangeArrowheads="1"/>
            </p:cNvSpPr>
            <p:nvPr/>
          </p:nvSpPr>
          <p:spPr bwMode="auto">
            <a:xfrm>
              <a:off x="4471" y="1844"/>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VA</a:t>
              </a:r>
            </a:p>
          </p:txBody>
        </p:sp>
        <p:sp>
          <p:nvSpPr>
            <p:cNvPr id="318" name="Rectangle 81"/>
            <p:cNvSpPr>
              <a:spLocks noChangeArrowheads="1"/>
            </p:cNvSpPr>
            <p:nvPr/>
          </p:nvSpPr>
          <p:spPr bwMode="auto">
            <a:xfrm>
              <a:off x="4230" y="1774"/>
              <a:ext cx="219"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WV</a:t>
              </a:r>
            </a:p>
          </p:txBody>
        </p:sp>
        <p:sp>
          <p:nvSpPr>
            <p:cNvPr id="319" name="Rectangle 82"/>
            <p:cNvSpPr>
              <a:spLocks noChangeArrowheads="1"/>
            </p:cNvSpPr>
            <p:nvPr/>
          </p:nvSpPr>
          <p:spPr bwMode="auto">
            <a:xfrm>
              <a:off x="4429" y="2030"/>
              <a:ext cx="20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NC</a:t>
              </a:r>
            </a:p>
          </p:txBody>
        </p:sp>
        <p:sp>
          <p:nvSpPr>
            <p:cNvPr id="320" name="Rectangle 83"/>
            <p:cNvSpPr>
              <a:spLocks noChangeArrowheads="1"/>
            </p:cNvSpPr>
            <p:nvPr/>
          </p:nvSpPr>
          <p:spPr bwMode="auto">
            <a:xfrm>
              <a:off x="4347" y="2226"/>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SC</a:t>
              </a:r>
            </a:p>
          </p:txBody>
        </p:sp>
        <p:sp>
          <p:nvSpPr>
            <p:cNvPr id="321" name="Rectangle 84"/>
            <p:cNvSpPr>
              <a:spLocks noChangeArrowheads="1"/>
            </p:cNvSpPr>
            <p:nvPr/>
          </p:nvSpPr>
          <p:spPr bwMode="auto">
            <a:xfrm>
              <a:off x="4133" y="2380"/>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GA</a:t>
              </a:r>
            </a:p>
          </p:txBody>
        </p:sp>
        <p:sp>
          <p:nvSpPr>
            <p:cNvPr id="322" name="Rectangle 85"/>
            <p:cNvSpPr>
              <a:spLocks noChangeArrowheads="1"/>
            </p:cNvSpPr>
            <p:nvPr/>
          </p:nvSpPr>
          <p:spPr bwMode="auto">
            <a:xfrm>
              <a:off x="4341" y="2767"/>
              <a:ext cx="194"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FL</a:t>
              </a:r>
            </a:p>
          </p:txBody>
        </p:sp>
        <p:sp>
          <p:nvSpPr>
            <p:cNvPr id="323" name="Rectangle 86"/>
            <p:cNvSpPr>
              <a:spLocks noChangeArrowheads="1"/>
            </p:cNvSpPr>
            <p:nvPr/>
          </p:nvSpPr>
          <p:spPr bwMode="auto">
            <a:xfrm>
              <a:off x="3535" y="1688"/>
              <a:ext cx="173"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IL</a:t>
              </a:r>
            </a:p>
          </p:txBody>
        </p:sp>
        <p:sp>
          <p:nvSpPr>
            <p:cNvPr id="324" name="Rectangle 87"/>
            <p:cNvSpPr>
              <a:spLocks noChangeArrowheads="1"/>
            </p:cNvSpPr>
            <p:nvPr/>
          </p:nvSpPr>
          <p:spPr bwMode="auto">
            <a:xfrm>
              <a:off x="4048" y="1643"/>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OH</a:t>
              </a:r>
            </a:p>
          </p:txBody>
        </p:sp>
        <p:sp>
          <p:nvSpPr>
            <p:cNvPr id="325" name="Rectangle 88"/>
            <p:cNvSpPr>
              <a:spLocks noChangeArrowheads="1"/>
            </p:cNvSpPr>
            <p:nvPr/>
          </p:nvSpPr>
          <p:spPr bwMode="auto">
            <a:xfrm>
              <a:off x="3786" y="1681"/>
              <a:ext cx="180"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IN</a:t>
              </a:r>
            </a:p>
          </p:txBody>
        </p:sp>
        <p:sp>
          <p:nvSpPr>
            <p:cNvPr id="326" name="Rectangle 89"/>
            <p:cNvSpPr>
              <a:spLocks noChangeArrowheads="1"/>
            </p:cNvSpPr>
            <p:nvPr/>
          </p:nvSpPr>
          <p:spPr bwMode="auto">
            <a:xfrm>
              <a:off x="3839" y="1284"/>
              <a:ext cx="187"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MI</a:t>
              </a:r>
            </a:p>
          </p:txBody>
        </p:sp>
        <p:sp>
          <p:nvSpPr>
            <p:cNvPr id="327" name="Rectangle 90"/>
            <p:cNvSpPr>
              <a:spLocks noChangeArrowheads="1"/>
            </p:cNvSpPr>
            <p:nvPr/>
          </p:nvSpPr>
          <p:spPr bwMode="auto">
            <a:xfrm>
              <a:off x="3437" y="1254"/>
              <a:ext cx="194"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WI</a:t>
              </a:r>
            </a:p>
          </p:txBody>
        </p:sp>
        <p:sp>
          <p:nvSpPr>
            <p:cNvPr id="328" name="Rectangle 91"/>
            <p:cNvSpPr>
              <a:spLocks noChangeArrowheads="1"/>
            </p:cNvSpPr>
            <p:nvPr/>
          </p:nvSpPr>
          <p:spPr bwMode="auto">
            <a:xfrm>
              <a:off x="3926" y="1914"/>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KY</a:t>
              </a:r>
            </a:p>
          </p:txBody>
        </p:sp>
        <p:sp>
          <p:nvSpPr>
            <p:cNvPr id="329" name="Rectangle 92"/>
            <p:cNvSpPr>
              <a:spLocks noChangeArrowheads="1"/>
            </p:cNvSpPr>
            <p:nvPr/>
          </p:nvSpPr>
          <p:spPr bwMode="auto">
            <a:xfrm>
              <a:off x="3799" y="2099"/>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TN</a:t>
              </a:r>
            </a:p>
          </p:txBody>
        </p:sp>
        <p:sp>
          <p:nvSpPr>
            <p:cNvPr id="330" name="Rectangle 93"/>
            <p:cNvSpPr>
              <a:spLocks noChangeArrowheads="1"/>
            </p:cNvSpPr>
            <p:nvPr/>
          </p:nvSpPr>
          <p:spPr bwMode="auto">
            <a:xfrm>
              <a:off x="3816" y="2394"/>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AL</a:t>
              </a:r>
            </a:p>
          </p:txBody>
        </p:sp>
        <p:sp>
          <p:nvSpPr>
            <p:cNvPr id="331" name="Rectangle 94"/>
            <p:cNvSpPr>
              <a:spLocks noChangeArrowheads="1"/>
            </p:cNvSpPr>
            <p:nvPr/>
          </p:nvSpPr>
          <p:spPr bwMode="auto">
            <a:xfrm>
              <a:off x="3540" y="2406"/>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MS</a:t>
              </a:r>
            </a:p>
          </p:txBody>
        </p:sp>
        <p:sp>
          <p:nvSpPr>
            <p:cNvPr id="332" name="Rectangle 95"/>
            <p:cNvSpPr>
              <a:spLocks noChangeArrowheads="1"/>
            </p:cNvSpPr>
            <p:nvPr/>
          </p:nvSpPr>
          <p:spPr bwMode="auto">
            <a:xfrm>
              <a:off x="3269" y="2226"/>
              <a:ext cx="20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AR</a:t>
              </a:r>
            </a:p>
          </p:txBody>
        </p:sp>
        <p:sp>
          <p:nvSpPr>
            <p:cNvPr id="333" name="Rectangle 96"/>
            <p:cNvSpPr>
              <a:spLocks noChangeArrowheads="1"/>
            </p:cNvSpPr>
            <p:nvPr/>
          </p:nvSpPr>
          <p:spPr bwMode="auto">
            <a:xfrm>
              <a:off x="3286" y="2596"/>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LA</a:t>
              </a:r>
            </a:p>
          </p:txBody>
        </p:sp>
        <p:sp>
          <p:nvSpPr>
            <p:cNvPr id="334" name="Rectangle 97"/>
            <p:cNvSpPr>
              <a:spLocks noChangeArrowheads="1"/>
            </p:cNvSpPr>
            <p:nvPr/>
          </p:nvSpPr>
          <p:spPr bwMode="auto">
            <a:xfrm>
              <a:off x="2667" y="2573"/>
              <a:ext cx="19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TX</a:t>
              </a:r>
            </a:p>
          </p:txBody>
        </p:sp>
        <p:sp>
          <p:nvSpPr>
            <p:cNvPr id="335" name="Rectangle 98"/>
            <p:cNvSpPr>
              <a:spLocks noChangeArrowheads="1"/>
            </p:cNvSpPr>
            <p:nvPr/>
          </p:nvSpPr>
          <p:spPr bwMode="auto">
            <a:xfrm>
              <a:off x="2873" y="2174"/>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OK</a:t>
              </a:r>
            </a:p>
          </p:txBody>
        </p:sp>
        <p:sp>
          <p:nvSpPr>
            <p:cNvPr id="336" name="Rectangle 99"/>
            <p:cNvSpPr>
              <a:spLocks noChangeArrowheads="1"/>
            </p:cNvSpPr>
            <p:nvPr/>
          </p:nvSpPr>
          <p:spPr bwMode="auto">
            <a:xfrm>
              <a:off x="3259" y="1889"/>
              <a:ext cx="219"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MO</a:t>
              </a:r>
            </a:p>
          </p:txBody>
        </p:sp>
        <p:sp>
          <p:nvSpPr>
            <p:cNvPr id="337" name="Rectangle 100"/>
            <p:cNvSpPr>
              <a:spLocks noChangeArrowheads="1"/>
            </p:cNvSpPr>
            <p:nvPr/>
          </p:nvSpPr>
          <p:spPr bwMode="auto">
            <a:xfrm>
              <a:off x="2768" y="1863"/>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KS</a:t>
              </a:r>
            </a:p>
          </p:txBody>
        </p:sp>
        <p:sp>
          <p:nvSpPr>
            <p:cNvPr id="338" name="Rectangle 101"/>
            <p:cNvSpPr>
              <a:spLocks noChangeArrowheads="1"/>
            </p:cNvSpPr>
            <p:nvPr/>
          </p:nvSpPr>
          <p:spPr bwMode="auto">
            <a:xfrm>
              <a:off x="3180" y="1514"/>
              <a:ext cx="180"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IA</a:t>
              </a:r>
            </a:p>
          </p:txBody>
        </p:sp>
        <p:sp>
          <p:nvSpPr>
            <p:cNvPr id="339" name="Rectangle 102"/>
            <p:cNvSpPr>
              <a:spLocks noChangeArrowheads="1"/>
            </p:cNvSpPr>
            <p:nvPr/>
          </p:nvSpPr>
          <p:spPr bwMode="auto">
            <a:xfrm>
              <a:off x="3060" y="1042"/>
              <a:ext cx="233"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MN </a:t>
              </a:r>
            </a:p>
          </p:txBody>
        </p:sp>
        <p:sp>
          <p:nvSpPr>
            <p:cNvPr id="340" name="Rectangle 103"/>
            <p:cNvSpPr>
              <a:spLocks noChangeArrowheads="1"/>
            </p:cNvSpPr>
            <p:nvPr/>
          </p:nvSpPr>
          <p:spPr bwMode="auto">
            <a:xfrm>
              <a:off x="2643" y="983"/>
              <a:ext cx="20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ND</a:t>
              </a:r>
            </a:p>
          </p:txBody>
        </p:sp>
        <p:sp>
          <p:nvSpPr>
            <p:cNvPr id="341" name="Rectangle 104"/>
            <p:cNvSpPr>
              <a:spLocks noChangeArrowheads="1"/>
            </p:cNvSpPr>
            <p:nvPr/>
          </p:nvSpPr>
          <p:spPr bwMode="auto">
            <a:xfrm>
              <a:off x="2663" y="1279"/>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SD</a:t>
              </a:r>
            </a:p>
          </p:txBody>
        </p:sp>
        <p:sp>
          <p:nvSpPr>
            <p:cNvPr id="342" name="Rectangle 105"/>
            <p:cNvSpPr>
              <a:spLocks noChangeArrowheads="1"/>
            </p:cNvSpPr>
            <p:nvPr/>
          </p:nvSpPr>
          <p:spPr bwMode="auto">
            <a:xfrm>
              <a:off x="2665" y="1565"/>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NE</a:t>
              </a:r>
            </a:p>
          </p:txBody>
        </p:sp>
        <p:sp>
          <p:nvSpPr>
            <p:cNvPr id="343" name="Rectangle 106"/>
            <p:cNvSpPr>
              <a:spLocks noChangeArrowheads="1"/>
            </p:cNvSpPr>
            <p:nvPr/>
          </p:nvSpPr>
          <p:spPr bwMode="auto">
            <a:xfrm>
              <a:off x="2068" y="2214"/>
              <a:ext cx="21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NM</a:t>
              </a:r>
            </a:p>
          </p:txBody>
        </p:sp>
        <p:sp>
          <p:nvSpPr>
            <p:cNvPr id="344" name="Rectangle 107"/>
            <p:cNvSpPr>
              <a:spLocks noChangeArrowheads="1"/>
            </p:cNvSpPr>
            <p:nvPr/>
          </p:nvSpPr>
          <p:spPr bwMode="auto">
            <a:xfrm>
              <a:off x="1573" y="2184"/>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AZ</a:t>
              </a:r>
            </a:p>
          </p:txBody>
        </p:sp>
        <p:sp>
          <p:nvSpPr>
            <p:cNvPr id="345" name="Rectangle 108"/>
            <p:cNvSpPr>
              <a:spLocks noChangeArrowheads="1"/>
            </p:cNvSpPr>
            <p:nvPr/>
          </p:nvSpPr>
          <p:spPr bwMode="auto">
            <a:xfrm>
              <a:off x="2168" y="1779"/>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CO</a:t>
              </a:r>
            </a:p>
          </p:txBody>
        </p:sp>
        <p:sp>
          <p:nvSpPr>
            <p:cNvPr id="346" name="Rectangle 109"/>
            <p:cNvSpPr>
              <a:spLocks noChangeArrowheads="1"/>
            </p:cNvSpPr>
            <p:nvPr/>
          </p:nvSpPr>
          <p:spPr bwMode="auto">
            <a:xfrm>
              <a:off x="1676" y="1705"/>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UT</a:t>
              </a:r>
            </a:p>
          </p:txBody>
        </p:sp>
        <p:sp>
          <p:nvSpPr>
            <p:cNvPr id="347" name="Rectangle 110"/>
            <p:cNvSpPr>
              <a:spLocks noChangeArrowheads="1"/>
            </p:cNvSpPr>
            <p:nvPr/>
          </p:nvSpPr>
          <p:spPr bwMode="auto">
            <a:xfrm>
              <a:off x="2054" y="1371"/>
              <a:ext cx="219"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WY</a:t>
              </a:r>
            </a:p>
          </p:txBody>
        </p:sp>
        <p:sp>
          <p:nvSpPr>
            <p:cNvPr id="348" name="Rectangle 111"/>
            <p:cNvSpPr>
              <a:spLocks noChangeArrowheads="1"/>
            </p:cNvSpPr>
            <p:nvPr/>
          </p:nvSpPr>
          <p:spPr bwMode="auto">
            <a:xfrm>
              <a:off x="1992" y="983"/>
              <a:ext cx="20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MT</a:t>
              </a:r>
            </a:p>
          </p:txBody>
        </p:sp>
        <p:sp>
          <p:nvSpPr>
            <p:cNvPr id="349" name="Rectangle 112"/>
            <p:cNvSpPr>
              <a:spLocks noChangeArrowheads="1"/>
            </p:cNvSpPr>
            <p:nvPr/>
          </p:nvSpPr>
          <p:spPr bwMode="auto">
            <a:xfrm>
              <a:off x="1223" y="774"/>
              <a:ext cx="22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WA</a:t>
              </a:r>
            </a:p>
          </p:txBody>
        </p:sp>
        <p:sp>
          <p:nvSpPr>
            <p:cNvPr id="350" name="Rectangle 113"/>
            <p:cNvSpPr>
              <a:spLocks noChangeArrowheads="1"/>
            </p:cNvSpPr>
            <p:nvPr/>
          </p:nvSpPr>
          <p:spPr bwMode="auto">
            <a:xfrm>
              <a:off x="1068" y="1108"/>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OR</a:t>
              </a:r>
            </a:p>
          </p:txBody>
        </p:sp>
        <p:sp>
          <p:nvSpPr>
            <p:cNvPr id="351" name="Rectangle 114"/>
            <p:cNvSpPr>
              <a:spLocks noChangeArrowheads="1"/>
            </p:cNvSpPr>
            <p:nvPr/>
          </p:nvSpPr>
          <p:spPr bwMode="auto">
            <a:xfrm>
              <a:off x="1544" y="1216"/>
              <a:ext cx="180"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ID</a:t>
              </a:r>
            </a:p>
          </p:txBody>
        </p:sp>
        <p:sp>
          <p:nvSpPr>
            <p:cNvPr id="352" name="Rectangle 115"/>
            <p:cNvSpPr>
              <a:spLocks noChangeArrowheads="1"/>
            </p:cNvSpPr>
            <p:nvPr/>
          </p:nvSpPr>
          <p:spPr bwMode="auto">
            <a:xfrm>
              <a:off x="1247" y="1565"/>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NV</a:t>
              </a:r>
            </a:p>
          </p:txBody>
        </p:sp>
        <p:sp>
          <p:nvSpPr>
            <p:cNvPr id="353" name="Rectangle 116"/>
            <p:cNvSpPr>
              <a:spLocks noChangeArrowheads="1"/>
            </p:cNvSpPr>
            <p:nvPr/>
          </p:nvSpPr>
          <p:spPr bwMode="auto">
            <a:xfrm>
              <a:off x="941" y="1759"/>
              <a:ext cx="20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CA</a:t>
              </a:r>
            </a:p>
          </p:txBody>
        </p:sp>
        <p:sp>
          <p:nvSpPr>
            <p:cNvPr id="354" name="Text Box 117"/>
            <p:cNvSpPr txBox="1">
              <a:spLocks noChangeArrowheads="1"/>
            </p:cNvSpPr>
            <p:nvPr/>
          </p:nvSpPr>
          <p:spPr bwMode="auto">
            <a:xfrm>
              <a:off x="4862" y="1933"/>
              <a:ext cx="246" cy="135"/>
            </a:xfrm>
            <a:prstGeom prst="rect">
              <a:avLst/>
            </a:prstGeom>
            <a:solidFill>
              <a:srgbClr val="FF0000"/>
            </a:solidFill>
            <a:ln w="9525">
              <a:noFill/>
              <a:miter lim="800000"/>
              <a:headEnd/>
              <a:tailEnd/>
            </a:ln>
          </p:spPr>
          <p:txBody>
            <a:bodyPr>
              <a:spAutoFit/>
            </a:bodyPr>
            <a:lstStyle/>
            <a:p>
              <a:pPr eaLnBrk="0" hangingPunct="0">
                <a:spcBef>
                  <a:spcPct val="50000"/>
                </a:spcBef>
              </a:pPr>
              <a:r>
                <a:rPr lang="en-US" sz="800" b="1" dirty="0">
                  <a:solidFill>
                    <a:srgbClr val="FFFFFF"/>
                  </a:solidFill>
                </a:rPr>
                <a:t>DC</a:t>
              </a:r>
              <a:endParaRPr lang="en-GB" sz="800" b="1" dirty="0">
                <a:solidFill>
                  <a:srgbClr val="FFFFFF"/>
                </a:solidFill>
              </a:endParaRPr>
            </a:p>
          </p:txBody>
        </p:sp>
        <p:sp>
          <p:nvSpPr>
            <p:cNvPr id="355" name="Rectangle 122"/>
            <p:cNvSpPr>
              <a:spLocks noChangeArrowheads="1"/>
            </p:cNvSpPr>
            <p:nvPr/>
          </p:nvSpPr>
          <p:spPr bwMode="auto">
            <a:xfrm>
              <a:off x="4733" y="1545"/>
              <a:ext cx="187" cy="125"/>
            </a:xfrm>
            <a:prstGeom prst="rect">
              <a:avLst/>
            </a:prstGeom>
            <a:noFill/>
            <a:ln w="3175">
              <a:noFill/>
              <a:miter lim="800000"/>
              <a:headEnd/>
              <a:tailEnd/>
            </a:ln>
          </p:spPr>
          <p:txBody>
            <a:bodyPr wrap="none" lIns="92075" tIns="46038" rIns="92075" bIns="46038">
              <a:spAutoFit/>
            </a:bodyPr>
            <a:lstStyle/>
            <a:p>
              <a:pPr algn="ctr" eaLnBrk="0" hangingPunct="0"/>
              <a:r>
                <a:rPr lang="en-US" sz="700" b="1" dirty="0">
                  <a:solidFill>
                    <a:srgbClr val="FFFFFF"/>
                  </a:solidFill>
                </a:rPr>
                <a:t>NJ</a:t>
              </a:r>
            </a:p>
          </p:txBody>
        </p:sp>
        <p:sp>
          <p:nvSpPr>
            <p:cNvPr id="356" name="Line 124"/>
            <p:cNvSpPr>
              <a:spLocks noChangeShapeType="1"/>
            </p:cNvSpPr>
            <p:nvPr/>
          </p:nvSpPr>
          <p:spPr bwMode="blackWhite">
            <a:xfrm>
              <a:off x="5013" y="1397"/>
              <a:ext cx="152" cy="104"/>
            </a:xfrm>
            <a:prstGeom prst="line">
              <a:avLst/>
            </a:prstGeom>
            <a:noFill/>
            <a:ln w="9525">
              <a:solidFill>
                <a:srgbClr val="000000"/>
              </a:solidFill>
              <a:round/>
              <a:headEnd/>
              <a:tailEnd/>
            </a:ln>
          </p:spPr>
          <p:txBody>
            <a:bodyPr wrap="none" lIns="63500" tIns="0" rIns="64800" bIns="0"/>
            <a:lstStyle/>
            <a:p>
              <a:endParaRPr lang="en-US" dirty="0">
                <a:solidFill>
                  <a:srgbClr val="000000"/>
                </a:solidFill>
              </a:endParaRPr>
            </a:p>
          </p:txBody>
        </p:sp>
        <p:sp>
          <p:nvSpPr>
            <p:cNvPr id="357" name="Rectangle 125"/>
            <p:cNvSpPr>
              <a:spLocks noChangeArrowheads="1"/>
            </p:cNvSpPr>
            <p:nvPr/>
          </p:nvSpPr>
          <p:spPr bwMode="auto">
            <a:xfrm rot="10800000" flipV="1">
              <a:off x="5115" y="1428"/>
              <a:ext cx="188" cy="135"/>
            </a:xfrm>
            <a:prstGeom prst="rect">
              <a:avLst/>
            </a:prstGeom>
            <a:solidFill>
              <a:srgbClr val="FF0000"/>
            </a:solidFill>
            <a:ln w="9525">
              <a:noFill/>
              <a:miter lim="800000"/>
              <a:headEnd/>
              <a:tailEnd/>
            </a:ln>
          </p:spPr>
          <p:txBody>
            <a:bodyPr lIns="92075" tIns="46038" rIns="92075" bIns="46038">
              <a:spAutoFit/>
            </a:bodyPr>
            <a:lstStyle/>
            <a:p>
              <a:pPr algn="ctr" eaLnBrk="0" hangingPunct="0"/>
              <a:r>
                <a:rPr lang="en-US" sz="800" dirty="0">
                  <a:solidFill>
                    <a:srgbClr val="FFFFFF"/>
                  </a:solidFill>
                </a:rPr>
                <a:t>RI</a:t>
              </a:r>
            </a:p>
          </p:txBody>
        </p:sp>
      </p:grpSp>
      <p:grpSp>
        <p:nvGrpSpPr>
          <p:cNvPr id="367" name="Group 126"/>
          <p:cNvGrpSpPr>
            <a:grpSpLocks/>
          </p:cNvGrpSpPr>
          <p:nvPr/>
        </p:nvGrpSpPr>
        <p:grpSpPr bwMode="auto">
          <a:xfrm>
            <a:off x="5018723" y="5630864"/>
            <a:ext cx="381000" cy="728662"/>
            <a:chOff x="3120" y="3200"/>
            <a:chExt cx="240" cy="459"/>
          </a:xfrm>
        </p:grpSpPr>
        <p:sp>
          <p:nvSpPr>
            <p:cNvPr id="368" name="Rectangle 119"/>
            <p:cNvSpPr>
              <a:spLocks noChangeArrowheads="1"/>
            </p:cNvSpPr>
            <p:nvPr/>
          </p:nvSpPr>
          <p:spPr bwMode="auto">
            <a:xfrm>
              <a:off x="3120" y="3200"/>
              <a:ext cx="240" cy="96"/>
            </a:xfrm>
            <a:prstGeom prst="rect">
              <a:avLst/>
            </a:prstGeom>
            <a:solidFill>
              <a:srgbClr val="FF0000"/>
            </a:solidFill>
            <a:ln w="9525">
              <a:solidFill>
                <a:schemeClr val="tx1"/>
              </a:solidFill>
              <a:miter lim="800000"/>
              <a:headEnd/>
              <a:tailEnd/>
            </a:ln>
          </p:spPr>
          <p:txBody>
            <a:bodyPr wrap="none" anchor="ctr"/>
            <a:lstStyle/>
            <a:p>
              <a:endParaRPr lang="en-US" dirty="0">
                <a:solidFill>
                  <a:srgbClr val="000000"/>
                </a:solidFill>
              </a:endParaRPr>
            </a:p>
          </p:txBody>
        </p:sp>
        <p:sp>
          <p:nvSpPr>
            <p:cNvPr id="369" name="Rectangle 120"/>
            <p:cNvSpPr>
              <a:spLocks noChangeArrowheads="1"/>
            </p:cNvSpPr>
            <p:nvPr/>
          </p:nvSpPr>
          <p:spPr bwMode="auto">
            <a:xfrm>
              <a:off x="3120" y="3344"/>
              <a:ext cx="240" cy="123"/>
            </a:xfrm>
            <a:prstGeom prst="rect">
              <a:avLst/>
            </a:prstGeom>
            <a:solidFill>
              <a:srgbClr val="800080"/>
            </a:solidFill>
            <a:ln w="9525">
              <a:solidFill>
                <a:schemeClr val="tx1"/>
              </a:solidFill>
              <a:miter lim="800000"/>
              <a:headEnd/>
              <a:tailEnd/>
            </a:ln>
          </p:spPr>
          <p:txBody>
            <a:bodyPr wrap="none" anchor="ctr"/>
            <a:lstStyle/>
            <a:p>
              <a:endParaRPr lang="en-US" dirty="0">
                <a:solidFill>
                  <a:srgbClr val="000000"/>
                </a:solidFill>
              </a:endParaRPr>
            </a:p>
          </p:txBody>
        </p:sp>
        <p:sp>
          <p:nvSpPr>
            <p:cNvPr id="370" name="Rectangle 121"/>
            <p:cNvSpPr>
              <a:spLocks noChangeArrowheads="1"/>
            </p:cNvSpPr>
            <p:nvPr/>
          </p:nvSpPr>
          <p:spPr bwMode="auto">
            <a:xfrm>
              <a:off x="3120" y="3536"/>
              <a:ext cx="240" cy="123"/>
            </a:xfrm>
            <a:prstGeom prst="rect">
              <a:avLst/>
            </a:prstGeom>
            <a:solidFill>
              <a:srgbClr val="00FFFF"/>
            </a:solidFill>
            <a:ln w="9525">
              <a:solidFill>
                <a:schemeClr val="tx1"/>
              </a:solidFill>
              <a:miter lim="800000"/>
              <a:headEnd/>
              <a:tailEnd/>
            </a:ln>
          </p:spPr>
          <p:txBody>
            <a:bodyPr wrap="none" anchor="ctr"/>
            <a:lstStyle/>
            <a:p>
              <a:endParaRPr lang="en-US" dirty="0">
                <a:solidFill>
                  <a:srgbClr val="000000"/>
                </a:solidFill>
              </a:endParaRPr>
            </a:p>
          </p:txBody>
        </p:sp>
      </p:grpSp>
      <p:sp>
        <p:nvSpPr>
          <p:cNvPr id="371" name="Text Box 118"/>
          <p:cNvSpPr txBox="1">
            <a:spLocks noChangeArrowheads="1"/>
          </p:cNvSpPr>
          <p:nvPr/>
        </p:nvSpPr>
        <p:spPr bwMode="auto">
          <a:xfrm>
            <a:off x="5392739" y="5429250"/>
            <a:ext cx="3276600" cy="930275"/>
          </a:xfrm>
          <a:prstGeom prst="rect">
            <a:avLst/>
          </a:prstGeom>
          <a:noFill/>
          <a:ln w="12700" cap="rnd">
            <a:noFill/>
            <a:miter lim="800000"/>
            <a:headEnd/>
            <a:tailEnd/>
          </a:ln>
        </p:spPr>
        <p:txBody>
          <a:bodyPr>
            <a:spAutoFit/>
          </a:bodyPr>
          <a:lstStyle/>
          <a:p>
            <a:pPr eaLnBrk="0" hangingPunct="0">
              <a:spcBef>
                <a:spcPct val="50000"/>
              </a:spcBef>
            </a:pPr>
            <a:endParaRPr lang="en-US" sz="1000" u="sng" dirty="0">
              <a:solidFill>
                <a:srgbClr val="000000"/>
              </a:solidFill>
            </a:endParaRPr>
          </a:p>
          <a:p>
            <a:pPr eaLnBrk="0" hangingPunct="0">
              <a:spcBef>
                <a:spcPct val="50000"/>
              </a:spcBef>
            </a:pPr>
            <a:r>
              <a:rPr lang="en-US" sz="1000" dirty="0">
                <a:solidFill>
                  <a:srgbClr val="000000"/>
                </a:solidFill>
              </a:rPr>
              <a:t>Equally weighted  three factor  formula</a:t>
            </a:r>
          </a:p>
          <a:p>
            <a:pPr eaLnBrk="0" hangingPunct="0">
              <a:spcBef>
                <a:spcPct val="50000"/>
              </a:spcBef>
            </a:pPr>
            <a:r>
              <a:rPr lang="en-US" sz="1000" dirty="0">
                <a:solidFill>
                  <a:srgbClr val="000000"/>
                </a:solidFill>
              </a:rPr>
              <a:t>Double weighted sales factor</a:t>
            </a:r>
          </a:p>
          <a:p>
            <a:pPr eaLnBrk="0" hangingPunct="0">
              <a:spcBef>
                <a:spcPct val="50000"/>
              </a:spcBef>
            </a:pPr>
            <a:r>
              <a:rPr lang="en-US" sz="1000" dirty="0">
                <a:solidFill>
                  <a:srgbClr val="000000"/>
                </a:solidFill>
              </a:rPr>
              <a:t>Triple or greater weighted or single sales factor</a:t>
            </a:r>
          </a:p>
        </p:txBody>
      </p:sp>
      <p:sp>
        <p:nvSpPr>
          <p:cNvPr id="372" name="Rectangle 123"/>
          <p:cNvSpPr>
            <a:spLocks noChangeArrowheads="1"/>
          </p:cNvSpPr>
          <p:nvPr/>
        </p:nvSpPr>
        <p:spPr bwMode="auto">
          <a:xfrm>
            <a:off x="248144" y="5910263"/>
            <a:ext cx="4302125" cy="274637"/>
          </a:xfrm>
          <a:prstGeom prst="rect">
            <a:avLst/>
          </a:prstGeom>
          <a:noFill/>
          <a:ln w="12700" cap="sq">
            <a:noFill/>
            <a:miter lim="800000"/>
            <a:headEnd type="none" w="sm" len="sm"/>
            <a:tailEnd type="none" w="sm" len="sm"/>
          </a:ln>
        </p:spPr>
        <p:txBody>
          <a:bodyPr wrap="none">
            <a:spAutoFit/>
          </a:bodyPr>
          <a:lstStyle/>
          <a:p>
            <a:pPr algn="ctr" eaLnBrk="0" hangingPunct="0">
              <a:spcBef>
                <a:spcPct val="50000"/>
              </a:spcBef>
            </a:pPr>
            <a:r>
              <a:rPr lang="en-US" sz="1200" b="1" dirty="0">
                <a:solidFill>
                  <a:srgbClr val="000000"/>
                </a:solidFill>
              </a:rPr>
              <a:t>*Does not address industry-specific or optional formulas</a:t>
            </a:r>
          </a:p>
        </p:txBody>
      </p:sp>
    </p:spTree>
    <p:extLst>
      <p:ext uri="{BB962C8B-B14F-4D97-AF65-F5344CB8AC3E}">
        <p14:creationId xmlns:p14="http://schemas.microsoft.com/office/powerpoint/2010/main" val="36433420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sz="2200" b="0" i="0" dirty="0" smtClean="0"/>
              <a:t>Apportionment Principles – </a:t>
            </a:r>
            <a:r>
              <a:rPr lang="en-US" sz="2200" b="0" i="0" dirty="0" smtClean="0"/>
              <a:t>Apportionment Formulas* – 2003</a:t>
            </a:r>
            <a:endParaRPr lang="en-US" sz="2200" b="0" i="0" dirty="0"/>
          </a:p>
        </p:txBody>
      </p:sp>
      <p:sp>
        <p:nvSpPr>
          <p:cNvPr id="134" name="Date Placeholder 133"/>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8" name="Footer Placeholder 7"/>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0" name="Slide Number Placeholder 9"/>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181</a:t>
            </a:fld>
            <a:endParaRPr lang="en-GB" dirty="0">
              <a:solidFill>
                <a:srgbClr val="000000"/>
              </a:solidFill>
            </a:endParaRPr>
          </a:p>
        </p:txBody>
      </p:sp>
      <p:grpSp>
        <p:nvGrpSpPr>
          <p:cNvPr id="130" name="Group 129"/>
          <p:cNvGrpSpPr>
            <a:grpSpLocks/>
          </p:cNvGrpSpPr>
          <p:nvPr/>
        </p:nvGrpSpPr>
        <p:grpSpPr bwMode="auto">
          <a:xfrm>
            <a:off x="530225" y="1649015"/>
            <a:ext cx="7856538" cy="3962400"/>
            <a:chOff x="393" y="656"/>
            <a:chExt cx="4949" cy="2496"/>
          </a:xfrm>
        </p:grpSpPr>
        <p:sp>
          <p:nvSpPr>
            <p:cNvPr id="131" name="Line 2"/>
            <p:cNvSpPr>
              <a:spLocks noChangeShapeType="1"/>
            </p:cNvSpPr>
            <p:nvPr/>
          </p:nvSpPr>
          <p:spPr bwMode="blackWhite">
            <a:xfrm>
              <a:off x="5009" y="1397"/>
              <a:ext cx="152" cy="104"/>
            </a:xfrm>
            <a:prstGeom prst="line">
              <a:avLst/>
            </a:prstGeom>
            <a:noFill/>
            <a:ln w="9525">
              <a:solidFill>
                <a:srgbClr val="000000"/>
              </a:solidFill>
              <a:round/>
              <a:headEnd/>
              <a:tailEnd/>
            </a:ln>
          </p:spPr>
          <p:txBody>
            <a:bodyPr wrap="none" lIns="63500" tIns="0" rIns="64800" bIns="0"/>
            <a:lstStyle/>
            <a:p>
              <a:endParaRPr lang="en-US" dirty="0">
                <a:solidFill>
                  <a:srgbClr val="000000"/>
                </a:solidFill>
              </a:endParaRPr>
            </a:p>
          </p:txBody>
        </p:sp>
        <p:sp>
          <p:nvSpPr>
            <p:cNvPr id="132" name="Line 3"/>
            <p:cNvSpPr>
              <a:spLocks noChangeShapeType="1"/>
            </p:cNvSpPr>
            <p:nvPr/>
          </p:nvSpPr>
          <p:spPr bwMode="blackWhite">
            <a:xfrm>
              <a:off x="4750" y="1794"/>
              <a:ext cx="128" cy="40"/>
            </a:xfrm>
            <a:prstGeom prst="line">
              <a:avLst/>
            </a:prstGeom>
            <a:noFill/>
            <a:ln w="9525">
              <a:solidFill>
                <a:srgbClr val="000000"/>
              </a:solidFill>
              <a:round/>
              <a:headEnd/>
              <a:tailEnd/>
            </a:ln>
          </p:spPr>
          <p:txBody>
            <a:bodyPr wrap="none" lIns="63500" tIns="0" rIns="64800" bIns="0"/>
            <a:lstStyle/>
            <a:p>
              <a:endParaRPr lang="en-US" dirty="0">
                <a:solidFill>
                  <a:srgbClr val="000000"/>
                </a:solidFill>
              </a:endParaRPr>
            </a:p>
          </p:txBody>
        </p:sp>
        <p:sp>
          <p:nvSpPr>
            <p:cNvPr id="133" name="Line 4"/>
            <p:cNvSpPr>
              <a:spLocks noChangeShapeType="1"/>
            </p:cNvSpPr>
            <p:nvPr/>
          </p:nvSpPr>
          <p:spPr bwMode="blackWhite">
            <a:xfrm flipV="1">
              <a:off x="4801" y="1673"/>
              <a:ext cx="168" cy="72"/>
            </a:xfrm>
            <a:prstGeom prst="line">
              <a:avLst/>
            </a:prstGeom>
            <a:noFill/>
            <a:ln w="9525">
              <a:solidFill>
                <a:srgbClr val="000000"/>
              </a:solidFill>
              <a:round/>
              <a:headEnd/>
              <a:tailEnd/>
            </a:ln>
          </p:spPr>
          <p:txBody>
            <a:bodyPr wrap="none" lIns="63500" tIns="0" rIns="64800" bIns="0"/>
            <a:lstStyle/>
            <a:p>
              <a:endParaRPr lang="en-US" dirty="0">
                <a:solidFill>
                  <a:srgbClr val="000000"/>
                </a:solidFill>
              </a:endParaRPr>
            </a:p>
          </p:txBody>
        </p:sp>
        <p:sp>
          <p:nvSpPr>
            <p:cNvPr id="135" name="Line 5"/>
            <p:cNvSpPr>
              <a:spLocks noChangeShapeType="1"/>
            </p:cNvSpPr>
            <p:nvPr/>
          </p:nvSpPr>
          <p:spPr bwMode="blackWhite">
            <a:xfrm flipV="1">
              <a:off x="5056" y="1260"/>
              <a:ext cx="168" cy="72"/>
            </a:xfrm>
            <a:prstGeom prst="line">
              <a:avLst/>
            </a:prstGeom>
            <a:noFill/>
            <a:ln w="9525">
              <a:solidFill>
                <a:srgbClr val="000000"/>
              </a:solidFill>
              <a:round/>
              <a:headEnd/>
              <a:tailEnd/>
            </a:ln>
          </p:spPr>
          <p:txBody>
            <a:bodyPr wrap="none" lIns="63500" tIns="0" rIns="64800" bIns="0"/>
            <a:lstStyle/>
            <a:p>
              <a:endParaRPr lang="en-US" dirty="0">
                <a:solidFill>
                  <a:srgbClr val="000000"/>
                </a:solidFill>
              </a:endParaRPr>
            </a:p>
          </p:txBody>
        </p:sp>
        <p:sp>
          <p:nvSpPr>
            <p:cNvPr id="136" name="Freeform 9"/>
            <p:cNvSpPr>
              <a:spLocks/>
            </p:cNvSpPr>
            <p:nvPr/>
          </p:nvSpPr>
          <p:spPr bwMode="auto">
            <a:xfrm>
              <a:off x="995" y="656"/>
              <a:ext cx="576" cy="378"/>
            </a:xfrm>
            <a:custGeom>
              <a:avLst/>
              <a:gdLst>
                <a:gd name="T0" fmla="*/ 19 w 533"/>
                <a:gd name="T1" fmla="*/ 84 h 387"/>
                <a:gd name="T2" fmla="*/ 12 w 533"/>
                <a:gd name="T3" fmla="*/ 190 h 387"/>
                <a:gd name="T4" fmla="*/ 24 w 533"/>
                <a:gd name="T5" fmla="*/ 190 h 387"/>
                <a:gd name="T6" fmla="*/ 17 w 533"/>
                <a:gd name="T7" fmla="*/ 212 h 387"/>
                <a:gd name="T8" fmla="*/ 8 w 533"/>
                <a:gd name="T9" fmla="*/ 199 h 387"/>
                <a:gd name="T10" fmla="*/ 0 w 533"/>
                <a:gd name="T11" fmla="*/ 227 h 387"/>
                <a:gd name="T12" fmla="*/ 37 w 533"/>
                <a:gd name="T13" fmla="*/ 248 h 387"/>
                <a:gd name="T14" fmla="*/ 38 w 533"/>
                <a:gd name="T15" fmla="*/ 258 h 387"/>
                <a:gd name="T16" fmla="*/ 48 w 533"/>
                <a:gd name="T17" fmla="*/ 259 h 387"/>
                <a:gd name="T18" fmla="*/ 97 w 533"/>
                <a:gd name="T19" fmla="*/ 337 h 387"/>
                <a:gd name="T20" fmla="*/ 150 w 533"/>
                <a:gd name="T21" fmla="*/ 335 h 387"/>
                <a:gd name="T22" fmla="*/ 191 w 533"/>
                <a:gd name="T23" fmla="*/ 353 h 387"/>
                <a:gd name="T24" fmla="*/ 210 w 533"/>
                <a:gd name="T25" fmla="*/ 350 h 387"/>
                <a:gd name="T26" fmla="*/ 332 w 533"/>
                <a:gd name="T27" fmla="*/ 353 h 387"/>
                <a:gd name="T28" fmla="*/ 471 w 533"/>
                <a:gd name="T29" fmla="*/ 386 h 387"/>
                <a:gd name="T30" fmla="*/ 473 w 533"/>
                <a:gd name="T31" fmla="*/ 343 h 387"/>
                <a:gd name="T32" fmla="*/ 532 w 533"/>
                <a:gd name="T33" fmla="*/ 96 h 387"/>
                <a:gd name="T34" fmla="*/ 163 w 533"/>
                <a:gd name="T35" fmla="*/ 0 h 387"/>
                <a:gd name="T36" fmla="*/ 166 w 533"/>
                <a:gd name="T37" fmla="*/ 73 h 387"/>
                <a:gd name="T38" fmla="*/ 148 w 533"/>
                <a:gd name="T39" fmla="*/ 132 h 387"/>
                <a:gd name="T40" fmla="*/ 145 w 533"/>
                <a:gd name="T41" fmla="*/ 163 h 387"/>
                <a:gd name="T42" fmla="*/ 107 w 533"/>
                <a:gd name="T43" fmla="*/ 173 h 387"/>
                <a:gd name="T44" fmla="*/ 103 w 533"/>
                <a:gd name="T45" fmla="*/ 159 h 387"/>
                <a:gd name="T46" fmla="*/ 136 w 533"/>
                <a:gd name="T47" fmla="*/ 139 h 387"/>
                <a:gd name="T48" fmla="*/ 133 w 533"/>
                <a:gd name="T49" fmla="*/ 122 h 387"/>
                <a:gd name="T50" fmla="*/ 105 w 533"/>
                <a:gd name="T51" fmla="*/ 126 h 387"/>
                <a:gd name="T52" fmla="*/ 127 w 533"/>
                <a:gd name="T53" fmla="*/ 108 h 387"/>
                <a:gd name="T54" fmla="*/ 142 w 533"/>
                <a:gd name="T55" fmla="*/ 95 h 387"/>
                <a:gd name="T56" fmla="*/ 22 w 533"/>
                <a:gd name="T57" fmla="*/ 19 h 387"/>
                <a:gd name="T58" fmla="*/ 12 w 533"/>
                <a:gd name="T59" fmla="*/ 40 h 387"/>
                <a:gd name="T60" fmla="*/ 19 w 533"/>
                <a:gd name="T61" fmla="*/ 84 h 3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3"/>
                <a:gd name="T94" fmla="*/ 0 h 387"/>
                <a:gd name="T95" fmla="*/ 533 w 533"/>
                <a:gd name="T96" fmla="*/ 387 h 3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3" h="387">
                  <a:moveTo>
                    <a:pt x="19" y="84"/>
                  </a:moveTo>
                  <a:lnTo>
                    <a:pt x="12" y="190"/>
                  </a:lnTo>
                  <a:lnTo>
                    <a:pt x="24" y="190"/>
                  </a:lnTo>
                  <a:lnTo>
                    <a:pt x="17" y="212"/>
                  </a:lnTo>
                  <a:lnTo>
                    <a:pt x="8" y="199"/>
                  </a:lnTo>
                  <a:lnTo>
                    <a:pt x="0" y="227"/>
                  </a:lnTo>
                  <a:lnTo>
                    <a:pt x="37" y="248"/>
                  </a:lnTo>
                  <a:lnTo>
                    <a:pt x="38" y="258"/>
                  </a:lnTo>
                  <a:lnTo>
                    <a:pt x="48" y="259"/>
                  </a:lnTo>
                  <a:lnTo>
                    <a:pt x="97" y="337"/>
                  </a:lnTo>
                  <a:lnTo>
                    <a:pt x="150" y="335"/>
                  </a:lnTo>
                  <a:lnTo>
                    <a:pt x="191" y="353"/>
                  </a:lnTo>
                  <a:lnTo>
                    <a:pt x="210" y="350"/>
                  </a:lnTo>
                  <a:lnTo>
                    <a:pt x="332" y="353"/>
                  </a:lnTo>
                  <a:lnTo>
                    <a:pt x="471" y="386"/>
                  </a:lnTo>
                  <a:lnTo>
                    <a:pt x="473" y="343"/>
                  </a:lnTo>
                  <a:lnTo>
                    <a:pt x="532" y="96"/>
                  </a:lnTo>
                  <a:lnTo>
                    <a:pt x="163" y="0"/>
                  </a:lnTo>
                  <a:lnTo>
                    <a:pt x="166" y="73"/>
                  </a:lnTo>
                  <a:lnTo>
                    <a:pt x="148" y="132"/>
                  </a:lnTo>
                  <a:lnTo>
                    <a:pt x="145" y="163"/>
                  </a:lnTo>
                  <a:lnTo>
                    <a:pt x="107" y="173"/>
                  </a:lnTo>
                  <a:lnTo>
                    <a:pt x="103" y="159"/>
                  </a:lnTo>
                  <a:lnTo>
                    <a:pt x="136" y="139"/>
                  </a:lnTo>
                  <a:lnTo>
                    <a:pt x="133" y="122"/>
                  </a:lnTo>
                  <a:lnTo>
                    <a:pt x="105" y="126"/>
                  </a:lnTo>
                  <a:lnTo>
                    <a:pt x="127" y="108"/>
                  </a:lnTo>
                  <a:lnTo>
                    <a:pt x="142" y="95"/>
                  </a:lnTo>
                  <a:lnTo>
                    <a:pt x="22" y="19"/>
                  </a:lnTo>
                  <a:lnTo>
                    <a:pt x="12" y="40"/>
                  </a:lnTo>
                  <a:lnTo>
                    <a:pt x="19" y="84"/>
                  </a:lnTo>
                </a:path>
              </a:pathLst>
            </a:custGeom>
            <a:solidFill>
              <a:schemeClr val="bg1"/>
            </a:solidFill>
            <a:ln w="12700" cap="rnd">
              <a:solidFill>
                <a:srgbClr val="000000"/>
              </a:solidFill>
              <a:round/>
              <a:headEnd/>
              <a:tailEnd/>
            </a:ln>
          </p:spPr>
          <p:txBody>
            <a:bodyPr/>
            <a:lstStyle/>
            <a:p>
              <a:endParaRPr lang="en-US" dirty="0">
                <a:solidFill>
                  <a:srgbClr val="000000"/>
                </a:solidFill>
              </a:endParaRPr>
            </a:p>
          </p:txBody>
        </p:sp>
        <p:sp>
          <p:nvSpPr>
            <p:cNvPr id="137" name="Freeform 11"/>
            <p:cNvSpPr>
              <a:spLocks/>
            </p:cNvSpPr>
            <p:nvPr/>
          </p:nvSpPr>
          <p:spPr bwMode="auto">
            <a:xfrm>
              <a:off x="393" y="2186"/>
              <a:ext cx="917" cy="898"/>
            </a:xfrm>
            <a:custGeom>
              <a:avLst/>
              <a:gdLst>
                <a:gd name="T0" fmla="*/ 551 w 849"/>
                <a:gd name="T1" fmla="*/ 597 h 920"/>
                <a:gd name="T2" fmla="*/ 655 w 849"/>
                <a:gd name="T3" fmla="*/ 682 h 920"/>
                <a:gd name="T4" fmla="*/ 655 w 849"/>
                <a:gd name="T5" fmla="*/ 651 h 920"/>
                <a:gd name="T6" fmla="*/ 734 w 849"/>
                <a:gd name="T7" fmla="*/ 669 h 920"/>
                <a:gd name="T8" fmla="*/ 793 w 849"/>
                <a:gd name="T9" fmla="*/ 762 h 920"/>
                <a:gd name="T10" fmla="*/ 784 w 849"/>
                <a:gd name="T11" fmla="*/ 803 h 920"/>
                <a:gd name="T12" fmla="*/ 827 w 849"/>
                <a:gd name="T13" fmla="*/ 835 h 920"/>
                <a:gd name="T14" fmla="*/ 827 w 849"/>
                <a:gd name="T15" fmla="*/ 916 h 920"/>
                <a:gd name="T16" fmla="*/ 775 w 849"/>
                <a:gd name="T17" fmla="*/ 919 h 920"/>
                <a:gd name="T18" fmla="*/ 687 w 849"/>
                <a:gd name="T19" fmla="*/ 799 h 920"/>
                <a:gd name="T20" fmla="*/ 664 w 849"/>
                <a:gd name="T21" fmla="*/ 759 h 920"/>
                <a:gd name="T22" fmla="*/ 661 w 849"/>
                <a:gd name="T23" fmla="*/ 709 h 920"/>
                <a:gd name="T24" fmla="*/ 623 w 849"/>
                <a:gd name="T25" fmla="*/ 686 h 920"/>
                <a:gd name="T26" fmla="*/ 551 w 849"/>
                <a:gd name="T27" fmla="*/ 629 h 920"/>
                <a:gd name="T28" fmla="*/ 451 w 849"/>
                <a:gd name="T29" fmla="*/ 574 h 920"/>
                <a:gd name="T30" fmla="*/ 393 w 849"/>
                <a:gd name="T31" fmla="*/ 583 h 920"/>
                <a:gd name="T32" fmla="*/ 369 w 849"/>
                <a:gd name="T33" fmla="*/ 651 h 920"/>
                <a:gd name="T34" fmla="*/ 355 w 849"/>
                <a:gd name="T35" fmla="*/ 651 h 920"/>
                <a:gd name="T36" fmla="*/ 329 w 849"/>
                <a:gd name="T37" fmla="*/ 619 h 920"/>
                <a:gd name="T38" fmla="*/ 308 w 849"/>
                <a:gd name="T39" fmla="*/ 602 h 920"/>
                <a:gd name="T40" fmla="*/ 379 w 849"/>
                <a:gd name="T41" fmla="*/ 606 h 920"/>
                <a:gd name="T42" fmla="*/ 381 w 849"/>
                <a:gd name="T43" fmla="*/ 534 h 920"/>
                <a:gd name="T44" fmla="*/ 326 w 849"/>
                <a:gd name="T45" fmla="*/ 516 h 920"/>
                <a:gd name="T46" fmla="*/ 242 w 849"/>
                <a:gd name="T47" fmla="*/ 637 h 920"/>
                <a:gd name="T48" fmla="*/ 300 w 849"/>
                <a:gd name="T49" fmla="*/ 691 h 920"/>
                <a:gd name="T50" fmla="*/ 200 w 849"/>
                <a:gd name="T51" fmla="*/ 709 h 920"/>
                <a:gd name="T52" fmla="*/ 210 w 849"/>
                <a:gd name="T53" fmla="*/ 767 h 920"/>
                <a:gd name="T54" fmla="*/ 81 w 849"/>
                <a:gd name="T55" fmla="*/ 786 h 920"/>
                <a:gd name="T56" fmla="*/ 0 w 849"/>
                <a:gd name="T57" fmla="*/ 808 h 920"/>
                <a:gd name="T58" fmla="*/ 119 w 849"/>
                <a:gd name="T59" fmla="*/ 750 h 920"/>
                <a:gd name="T60" fmla="*/ 154 w 849"/>
                <a:gd name="T61" fmla="*/ 718 h 920"/>
                <a:gd name="T62" fmla="*/ 224 w 849"/>
                <a:gd name="T63" fmla="*/ 646 h 920"/>
                <a:gd name="T64" fmla="*/ 151 w 849"/>
                <a:gd name="T65" fmla="*/ 669 h 920"/>
                <a:gd name="T66" fmla="*/ 116 w 849"/>
                <a:gd name="T67" fmla="*/ 664 h 920"/>
                <a:gd name="T68" fmla="*/ 72 w 849"/>
                <a:gd name="T69" fmla="*/ 624 h 920"/>
                <a:gd name="T70" fmla="*/ 35 w 849"/>
                <a:gd name="T71" fmla="*/ 583 h 920"/>
                <a:gd name="T72" fmla="*/ 40 w 849"/>
                <a:gd name="T73" fmla="*/ 479 h 920"/>
                <a:gd name="T74" fmla="*/ 69 w 849"/>
                <a:gd name="T75" fmla="*/ 367 h 920"/>
                <a:gd name="T76" fmla="*/ 160 w 849"/>
                <a:gd name="T77" fmla="*/ 367 h 920"/>
                <a:gd name="T78" fmla="*/ 180 w 849"/>
                <a:gd name="T79" fmla="*/ 309 h 920"/>
                <a:gd name="T80" fmla="*/ 116 w 849"/>
                <a:gd name="T81" fmla="*/ 332 h 920"/>
                <a:gd name="T82" fmla="*/ 67 w 849"/>
                <a:gd name="T83" fmla="*/ 277 h 920"/>
                <a:gd name="T84" fmla="*/ 75 w 849"/>
                <a:gd name="T85" fmla="*/ 229 h 920"/>
                <a:gd name="T86" fmla="*/ 95 w 849"/>
                <a:gd name="T87" fmla="*/ 219 h 920"/>
                <a:gd name="T88" fmla="*/ 142 w 849"/>
                <a:gd name="T89" fmla="*/ 251 h 920"/>
                <a:gd name="T90" fmla="*/ 195 w 849"/>
                <a:gd name="T91" fmla="*/ 183 h 920"/>
                <a:gd name="T92" fmla="*/ 99 w 849"/>
                <a:gd name="T93" fmla="*/ 161 h 920"/>
                <a:gd name="T94" fmla="*/ 101 w 849"/>
                <a:gd name="T95" fmla="*/ 89 h 920"/>
                <a:gd name="T96" fmla="*/ 210 w 849"/>
                <a:gd name="T97" fmla="*/ 31 h 920"/>
                <a:gd name="T98" fmla="*/ 314 w 849"/>
                <a:gd name="T99" fmla="*/ 0 h 920"/>
                <a:gd name="T100" fmla="*/ 343 w 849"/>
                <a:gd name="T101" fmla="*/ 0 h 920"/>
                <a:gd name="T102" fmla="*/ 379 w 849"/>
                <a:gd name="T103" fmla="*/ 57 h 920"/>
                <a:gd name="T104" fmla="*/ 460 w 849"/>
                <a:gd name="T105" fmla="*/ 85 h 920"/>
                <a:gd name="T106" fmla="*/ 539 w 849"/>
                <a:gd name="T107" fmla="*/ 121 h 9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9"/>
                <a:gd name="T163" fmla="*/ 0 h 920"/>
                <a:gd name="T164" fmla="*/ 849 w 849"/>
                <a:gd name="T165" fmla="*/ 920 h 9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9" h="920">
                  <a:moveTo>
                    <a:pt x="551" y="121"/>
                  </a:moveTo>
                  <a:lnTo>
                    <a:pt x="551" y="597"/>
                  </a:lnTo>
                  <a:lnTo>
                    <a:pt x="577" y="597"/>
                  </a:lnTo>
                  <a:lnTo>
                    <a:pt x="655" y="682"/>
                  </a:lnTo>
                  <a:lnTo>
                    <a:pt x="679" y="682"/>
                  </a:lnTo>
                  <a:lnTo>
                    <a:pt x="655" y="651"/>
                  </a:lnTo>
                  <a:lnTo>
                    <a:pt x="673" y="629"/>
                  </a:lnTo>
                  <a:lnTo>
                    <a:pt x="734" y="669"/>
                  </a:lnTo>
                  <a:lnTo>
                    <a:pt x="711" y="709"/>
                  </a:lnTo>
                  <a:lnTo>
                    <a:pt x="793" y="762"/>
                  </a:lnTo>
                  <a:lnTo>
                    <a:pt x="772" y="786"/>
                  </a:lnTo>
                  <a:lnTo>
                    <a:pt x="784" y="803"/>
                  </a:lnTo>
                  <a:lnTo>
                    <a:pt x="827" y="803"/>
                  </a:lnTo>
                  <a:lnTo>
                    <a:pt x="827" y="835"/>
                  </a:lnTo>
                  <a:lnTo>
                    <a:pt x="848" y="862"/>
                  </a:lnTo>
                  <a:lnTo>
                    <a:pt x="827" y="916"/>
                  </a:lnTo>
                  <a:lnTo>
                    <a:pt x="775" y="853"/>
                  </a:lnTo>
                  <a:lnTo>
                    <a:pt x="775" y="919"/>
                  </a:lnTo>
                  <a:lnTo>
                    <a:pt x="731" y="799"/>
                  </a:lnTo>
                  <a:lnTo>
                    <a:pt x="687" y="799"/>
                  </a:lnTo>
                  <a:lnTo>
                    <a:pt x="687" y="759"/>
                  </a:lnTo>
                  <a:lnTo>
                    <a:pt x="664" y="759"/>
                  </a:lnTo>
                  <a:lnTo>
                    <a:pt x="676" y="731"/>
                  </a:lnTo>
                  <a:lnTo>
                    <a:pt x="661" y="709"/>
                  </a:lnTo>
                  <a:lnTo>
                    <a:pt x="623" y="731"/>
                  </a:lnTo>
                  <a:lnTo>
                    <a:pt x="623" y="686"/>
                  </a:lnTo>
                  <a:lnTo>
                    <a:pt x="605" y="686"/>
                  </a:lnTo>
                  <a:lnTo>
                    <a:pt x="551" y="629"/>
                  </a:lnTo>
                  <a:lnTo>
                    <a:pt x="460" y="629"/>
                  </a:lnTo>
                  <a:lnTo>
                    <a:pt x="451" y="574"/>
                  </a:lnTo>
                  <a:lnTo>
                    <a:pt x="415" y="556"/>
                  </a:lnTo>
                  <a:lnTo>
                    <a:pt x="393" y="583"/>
                  </a:lnTo>
                  <a:lnTo>
                    <a:pt x="408" y="606"/>
                  </a:lnTo>
                  <a:lnTo>
                    <a:pt x="369" y="651"/>
                  </a:lnTo>
                  <a:lnTo>
                    <a:pt x="355" y="615"/>
                  </a:lnTo>
                  <a:lnTo>
                    <a:pt x="355" y="651"/>
                  </a:lnTo>
                  <a:lnTo>
                    <a:pt x="294" y="664"/>
                  </a:lnTo>
                  <a:lnTo>
                    <a:pt x="329" y="619"/>
                  </a:lnTo>
                  <a:lnTo>
                    <a:pt x="308" y="624"/>
                  </a:lnTo>
                  <a:lnTo>
                    <a:pt x="308" y="602"/>
                  </a:lnTo>
                  <a:lnTo>
                    <a:pt x="343" y="579"/>
                  </a:lnTo>
                  <a:lnTo>
                    <a:pt x="379" y="606"/>
                  </a:lnTo>
                  <a:lnTo>
                    <a:pt x="358" y="565"/>
                  </a:lnTo>
                  <a:lnTo>
                    <a:pt x="381" y="534"/>
                  </a:lnTo>
                  <a:lnTo>
                    <a:pt x="326" y="565"/>
                  </a:lnTo>
                  <a:lnTo>
                    <a:pt x="326" y="516"/>
                  </a:lnTo>
                  <a:lnTo>
                    <a:pt x="285" y="615"/>
                  </a:lnTo>
                  <a:lnTo>
                    <a:pt x="242" y="637"/>
                  </a:lnTo>
                  <a:lnTo>
                    <a:pt x="242" y="654"/>
                  </a:lnTo>
                  <a:lnTo>
                    <a:pt x="300" y="691"/>
                  </a:lnTo>
                  <a:lnTo>
                    <a:pt x="224" y="736"/>
                  </a:lnTo>
                  <a:lnTo>
                    <a:pt x="200" y="709"/>
                  </a:lnTo>
                  <a:lnTo>
                    <a:pt x="160" y="736"/>
                  </a:lnTo>
                  <a:lnTo>
                    <a:pt x="210" y="767"/>
                  </a:lnTo>
                  <a:lnTo>
                    <a:pt x="87" y="799"/>
                  </a:lnTo>
                  <a:lnTo>
                    <a:pt x="81" y="786"/>
                  </a:lnTo>
                  <a:lnTo>
                    <a:pt x="29" y="813"/>
                  </a:lnTo>
                  <a:lnTo>
                    <a:pt x="0" y="808"/>
                  </a:lnTo>
                  <a:lnTo>
                    <a:pt x="20" y="790"/>
                  </a:lnTo>
                  <a:lnTo>
                    <a:pt x="119" y="750"/>
                  </a:lnTo>
                  <a:lnTo>
                    <a:pt x="119" y="736"/>
                  </a:lnTo>
                  <a:lnTo>
                    <a:pt x="154" y="718"/>
                  </a:lnTo>
                  <a:lnTo>
                    <a:pt x="163" y="682"/>
                  </a:lnTo>
                  <a:lnTo>
                    <a:pt x="224" y="646"/>
                  </a:lnTo>
                  <a:lnTo>
                    <a:pt x="168" y="646"/>
                  </a:lnTo>
                  <a:lnTo>
                    <a:pt x="151" y="669"/>
                  </a:lnTo>
                  <a:lnTo>
                    <a:pt x="136" y="654"/>
                  </a:lnTo>
                  <a:lnTo>
                    <a:pt x="116" y="664"/>
                  </a:lnTo>
                  <a:lnTo>
                    <a:pt x="104" y="624"/>
                  </a:lnTo>
                  <a:lnTo>
                    <a:pt x="72" y="624"/>
                  </a:lnTo>
                  <a:lnTo>
                    <a:pt x="87" y="570"/>
                  </a:lnTo>
                  <a:lnTo>
                    <a:pt x="35" y="583"/>
                  </a:lnTo>
                  <a:lnTo>
                    <a:pt x="5" y="511"/>
                  </a:lnTo>
                  <a:lnTo>
                    <a:pt x="40" y="479"/>
                  </a:lnTo>
                  <a:lnTo>
                    <a:pt x="20" y="426"/>
                  </a:lnTo>
                  <a:lnTo>
                    <a:pt x="69" y="367"/>
                  </a:lnTo>
                  <a:lnTo>
                    <a:pt x="95" y="394"/>
                  </a:lnTo>
                  <a:lnTo>
                    <a:pt x="160" y="367"/>
                  </a:lnTo>
                  <a:lnTo>
                    <a:pt x="145" y="332"/>
                  </a:lnTo>
                  <a:lnTo>
                    <a:pt x="180" y="309"/>
                  </a:lnTo>
                  <a:lnTo>
                    <a:pt x="160" y="287"/>
                  </a:lnTo>
                  <a:lnTo>
                    <a:pt x="116" y="332"/>
                  </a:lnTo>
                  <a:lnTo>
                    <a:pt x="72" y="309"/>
                  </a:lnTo>
                  <a:lnTo>
                    <a:pt x="67" y="277"/>
                  </a:lnTo>
                  <a:lnTo>
                    <a:pt x="14" y="274"/>
                  </a:lnTo>
                  <a:lnTo>
                    <a:pt x="75" y="229"/>
                  </a:lnTo>
                  <a:lnTo>
                    <a:pt x="95" y="242"/>
                  </a:lnTo>
                  <a:lnTo>
                    <a:pt x="95" y="219"/>
                  </a:lnTo>
                  <a:lnTo>
                    <a:pt x="136" y="207"/>
                  </a:lnTo>
                  <a:lnTo>
                    <a:pt x="142" y="251"/>
                  </a:lnTo>
                  <a:lnTo>
                    <a:pt x="171" y="251"/>
                  </a:lnTo>
                  <a:lnTo>
                    <a:pt x="195" y="183"/>
                  </a:lnTo>
                  <a:lnTo>
                    <a:pt x="145" y="188"/>
                  </a:lnTo>
                  <a:lnTo>
                    <a:pt x="99" y="161"/>
                  </a:lnTo>
                  <a:lnTo>
                    <a:pt x="113" y="129"/>
                  </a:lnTo>
                  <a:lnTo>
                    <a:pt x="101" y="89"/>
                  </a:lnTo>
                  <a:lnTo>
                    <a:pt x="210" y="63"/>
                  </a:lnTo>
                  <a:lnTo>
                    <a:pt x="210" y="31"/>
                  </a:lnTo>
                  <a:lnTo>
                    <a:pt x="270" y="0"/>
                  </a:lnTo>
                  <a:lnTo>
                    <a:pt x="314" y="0"/>
                  </a:lnTo>
                  <a:lnTo>
                    <a:pt x="343" y="31"/>
                  </a:lnTo>
                  <a:lnTo>
                    <a:pt x="343" y="0"/>
                  </a:lnTo>
                  <a:lnTo>
                    <a:pt x="355" y="0"/>
                  </a:lnTo>
                  <a:lnTo>
                    <a:pt x="379" y="57"/>
                  </a:lnTo>
                  <a:lnTo>
                    <a:pt x="415" y="57"/>
                  </a:lnTo>
                  <a:lnTo>
                    <a:pt x="460" y="85"/>
                  </a:lnTo>
                  <a:lnTo>
                    <a:pt x="506" y="85"/>
                  </a:lnTo>
                  <a:lnTo>
                    <a:pt x="539" y="121"/>
                  </a:lnTo>
                  <a:lnTo>
                    <a:pt x="551" y="121"/>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138" name="Rectangle 12"/>
            <p:cNvSpPr>
              <a:spLocks noChangeArrowheads="1"/>
            </p:cNvSpPr>
            <p:nvPr/>
          </p:nvSpPr>
          <p:spPr bwMode="auto">
            <a:xfrm>
              <a:off x="647" y="2463"/>
              <a:ext cx="206" cy="133"/>
            </a:xfrm>
            <a:prstGeom prst="rect">
              <a:avLst/>
            </a:prstGeom>
            <a:noFill/>
            <a:ln w="12700">
              <a:noFill/>
              <a:miter lim="800000"/>
              <a:headEnd/>
              <a:tailEnd/>
            </a:ln>
          </p:spPr>
          <p:txBody>
            <a:bodyPr wrap="none" lIns="90488" tIns="44450" rIns="90488" bIns="44450">
              <a:spAutoFit/>
            </a:bodyPr>
            <a:lstStyle/>
            <a:p>
              <a:pPr eaLnBrk="0" hangingPunct="0"/>
              <a:r>
                <a:rPr lang="en-US" sz="800" b="1" dirty="0">
                  <a:solidFill>
                    <a:srgbClr val="FFFFFF"/>
                  </a:solidFill>
                </a:rPr>
                <a:t>AK</a:t>
              </a:r>
            </a:p>
          </p:txBody>
        </p:sp>
        <p:grpSp>
          <p:nvGrpSpPr>
            <p:cNvPr id="140" name="Group 13"/>
            <p:cNvGrpSpPr>
              <a:grpSpLocks/>
            </p:cNvGrpSpPr>
            <p:nvPr/>
          </p:nvGrpSpPr>
          <p:grpSpPr bwMode="auto">
            <a:xfrm>
              <a:off x="1445" y="2716"/>
              <a:ext cx="490" cy="340"/>
              <a:chOff x="261" y="2609"/>
              <a:chExt cx="453" cy="349"/>
            </a:xfrm>
          </p:grpSpPr>
          <p:sp>
            <p:nvSpPr>
              <p:cNvPr id="358" name="Rectangle 14"/>
              <p:cNvSpPr>
                <a:spLocks noChangeArrowheads="1"/>
              </p:cNvSpPr>
              <p:nvPr/>
            </p:nvSpPr>
            <p:spPr bwMode="auto">
              <a:xfrm>
                <a:off x="542" y="2609"/>
                <a:ext cx="172" cy="145"/>
              </a:xfrm>
              <a:prstGeom prst="rect">
                <a:avLst/>
              </a:prstGeom>
              <a:solidFill>
                <a:srgbClr val="FF0000"/>
              </a:solidFill>
              <a:ln w="12700">
                <a:solidFill>
                  <a:schemeClr val="tx1"/>
                </a:solidFill>
                <a:miter lim="800000"/>
                <a:headEnd/>
                <a:tailEnd/>
              </a:ln>
            </p:spPr>
            <p:txBody>
              <a:bodyPr wrap="none" lIns="90488" tIns="44450" rIns="90488" bIns="44450">
                <a:spAutoFit/>
              </a:bodyPr>
              <a:lstStyle/>
              <a:p>
                <a:pPr eaLnBrk="0" hangingPunct="0"/>
                <a:r>
                  <a:rPr lang="en-US" sz="800" b="1" dirty="0">
                    <a:solidFill>
                      <a:srgbClr val="FFFFFF"/>
                    </a:solidFill>
                  </a:rPr>
                  <a:t>HI</a:t>
                </a:r>
              </a:p>
            </p:txBody>
          </p:sp>
          <p:grpSp>
            <p:nvGrpSpPr>
              <p:cNvPr id="359" name="Group 15" descr="25%"/>
              <p:cNvGrpSpPr>
                <a:grpSpLocks/>
              </p:cNvGrpSpPr>
              <p:nvPr/>
            </p:nvGrpSpPr>
            <p:grpSpPr bwMode="auto">
              <a:xfrm>
                <a:off x="261" y="2743"/>
                <a:ext cx="435" cy="215"/>
                <a:chOff x="261" y="2743"/>
                <a:chExt cx="435" cy="215"/>
              </a:xfrm>
            </p:grpSpPr>
            <p:sp>
              <p:nvSpPr>
                <p:cNvPr id="360" name="Freeform 16"/>
                <p:cNvSpPr>
                  <a:spLocks/>
                </p:cNvSpPr>
                <p:nvPr/>
              </p:nvSpPr>
              <p:spPr bwMode="auto">
                <a:xfrm>
                  <a:off x="600" y="2850"/>
                  <a:ext cx="96" cy="46"/>
                </a:xfrm>
                <a:custGeom>
                  <a:avLst/>
                  <a:gdLst>
                    <a:gd name="T0" fmla="*/ 43 w 96"/>
                    <a:gd name="T1" fmla="*/ 0 h 46"/>
                    <a:gd name="T2" fmla="*/ 95 w 96"/>
                    <a:gd name="T3" fmla="*/ 45 h 46"/>
                    <a:gd name="T4" fmla="*/ 0 w 96"/>
                    <a:gd name="T5" fmla="*/ 45 h 46"/>
                    <a:gd name="T6" fmla="*/ 43 w 96"/>
                    <a:gd name="T7" fmla="*/ 0 h 46"/>
                    <a:gd name="T8" fmla="*/ 0 60000 65536"/>
                    <a:gd name="T9" fmla="*/ 0 60000 65536"/>
                    <a:gd name="T10" fmla="*/ 0 60000 65536"/>
                    <a:gd name="T11" fmla="*/ 0 60000 65536"/>
                    <a:gd name="T12" fmla="*/ 0 w 96"/>
                    <a:gd name="T13" fmla="*/ 0 h 46"/>
                    <a:gd name="T14" fmla="*/ 96 w 96"/>
                    <a:gd name="T15" fmla="*/ 46 h 46"/>
                  </a:gdLst>
                  <a:ahLst/>
                  <a:cxnLst>
                    <a:cxn ang="T8">
                      <a:pos x="T0" y="T1"/>
                    </a:cxn>
                    <a:cxn ang="T9">
                      <a:pos x="T2" y="T3"/>
                    </a:cxn>
                    <a:cxn ang="T10">
                      <a:pos x="T4" y="T5"/>
                    </a:cxn>
                    <a:cxn ang="T11">
                      <a:pos x="T6" y="T7"/>
                    </a:cxn>
                  </a:cxnLst>
                  <a:rect l="T12" t="T13" r="T14" b="T15"/>
                  <a:pathLst>
                    <a:path w="96" h="46">
                      <a:moveTo>
                        <a:pt x="43" y="0"/>
                      </a:moveTo>
                      <a:lnTo>
                        <a:pt x="95" y="45"/>
                      </a:lnTo>
                      <a:lnTo>
                        <a:pt x="0" y="45"/>
                      </a:lnTo>
                      <a:lnTo>
                        <a:pt x="43" y="0"/>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361" name="Freeform 17"/>
                <p:cNvSpPr>
                  <a:spLocks/>
                </p:cNvSpPr>
                <p:nvPr/>
              </p:nvSpPr>
              <p:spPr bwMode="auto">
                <a:xfrm>
                  <a:off x="508" y="2878"/>
                  <a:ext cx="82" cy="80"/>
                </a:xfrm>
                <a:custGeom>
                  <a:avLst/>
                  <a:gdLst>
                    <a:gd name="T0" fmla="*/ 81 w 82"/>
                    <a:gd name="T1" fmla="*/ 12 h 80"/>
                    <a:gd name="T2" fmla="*/ 0 w 82"/>
                    <a:gd name="T3" fmla="*/ 79 h 80"/>
                    <a:gd name="T4" fmla="*/ 37 w 82"/>
                    <a:gd name="T5" fmla="*/ 0 h 80"/>
                    <a:gd name="T6" fmla="*/ 81 w 82"/>
                    <a:gd name="T7" fmla="*/ 12 h 80"/>
                    <a:gd name="T8" fmla="*/ 0 60000 65536"/>
                    <a:gd name="T9" fmla="*/ 0 60000 65536"/>
                    <a:gd name="T10" fmla="*/ 0 60000 65536"/>
                    <a:gd name="T11" fmla="*/ 0 60000 65536"/>
                    <a:gd name="T12" fmla="*/ 0 w 82"/>
                    <a:gd name="T13" fmla="*/ 0 h 80"/>
                    <a:gd name="T14" fmla="*/ 82 w 82"/>
                    <a:gd name="T15" fmla="*/ 80 h 80"/>
                  </a:gdLst>
                  <a:ahLst/>
                  <a:cxnLst>
                    <a:cxn ang="T8">
                      <a:pos x="T0" y="T1"/>
                    </a:cxn>
                    <a:cxn ang="T9">
                      <a:pos x="T2" y="T3"/>
                    </a:cxn>
                    <a:cxn ang="T10">
                      <a:pos x="T4" y="T5"/>
                    </a:cxn>
                    <a:cxn ang="T11">
                      <a:pos x="T6" y="T7"/>
                    </a:cxn>
                  </a:cxnLst>
                  <a:rect l="T12" t="T13" r="T14" b="T15"/>
                  <a:pathLst>
                    <a:path w="82" h="80">
                      <a:moveTo>
                        <a:pt x="81" y="12"/>
                      </a:moveTo>
                      <a:lnTo>
                        <a:pt x="0" y="79"/>
                      </a:lnTo>
                      <a:lnTo>
                        <a:pt x="37" y="0"/>
                      </a:lnTo>
                      <a:lnTo>
                        <a:pt x="81" y="12"/>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362" name="Freeform 18"/>
                <p:cNvSpPr>
                  <a:spLocks/>
                </p:cNvSpPr>
                <p:nvPr/>
              </p:nvSpPr>
              <p:spPr bwMode="auto">
                <a:xfrm>
                  <a:off x="441" y="2881"/>
                  <a:ext cx="60" cy="71"/>
                </a:xfrm>
                <a:custGeom>
                  <a:avLst/>
                  <a:gdLst>
                    <a:gd name="T0" fmla="*/ 59 w 60"/>
                    <a:gd name="T1" fmla="*/ 10 h 71"/>
                    <a:gd name="T2" fmla="*/ 17 w 60"/>
                    <a:gd name="T3" fmla="*/ 57 h 71"/>
                    <a:gd name="T4" fmla="*/ 0 w 60"/>
                    <a:gd name="T5" fmla="*/ 70 h 71"/>
                    <a:gd name="T6" fmla="*/ 33 w 60"/>
                    <a:gd name="T7" fmla="*/ 0 h 71"/>
                    <a:gd name="T8" fmla="*/ 59 w 60"/>
                    <a:gd name="T9" fmla="*/ 10 h 71"/>
                    <a:gd name="T10" fmla="*/ 0 60000 65536"/>
                    <a:gd name="T11" fmla="*/ 0 60000 65536"/>
                    <a:gd name="T12" fmla="*/ 0 60000 65536"/>
                    <a:gd name="T13" fmla="*/ 0 60000 65536"/>
                    <a:gd name="T14" fmla="*/ 0 60000 65536"/>
                    <a:gd name="T15" fmla="*/ 0 w 60"/>
                    <a:gd name="T16" fmla="*/ 0 h 71"/>
                    <a:gd name="T17" fmla="*/ 60 w 60"/>
                    <a:gd name="T18" fmla="*/ 71 h 71"/>
                  </a:gdLst>
                  <a:ahLst/>
                  <a:cxnLst>
                    <a:cxn ang="T10">
                      <a:pos x="T0" y="T1"/>
                    </a:cxn>
                    <a:cxn ang="T11">
                      <a:pos x="T2" y="T3"/>
                    </a:cxn>
                    <a:cxn ang="T12">
                      <a:pos x="T4" y="T5"/>
                    </a:cxn>
                    <a:cxn ang="T13">
                      <a:pos x="T6" y="T7"/>
                    </a:cxn>
                    <a:cxn ang="T14">
                      <a:pos x="T8" y="T9"/>
                    </a:cxn>
                  </a:cxnLst>
                  <a:rect l="T15" t="T16" r="T17" b="T18"/>
                  <a:pathLst>
                    <a:path w="60" h="71">
                      <a:moveTo>
                        <a:pt x="59" y="10"/>
                      </a:moveTo>
                      <a:lnTo>
                        <a:pt x="17" y="57"/>
                      </a:lnTo>
                      <a:lnTo>
                        <a:pt x="0" y="70"/>
                      </a:lnTo>
                      <a:lnTo>
                        <a:pt x="33" y="0"/>
                      </a:lnTo>
                      <a:lnTo>
                        <a:pt x="59" y="10"/>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363" name="Freeform 19"/>
                <p:cNvSpPr>
                  <a:spLocks/>
                </p:cNvSpPr>
                <p:nvPr/>
              </p:nvSpPr>
              <p:spPr bwMode="auto">
                <a:xfrm>
                  <a:off x="399" y="2897"/>
                  <a:ext cx="41" cy="53"/>
                </a:xfrm>
                <a:custGeom>
                  <a:avLst/>
                  <a:gdLst>
                    <a:gd name="T0" fmla="*/ 0 w 41"/>
                    <a:gd name="T1" fmla="*/ 0 h 53"/>
                    <a:gd name="T2" fmla="*/ 10 w 41"/>
                    <a:gd name="T3" fmla="*/ 52 h 53"/>
                    <a:gd name="T4" fmla="*/ 40 w 41"/>
                    <a:gd name="T5" fmla="*/ 11 h 53"/>
                    <a:gd name="T6" fmla="*/ 0 w 41"/>
                    <a:gd name="T7" fmla="*/ 0 h 53"/>
                    <a:gd name="T8" fmla="*/ 0 60000 65536"/>
                    <a:gd name="T9" fmla="*/ 0 60000 65536"/>
                    <a:gd name="T10" fmla="*/ 0 60000 65536"/>
                    <a:gd name="T11" fmla="*/ 0 60000 65536"/>
                    <a:gd name="T12" fmla="*/ 0 w 41"/>
                    <a:gd name="T13" fmla="*/ 0 h 53"/>
                    <a:gd name="T14" fmla="*/ 41 w 41"/>
                    <a:gd name="T15" fmla="*/ 53 h 53"/>
                  </a:gdLst>
                  <a:ahLst/>
                  <a:cxnLst>
                    <a:cxn ang="T8">
                      <a:pos x="T0" y="T1"/>
                    </a:cxn>
                    <a:cxn ang="T9">
                      <a:pos x="T2" y="T3"/>
                    </a:cxn>
                    <a:cxn ang="T10">
                      <a:pos x="T4" y="T5"/>
                    </a:cxn>
                    <a:cxn ang="T11">
                      <a:pos x="T6" y="T7"/>
                    </a:cxn>
                  </a:cxnLst>
                  <a:rect l="T12" t="T13" r="T14" b="T15"/>
                  <a:pathLst>
                    <a:path w="41" h="53">
                      <a:moveTo>
                        <a:pt x="0" y="0"/>
                      </a:moveTo>
                      <a:lnTo>
                        <a:pt x="10" y="52"/>
                      </a:lnTo>
                      <a:lnTo>
                        <a:pt x="40" y="11"/>
                      </a:lnTo>
                      <a:lnTo>
                        <a:pt x="0" y="0"/>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364" name="Freeform 20"/>
                <p:cNvSpPr>
                  <a:spLocks/>
                </p:cNvSpPr>
                <p:nvPr/>
              </p:nvSpPr>
              <p:spPr bwMode="auto">
                <a:xfrm>
                  <a:off x="351" y="2905"/>
                  <a:ext cx="48" cy="41"/>
                </a:xfrm>
                <a:custGeom>
                  <a:avLst/>
                  <a:gdLst>
                    <a:gd name="T0" fmla="*/ 0 w 48"/>
                    <a:gd name="T1" fmla="*/ 0 h 41"/>
                    <a:gd name="T2" fmla="*/ 11 w 48"/>
                    <a:gd name="T3" fmla="*/ 29 h 41"/>
                    <a:gd name="T4" fmla="*/ 47 w 48"/>
                    <a:gd name="T5" fmla="*/ 40 h 41"/>
                    <a:gd name="T6" fmla="*/ 36 w 48"/>
                    <a:gd name="T7" fmla="*/ 9 h 41"/>
                    <a:gd name="T8" fmla="*/ 0 w 48"/>
                    <a:gd name="T9" fmla="*/ 0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0" y="0"/>
                      </a:moveTo>
                      <a:lnTo>
                        <a:pt x="11" y="29"/>
                      </a:lnTo>
                      <a:lnTo>
                        <a:pt x="47" y="40"/>
                      </a:lnTo>
                      <a:lnTo>
                        <a:pt x="36" y="9"/>
                      </a:lnTo>
                      <a:lnTo>
                        <a:pt x="0" y="0"/>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365" name="Freeform 21"/>
                <p:cNvSpPr>
                  <a:spLocks/>
                </p:cNvSpPr>
                <p:nvPr/>
              </p:nvSpPr>
              <p:spPr bwMode="auto">
                <a:xfrm>
                  <a:off x="261" y="2853"/>
                  <a:ext cx="89" cy="43"/>
                </a:xfrm>
                <a:custGeom>
                  <a:avLst/>
                  <a:gdLst>
                    <a:gd name="T0" fmla="*/ 88 w 89"/>
                    <a:gd name="T1" fmla="*/ 0 h 43"/>
                    <a:gd name="T2" fmla="*/ 77 w 89"/>
                    <a:gd name="T3" fmla="*/ 42 h 43"/>
                    <a:gd name="T4" fmla="*/ 0 w 89"/>
                    <a:gd name="T5" fmla="*/ 0 h 43"/>
                    <a:gd name="T6" fmla="*/ 88 w 89"/>
                    <a:gd name="T7" fmla="*/ 0 h 43"/>
                    <a:gd name="T8" fmla="*/ 0 60000 65536"/>
                    <a:gd name="T9" fmla="*/ 0 60000 65536"/>
                    <a:gd name="T10" fmla="*/ 0 60000 65536"/>
                    <a:gd name="T11" fmla="*/ 0 60000 65536"/>
                    <a:gd name="T12" fmla="*/ 0 w 89"/>
                    <a:gd name="T13" fmla="*/ 0 h 43"/>
                    <a:gd name="T14" fmla="*/ 89 w 89"/>
                    <a:gd name="T15" fmla="*/ 43 h 43"/>
                  </a:gdLst>
                  <a:ahLst/>
                  <a:cxnLst>
                    <a:cxn ang="T8">
                      <a:pos x="T0" y="T1"/>
                    </a:cxn>
                    <a:cxn ang="T9">
                      <a:pos x="T2" y="T3"/>
                    </a:cxn>
                    <a:cxn ang="T10">
                      <a:pos x="T4" y="T5"/>
                    </a:cxn>
                    <a:cxn ang="T11">
                      <a:pos x="T6" y="T7"/>
                    </a:cxn>
                  </a:cxnLst>
                  <a:rect l="T12" t="T13" r="T14" b="T15"/>
                  <a:pathLst>
                    <a:path w="89" h="43">
                      <a:moveTo>
                        <a:pt x="88" y="0"/>
                      </a:moveTo>
                      <a:lnTo>
                        <a:pt x="77" y="42"/>
                      </a:lnTo>
                      <a:lnTo>
                        <a:pt x="0" y="0"/>
                      </a:lnTo>
                      <a:lnTo>
                        <a:pt x="88" y="0"/>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366" name="Line 22" descr="25%"/>
                <p:cNvSpPr>
                  <a:spLocks noChangeShapeType="1"/>
                </p:cNvSpPr>
                <p:nvPr/>
              </p:nvSpPr>
              <p:spPr bwMode="auto">
                <a:xfrm flipV="1">
                  <a:off x="477" y="2743"/>
                  <a:ext cx="136" cy="128"/>
                </a:xfrm>
                <a:prstGeom prst="line">
                  <a:avLst/>
                </a:prstGeom>
                <a:noFill/>
                <a:ln w="12700">
                  <a:solidFill>
                    <a:schemeClr val="tx1"/>
                  </a:solidFill>
                  <a:round/>
                  <a:headEnd type="triangle" w="med" len="med"/>
                  <a:tailEnd/>
                </a:ln>
              </p:spPr>
              <p:txBody>
                <a:bodyPr wrap="none" anchor="ctr"/>
                <a:lstStyle/>
                <a:p>
                  <a:endParaRPr lang="en-US" dirty="0">
                    <a:solidFill>
                      <a:srgbClr val="000000"/>
                    </a:solidFill>
                  </a:endParaRPr>
                </a:p>
              </p:txBody>
            </p:sp>
          </p:grpSp>
        </p:grpSp>
        <p:sp>
          <p:nvSpPr>
            <p:cNvPr id="247" name="Freeform 23"/>
            <p:cNvSpPr>
              <a:spLocks/>
            </p:cNvSpPr>
            <p:nvPr/>
          </p:nvSpPr>
          <p:spPr bwMode="auto">
            <a:xfrm>
              <a:off x="1526" y="1455"/>
              <a:ext cx="490" cy="549"/>
            </a:xfrm>
            <a:custGeom>
              <a:avLst/>
              <a:gdLst>
                <a:gd name="T0" fmla="*/ 98 w 453"/>
                <a:gd name="T1" fmla="*/ 0 h 562"/>
                <a:gd name="T2" fmla="*/ 316 w 453"/>
                <a:gd name="T3" fmla="*/ 40 h 562"/>
                <a:gd name="T4" fmla="*/ 301 w 453"/>
                <a:gd name="T5" fmla="*/ 139 h 562"/>
                <a:gd name="T6" fmla="*/ 452 w 453"/>
                <a:gd name="T7" fmla="*/ 163 h 562"/>
                <a:gd name="T8" fmla="*/ 393 w 453"/>
                <a:gd name="T9" fmla="*/ 561 h 562"/>
                <a:gd name="T10" fmla="*/ 0 w 453"/>
                <a:gd name="T11" fmla="*/ 493 h 562"/>
                <a:gd name="T12" fmla="*/ 98 w 453"/>
                <a:gd name="T13" fmla="*/ 0 h 562"/>
                <a:gd name="T14" fmla="*/ 0 60000 65536"/>
                <a:gd name="T15" fmla="*/ 0 60000 65536"/>
                <a:gd name="T16" fmla="*/ 0 60000 65536"/>
                <a:gd name="T17" fmla="*/ 0 60000 65536"/>
                <a:gd name="T18" fmla="*/ 0 60000 65536"/>
                <a:gd name="T19" fmla="*/ 0 60000 65536"/>
                <a:gd name="T20" fmla="*/ 0 60000 65536"/>
                <a:gd name="T21" fmla="*/ 0 w 453"/>
                <a:gd name="T22" fmla="*/ 0 h 562"/>
                <a:gd name="T23" fmla="*/ 453 w 453"/>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562">
                  <a:moveTo>
                    <a:pt x="98" y="0"/>
                  </a:moveTo>
                  <a:lnTo>
                    <a:pt x="316" y="40"/>
                  </a:lnTo>
                  <a:lnTo>
                    <a:pt x="301" y="139"/>
                  </a:lnTo>
                  <a:lnTo>
                    <a:pt x="452" y="163"/>
                  </a:lnTo>
                  <a:lnTo>
                    <a:pt x="393" y="561"/>
                  </a:lnTo>
                  <a:lnTo>
                    <a:pt x="0" y="493"/>
                  </a:lnTo>
                  <a:lnTo>
                    <a:pt x="98" y="0"/>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57" name="Freeform 24"/>
            <p:cNvSpPr>
              <a:spLocks/>
            </p:cNvSpPr>
            <p:nvPr/>
          </p:nvSpPr>
          <p:spPr bwMode="auto">
            <a:xfrm>
              <a:off x="844" y="886"/>
              <a:ext cx="688" cy="525"/>
            </a:xfrm>
            <a:custGeom>
              <a:avLst/>
              <a:gdLst>
                <a:gd name="T0" fmla="*/ 0 w 636"/>
                <a:gd name="T1" fmla="*/ 399 h 537"/>
                <a:gd name="T2" fmla="*/ 27 w 636"/>
                <a:gd name="T3" fmla="*/ 263 h 537"/>
                <a:gd name="T4" fmla="*/ 59 w 636"/>
                <a:gd name="T5" fmla="*/ 224 h 537"/>
                <a:gd name="T6" fmla="*/ 136 w 636"/>
                <a:gd name="T7" fmla="*/ 0 h 537"/>
                <a:gd name="T8" fmla="*/ 176 w 636"/>
                <a:gd name="T9" fmla="*/ 11 h 537"/>
                <a:gd name="T10" fmla="*/ 178 w 636"/>
                <a:gd name="T11" fmla="*/ 21 h 537"/>
                <a:gd name="T12" fmla="*/ 187 w 636"/>
                <a:gd name="T13" fmla="*/ 22 h 537"/>
                <a:gd name="T14" fmla="*/ 236 w 636"/>
                <a:gd name="T15" fmla="*/ 100 h 537"/>
                <a:gd name="T16" fmla="*/ 289 w 636"/>
                <a:gd name="T17" fmla="*/ 97 h 537"/>
                <a:gd name="T18" fmla="*/ 331 w 636"/>
                <a:gd name="T19" fmla="*/ 116 h 537"/>
                <a:gd name="T20" fmla="*/ 350 w 636"/>
                <a:gd name="T21" fmla="*/ 112 h 537"/>
                <a:gd name="T22" fmla="*/ 473 w 636"/>
                <a:gd name="T23" fmla="*/ 116 h 537"/>
                <a:gd name="T24" fmla="*/ 611 w 636"/>
                <a:gd name="T25" fmla="*/ 148 h 537"/>
                <a:gd name="T26" fmla="*/ 618 w 636"/>
                <a:gd name="T27" fmla="*/ 165 h 537"/>
                <a:gd name="T28" fmla="*/ 635 w 636"/>
                <a:gd name="T29" fmla="*/ 190 h 537"/>
                <a:gd name="T30" fmla="*/ 588 w 636"/>
                <a:gd name="T31" fmla="*/ 263 h 537"/>
                <a:gd name="T32" fmla="*/ 558 w 636"/>
                <a:gd name="T33" fmla="*/ 290 h 537"/>
                <a:gd name="T34" fmla="*/ 554 w 636"/>
                <a:gd name="T35" fmla="*/ 309 h 537"/>
                <a:gd name="T36" fmla="*/ 571 w 636"/>
                <a:gd name="T37" fmla="*/ 330 h 537"/>
                <a:gd name="T38" fmla="*/ 552 w 636"/>
                <a:gd name="T39" fmla="*/ 373 h 537"/>
                <a:gd name="T40" fmla="*/ 513 w 636"/>
                <a:gd name="T41" fmla="*/ 536 h 537"/>
                <a:gd name="T42" fmla="*/ 298 w 636"/>
                <a:gd name="T43" fmla="*/ 483 h 537"/>
                <a:gd name="T44" fmla="*/ 0 w 636"/>
                <a:gd name="T45" fmla="*/ 399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537"/>
                <a:gd name="T71" fmla="*/ 636 w 636"/>
                <a:gd name="T72" fmla="*/ 537 h 5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537">
                  <a:moveTo>
                    <a:pt x="0" y="399"/>
                  </a:moveTo>
                  <a:lnTo>
                    <a:pt x="27" y="263"/>
                  </a:lnTo>
                  <a:lnTo>
                    <a:pt x="59" y="224"/>
                  </a:lnTo>
                  <a:lnTo>
                    <a:pt x="136" y="0"/>
                  </a:lnTo>
                  <a:lnTo>
                    <a:pt x="176" y="11"/>
                  </a:lnTo>
                  <a:lnTo>
                    <a:pt x="178" y="21"/>
                  </a:lnTo>
                  <a:lnTo>
                    <a:pt x="187" y="22"/>
                  </a:lnTo>
                  <a:lnTo>
                    <a:pt x="236" y="100"/>
                  </a:lnTo>
                  <a:lnTo>
                    <a:pt x="289" y="97"/>
                  </a:lnTo>
                  <a:lnTo>
                    <a:pt x="331" y="116"/>
                  </a:lnTo>
                  <a:lnTo>
                    <a:pt x="350" y="112"/>
                  </a:lnTo>
                  <a:lnTo>
                    <a:pt x="473" y="116"/>
                  </a:lnTo>
                  <a:lnTo>
                    <a:pt x="611" y="148"/>
                  </a:lnTo>
                  <a:lnTo>
                    <a:pt x="618" y="165"/>
                  </a:lnTo>
                  <a:lnTo>
                    <a:pt x="635" y="190"/>
                  </a:lnTo>
                  <a:lnTo>
                    <a:pt x="588" y="263"/>
                  </a:lnTo>
                  <a:lnTo>
                    <a:pt x="558" y="290"/>
                  </a:lnTo>
                  <a:lnTo>
                    <a:pt x="554" y="309"/>
                  </a:lnTo>
                  <a:lnTo>
                    <a:pt x="571" y="330"/>
                  </a:lnTo>
                  <a:lnTo>
                    <a:pt x="552" y="373"/>
                  </a:lnTo>
                  <a:lnTo>
                    <a:pt x="513" y="536"/>
                  </a:lnTo>
                  <a:lnTo>
                    <a:pt x="298" y="483"/>
                  </a:lnTo>
                  <a:lnTo>
                    <a:pt x="0" y="399"/>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61" name="Freeform 25"/>
            <p:cNvSpPr>
              <a:spLocks/>
            </p:cNvSpPr>
            <p:nvPr/>
          </p:nvSpPr>
          <p:spPr bwMode="auto">
            <a:xfrm>
              <a:off x="777" y="1277"/>
              <a:ext cx="686" cy="1050"/>
            </a:xfrm>
            <a:custGeom>
              <a:avLst/>
              <a:gdLst>
                <a:gd name="T0" fmla="*/ 22 w 634"/>
                <a:gd name="T1" fmla="*/ 218 h 1076"/>
                <a:gd name="T2" fmla="*/ 4 w 634"/>
                <a:gd name="T3" fmla="*/ 302 h 1076"/>
                <a:gd name="T4" fmla="*/ 65 w 634"/>
                <a:gd name="T5" fmla="*/ 436 h 1076"/>
                <a:gd name="T6" fmla="*/ 76 w 634"/>
                <a:gd name="T7" fmla="*/ 427 h 1076"/>
                <a:gd name="T8" fmla="*/ 95 w 634"/>
                <a:gd name="T9" fmla="*/ 484 h 1076"/>
                <a:gd name="T10" fmla="*/ 64 w 634"/>
                <a:gd name="T11" fmla="*/ 445 h 1076"/>
                <a:gd name="T12" fmla="*/ 58 w 634"/>
                <a:gd name="T13" fmla="*/ 508 h 1076"/>
                <a:gd name="T14" fmla="*/ 92 w 634"/>
                <a:gd name="T15" fmla="*/ 545 h 1076"/>
                <a:gd name="T16" fmla="*/ 69 w 634"/>
                <a:gd name="T17" fmla="*/ 597 h 1076"/>
                <a:gd name="T18" fmla="*/ 135 w 634"/>
                <a:gd name="T19" fmla="*/ 739 h 1076"/>
                <a:gd name="T20" fmla="*/ 120 w 634"/>
                <a:gd name="T21" fmla="*/ 792 h 1076"/>
                <a:gd name="T22" fmla="*/ 209 w 634"/>
                <a:gd name="T23" fmla="*/ 834 h 1076"/>
                <a:gd name="T24" fmla="*/ 239 w 634"/>
                <a:gd name="T25" fmla="*/ 876 h 1076"/>
                <a:gd name="T26" fmla="*/ 277 w 634"/>
                <a:gd name="T27" fmla="*/ 890 h 1076"/>
                <a:gd name="T28" fmla="*/ 277 w 634"/>
                <a:gd name="T29" fmla="*/ 916 h 1076"/>
                <a:gd name="T30" fmla="*/ 301 w 634"/>
                <a:gd name="T31" fmla="*/ 921 h 1076"/>
                <a:gd name="T32" fmla="*/ 351 w 634"/>
                <a:gd name="T33" fmla="*/ 1003 h 1076"/>
                <a:gd name="T34" fmla="*/ 353 w 634"/>
                <a:gd name="T35" fmla="*/ 1061 h 1076"/>
                <a:gd name="T36" fmla="*/ 577 w 634"/>
                <a:gd name="T37" fmla="*/ 1075 h 1076"/>
                <a:gd name="T38" fmla="*/ 563 w 634"/>
                <a:gd name="T39" fmla="*/ 1051 h 1076"/>
                <a:gd name="T40" fmla="*/ 569 w 634"/>
                <a:gd name="T41" fmla="*/ 1017 h 1076"/>
                <a:gd name="T42" fmla="*/ 606 w 634"/>
                <a:gd name="T43" fmla="*/ 958 h 1076"/>
                <a:gd name="T44" fmla="*/ 633 w 634"/>
                <a:gd name="T45" fmla="*/ 941 h 1076"/>
                <a:gd name="T46" fmla="*/ 617 w 634"/>
                <a:gd name="T47" fmla="*/ 921 h 1076"/>
                <a:gd name="T48" fmla="*/ 607 w 634"/>
                <a:gd name="T49" fmla="*/ 863 h 1076"/>
                <a:gd name="T50" fmla="*/ 284 w 634"/>
                <a:gd name="T51" fmla="*/ 369 h 1076"/>
                <a:gd name="T52" fmla="*/ 359 w 634"/>
                <a:gd name="T53" fmla="*/ 83 h 1076"/>
                <a:gd name="T54" fmla="*/ 61 w 634"/>
                <a:gd name="T55" fmla="*/ 0 h 1076"/>
                <a:gd name="T56" fmla="*/ 52 w 634"/>
                <a:gd name="T57" fmla="*/ 17 h 1076"/>
                <a:gd name="T58" fmla="*/ 0 w 634"/>
                <a:gd name="T59" fmla="*/ 143 h 1076"/>
                <a:gd name="T60" fmla="*/ 22 w 634"/>
                <a:gd name="T61" fmla="*/ 218 h 10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4"/>
                <a:gd name="T94" fmla="*/ 0 h 1076"/>
                <a:gd name="T95" fmla="*/ 634 w 634"/>
                <a:gd name="T96" fmla="*/ 1076 h 10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4" h="1076">
                  <a:moveTo>
                    <a:pt x="22" y="218"/>
                  </a:moveTo>
                  <a:lnTo>
                    <a:pt x="4" y="302"/>
                  </a:lnTo>
                  <a:lnTo>
                    <a:pt x="65" y="436"/>
                  </a:lnTo>
                  <a:lnTo>
                    <a:pt x="76" y="427"/>
                  </a:lnTo>
                  <a:lnTo>
                    <a:pt x="95" y="484"/>
                  </a:lnTo>
                  <a:lnTo>
                    <a:pt x="64" y="445"/>
                  </a:lnTo>
                  <a:lnTo>
                    <a:pt x="58" y="508"/>
                  </a:lnTo>
                  <a:lnTo>
                    <a:pt x="92" y="545"/>
                  </a:lnTo>
                  <a:lnTo>
                    <a:pt x="69" y="597"/>
                  </a:lnTo>
                  <a:lnTo>
                    <a:pt x="135" y="739"/>
                  </a:lnTo>
                  <a:lnTo>
                    <a:pt x="120" y="792"/>
                  </a:lnTo>
                  <a:lnTo>
                    <a:pt x="209" y="834"/>
                  </a:lnTo>
                  <a:lnTo>
                    <a:pt x="239" y="876"/>
                  </a:lnTo>
                  <a:lnTo>
                    <a:pt x="277" y="890"/>
                  </a:lnTo>
                  <a:lnTo>
                    <a:pt x="277" y="916"/>
                  </a:lnTo>
                  <a:lnTo>
                    <a:pt x="301" y="921"/>
                  </a:lnTo>
                  <a:lnTo>
                    <a:pt x="351" y="1003"/>
                  </a:lnTo>
                  <a:lnTo>
                    <a:pt x="353" y="1061"/>
                  </a:lnTo>
                  <a:lnTo>
                    <a:pt x="577" y="1075"/>
                  </a:lnTo>
                  <a:lnTo>
                    <a:pt x="563" y="1051"/>
                  </a:lnTo>
                  <a:lnTo>
                    <a:pt x="569" y="1017"/>
                  </a:lnTo>
                  <a:lnTo>
                    <a:pt x="606" y="958"/>
                  </a:lnTo>
                  <a:lnTo>
                    <a:pt x="633" y="941"/>
                  </a:lnTo>
                  <a:lnTo>
                    <a:pt x="617" y="921"/>
                  </a:lnTo>
                  <a:lnTo>
                    <a:pt x="607" y="863"/>
                  </a:lnTo>
                  <a:lnTo>
                    <a:pt x="284" y="369"/>
                  </a:lnTo>
                  <a:lnTo>
                    <a:pt x="359" y="83"/>
                  </a:lnTo>
                  <a:lnTo>
                    <a:pt x="61" y="0"/>
                  </a:lnTo>
                  <a:lnTo>
                    <a:pt x="52" y="17"/>
                  </a:lnTo>
                  <a:lnTo>
                    <a:pt x="0" y="143"/>
                  </a:lnTo>
                  <a:lnTo>
                    <a:pt x="22" y="218"/>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62" name="Freeform 26"/>
            <p:cNvSpPr>
              <a:spLocks/>
            </p:cNvSpPr>
            <p:nvPr/>
          </p:nvSpPr>
          <p:spPr bwMode="auto">
            <a:xfrm>
              <a:off x="1085" y="1358"/>
              <a:ext cx="548" cy="762"/>
            </a:xfrm>
            <a:custGeom>
              <a:avLst/>
              <a:gdLst>
                <a:gd name="T0" fmla="*/ 0 w 507"/>
                <a:gd name="T1" fmla="*/ 285 h 781"/>
                <a:gd name="T2" fmla="*/ 321 w 507"/>
                <a:gd name="T3" fmla="*/ 780 h 781"/>
                <a:gd name="T4" fmla="*/ 333 w 507"/>
                <a:gd name="T5" fmla="*/ 674 h 781"/>
                <a:gd name="T6" fmla="*/ 351 w 507"/>
                <a:gd name="T7" fmla="*/ 668 h 781"/>
                <a:gd name="T8" fmla="*/ 382 w 507"/>
                <a:gd name="T9" fmla="*/ 686 h 781"/>
                <a:gd name="T10" fmla="*/ 408 w 507"/>
                <a:gd name="T11" fmla="*/ 593 h 781"/>
                <a:gd name="T12" fmla="*/ 506 w 507"/>
                <a:gd name="T13" fmla="*/ 99 h 781"/>
                <a:gd name="T14" fmla="*/ 289 w 507"/>
                <a:gd name="T15" fmla="*/ 52 h 781"/>
                <a:gd name="T16" fmla="*/ 75 w 507"/>
                <a:gd name="T17" fmla="*/ 0 h 781"/>
                <a:gd name="T18" fmla="*/ 0 w 507"/>
                <a:gd name="T19" fmla="*/ 285 h 7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781"/>
                <a:gd name="T32" fmla="*/ 507 w 507"/>
                <a:gd name="T33" fmla="*/ 781 h 7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781">
                  <a:moveTo>
                    <a:pt x="0" y="285"/>
                  </a:moveTo>
                  <a:lnTo>
                    <a:pt x="321" y="780"/>
                  </a:lnTo>
                  <a:lnTo>
                    <a:pt x="333" y="674"/>
                  </a:lnTo>
                  <a:lnTo>
                    <a:pt x="351" y="668"/>
                  </a:lnTo>
                  <a:lnTo>
                    <a:pt x="382" y="686"/>
                  </a:lnTo>
                  <a:lnTo>
                    <a:pt x="408" y="593"/>
                  </a:lnTo>
                  <a:lnTo>
                    <a:pt x="506" y="99"/>
                  </a:lnTo>
                  <a:lnTo>
                    <a:pt x="289" y="52"/>
                  </a:lnTo>
                  <a:lnTo>
                    <a:pt x="75" y="0"/>
                  </a:lnTo>
                  <a:lnTo>
                    <a:pt x="0" y="285"/>
                  </a:lnTo>
                </a:path>
              </a:pathLst>
            </a:custGeom>
            <a:solidFill>
              <a:schemeClr val="bg1"/>
            </a:solidFill>
            <a:ln w="12700" cap="rnd">
              <a:solidFill>
                <a:srgbClr val="000000"/>
              </a:solidFill>
              <a:round/>
              <a:headEnd/>
              <a:tailEnd/>
            </a:ln>
          </p:spPr>
          <p:txBody>
            <a:bodyPr/>
            <a:lstStyle/>
            <a:p>
              <a:endParaRPr lang="en-US" dirty="0">
                <a:solidFill>
                  <a:srgbClr val="000000"/>
                </a:solidFill>
              </a:endParaRPr>
            </a:p>
          </p:txBody>
        </p:sp>
        <p:sp>
          <p:nvSpPr>
            <p:cNvPr id="263" name="Freeform 27"/>
            <p:cNvSpPr>
              <a:spLocks/>
            </p:cNvSpPr>
            <p:nvPr/>
          </p:nvSpPr>
          <p:spPr bwMode="auto">
            <a:xfrm>
              <a:off x="1398" y="749"/>
              <a:ext cx="516" cy="746"/>
            </a:xfrm>
            <a:custGeom>
              <a:avLst/>
              <a:gdLst>
                <a:gd name="T0" fmla="*/ 0 w 478"/>
                <a:gd name="T1" fmla="*/ 677 h 765"/>
                <a:gd name="T2" fmla="*/ 38 w 478"/>
                <a:gd name="T3" fmla="*/ 514 h 765"/>
                <a:gd name="T4" fmla="*/ 57 w 478"/>
                <a:gd name="T5" fmla="*/ 470 h 765"/>
                <a:gd name="T6" fmla="*/ 40 w 478"/>
                <a:gd name="T7" fmla="*/ 450 h 765"/>
                <a:gd name="T8" fmla="*/ 45 w 478"/>
                <a:gd name="T9" fmla="*/ 431 h 765"/>
                <a:gd name="T10" fmla="*/ 74 w 478"/>
                <a:gd name="T11" fmla="*/ 403 h 765"/>
                <a:gd name="T12" fmla="*/ 121 w 478"/>
                <a:gd name="T13" fmla="*/ 331 h 765"/>
                <a:gd name="T14" fmla="*/ 105 w 478"/>
                <a:gd name="T15" fmla="*/ 306 h 765"/>
                <a:gd name="T16" fmla="*/ 97 w 478"/>
                <a:gd name="T17" fmla="*/ 289 h 765"/>
                <a:gd name="T18" fmla="*/ 100 w 478"/>
                <a:gd name="T19" fmla="*/ 247 h 765"/>
                <a:gd name="T20" fmla="*/ 158 w 478"/>
                <a:gd name="T21" fmla="*/ 0 h 765"/>
                <a:gd name="T22" fmla="*/ 222 w 478"/>
                <a:gd name="T23" fmla="*/ 14 h 765"/>
                <a:gd name="T24" fmla="*/ 200 w 478"/>
                <a:gd name="T25" fmla="*/ 110 h 765"/>
                <a:gd name="T26" fmla="*/ 215 w 478"/>
                <a:gd name="T27" fmla="*/ 144 h 765"/>
                <a:gd name="T28" fmla="*/ 216 w 478"/>
                <a:gd name="T29" fmla="*/ 166 h 765"/>
                <a:gd name="T30" fmla="*/ 208 w 478"/>
                <a:gd name="T31" fmla="*/ 169 h 765"/>
                <a:gd name="T32" fmla="*/ 233 w 478"/>
                <a:gd name="T33" fmla="*/ 193 h 765"/>
                <a:gd name="T34" fmla="*/ 258 w 478"/>
                <a:gd name="T35" fmla="*/ 254 h 765"/>
                <a:gd name="T36" fmla="*/ 266 w 478"/>
                <a:gd name="T37" fmla="*/ 309 h 765"/>
                <a:gd name="T38" fmla="*/ 270 w 478"/>
                <a:gd name="T39" fmla="*/ 340 h 765"/>
                <a:gd name="T40" fmla="*/ 251 w 478"/>
                <a:gd name="T41" fmla="*/ 368 h 765"/>
                <a:gd name="T42" fmla="*/ 264 w 478"/>
                <a:gd name="T43" fmla="*/ 380 h 765"/>
                <a:gd name="T44" fmla="*/ 298 w 478"/>
                <a:gd name="T45" fmla="*/ 362 h 765"/>
                <a:gd name="T46" fmla="*/ 320 w 478"/>
                <a:gd name="T47" fmla="*/ 460 h 765"/>
                <a:gd name="T48" fmla="*/ 335 w 478"/>
                <a:gd name="T49" fmla="*/ 465 h 765"/>
                <a:gd name="T50" fmla="*/ 338 w 478"/>
                <a:gd name="T51" fmla="*/ 493 h 765"/>
                <a:gd name="T52" fmla="*/ 381 w 478"/>
                <a:gd name="T53" fmla="*/ 504 h 765"/>
                <a:gd name="T54" fmla="*/ 448 w 478"/>
                <a:gd name="T55" fmla="*/ 505 h 765"/>
                <a:gd name="T56" fmla="*/ 477 w 478"/>
                <a:gd name="T57" fmla="*/ 517 h 765"/>
                <a:gd name="T58" fmla="*/ 435 w 478"/>
                <a:gd name="T59" fmla="*/ 764 h 765"/>
                <a:gd name="T60" fmla="*/ 217 w 478"/>
                <a:gd name="T61" fmla="*/ 723 h 765"/>
                <a:gd name="T62" fmla="*/ 0 w 478"/>
                <a:gd name="T63" fmla="*/ 677 h 7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8"/>
                <a:gd name="T97" fmla="*/ 0 h 765"/>
                <a:gd name="T98" fmla="*/ 478 w 478"/>
                <a:gd name="T99" fmla="*/ 765 h 7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8" h="765">
                  <a:moveTo>
                    <a:pt x="0" y="677"/>
                  </a:moveTo>
                  <a:lnTo>
                    <a:pt x="38" y="514"/>
                  </a:lnTo>
                  <a:lnTo>
                    <a:pt x="57" y="470"/>
                  </a:lnTo>
                  <a:lnTo>
                    <a:pt x="40" y="450"/>
                  </a:lnTo>
                  <a:lnTo>
                    <a:pt x="45" y="431"/>
                  </a:lnTo>
                  <a:lnTo>
                    <a:pt x="74" y="403"/>
                  </a:lnTo>
                  <a:lnTo>
                    <a:pt x="121" y="331"/>
                  </a:lnTo>
                  <a:lnTo>
                    <a:pt x="105" y="306"/>
                  </a:lnTo>
                  <a:lnTo>
                    <a:pt x="97" y="289"/>
                  </a:lnTo>
                  <a:lnTo>
                    <a:pt x="100" y="247"/>
                  </a:lnTo>
                  <a:lnTo>
                    <a:pt x="158" y="0"/>
                  </a:lnTo>
                  <a:lnTo>
                    <a:pt x="222" y="14"/>
                  </a:lnTo>
                  <a:lnTo>
                    <a:pt x="200" y="110"/>
                  </a:lnTo>
                  <a:lnTo>
                    <a:pt x="215" y="144"/>
                  </a:lnTo>
                  <a:lnTo>
                    <a:pt x="216" y="166"/>
                  </a:lnTo>
                  <a:lnTo>
                    <a:pt x="208" y="169"/>
                  </a:lnTo>
                  <a:lnTo>
                    <a:pt x="233" y="193"/>
                  </a:lnTo>
                  <a:lnTo>
                    <a:pt x="258" y="254"/>
                  </a:lnTo>
                  <a:lnTo>
                    <a:pt x="266" y="309"/>
                  </a:lnTo>
                  <a:lnTo>
                    <a:pt x="270" y="340"/>
                  </a:lnTo>
                  <a:lnTo>
                    <a:pt x="251" y="368"/>
                  </a:lnTo>
                  <a:lnTo>
                    <a:pt x="264" y="380"/>
                  </a:lnTo>
                  <a:lnTo>
                    <a:pt x="298" y="362"/>
                  </a:lnTo>
                  <a:lnTo>
                    <a:pt x="320" y="460"/>
                  </a:lnTo>
                  <a:lnTo>
                    <a:pt x="335" y="465"/>
                  </a:lnTo>
                  <a:lnTo>
                    <a:pt x="338" y="493"/>
                  </a:lnTo>
                  <a:lnTo>
                    <a:pt x="381" y="504"/>
                  </a:lnTo>
                  <a:lnTo>
                    <a:pt x="448" y="505"/>
                  </a:lnTo>
                  <a:lnTo>
                    <a:pt x="477" y="517"/>
                  </a:lnTo>
                  <a:lnTo>
                    <a:pt x="435" y="764"/>
                  </a:lnTo>
                  <a:lnTo>
                    <a:pt x="217" y="723"/>
                  </a:lnTo>
                  <a:lnTo>
                    <a:pt x="0" y="677"/>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64" name="Freeform 28"/>
            <p:cNvSpPr>
              <a:spLocks/>
            </p:cNvSpPr>
            <p:nvPr/>
          </p:nvSpPr>
          <p:spPr bwMode="auto">
            <a:xfrm>
              <a:off x="1615" y="762"/>
              <a:ext cx="883" cy="504"/>
            </a:xfrm>
            <a:custGeom>
              <a:avLst/>
              <a:gdLst>
                <a:gd name="T0" fmla="*/ 14 w 817"/>
                <a:gd name="T1" fmla="*/ 129 h 516"/>
                <a:gd name="T2" fmla="*/ 15 w 817"/>
                <a:gd name="T3" fmla="*/ 152 h 516"/>
                <a:gd name="T4" fmla="*/ 8 w 817"/>
                <a:gd name="T5" fmla="*/ 155 h 516"/>
                <a:gd name="T6" fmla="*/ 32 w 817"/>
                <a:gd name="T7" fmla="*/ 179 h 516"/>
                <a:gd name="T8" fmla="*/ 57 w 817"/>
                <a:gd name="T9" fmla="*/ 240 h 516"/>
                <a:gd name="T10" fmla="*/ 65 w 817"/>
                <a:gd name="T11" fmla="*/ 295 h 516"/>
                <a:gd name="T12" fmla="*/ 69 w 817"/>
                <a:gd name="T13" fmla="*/ 326 h 516"/>
                <a:gd name="T14" fmla="*/ 51 w 817"/>
                <a:gd name="T15" fmla="*/ 354 h 516"/>
                <a:gd name="T16" fmla="*/ 64 w 817"/>
                <a:gd name="T17" fmla="*/ 366 h 516"/>
                <a:gd name="T18" fmla="*/ 97 w 817"/>
                <a:gd name="T19" fmla="*/ 348 h 516"/>
                <a:gd name="T20" fmla="*/ 119 w 817"/>
                <a:gd name="T21" fmla="*/ 446 h 516"/>
                <a:gd name="T22" fmla="*/ 134 w 817"/>
                <a:gd name="T23" fmla="*/ 451 h 516"/>
                <a:gd name="T24" fmla="*/ 137 w 817"/>
                <a:gd name="T25" fmla="*/ 479 h 516"/>
                <a:gd name="T26" fmla="*/ 149 w 817"/>
                <a:gd name="T27" fmla="*/ 492 h 516"/>
                <a:gd name="T28" fmla="*/ 180 w 817"/>
                <a:gd name="T29" fmla="*/ 490 h 516"/>
                <a:gd name="T30" fmla="*/ 247 w 817"/>
                <a:gd name="T31" fmla="*/ 491 h 516"/>
                <a:gd name="T32" fmla="*/ 276 w 817"/>
                <a:gd name="T33" fmla="*/ 503 h 516"/>
                <a:gd name="T34" fmla="*/ 285 w 817"/>
                <a:gd name="T35" fmla="*/ 453 h 516"/>
                <a:gd name="T36" fmla="*/ 506 w 817"/>
                <a:gd name="T37" fmla="*/ 486 h 516"/>
                <a:gd name="T38" fmla="*/ 780 w 817"/>
                <a:gd name="T39" fmla="*/ 515 h 516"/>
                <a:gd name="T40" fmla="*/ 789 w 817"/>
                <a:gd name="T41" fmla="*/ 422 h 516"/>
                <a:gd name="T42" fmla="*/ 816 w 817"/>
                <a:gd name="T43" fmla="*/ 120 h 516"/>
                <a:gd name="T44" fmla="*/ 454 w 817"/>
                <a:gd name="T45" fmla="*/ 77 h 516"/>
                <a:gd name="T46" fmla="*/ 274 w 817"/>
                <a:gd name="T47" fmla="*/ 48 h 516"/>
                <a:gd name="T48" fmla="*/ 21 w 817"/>
                <a:gd name="T49" fmla="*/ 0 h 516"/>
                <a:gd name="T50" fmla="*/ 0 w 817"/>
                <a:gd name="T51" fmla="*/ 96 h 516"/>
                <a:gd name="T52" fmla="*/ 14 w 817"/>
                <a:gd name="T53" fmla="*/ 129 h 5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7"/>
                <a:gd name="T82" fmla="*/ 0 h 516"/>
                <a:gd name="T83" fmla="*/ 817 w 817"/>
                <a:gd name="T84" fmla="*/ 516 h 5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7" h="516">
                  <a:moveTo>
                    <a:pt x="14" y="129"/>
                  </a:moveTo>
                  <a:lnTo>
                    <a:pt x="15" y="152"/>
                  </a:lnTo>
                  <a:lnTo>
                    <a:pt x="8" y="155"/>
                  </a:lnTo>
                  <a:lnTo>
                    <a:pt x="32" y="179"/>
                  </a:lnTo>
                  <a:lnTo>
                    <a:pt x="57" y="240"/>
                  </a:lnTo>
                  <a:lnTo>
                    <a:pt x="65" y="295"/>
                  </a:lnTo>
                  <a:lnTo>
                    <a:pt x="69" y="326"/>
                  </a:lnTo>
                  <a:lnTo>
                    <a:pt x="51" y="354"/>
                  </a:lnTo>
                  <a:lnTo>
                    <a:pt x="64" y="366"/>
                  </a:lnTo>
                  <a:lnTo>
                    <a:pt x="97" y="348"/>
                  </a:lnTo>
                  <a:lnTo>
                    <a:pt x="119" y="446"/>
                  </a:lnTo>
                  <a:lnTo>
                    <a:pt x="134" y="451"/>
                  </a:lnTo>
                  <a:lnTo>
                    <a:pt x="137" y="479"/>
                  </a:lnTo>
                  <a:lnTo>
                    <a:pt x="149" y="492"/>
                  </a:lnTo>
                  <a:lnTo>
                    <a:pt x="180" y="490"/>
                  </a:lnTo>
                  <a:lnTo>
                    <a:pt x="247" y="491"/>
                  </a:lnTo>
                  <a:lnTo>
                    <a:pt x="276" y="503"/>
                  </a:lnTo>
                  <a:lnTo>
                    <a:pt x="285" y="453"/>
                  </a:lnTo>
                  <a:lnTo>
                    <a:pt x="506" y="486"/>
                  </a:lnTo>
                  <a:lnTo>
                    <a:pt x="780" y="515"/>
                  </a:lnTo>
                  <a:lnTo>
                    <a:pt x="789" y="422"/>
                  </a:lnTo>
                  <a:lnTo>
                    <a:pt x="816" y="120"/>
                  </a:lnTo>
                  <a:lnTo>
                    <a:pt x="454" y="77"/>
                  </a:lnTo>
                  <a:lnTo>
                    <a:pt x="274" y="48"/>
                  </a:lnTo>
                  <a:lnTo>
                    <a:pt x="21" y="0"/>
                  </a:lnTo>
                  <a:lnTo>
                    <a:pt x="0" y="96"/>
                  </a:lnTo>
                  <a:lnTo>
                    <a:pt x="14" y="129"/>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65" name="Freeform 29"/>
            <p:cNvSpPr>
              <a:spLocks/>
            </p:cNvSpPr>
            <p:nvPr/>
          </p:nvSpPr>
          <p:spPr bwMode="auto">
            <a:xfrm>
              <a:off x="1363" y="1938"/>
              <a:ext cx="589" cy="612"/>
            </a:xfrm>
            <a:custGeom>
              <a:avLst/>
              <a:gdLst>
                <a:gd name="T0" fmla="*/ 35 w 545"/>
                <a:gd name="T1" fmla="*/ 398 h 627"/>
                <a:gd name="T2" fmla="*/ 21 w 545"/>
                <a:gd name="T3" fmla="*/ 374 h 627"/>
                <a:gd name="T4" fmla="*/ 27 w 545"/>
                <a:gd name="T5" fmla="*/ 340 h 627"/>
                <a:gd name="T6" fmla="*/ 63 w 545"/>
                <a:gd name="T7" fmla="*/ 281 h 627"/>
                <a:gd name="T8" fmla="*/ 90 w 545"/>
                <a:gd name="T9" fmla="*/ 264 h 627"/>
                <a:gd name="T10" fmla="*/ 75 w 545"/>
                <a:gd name="T11" fmla="*/ 244 h 627"/>
                <a:gd name="T12" fmla="*/ 64 w 545"/>
                <a:gd name="T13" fmla="*/ 186 h 627"/>
                <a:gd name="T14" fmla="*/ 76 w 545"/>
                <a:gd name="T15" fmla="*/ 81 h 627"/>
                <a:gd name="T16" fmla="*/ 94 w 545"/>
                <a:gd name="T17" fmla="*/ 74 h 627"/>
                <a:gd name="T18" fmla="*/ 125 w 545"/>
                <a:gd name="T19" fmla="*/ 92 h 627"/>
                <a:gd name="T20" fmla="*/ 151 w 545"/>
                <a:gd name="T21" fmla="*/ 0 h 627"/>
                <a:gd name="T22" fmla="*/ 544 w 545"/>
                <a:gd name="T23" fmla="*/ 67 h 627"/>
                <a:gd name="T24" fmla="*/ 461 w 545"/>
                <a:gd name="T25" fmla="*/ 626 h 627"/>
                <a:gd name="T26" fmla="*/ 341 w 545"/>
                <a:gd name="T27" fmla="*/ 608 h 627"/>
                <a:gd name="T28" fmla="*/ 266 w 545"/>
                <a:gd name="T29" fmla="*/ 587 h 627"/>
                <a:gd name="T30" fmla="*/ 112 w 545"/>
                <a:gd name="T31" fmla="*/ 524 h 627"/>
                <a:gd name="T32" fmla="*/ 0 w 545"/>
                <a:gd name="T33" fmla="*/ 428 h 627"/>
                <a:gd name="T34" fmla="*/ 35 w 545"/>
                <a:gd name="T35" fmla="*/ 398 h 6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5"/>
                <a:gd name="T55" fmla="*/ 0 h 627"/>
                <a:gd name="T56" fmla="*/ 545 w 545"/>
                <a:gd name="T57" fmla="*/ 627 h 6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5" h="627">
                  <a:moveTo>
                    <a:pt x="35" y="398"/>
                  </a:moveTo>
                  <a:lnTo>
                    <a:pt x="21" y="374"/>
                  </a:lnTo>
                  <a:lnTo>
                    <a:pt x="27" y="340"/>
                  </a:lnTo>
                  <a:lnTo>
                    <a:pt x="63" y="281"/>
                  </a:lnTo>
                  <a:lnTo>
                    <a:pt x="90" y="264"/>
                  </a:lnTo>
                  <a:lnTo>
                    <a:pt x="75" y="244"/>
                  </a:lnTo>
                  <a:lnTo>
                    <a:pt x="64" y="186"/>
                  </a:lnTo>
                  <a:lnTo>
                    <a:pt x="76" y="81"/>
                  </a:lnTo>
                  <a:lnTo>
                    <a:pt x="94" y="74"/>
                  </a:lnTo>
                  <a:lnTo>
                    <a:pt x="125" y="92"/>
                  </a:lnTo>
                  <a:lnTo>
                    <a:pt x="151" y="0"/>
                  </a:lnTo>
                  <a:lnTo>
                    <a:pt x="544" y="67"/>
                  </a:lnTo>
                  <a:lnTo>
                    <a:pt x="461" y="626"/>
                  </a:lnTo>
                  <a:lnTo>
                    <a:pt x="341" y="608"/>
                  </a:lnTo>
                  <a:lnTo>
                    <a:pt x="266" y="587"/>
                  </a:lnTo>
                  <a:lnTo>
                    <a:pt x="112" y="524"/>
                  </a:lnTo>
                  <a:lnTo>
                    <a:pt x="0" y="428"/>
                  </a:lnTo>
                  <a:lnTo>
                    <a:pt x="35" y="398"/>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66" name="Freeform 30"/>
            <p:cNvSpPr>
              <a:spLocks/>
            </p:cNvSpPr>
            <p:nvPr/>
          </p:nvSpPr>
          <p:spPr bwMode="auto">
            <a:xfrm>
              <a:off x="1853" y="1206"/>
              <a:ext cx="606" cy="450"/>
            </a:xfrm>
            <a:custGeom>
              <a:avLst/>
              <a:gdLst>
                <a:gd name="T0" fmla="*/ 0 w 561"/>
                <a:gd name="T1" fmla="*/ 394 h 461"/>
                <a:gd name="T2" fmla="*/ 66 w 561"/>
                <a:gd name="T3" fmla="*/ 0 h 461"/>
                <a:gd name="T4" fmla="*/ 286 w 561"/>
                <a:gd name="T5" fmla="*/ 33 h 461"/>
                <a:gd name="T6" fmla="*/ 560 w 561"/>
                <a:gd name="T7" fmla="*/ 61 h 461"/>
                <a:gd name="T8" fmla="*/ 541 w 561"/>
                <a:gd name="T9" fmla="*/ 261 h 461"/>
                <a:gd name="T10" fmla="*/ 522 w 561"/>
                <a:gd name="T11" fmla="*/ 460 h 461"/>
                <a:gd name="T12" fmla="*/ 150 w 561"/>
                <a:gd name="T13" fmla="*/ 418 h 461"/>
                <a:gd name="T14" fmla="*/ 0 w 561"/>
                <a:gd name="T15" fmla="*/ 394 h 461"/>
                <a:gd name="T16" fmla="*/ 0 60000 65536"/>
                <a:gd name="T17" fmla="*/ 0 60000 65536"/>
                <a:gd name="T18" fmla="*/ 0 60000 65536"/>
                <a:gd name="T19" fmla="*/ 0 60000 65536"/>
                <a:gd name="T20" fmla="*/ 0 60000 65536"/>
                <a:gd name="T21" fmla="*/ 0 60000 65536"/>
                <a:gd name="T22" fmla="*/ 0 60000 65536"/>
                <a:gd name="T23" fmla="*/ 0 60000 65536"/>
                <a:gd name="T24" fmla="*/ 0 w 561"/>
                <a:gd name="T25" fmla="*/ 0 h 461"/>
                <a:gd name="T26" fmla="*/ 561 w 561"/>
                <a:gd name="T27" fmla="*/ 461 h 4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1" h="461">
                  <a:moveTo>
                    <a:pt x="0" y="394"/>
                  </a:moveTo>
                  <a:lnTo>
                    <a:pt x="66" y="0"/>
                  </a:lnTo>
                  <a:lnTo>
                    <a:pt x="286" y="33"/>
                  </a:lnTo>
                  <a:lnTo>
                    <a:pt x="560" y="61"/>
                  </a:lnTo>
                  <a:lnTo>
                    <a:pt x="541" y="261"/>
                  </a:lnTo>
                  <a:lnTo>
                    <a:pt x="522" y="460"/>
                  </a:lnTo>
                  <a:lnTo>
                    <a:pt x="150" y="418"/>
                  </a:lnTo>
                  <a:lnTo>
                    <a:pt x="0" y="394"/>
                  </a:lnTo>
                </a:path>
              </a:pathLst>
            </a:custGeom>
            <a:solidFill>
              <a:srgbClr val="FFFFFF"/>
            </a:solidFill>
            <a:ln w="12700" cap="rnd">
              <a:solidFill>
                <a:srgbClr val="000000"/>
              </a:solidFill>
              <a:round/>
              <a:headEnd/>
              <a:tailEnd/>
            </a:ln>
          </p:spPr>
          <p:txBody>
            <a:bodyPr/>
            <a:lstStyle/>
            <a:p>
              <a:endParaRPr lang="en-US" dirty="0">
                <a:solidFill>
                  <a:srgbClr val="000000"/>
                </a:solidFill>
              </a:endParaRPr>
            </a:p>
          </p:txBody>
        </p:sp>
        <p:sp>
          <p:nvSpPr>
            <p:cNvPr id="267" name="Freeform 31"/>
            <p:cNvSpPr>
              <a:spLocks/>
            </p:cNvSpPr>
            <p:nvPr/>
          </p:nvSpPr>
          <p:spPr bwMode="auto">
            <a:xfrm>
              <a:off x="1951" y="1615"/>
              <a:ext cx="629" cy="445"/>
            </a:xfrm>
            <a:custGeom>
              <a:avLst/>
              <a:gdLst>
                <a:gd name="T0" fmla="*/ 58 w 582"/>
                <a:gd name="T1" fmla="*/ 0 h 456"/>
                <a:gd name="T2" fmla="*/ 431 w 582"/>
                <a:gd name="T3" fmla="*/ 41 h 456"/>
                <a:gd name="T4" fmla="*/ 581 w 582"/>
                <a:gd name="T5" fmla="*/ 54 h 456"/>
                <a:gd name="T6" fmla="*/ 574 w 582"/>
                <a:gd name="T7" fmla="*/ 153 h 456"/>
                <a:gd name="T8" fmla="*/ 554 w 582"/>
                <a:gd name="T9" fmla="*/ 455 h 456"/>
                <a:gd name="T10" fmla="*/ 478 w 582"/>
                <a:gd name="T11" fmla="*/ 450 h 456"/>
                <a:gd name="T12" fmla="*/ 240 w 582"/>
                <a:gd name="T13" fmla="*/ 428 h 456"/>
                <a:gd name="T14" fmla="*/ 0 w 582"/>
                <a:gd name="T15" fmla="*/ 397 h 456"/>
                <a:gd name="T16" fmla="*/ 58 w 582"/>
                <a:gd name="T17" fmla="*/ 0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456"/>
                <a:gd name="T29" fmla="*/ 582 w 582"/>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456">
                  <a:moveTo>
                    <a:pt x="58" y="0"/>
                  </a:moveTo>
                  <a:lnTo>
                    <a:pt x="431" y="41"/>
                  </a:lnTo>
                  <a:lnTo>
                    <a:pt x="581" y="54"/>
                  </a:lnTo>
                  <a:lnTo>
                    <a:pt x="574" y="153"/>
                  </a:lnTo>
                  <a:lnTo>
                    <a:pt x="554" y="455"/>
                  </a:lnTo>
                  <a:lnTo>
                    <a:pt x="478" y="450"/>
                  </a:lnTo>
                  <a:lnTo>
                    <a:pt x="240" y="428"/>
                  </a:lnTo>
                  <a:lnTo>
                    <a:pt x="0" y="397"/>
                  </a:lnTo>
                  <a:lnTo>
                    <a:pt x="58" y="0"/>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68" name="Freeform 32"/>
            <p:cNvSpPr>
              <a:spLocks/>
            </p:cNvSpPr>
            <p:nvPr/>
          </p:nvSpPr>
          <p:spPr bwMode="auto">
            <a:xfrm>
              <a:off x="1862" y="2003"/>
              <a:ext cx="608" cy="556"/>
            </a:xfrm>
            <a:custGeom>
              <a:avLst/>
              <a:gdLst>
                <a:gd name="T0" fmla="*/ 71 w 562"/>
                <a:gd name="T1" fmla="*/ 569 h 570"/>
                <a:gd name="T2" fmla="*/ 77 w 562"/>
                <a:gd name="T3" fmla="*/ 525 h 570"/>
                <a:gd name="T4" fmla="*/ 218 w 562"/>
                <a:gd name="T5" fmla="*/ 544 h 570"/>
                <a:gd name="T6" fmla="*/ 212 w 562"/>
                <a:gd name="T7" fmla="*/ 523 h 570"/>
                <a:gd name="T8" fmla="*/ 514 w 562"/>
                <a:gd name="T9" fmla="*/ 552 h 570"/>
                <a:gd name="T10" fmla="*/ 561 w 562"/>
                <a:gd name="T11" fmla="*/ 52 h 570"/>
                <a:gd name="T12" fmla="*/ 322 w 562"/>
                <a:gd name="T13" fmla="*/ 30 h 570"/>
                <a:gd name="T14" fmla="*/ 82 w 562"/>
                <a:gd name="T15" fmla="*/ 0 h 570"/>
                <a:gd name="T16" fmla="*/ 0 w 562"/>
                <a:gd name="T17" fmla="*/ 559 h 570"/>
                <a:gd name="T18" fmla="*/ 71 w 562"/>
                <a:gd name="T19" fmla="*/ 569 h 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2"/>
                <a:gd name="T31" fmla="*/ 0 h 570"/>
                <a:gd name="T32" fmla="*/ 562 w 562"/>
                <a:gd name="T33" fmla="*/ 570 h 5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2" h="570">
                  <a:moveTo>
                    <a:pt x="71" y="569"/>
                  </a:moveTo>
                  <a:lnTo>
                    <a:pt x="77" y="525"/>
                  </a:lnTo>
                  <a:lnTo>
                    <a:pt x="218" y="544"/>
                  </a:lnTo>
                  <a:lnTo>
                    <a:pt x="212" y="523"/>
                  </a:lnTo>
                  <a:lnTo>
                    <a:pt x="514" y="552"/>
                  </a:lnTo>
                  <a:lnTo>
                    <a:pt x="561" y="52"/>
                  </a:lnTo>
                  <a:lnTo>
                    <a:pt x="322" y="30"/>
                  </a:lnTo>
                  <a:lnTo>
                    <a:pt x="82" y="0"/>
                  </a:lnTo>
                  <a:lnTo>
                    <a:pt x="0" y="559"/>
                  </a:lnTo>
                  <a:lnTo>
                    <a:pt x="71" y="569"/>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69" name="Freeform 33"/>
            <p:cNvSpPr>
              <a:spLocks/>
            </p:cNvSpPr>
            <p:nvPr/>
          </p:nvSpPr>
          <p:spPr bwMode="auto">
            <a:xfrm>
              <a:off x="2092" y="2104"/>
              <a:ext cx="1205" cy="1048"/>
            </a:xfrm>
            <a:custGeom>
              <a:avLst/>
              <a:gdLst>
                <a:gd name="T0" fmla="*/ 0 w 1115"/>
                <a:gd name="T1" fmla="*/ 419 h 1074"/>
                <a:gd name="T2" fmla="*/ 303 w 1115"/>
                <a:gd name="T3" fmla="*/ 448 h 1074"/>
                <a:gd name="T4" fmla="*/ 344 w 1115"/>
                <a:gd name="T5" fmla="*/ 0 h 1074"/>
                <a:gd name="T6" fmla="*/ 585 w 1115"/>
                <a:gd name="T7" fmla="*/ 14 h 1074"/>
                <a:gd name="T8" fmla="*/ 577 w 1115"/>
                <a:gd name="T9" fmla="*/ 207 h 1074"/>
                <a:gd name="T10" fmla="*/ 600 w 1115"/>
                <a:gd name="T11" fmla="*/ 226 h 1074"/>
                <a:gd name="T12" fmla="*/ 623 w 1115"/>
                <a:gd name="T13" fmla="*/ 227 h 1074"/>
                <a:gd name="T14" fmla="*/ 641 w 1115"/>
                <a:gd name="T15" fmla="*/ 245 h 1074"/>
                <a:gd name="T16" fmla="*/ 678 w 1115"/>
                <a:gd name="T17" fmla="*/ 255 h 1074"/>
                <a:gd name="T18" fmla="*/ 750 w 1115"/>
                <a:gd name="T19" fmla="*/ 286 h 1074"/>
                <a:gd name="T20" fmla="*/ 764 w 1115"/>
                <a:gd name="T21" fmla="*/ 273 h 1074"/>
                <a:gd name="T22" fmla="*/ 810 w 1115"/>
                <a:gd name="T23" fmla="*/ 300 h 1074"/>
                <a:gd name="T24" fmla="*/ 872 w 1115"/>
                <a:gd name="T25" fmla="*/ 299 h 1074"/>
                <a:gd name="T26" fmla="*/ 916 w 1115"/>
                <a:gd name="T27" fmla="*/ 286 h 1074"/>
                <a:gd name="T28" fmla="*/ 974 w 1115"/>
                <a:gd name="T29" fmla="*/ 275 h 1074"/>
                <a:gd name="T30" fmla="*/ 1029 w 1115"/>
                <a:gd name="T31" fmla="*/ 305 h 1074"/>
                <a:gd name="T32" fmla="*/ 1038 w 1115"/>
                <a:gd name="T33" fmla="*/ 315 h 1074"/>
                <a:gd name="T34" fmla="*/ 1067 w 1115"/>
                <a:gd name="T35" fmla="*/ 315 h 1074"/>
                <a:gd name="T36" fmla="*/ 1073 w 1115"/>
                <a:gd name="T37" fmla="*/ 474 h 1074"/>
                <a:gd name="T38" fmla="*/ 1114 w 1115"/>
                <a:gd name="T39" fmla="*/ 550 h 1074"/>
                <a:gd name="T40" fmla="*/ 1099 w 1115"/>
                <a:gd name="T41" fmla="*/ 612 h 1074"/>
                <a:gd name="T42" fmla="*/ 1101 w 1115"/>
                <a:gd name="T43" fmla="*/ 664 h 1074"/>
                <a:gd name="T44" fmla="*/ 1083 w 1115"/>
                <a:gd name="T45" fmla="*/ 688 h 1074"/>
                <a:gd name="T46" fmla="*/ 1091 w 1115"/>
                <a:gd name="T47" fmla="*/ 697 h 1074"/>
                <a:gd name="T48" fmla="*/ 1045 w 1115"/>
                <a:gd name="T49" fmla="*/ 712 h 1074"/>
                <a:gd name="T50" fmla="*/ 1008 w 1115"/>
                <a:gd name="T51" fmla="*/ 716 h 1074"/>
                <a:gd name="T52" fmla="*/ 1015 w 1115"/>
                <a:gd name="T53" fmla="*/ 688 h 1074"/>
                <a:gd name="T54" fmla="*/ 995 w 1115"/>
                <a:gd name="T55" fmla="*/ 703 h 1074"/>
                <a:gd name="T56" fmla="*/ 997 w 1115"/>
                <a:gd name="T57" fmla="*/ 736 h 1074"/>
                <a:gd name="T58" fmla="*/ 973 w 1115"/>
                <a:gd name="T59" fmla="*/ 767 h 1074"/>
                <a:gd name="T60" fmla="*/ 841 w 1115"/>
                <a:gd name="T61" fmla="*/ 837 h 1074"/>
                <a:gd name="T62" fmla="*/ 798 w 1115"/>
                <a:gd name="T63" fmla="*/ 880 h 1074"/>
                <a:gd name="T64" fmla="*/ 760 w 1115"/>
                <a:gd name="T65" fmla="*/ 974 h 1074"/>
                <a:gd name="T66" fmla="*/ 793 w 1115"/>
                <a:gd name="T67" fmla="*/ 1072 h 1074"/>
                <a:gd name="T68" fmla="*/ 761 w 1115"/>
                <a:gd name="T69" fmla="*/ 1073 h 1074"/>
                <a:gd name="T70" fmla="*/ 619 w 1115"/>
                <a:gd name="T71" fmla="*/ 1022 h 1074"/>
                <a:gd name="T72" fmla="*/ 604 w 1115"/>
                <a:gd name="T73" fmla="*/ 978 h 1074"/>
                <a:gd name="T74" fmla="*/ 589 w 1115"/>
                <a:gd name="T75" fmla="*/ 960 h 1074"/>
                <a:gd name="T76" fmla="*/ 583 w 1115"/>
                <a:gd name="T77" fmla="*/ 904 h 1074"/>
                <a:gd name="T78" fmla="*/ 556 w 1115"/>
                <a:gd name="T79" fmla="*/ 883 h 1074"/>
                <a:gd name="T80" fmla="*/ 479 w 1115"/>
                <a:gd name="T81" fmla="*/ 734 h 1074"/>
                <a:gd name="T82" fmla="*/ 443 w 1115"/>
                <a:gd name="T83" fmla="*/ 706 h 1074"/>
                <a:gd name="T84" fmla="*/ 431 w 1115"/>
                <a:gd name="T85" fmla="*/ 682 h 1074"/>
                <a:gd name="T86" fmla="*/ 320 w 1115"/>
                <a:gd name="T87" fmla="*/ 675 h 1074"/>
                <a:gd name="T88" fmla="*/ 259 w 1115"/>
                <a:gd name="T89" fmla="*/ 746 h 1074"/>
                <a:gd name="T90" fmla="*/ 157 w 1115"/>
                <a:gd name="T91" fmla="*/ 673 h 1074"/>
                <a:gd name="T92" fmla="*/ 128 w 1115"/>
                <a:gd name="T93" fmla="*/ 571 h 1074"/>
                <a:gd name="T94" fmla="*/ 30 w 1115"/>
                <a:gd name="T95" fmla="*/ 476 h 1074"/>
                <a:gd name="T96" fmla="*/ 19 w 1115"/>
                <a:gd name="T97" fmla="*/ 446 h 1074"/>
                <a:gd name="T98" fmla="*/ 6 w 1115"/>
                <a:gd name="T99" fmla="*/ 441 h 1074"/>
                <a:gd name="T100" fmla="*/ 0 w 1115"/>
                <a:gd name="T101" fmla="*/ 419 h 10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5"/>
                <a:gd name="T154" fmla="*/ 0 h 1074"/>
                <a:gd name="T155" fmla="*/ 1115 w 1115"/>
                <a:gd name="T156" fmla="*/ 1074 h 10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5" h="1074">
                  <a:moveTo>
                    <a:pt x="0" y="419"/>
                  </a:moveTo>
                  <a:lnTo>
                    <a:pt x="303" y="448"/>
                  </a:lnTo>
                  <a:lnTo>
                    <a:pt x="344" y="0"/>
                  </a:lnTo>
                  <a:lnTo>
                    <a:pt x="585" y="14"/>
                  </a:lnTo>
                  <a:lnTo>
                    <a:pt x="577" y="207"/>
                  </a:lnTo>
                  <a:lnTo>
                    <a:pt x="600" y="226"/>
                  </a:lnTo>
                  <a:lnTo>
                    <a:pt x="623" y="227"/>
                  </a:lnTo>
                  <a:lnTo>
                    <a:pt x="641" y="245"/>
                  </a:lnTo>
                  <a:lnTo>
                    <a:pt x="678" y="255"/>
                  </a:lnTo>
                  <a:lnTo>
                    <a:pt x="750" y="286"/>
                  </a:lnTo>
                  <a:lnTo>
                    <a:pt x="764" y="273"/>
                  </a:lnTo>
                  <a:lnTo>
                    <a:pt x="810" y="300"/>
                  </a:lnTo>
                  <a:lnTo>
                    <a:pt x="872" y="299"/>
                  </a:lnTo>
                  <a:lnTo>
                    <a:pt x="916" y="286"/>
                  </a:lnTo>
                  <a:lnTo>
                    <a:pt x="974" y="275"/>
                  </a:lnTo>
                  <a:lnTo>
                    <a:pt x="1029" y="305"/>
                  </a:lnTo>
                  <a:lnTo>
                    <a:pt x="1038" y="315"/>
                  </a:lnTo>
                  <a:lnTo>
                    <a:pt x="1067" y="315"/>
                  </a:lnTo>
                  <a:lnTo>
                    <a:pt x="1073" y="474"/>
                  </a:lnTo>
                  <a:lnTo>
                    <a:pt x="1114" y="550"/>
                  </a:lnTo>
                  <a:lnTo>
                    <a:pt x="1099" y="612"/>
                  </a:lnTo>
                  <a:lnTo>
                    <a:pt x="1101" y="664"/>
                  </a:lnTo>
                  <a:lnTo>
                    <a:pt x="1083" y="688"/>
                  </a:lnTo>
                  <a:lnTo>
                    <a:pt x="1091" y="697"/>
                  </a:lnTo>
                  <a:lnTo>
                    <a:pt x="1045" y="712"/>
                  </a:lnTo>
                  <a:lnTo>
                    <a:pt x="1008" y="716"/>
                  </a:lnTo>
                  <a:lnTo>
                    <a:pt x="1015" y="688"/>
                  </a:lnTo>
                  <a:lnTo>
                    <a:pt x="995" y="703"/>
                  </a:lnTo>
                  <a:lnTo>
                    <a:pt x="997" y="736"/>
                  </a:lnTo>
                  <a:lnTo>
                    <a:pt x="973" y="767"/>
                  </a:lnTo>
                  <a:lnTo>
                    <a:pt x="841" y="837"/>
                  </a:lnTo>
                  <a:lnTo>
                    <a:pt x="798" y="880"/>
                  </a:lnTo>
                  <a:lnTo>
                    <a:pt x="760" y="974"/>
                  </a:lnTo>
                  <a:lnTo>
                    <a:pt x="793" y="1072"/>
                  </a:lnTo>
                  <a:lnTo>
                    <a:pt x="761" y="1073"/>
                  </a:lnTo>
                  <a:lnTo>
                    <a:pt x="619" y="1022"/>
                  </a:lnTo>
                  <a:lnTo>
                    <a:pt x="604" y="978"/>
                  </a:lnTo>
                  <a:lnTo>
                    <a:pt x="589" y="960"/>
                  </a:lnTo>
                  <a:lnTo>
                    <a:pt x="583" y="904"/>
                  </a:lnTo>
                  <a:lnTo>
                    <a:pt x="556" y="883"/>
                  </a:lnTo>
                  <a:lnTo>
                    <a:pt x="479" y="734"/>
                  </a:lnTo>
                  <a:lnTo>
                    <a:pt x="443" y="706"/>
                  </a:lnTo>
                  <a:lnTo>
                    <a:pt x="431" y="682"/>
                  </a:lnTo>
                  <a:lnTo>
                    <a:pt x="320" y="675"/>
                  </a:lnTo>
                  <a:lnTo>
                    <a:pt x="259" y="746"/>
                  </a:lnTo>
                  <a:lnTo>
                    <a:pt x="157" y="673"/>
                  </a:lnTo>
                  <a:lnTo>
                    <a:pt x="128" y="571"/>
                  </a:lnTo>
                  <a:lnTo>
                    <a:pt x="30" y="476"/>
                  </a:lnTo>
                  <a:lnTo>
                    <a:pt x="19" y="446"/>
                  </a:lnTo>
                  <a:lnTo>
                    <a:pt x="6" y="441"/>
                  </a:lnTo>
                  <a:lnTo>
                    <a:pt x="0" y="419"/>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270" name="Freeform 34"/>
            <p:cNvSpPr>
              <a:spLocks/>
            </p:cNvSpPr>
            <p:nvPr/>
          </p:nvSpPr>
          <p:spPr bwMode="auto">
            <a:xfrm>
              <a:off x="2467" y="881"/>
              <a:ext cx="567" cy="321"/>
            </a:xfrm>
            <a:custGeom>
              <a:avLst/>
              <a:gdLst>
                <a:gd name="T0" fmla="*/ 26 w 525"/>
                <a:gd name="T1" fmla="*/ 0 h 329"/>
                <a:gd name="T2" fmla="*/ 483 w 525"/>
                <a:gd name="T3" fmla="*/ 24 h 329"/>
                <a:gd name="T4" fmla="*/ 486 w 525"/>
                <a:gd name="T5" fmla="*/ 106 h 329"/>
                <a:gd name="T6" fmla="*/ 506 w 525"/>
                <a:gd name="T7" fmla="*/ 173 h 329"/>
                <a:gd name="T8" fmla="*/ 510 w 525"/>
                <a:gd name="T9" fmla="*/ 259 h 329"/>
                <a:gd name="T10" fmla="*/ 524 w 525"/>
                <a:gd name="T11" fmla="*/ 328 h 329"/>
                <a:gd name="T12" fmla="*/ 247 w 525"/>
                <a:gd name="T13" fmla="*/ 319 h 329"/>
                <a:gd name="T14" fmla="*/ 0 w 525"/>
                <a:gd name="T15" fmla="*/ 301 h 329"/>
                <a:gd name="T16" fmla="*/ 26 w 525"/>
                <a:gd name="T17" fmla="*/ 0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5"/>
                <a:gd name="T28" fmla="*/ 0 h 329"/>
                <a:gd name="T29" fmla="*/ 525 w 525"/>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 h="329">
                  <a:moveTo>
                    <a:pt x="26" y="0"/>
                  </a:moveTo>
                  <a:lnTo>
                    <a:pt x="483" y="24"/>
                  </a:lnTo>
                  <a:lnTo>
                    <a:pt x="486" y="106"/>
                  </a:lnTo>
                  <a:lnTo>
                    <a:pt x="506" y="173"/>
                  </a:lnTo>
                  <a:lnTo>
                    <a:pt x="510" y="259"/>
                  </a:lnTo>
                  <a:lnTo>
                    <a:pt x="524" y="328"/>
                  </a:lnTo>
                  <a:lnTo>
                    <a:pt x="247" y="319"/>
                  </a:lnTo>
                  <a:lnTo>
                    <a:pt x="0" y="301"/>
                  </a:lnTo>
                  <a:lnTo>
                    <a:pt x="26" y="0"/>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71" name="Freeform 35"/>
            <p:cNvSpPr>
              <a:spLocks/>
            </p:cNvSpPr>
            <p:nvPr/>
          </p:nvSpPr>
          <p:spPr bwMode="auto">
            <a:xfrm>
              <a:off x="2437" y="1174"/>
              <a:ext cx="607" cy="366"/>
            </a:xfrm>
            <a:custGeom>
              <a:avLst/>
              <a:gdLst>
                <a:gd name="T0" fmla="*/ 27 w 561"/>
                <a:gd name="T1" fmla="*/ 0 h 375"/>
                <a:gd name="T2" fmla="*/ 275 w 561"/>
                <a:gd name="T3" fmla="*/ 18 h 375"/>
                <a:gd name="T4" fmla="*/ 551 w 561"/>
                <a:gd name="T5" fmla="*/ 26 h 375"/>
                <a:gd name="T6" fmla="*/ 533 w 561"/>
                <a:gd name="T7" fmla="*/ 62 h 375"/>
                <a:gd name="T8" fmla="*/ 560 w 561"/>
                <a:gd name="T9" fmla="*/ 87 h 375"/>
                <a:gd name="T10" fmla="*/ 558 w 561"/>
                <a:gd name="T11" fmla="*/ 272 h 375"/>
                <a:gd name="T12" fmla="*/ 547 w 561"/>
                <a:gd name="T13" fmla="*/ 271 h 375"/>
                <a:gd name="T14" fmla="*/ 548 w 561"/>
                <a:gd name="T15" fmla="*/ 294 h 375"/>
                <a:gd name="T16" fmla="*/ 557 w 561"/>
                <a:gd name="T17" fmla="*/ 312 h 375"/>
                <a:gd name="T18" fmla="*/ 551 w 561"/>
                <a:gd name="T19" fmla="*/ 330 h 375"/>
                <a:gd name="T20" fmla="*/ 557 w 561"/>
                <a:gd name="T21" fmla="*/ 374 h 375"/>
                <a:gd name="T22" fmla="*/ 544 w 561"/>
                <a:gd name="T23" fmla="*/ 369 h 375"/>
                <a:gd name="T24" fmla="*/ 530 w 561"/>
                <a:gd name="T25" fmla="*/ 352 h 375"/>
                <a:gd name="T26" fmla="*/ 481 w 561"/>
                <a:gd name="T27" fmla="*/ 336 h 375"/>
                <a:gd name="T28" fmla="*/ 432 w 561"/>
                <a:gd name="T29" fmla="*/ 338 h 375"/>
                <a:gd name="T30" fmla="*/ 405 w 561"/>
                <a:gd name="T31" fmla="*/ 317 h 375"/>
                <a:gd name="T32" fmla="*/ 0 w 561"/>
                <a:gd name="T33" fmla="*/ 293 h 375"/>
                <a:gd name="T34" fmla="*/ 27 w 561"/>
                <a:gd name="T35" fmla="*/ 0 h 3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1"/>
                <a:gd name="T55" fmla="*/ 0 h 375"/>
                <a:gd name="T56" fmla="*/ 561 w 561"/>
                <a:gd name="T57" fmla="*/ 375 h 3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1" h="375">
                  <a:moveTo>
                    <a:pt x="27" y="0"/>
                  </a:moveTo>
                  <a:lnTo>
                    <a:pt x="275" y="18"/>
                  </a:lnTo>
                  <a:lnTo>
                    <a:pt x="551" y="26"/>
                  </a:lnTo>
                  <a:lnTo>
                    <a:pt x="533" y="62"/>
                  </a:lnTo>
                  <a:lnTo>
                    <a:pt x="560" y="87"/>
                  </a:lnTo>
                  <a:lnTo>
                    <a:pt x="558" y="272"/>
                  </a:lnTo>
                  <a:lnTo>
                    <a:pt x="547" y="271"/>
                  </a:lnTo>
                  <a:lnTo>
                    <a:pt x="548" y="294"/>
                  </a:lnTo>
                  <a:lnTo>
                    <a:pt x="557" y="312"/>
                  </a:lnTo>
                  <a:lnTo>
                    <a:pt x="551" y="330"/>
                  </a:lnTo>
                  <a:lnTo>
                    <a:pt x="557" y="374"/>
                  </a:lnTo>
                  <a:lnTo>
                    <a:pt x="544" y="369"/>
                  </a:lnTo>
                  <a:lnTo>
                    <a:pt x="530" y="352"/>
                  </a:lnTo>
                  <a:lnTo>
                    <a:pt x="481" y="336"/>
                  </a:lnTo>
                  <a:lnTo>
                    <a:pt x="432" y="338"/>
                  </a:lnTo>
                  <a:lnTo>
                    <a:pt x="405" y="317"/>
                  </a:lnTo>
                  <a:lnTo>
                    <a:pt x="0" y="293"/>
                  </a:lnTo>
                  <a:lnTo>
                    <a:pt x="27" y="0"/>
                  </a:lnTo>
                </a:path>
              </a:pathLst>
            </a:custGeom>
            <a:solidFill>
              <a:srgbClr val="FFFFFF"/>
            </a:solidFill>
            <a:ln w="12700" cap="rnd">
              <a:solidFill>
                <a:srgbClr val="000000"/>
              </a:solidFill>
              <a:round/>
              <a:headEnd/>
              <a:tailEnd/>
            </a:ln>
          </p:spPr>
          <p:txBody>
            <a:bodyPr/>
            <a:lstStyle/>
            <a:p>
              <a:endParaRPr lang="en-US" dirty="0">
                <a:solidFill>
                  <a:srgbClr val="000000"/>
                </a:solidFill>
              </a:endParaRPr>
            </a:p>
          </p:txBody>
        </p:sp>
        <p:sp>
          <p:nvSpPr>
            <p:cNvPr id="272" name="Freeform 36"/>
            <p:cNvSpPr>
              <a:spLocks/>
            </p:cNvSpPr>
            <p:nvPr/>
          </p:nvSpPr>
          <p:spPr bwMode="auto">
            <a:xfrm>
              <a:off x="2417" y="1461"/>
              <a:ext cx="711" cy="320"/>
            </a:xfrm>
            <a:custGeom>
              <a:avLst/>
              <a:gdLst>
                <a:gd name="T0" fmla="*/ 18 w 658"/>
                <a:gd name="T1" fmla="*/ 0 h 328"/>
                <a:gd name="T2" fmla="*/ 423 w 658"/>
                <a:gd name="T3" fmla="*/ 23 h 328"/>
                <a:gd name="T4" fmla="*/ 451 w 658"/>
                <a:gd name="T5" fmla="*/ 44 h 328"/>
                <a:gd name="T6" fmla="*/ 499 w 658"/>
                <a:gd name="T7" fmla="*/ 42 h 328"/>
                <a:gd name="T8" fmla="*/ 548 w 658"/>
                <a:gd name="T9" fmla="*/ 58 h 328"/>
                <a:gd name="T10" fmla="*/ 563 w 658"/>
                <a:gd name="T11" fmla="*/ 75 h 328"/>
                <a:gd name="T12" fmla="*/ 575 w 658"/>
                <a:gd name="T13" fmla="*/ 80 h 328"/>
                <a:gd name="T14" fmla="*/ 597 w 658"/>
                <a:gd name="T15" fmla="*/ 142 h 328"/>
                <a:gd name="T16" fmla="*/ 598 w 658"/>
                <a:gd name="T17" fmla="*/ 161 h 328"/>
                <a:gd name="T18" fmla="*/ 613 w 658"/>
                <a:gd name="T19" fmla="*/ 189 h 328"/>
                <a:gd name="T20" fmla="*/ 620 w 658"/>
                <a:gd name="T21" fmla="*/ 236 h 328"/>
                <a:gd name="T22" fmla="*/ 616 w 658"/>
                <a:gd name="T23" fmla="*/ 251 h 328"/>
                <a:gd name="T24" fmla="*/ 625 w 658"/>
                <a:gd name="T25" fmla="*/ 267 h 328"/>
                <a:gd name="T26" fmla="*/ 657 w 658"/>
                <a:gd name="T27" fmla="*/ 327 h 328"/>
                <a:gd name="T28" fmla="*/ 364 w 658"/>
                <a:gd name="T29" fmla="*/ 322 h 328"/>
                <a:gd name="T30" fmla="*/ 143 w 658"/>
                <a:gd name="T31" fmla="*/ 310 h 328"/>
                <a:gd name="T32" fmla="*/ 149 w 658"/>
                <a:gd name="T33" fmla="*/ 211 h 328"/>
                <a:gd name="T34" fmla="*/ 0 w 658"/>
                <a:gd name="T35" fmla="*/ 198 h 328"/>
                <a:gd name="T36" fmla="*/ 18 w 658"/>
                <a:gd name="T37" fmla="*/ 0 h 3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8"/>
                <a:gd name="T58" fmla="*/ 0 h 328"/>
                <a:gd name="T59" fmla="*/ 658 w 658"/>
                <a:gd name="T60" fmla="*/ 328 h 3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8" h="328">
                  <a:moveTo>
                    <a:pt x="18" y="0"/>
                  </a:moveTo>
                  <a:lnTo>
                    <a:pt x="423" y="23"/>
                  </a:lnTo>
                  <a:lnTo>
                    <a:pt x="451" y="44"/>
                  </a:lnTo>
                  <a:lnTo>
                    <a:pt x="499" y="42"/>
                  </a:lnTo>
                  <a:lnTo>
                    <a:pt x="548" y="58"/>
                  </a:lnTo>
                  <a:lnTo>
                    <a:pt x="563" y="75"/>
                  </a:lnTo>
                  <a:lnTo>
                    <a:pt x="575" y="80"/>
                  </a:lnTo>
                  <a:lnTo>
                    <a:pt x="597" y="142"/>
                  </a:lnTo>
                  <a:lnTo>
                    <a:pt x="598" y="161"/>
                  </a:lnTo>
                  <a:lnTo>
                    <a:pt x="613" y="189"/>
                  </a:lnTo>
                  <a:lnTo>
                    <a:pt x="620" y="236"/>
                  </a:lnTo>
                  <a:lnTo>
                    <a:pt x="616" y="251"/>
                  </a:lnTo>
                  <a:lnTo>
                    <a:pt x="625" y="267"/>
                  </a:lnTo>
                  <a:lnTo>
                    <a:pt x="657" y="327"/>
                  </a:lnTo>
                  <a:lnTo>
                    <a:pt x="364" y="322"/>
                  </a:lnTo>
                  <a:lnTo>
                    <a:pt x="143" y="310"/>
                  </a:lnTo>
                  <a:lnTo>
                    <a:pt x="149" y="211"/>
                  </a:lnTo>
                  <a:lnTo>
                    <a:pt x="0" y="198"/>
                  </a:lnTo>
                  <a:lnTo>
                    <a:pt x="18" y="0"/>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273" name="Freeform 37"/>
            <p:cNvSpPr>
              <a:spLocks/>
            </p:cNvSpPr>
            <p:nvPr/>
          </p:nvSpPr>
          <p:spPr bwMode="auto">
            <a:xfrm>
              <a:off x="2550" y="1765"/>
              <a:ext cx="642" cy="310"/>
            </a:xfrm>
            <a:custGeom>
              <a:avLst/>
              <a:gdLst>
                <a:gd name="T0" fmla="*/ 20 w 594"/>
                <a:gd name="T1" fmla="*/ 0 h 318"/>
                <a:gd name="T2" fmla="*/ 241 w 594"/>
                <a:gd name="T3" fmla="*/ 12 h 318"/>
                <a:gd name="T4" fmla="*/ 533 w 594"/>
                <a:gd name="T5" fmla="*/ 16 h 318"/>
                <a:gd name="T6" fmla="*/ 550 w 594"/>
                <a:gd name="T7" fmla="*/ 29 h 318"/>
                <a:gd name="T8" fmla="*/ 559 w 594"/>
                <a:gd name="T9" fmla="*/ 26 h 318"/>
                <a:gd name="T10" fmla="*/ 570 w 594"/>
                <a:gd name="T11" fmla="*/ 42 h 318"/>
                <a:gd name="T12" fmla="*/ 561 w 594"/>
                <a:gd name="T13" fmla="*/ 42 h 318"/>
                <a:gd name="T14" fmla="*/ 551 w 594"/>
                <a:gd name="T15" fmla="*/ 62 h 318"/>
                <a:gd name="T16" fmla="*/ 575 w 594"/>
                <a:gd name="T17" fmla="*/ 96 h 318"/>
                <a:gd name="T18" fmla="*/ 593 w 594"/>
                <a:gd name="T19" fmla="*/ 102 h 318"/>
                <a:gd name="T20" fmla="*/ 590 w 594"/>
                <a:gd name="T21" fmla="*/ 316 h 318"/>
                <a:gd name="T22" fmla="*/ 338 w 594"/>
                <a:gd name="T23" fmla="*/ 317 h 318"/>
                <a:gd name="T24" fmla="*/ 0 w 594"/>
                <a:gd name="T25" fmla="*/ 301 h 318"/>
                <a:gd name="T26" fmla="*/ 20 w 594"/>
                <a:gd name="T27" fmla="*/ 0 h 3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4"/>
                <a:gd name="T43" fmla="*/ 0 h 318"/>
                <a:gd name="T44" fmla="*/ 594 w 594"/>
                <a:gd name="T45" fmla="*/ 318 h 3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4" h="318">
                  <a:moveTo>
                    <a:pt x="20" y="0"/>
                  </a:moveTo>
                  <a:lnTo>
                    <a:pt x="241" y="12"/>
                  </a:lnTo>
                  <a:lnTo>
                    <a:pt x="533" y="16"/>
                  </a:lnTo>
                  <a:lnTo>
                    <a:pt x="550" y="29"/>
                  </a:lnTo>
                  <a:lnTo>
                    <a:pt x="559" y="26"/>
                  </a:lnTo>
                  <a:lnTo>
                    <a:pt x="570" y="42"/>
                  </a:lnTo>
                  <a:lnTo>
                    <a:pt x="561" y="42"/>
                  </a:lnTo>
                  <a:lnTo>
                    <a:pt x="551" y="62"/>
                  </a:lnTo>
                  <a:lnTo>
                    <a:pt x="575" y="96"/>
                  </a:lnTo>
                  <a:lnTo>
                    <a:pt x="593" y="102"/>
                  </a:lnTo>
                  <a:lnTo>
                    <a:pt x="590" y="316"/>
                  </a:lnTo>
                  <a:lnTo>
                    <a:pt x="338" y="317"/>
                  </a:lnTo>
                  <a:lnTo>
                    <a:pt x="0" y="301"/>
                  </a:lnTo>
                  <a:lnTo>
                    <a:pt x="20" y="0"/>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74" name="Freeform 38"/>
            <p:cNvSpPr>
              <a:spLocks/>
            </p:cNvSpPr>
            <p:nvPr/>
          </p:nvSpPr>
          <p:spPr bwMode="auto">
            <a:xfrm>
              <a:off x="2463" y="2054"/>
              <a:ext cx="746" cy="349"/>
            </a:xfrm>
            <a:custGeom>
              <a:avLst/>
              <a:gdLst>
                <a:gd name="T0" fmla="*/ 4 w 690"/>
                <a:gd name="T1" fmla="*/ 0 h 358"/>
                <a:gd name="T2" fmla="*/ 80 w 690"/>
                <a:gd name="T3" fmla="*/ 4 h 358"/>
                <a:gd name="T4" fmla="*/ 419 w 690"/>
                <a:gd name="T5" fmla="*/ 20 h 358"/>
                <a:gd name="T6" fmla="*/ 671 w 690"/>
                <a:gd name="T7" fmla="*/ 19 h 358"/>
                <a:gd name="T8" fmla="*/ 672 w 690"/>
                <a:gd name="T9" fmla="*/ 72 h 358"/>
                <a:gd name="T10" fmla="*/ 689 w 690"/>
                <a:gd name="T11" fmla="*/ 183 h 358"/>
                <a:gd name="T12" fmla="*/ 685 w 690"/>
                <a:gd name="T13" fmla="*/ 357 h 358"/>
                <a:gd name="T14" fmla="*/ 630 w 690"/>
                <a:gd name="T15" fmla="*/ 327 h 358"/>
                <a:gd name="T16" fmla="*/ 572 w 690"/>
                <a:gd name="T17" fmla="*/ 337 h 358"/>
                <a:gd name="T18" fmla="*/ 528 w 690"/>
                <a:gd name="T19" fmla="*/ 351 h 358"/>
                <a:gd name="T20" fmla="*/ 466 w 690"/>
                <a:gd name="T21" fmla="*/ 352 h 358"/>
                <a:gd name="T22" fmla="*/ 419 w 690"/>
                <a:gd name="T23" fmla="*/ 324 h 358"/>
                <a:gd name="T24" fmla="*/ 406 w 690"/>
                <a:gd name="T25" fmla="*/ 337 h 358"/>
                <a:gd name="T26" fmla="*/ 333 w 690"/>
                <a:gd name="T27" fmla="*/ 306 h 358"/>
                <a:gd name="T28" fmla="*/ 297 w 690"/>
                <a:gd name="T29" fmla="*/ 296 h 358"/>
                <a:gd name="T30" fmla="*/ 279 w 690"/>
                <a:gd name="T31" fmla="*/ 279 h 358"/>
                <a:gd name="T32" fmla="*/ 256 w 690"/>
                <a:gd name="T33" fmla="*/ 278 h 358"/>
                <a:gd name="T34" fmla="*/ 233 w 690"/>
                <a:gd name="T35" fmla="*/ 259 h 358"/>
                <a:gd name="T36" fmla="*/ 241 w 690"/>
                <a:gd name="T37" fmla="*/ 66 h 358"/>
                <a:gd name="T38" fmla="*/ 0 w 690"/>
                <a:gd name="T39" fmla="*/ 51 h 358"/>
                <a:gd name="T40" fmla="*/ 4 w 690"/>
                <a:gd name="T41" fmla="*/ 0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0"/>
                <a:gd name="T64" fmla="*/ 0 h 358"/>
                <a:gd name="T65" fmla="*/ 690 w 690"/>
                <a:gd name="T66" fmla="*/ 358 h 3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0" h="358">
                  <a:moveTo>
                    <a:pt x="4" y="0"/>
                  </a:moveTo>
                  <a:lnTo>
                    <a:pt x="80" y="4"/>
                  </a:lnTo>
                  <a:lnTo>
                    <a:pt x="419" y="20"/>
                  </a:lnTo>
                  <a:lnTo>
                    <a:pt x="671" y="19"/>
                  </a:lnTo>
                  <a:lnTo>
                    <a:pt x="672" y="72"/>
                  </a:lnTo>
                  <a:lnTo>
                    <a:pt x="689" y="183"/>
                  </a:lnTo>
                  <a:lnTo>
                    <a:pt x="685" y="357"/>
                  </a:lnTo>
                  <a:lnTo>
                    <a:pt x="630" y="327"/>
                  </a:lnTo>
                  <a:lnTo>
                    <a:pt x="572" y="337"/>
                  </a:lnTo>
                  <a:lnTo>
                    <a:pt x="528" y="351"/>
                  </a:lnTo>
                  <a:lnTo>
                    <a:pt x="466" y="352"/>
                  </a:lnTo>
                  <a:lnTo>
                    <a:pt x="419" y="324"/>
                  </a:lnTo>
                  <a:lnTo>
                    <a:pt x="406" y="337"/>
                  </a:lnTo>
                  <a:lnTo>
                    <a:pt x="333" y="306"/>
                  </a:lnTo>
                  <a:lnTo>
                    <a:pt x="297" y="296"/>
                  </a:lnTo>
                  <a:lnTo>
                    <a:pt x="279" y="279"/>
                  </a:lnTo>
                  <a:lnTo>
                    <a:pt x="256" y="278"/>
                  </a:lnTo>
                  <a:lnTo>
                    <a:pt x="233" y="259"/>
                  </a:lnTo>
                  <a:lnTo>
                    <a:pt x="241" y="66"/>
                  </a:lnTo>
                  <a:lnTo>
                    <a:pt x="0" y="51"/>
                  </a:lnTo>
                  <a:lnTo>
                    <a:pt x="4" y="0"/>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75" name="Freeform 39"/>
            <p:cNvSpPr>
              <a:spLocks/>
            </p:cNvSpPr>
            <p:nvPr/>
          </p:nvSpPr>
          <p:spPr bwMode="auto">
            <a:xfrm>
              <a:off x="2991" y="879"/>
              <a:ext cx="561" cy="562"/>
            </a:xfrm>
            <a:custGeom>
              <a:avLst/>
              <a:gdLst>
                <a:gd name="T0" fmla="*/ 3 w 519"/>
                <a:gd name="T1" fmla="*/ 109 h 576"/>
                <a:gd name="T2" fmla="*/ 23 w 519"/>
                <a:gd name="T3" fmla="*/ 175 h 576"/>
                <a:gd name="T4" fmla="*/ 26 w 519"/>
                <a:gd name="T5" fmla="*/ 261 h 576"/>
                <a:gd name="T6" fmla="*/ 40 w 519"/>
                <a:gd name="T7" fmla="*/ 330 h 576"/>
                <a:gd name="T8" fmla="*/ 21 w 519"/>
                <a:gd name="T9" fmla="*/ 365 h 576"/>
                <a:gd name="T10" fmla="*/ 48 w 519"/>
                <a:gd name="T11" fmla="*/ 391 h 576"/>
                <a:gd name="T12" fmla="*/ 46 w 519"/>
                <a:gd name="T13" fmla="*/ 575 h 576"/>
                <a:gd name="T14" fmla="*/ 424 w 519"/>
                <a:gd name="T15" fmla="*/ 567 h 576"/>
                <a:gd name="T16" fmla="*/ 418 w 519"/>
                <a:gd name="T17" fmla="*/ 531 h 576"/>
                <a:gd name="T18" fmla="*/ 377 w 519"/>
                <a:gd name="T19" fmla="*/ 499 h 576"/>
                <a:gd name="T20" fmla="*/ 357 w 519"/>
                <a:gd name="T21" fmla="*/ 477 h 576"/>
                <a:gd name="T22" fmla="*/ 305 w 519"/>
                <a:gd name="T23" fmla="*/ 445 h 576"/>
                <a:gd name="T24" fmla="*/ 308 w 519"/>
                <a:gd name="T25" fmla="*/ 392 h 576"/>
                <a:gd name="T26" fmla="*/ 296 w 519"/>
                <a:gd name="T27" fmla="*/ 357 h 576"/>
                <a:gd name="T28" fmla="*/ 339 w 519"/>
                <a:gd name="T29" fmla="*/ 306 h 576"/>
                <a:gd name="T30" fmla="*/ 336 w 519"/>
                <a:gd name="T31" fmla="*/ 255 h 576"/>
                <a:gd name="T32" fmla="*/ 406 w 519"/>
                <a:gd name="T33" fmla="*/ 203 h 576"/>
                <a:gd name="T34" fmla="*/ 422 w 519"/>
                <a:gd name="T35" fmla="*/ 173 h 576"/>
                <a:gd name="T36" fmla="*/ 518 w 519"/>
                <a:gd name="T37" fmla="*/ 122 h 576"/>
                <a:gd name="T38" fmla="*/ 475 w 519"/>
                <a:gd name="T39" fmla="*/ 104 h 576"/>
                <a:gd name="T40" fmla="*/ 437 w 519"/>
                <a:gd name="T41" fmla="*/ 107 h 576"/>
                <a:gd name="T42" fmla="*/ 429 w 519"/>
                <a:gd name="T43" fmla="*/ 93 h 576"/>
                <a:gd name="T44" fmla="*/ 360 w 519"/>
                <a:gd name="T45" fmla="*/ 91 h 576"/>
                <a:gd name="T46" fmla="*/ 314 w 519"/>
                <a:gd name="T47" fmla="*/ 78 h 576"/>
                <a:gd name="T48" fmla="*/ 219 w 519"/>
                <a:gd name="T49" fmla="*/ 69 h 576"/>
                <a:gd name="T50" fmla="*/ 204 w 519"/>
                <a:gd name="T51" fmla="*/ 51 h 576"/>
                <a:gd name="T52" fmla="*/ 166 w 519"/>
                <a:gd name="T53" fmla="*/ 35 h 576"/>
                <a:gd name="T54" fmla="*/ 159 w 519"/>
                <a:gd name="T55" fmla="*/ 0 h 576"/>
                <a:gd name="T56" fmla="*/ 135 w 519"/>
                <a:gd name="T57" fmla="*/ 0 h 576"/>
                <a:gd name="T58" fmla="*/ 135 w 519"/>
                <a:gd name="T59" fmla="*/ 26 h 576"/>
                <a:gd name="T60" fmla="*/ 0 w 519"/>
                <a:gd name="T61" fmla="*/ 26 h 576"/>
                <a:gd name="T62" fmla="*/ 3 w 519"/>
                <a:gd name="T63" fmla="*/ 109 h 5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9"/>
                <a:gd name="T97" fmla="*/ 0 h 576"/>
                <a:gd name="T98" fmla="*/ 519 w 519"/>
                <a:gd name="T99" fmla="*/ 576 h 5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9" h="576">
                  <a:moveTo>
                    <a:pt x="3" y="109"/>
                  </a:moveTo>
                  <a:lnTo>
                    <a:pt x="23" y="175"/>
                  </a:lnTo>
                  <a:lnTo>
                    <a:pt x="26" y="261"/>
                  </a:lnTo>
                  <a:lnTo>
                    <a:pt x="40" y="330"/>
                  </a:lnTo>
                  <a:lnTo>
                    <a:pt x="21" y="365"/>
                  </a:lnTo>
                  <a:lnTo>
                    <a:pt x="48" y="391"/>
                  </a:lnTo>
                  <a:lnTo>
                    <a:pt x="46" y="575"/>
                  </a:lnTo>
                  <a:lnTo>
                    <a:pt x="424" y="567"/>
                  </a:lnTo>
                  <a:lnTo>
                    <a:pt x="418" y="531"/>
                  </a:lnTo>
                  <a:lnTo>
                    <a:pt x="377" y="499"/>
                  </a:lnTo>
                  <a:lnTo>
                    <a:pt x="357" y="477"/>
                  </a:lnTo>
                  <a:lnTo>
                    <a:pt x="305" y="445"/>
                  </a:lnTo>
                  <a:lnTo>
                    <a:pt x="308" y="392"/>
                  </a:lnTo>
                  <a:lnTo>
                    <a:pt x="296" y="357"/>
                  </a:lnTo>
                  <a:lnTo>
                    <a:pt x="339" y="306"/>
                  </a:lnTo>
                  <a:lnTo>
                    <a:pt x="336" y="255"/>
                  </a:lnTo>
                  <a:lnTo>
                    <a:pt x="406" y="203"/>
                  </a:lnTo>
                  <a:lnTo>
                    <a:pt x="422" y="173"/>
                  </a:lnTo>
                  <a:lnTo>
                    <a:pt x="518" y="122"/>
                  </a:lnTo>
                  <a:lnTo>
                    <a:pt x="475" y="104"/>
                  </a:lnTo>
                  <a:lnTo>
                    <a:pt x="437" y="107"/>
                  </a:lnTo>
                  <a:lnTo>
                    <a:pt x="429" y="93"/>
                  </a:lnTo>
                  <a:lnTo>
                    <a:pt x="360" y="91"/>
                  </a:lnTo>
                  <a:lnTo>
                    <a:pt x="314" y="78"/>
                  </a:lnTo>
                  <a:lnTo>
                    <a:pt x="219" y="69"/>
                  </a:lnTo>
                  <a:lnTo>
                    <a:pt x="204" y="51"/>
                  </a:lnTo>
                  <a:lnTo>
                    <a:pt x="166" y="35"/>
                  </a:lnTo>
                  <a:lnTo>
                    <a:pt x="159" y="0"/>
                  </a:lnTo>
                  <a:lnTo>
                    <a:pt x="135" y="0"/>
                  </a:lnTo>
                  <a:lnTo>
                    <a:pt x="135" y="26"/>
                  </a:lnTo>
                  <a:lnTo>
                    <a:pt x="0" y="26"/>
                  </a:lnTo>
                  <a:lnTo>
                    <a:pt x="3" y="109"/>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276" name="Freeform 40"/>
            <p:cNvSpPr>
              <a:spLocks/>
            </p:cNvSpPr>
            <p:nvPr/>
          </p:nvSpPr>
          <p:spPr bwMode="auto">
            <a:xfrm>
              <a:off x="3029" y="1433"/>
              <a:ext cx="516" cy="307"/>
            </a:xfrm>
            <a:custGeom>
              <a:avLst/>
              <a:gdLst>
                <a:gd name="T0" fmla="*/ 0 w 478"/>
                <a:gd name="T1" fmla="*/ 29 h 314"/>
                <a:gd name="T2" fmla="*/ 9 w 478"/>
                <a:gd name="T3" fmla="*/ 47 h 314"/>
                <a:gd name="T4" fmla="*/ 4 w 478"/>
                <a:gd name="T5" fmla="*/ 66 h 314"/>
                <a:gd name="T6" fmla="*/ 9 w 478"/>
                <a:gd name="T7" fmla="*/ 109 h 314"/>
                <a:gd name="T8" fmla="*/ 31 w 478"/>
                <a:gd name="T9" fmla="*/ 170 h 314"/>
                <a:gd name="T10" fmla="*/ 32 w 478"/>
                <a:gd name="T11" fmla="*/ 189 h 314"/>
                <a:gd name="T12" fmla="*/ 47 w 478"/>
                <a:gd name="T13" fmla="*/ 218 h 314"/>
                <a:gd name="T14" fmla="*/ 54 w 478"/>
                <a:gd name="T15" fmla="*/ 265 h 314"/>
                <a:gd name="T16" fmla="*/ 50 w 478"/>
                <a:gd name="T17" fmla="*/ 280 h 314"/>
                <a:gd name="T18" fmla="*/ 59 w 478"/>
                <a:gd name="T19" fmla="*/ 296 h 314"/>
                <a:gd name="T20" fmla="*/ 367 w 478"/>
                <a:gd name="T21" fmla="*/ 289 h 314"/>
                <a:gd name="T22" fmla="*/ 390 w 478"/>
                <a:gd name="T23" fmla="*/ 313 h 314"/>
                <a:gd name="T24" fmla="*/ 422 w 478"/>
                <a:gd name="T25" fmla="*/ 241 h 314"/>
                <a:gd name="T26" fmla="*/ 412 w 478"/>
                <a:gd name="T27" fmla="*/ 214 h 314"/>
                <a:gd name="T28" fmla="*/ 465 w 478"/>
                <a:gd name="T29" fmla="*/ 172 h 314"/>
                <a:gd name="T30" fmla="*/ 477 w 478"/>
                <a:gd name="T31" fmla="*/ 142 h 314"/>
                <a:gd name="T32" fmla="*/ 438 w 478"/>
                <a:gd name="T33" fmla="*/ 97 h 314"/>
                <a:gd name="T34" fmla="*/ 397 w 478"/>
                <a:gd name="T35" fmla="*/ 50 h 314"/>
                <a:gd name="T36" fmla="*/ 390 w 478"/>
                <a:gd name="T37" fmla="*/ 0 h 314"/>
                <a:gd name="T38" fmla="*/ 10 w 478"/>
                <a:gd name="T39" fmla="*/ 7 h 314"/>
                <a:gd name="T40" fmla="*/ 0 w 478"/>
                <a:gd name="T41" fmla="*/ 6 h 314"/>
                <a:gd name="T42" fmla="*/ 0 w 478"/>
                <a:gd name="T43" fmla="*/ 29 h 3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8"/>
                <a:gd name="T67" fmla="*/ 0 h 314"/>
                <a:gd name="T68" fmla="*/ 478 w 478"/>
                <a:gd name="T69" fmla="*/ 314 h 3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8" h="314">
                  <a:moveTo>
                    <a:pt x="0" y="29"/>
                  </a:moveTo>
                  <a:lnTo>
                    <a:pt x="9" y="47"/>
                  </a:lnTo>
                  <a:lnTo>
                    <a:pt x="4" y="66"/>
                  </a:lnTo>
                  <a:lnTo>
                    <a:pt x="9" y="109"/>
                  </a:lnTo>
                  <a:lnTo>
                    <a:pt x="31" y="170"/>
                  </a:lnTo>
                  <a:lnTo>
                    <a:pt x="32" y="189"/>
                  </a:lnTo>
                  <a:lnTo>
                    <a:pt x="47" y="218"/>
                  </a:lnTo>
                  <a:lnTo>
                    <a:pt x="54" y="265"/>
                  </a:lnTo>
                  <a:lnTo>
                    <a:pt x="50" y="280"/>
                  </a:lnTo>
                  <a:lnTo>
                    <a:pt x="59" y="296"/>
                  </a:lnTo>
                  <a:lnTo>
                    <a:pt x="367" y="289"/>
                  </a:lnTo>
                  <a:lnTo>
                    <a:pt x="390" y="313"/>
                  </a:lnTo>
                  <a:lnTo>
                    <a:pt x="422" y="241"/>
                  </a:lnTo>
                  <a:lnTo>
                    <a:pt x="412" y="214"/>
                  </a:lnTo>
                  <a:lnTo>
                    <a:pt x="465" y="172"/>
                  </a:lnTo>
                  <a:lnTo>
                    <a:pt x="477" y="142"/>
                  </a:lnTo>
                  <a:lnTo>
                    <a:pt x="438" y="97"/>
                  </a:lnTo>
                  <a:lnTo>
                    <a:pt x="397" y="50"/>
                  </a:lnTo>
                  <a:lnTo>
                    <a:pt x="390" y="0"/>
                  </a:lnTo>
                  <a:lnTo>
                    <a:pt x="10" y="7"/>
                  </a:lnTo>
                  <a:lnTo>
                    <a:pt x="0" y="6"/>
                  </a:lnTo>
                  <a:lnTo>
                    <a:pt x="0" y="29"/>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277" name="Freeform 41"/>
            <p:cNvSpPr>
              <a:spLocks/>
            </p:cNvSpPr>
            <p:nvPr/>
          </p:nvSpPr>
          <p:spPr bwMode="auto">
            <a:xfrm>
              <a:off x="3092" y="1715"/>
              <a:ext cx="575" cy="449"/>
            </a:xfrm>
            <a:custGeom>
              <a:avLst/>
              <a:gdLst>
                <a:gd name="T0" fmla="*/ 31 w 532"/>
                <a:gd name="T1" fmla="*/ 67 h 460"/>
                <a:gd name="T2" fmla="*/ 47 w 532"/>
                <a:gd name="T3" fmla="*/ 80 h 460"/>
                <a:gd name="T4" fmla="*/ 57 w 532"/>
                <a:gd name="T5" fmla="*/ 77 h 460"/>
                <a:gd name="T6" fmla="*/ 68 w 532"/>
                <a:gd name="T7" fmla="*/ 92 h 460"/>
                <a:gd name="T8" fmla="*/ 59 w 532"/>
                <a:gd name="T9" fmla="*/ 92 h 460"/>
                <a:gd name="T10" fmla="*/ 49 w 532"/>
                <a:gd name="T11" fmla="*/ 113 h 460"/>
                <a:gd name="T12" fmla="*/ 72 w 532"/>
                <a:gd name="T13" fmla="*/ 147 h 460"/>
                <a:gd name="T14" fmla="*/ 90 w 532"/>
                <a:gd name="T15" fmla="*/ 153 h 460"/>
                <a:gd name="T16" fmla="*/ 88 w 532"/>
                <a:gd name="T17" fmla="*/ 367 h 460"/>
                <a:gd name="T18" fmla="*/ 89 w 532"/>
                <a:gd name="T19" fmla="*/ 419 h 460"/>
                <a:gd name="T20" fmla="*/ 444 w 532"/>
                <a:gd name="T21" fmla="*/ 407 h 460"/>
                <a:gd name="T22" fmla="*/ 447 w 532"/>
                <a:gd name="T23" fmla="*/ 439 h 460"/>
                <a:gd name="T24" fmla="*/ 433 w 532"/>
                <a:gd name="T25" fmla="*/ 459 h 460"/>
                <a:gd name="T26" fmla="*/ 487 w 532"/>
                <a:gd name="T27" fmla="*/ 456 h 460"/>
                <a:gd name="T28" fmla="*/ 496 w 532"/>
                <a:gd name="T29" fmla="*/ 439 h 460"/>
                <a:gd name="T30" fmla="*/ 496 w 532"/>
                <a:gd name="T31" fmla="*/ 419 h 460"/>
                <a:gd name="T32" fmla="*/ 509 w 532"/>
                <a:gd name="T33" fmla="*/ 404 h 460"/>
                <a:gd name="T34" fmla="*/ 513 w 532"/>
                <a:gd name="T35" fmla="*/ 390 h 460"/>
                <a:gd name="T36" fmla="*/ 527 w 532"/>
                <a:gd name="T37" fmla="*/ 387 h 460"/>
                <a:gd name="T38" fmla="*/ 531 w 532"/>
                <a:gd name="T39" fmla="*/ 357 h 460"/>
                <a:gd name="T40" fmla="*/ 512 w 532"/>
                <a:gd name="T41" fmla="*/ 352 h 460"/>
                <a:gd name="T42" fmla="*/ 499 w 532"/>
                <a:gd name="T43" fmla="*/ 329 h 460"/>
                <a:gd name="T44" fmla="*/ 479 w 532"/>
                <a:gd name="T45" fmla="*/ 275 h 460"/>
                <a:gd name="T46" fmla="*/ 458 w 532"/>
                <a:gd name="T47" fmla="*/ 266 h 460"/>
                <a:gd name="T48" fmla="*/ 432 w 532"/>
                <a:gd name="T49" fmla="*/ 246 h 460"/>
                <a:gd name="T50" fmla="*/ 423 w 532"/>
                <a:gd name="T51" fmla="*/ 217 h 460"/>
                <a:gd name="T52" fmla="*/ 438 w 532"/>
                <a:gd name="T53" fmla="*/ 173 h 460"/>
                <a:gd name="T54" fmla="*/ 426 w 532"/>
                <a:gd name="T55" fmla="*/ 164 h 460"/>
                <a:gd name="T56" fmla="*/ 394 w 532"/>
                <a:gd name="T57" fmla="*/ 165 h 460"/>
                <a:gd name="T58" fmla="*/ 389 w 532"/>
                <a:gd name="T59" fmla="*/ 138 h 460"/>
                <a:gd name="T60" fmla="*/ 338 w 532"/>
                <a:gd name="T61" fmla="*/ 85 h 460"/>
                <a:gd name="T62" fmla="*/ 325 w 532"/>
                <a:gd name="T63" fmla="*/ 41 h 460"/>
                <a:gd name="T64" fmla="*/ 331 w 532"/>
                <a:gd name="T65" fmla="*/ 24 h 460"/>
                <a:gd name="T66" fmla="*/ 308 w 532"/>
                <a:gd name="T67" fmla="*/ 0 h 460"/>
                <a:gd name="T68" fmla="*/ 0 w 532"/>
                <a:gd name="T69" fmla="*/ 7 h 460"/>
                <a:gd name="T70" fmla="*/ 31 w 532"/>
                <a:gd name="T71" fmla="*/ 67 h 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2"/>
                <a:gd name="T109" fmla="*/ 0 h 460"/>
                <a:gd name="T110" fmla="*/ 532 w 532"/>
                <a:gd name="T111" fmla="*/ 460 h 4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2" h="460">
                  <a:moveTo>
                    <a:pt x="31" y="67"/>
                  </a:moveTo>
                  <a:lnTo>
                    <a:pt x="47" y="80"/>
                  </a:lnTo>
                  <a:lnTo>
                    <a:pt x="57" y="77"/>
                  </a:lnTo>
                  <a:lnTo>
                    <a:pt x="68" y="92"/>
                  </a:lnTo>
                  <a:lnTo>
                    <a:pt x="59" y="92"/>
                  </a:lnTo>
                  <a:lnTo>
                    <a:pt x="49" y="113"/>
                  </a:lnTo>
                  <a:lnTo>
                    <a:pt x="72" y="147"/>
                  </a:lnTo>
                  <a:lnTo>
                    <a:pt x="90" y="153"/>
                  </a:lnTo>
                  <a:lnTo>
                    <a:pt x="88" y="367"/>
                  </a:lnTo>
                  <a:lnTo>
                    <a:pt x="89" y="419"/>
                  </a:lnTo>
                  <a:lnTo>
                    <a:pt x="444" y="407"/>
                  </a:lnTo>
                  <a:lnTo>
                    <a:pt x="447" y="439"/>
                  </a:lnTo>
                  <a:lnTo>
                    <a:pt x="433" y="459"/>
                  </a:lnTo>
                  <a:lnTo>
                    <a:pt x="487" y="456"/>
                  </a:lnTo>
                  <a:lnTo>
                    <a:pt x="496" y="439"/>
                  </a:lnTo>
                  <a:lnTo>
                    <a:pt x="496" y="419"/>
                  </a:lnTo>
                  <a:lnTo>
                    <a:pt x="509" y="404"/>
                  </a:lnTo>
                  <a:lnTo>
                    <a:pt x="513" y="390"/>
                  </a:lnTo>
                  <a:lnTo>
                    <a:pt x="527" y="387"/>
                  </a:lnTo>
                  <a:lnTo>
                    <a:pt x="531" y="357"/>
                  </a:lnTo>
                  <a:lnTo>
                    <a:pt x="512" y="352"/>
                  </a:lnTo>
                  <a:lnTo>
                    <a:pt x="499" y="329"/>
                  </a:lnTo>
                  <a:lnTo>
                    <a:pt x="479" y="275"/>
                  </a:lnTo>
                  <a:lnTo>
                    <a:pt x="458" y="266"/>
                  </a:lnTo>
                  <a:lnTo>
                    <a:pt x="432" y="246"/>
                  </a:lnTo>
                  <a:lnTo>
                    <a:pt x="423" y="217"/>
                  </a:lnTo>
                  <a:lnTo>
                    <a:pt x="438" y="173"/>
                  </a:lnTo>
                  <a:lnTo>
                    <a:pt x="426" y="164"/>
                  </a:lnTo>
                  <a:lnTo>
                    <a:pt x="394" y="165"/>
                  </a:lnTo>
                  <a:lnTo>
                    <a:pt x="389" y="138"/>
                  </a:lnTo>
                  <a:lnTo>
                    <a:pt x="338" y="85"/>
                  </a:lnTo>
                  <a:lnTo>
                    <a:pt x="325" y="41"/>
                  </a:lnTo>
                  <a:lnTo>
                    <a:pt x="331" y="24"/>
                  </a:lnTo>
                  <a:lnTo>
                    <a:pt x="308" y="0"/>
                  </a:lnTo>
                  <a:lnTo>
                    <a:pt x="0" y="7"/>
                  </a:lnTo>
                  <a:lnTo>
                    <a:pt x="31" y="67"/>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78" name="Freeform 42"/>
            <p:cNvSpPr>
              <a:spLocks/>
            </p:cNvSpPr>
            <p:nvPr/>
          </p:nvSpPr>
          <p:spPr bwMode="auto">
            <a:xfrm>
              <a:off x="3190" y="2113"/>
              <a:ext cx="436" cy="352"/>
            </a:xfrm>
            <a:custGeom>
              <a:avLst/>
              <a:gdLst>
                <a:gd name="T0" fmla="*/ 16 w 404"/>
                <a:gd name="T1" fmla="*/ 122 h 360"/>
                <a:gd name="T2" fmla="*/ 12 w 404"/>
                <a:gd name="T3" fmla="*/ 296 h 360"/>
                <a:gd name="T4" fmla="*/ 21 w 404"/>
                <a:gd name="T5" fmla="*/ 306 h 360"/>
                <a:gd name="T6" fmla="*/ 50 w 404"/>
                <a:gd name="T7" fmla="*/ 306 h 360"/>
                <a:gd name="T8" fmla="*/ 51 w 404"/>
                <a:gd name="T9" fmla="*/ 359 h 360"/>
                <a:gd name="T10" fmla="*/ 291 w 404"/>
                <a:gd name="T11" fmla="*/ 355 h 360"/>
                <a:gd name="T12" fmla="*/ 286 w 404"/>
                <a:gd name="T13" fmla="*/ 301 h 360"/>
                <a:gd name="T14" fmla="*/ 306 w 404"/>
                <a:gd name="T15" fmla="*/ 241 h 360"/>
                <a:gd name="T16" fmla="*/ 336 w 404"/>
                <a:gd name="T17" fmla="*/ 201 h 360"/>
                <a:gd name="T18" fmla="*/ 334 w 404"/>
                <a:gd name="T19" fmla="*/ 189 h 360"/>
                <a:gd name="T20" fmla="*/ 356 w 404"/>
                <a:gd name="T21" fmla="*/ 151 h 360"/>
                <a:gd name="T22" fmla="*/ 368 w 404"/>
                <a:gd name="T23" fmla="*/ 111 h 360"/>
                <a:gd name="T24" fmla="*/ 364 w 404"/>
                <a:gd name="T25" fmla="*/ 108 h 360"/>
                <a:gd name="T26" fmla="*/ 384 w 404"/>
                <a:gd name="T27" fmla="*/ 92 h 360"/>
                <a:gd name="T28" fmla="*/ 403 w 404"/>
                <a:gd name="T29" fmla="*/ 56 h 360"/>
                <a:gd name="T30" fmla="*/ 396 w 404"/>
                <a:gd name="T31" fmla="*/ 48 h 360"/>
                <a:gd name="T32" fmla="*/ 342 w 404"/>
                <a:gd name="T33" fmla="*/ 51 h 360"/>
                <a:gd name="T34" fmla="*/ 356 w 404"/>
                <a:gd name="T35" fmla="*/ 31 h 360"/>
                <a:gd name="T36" fmla="*/ 353 w 404"/>
                <a:gd name="T37" fmla="*/ 0 h 360"/>
                <a:gd name="T38" fmla="*/ 0 w 404"/>
                <a:gd name="T39" fmla="*/ 11 h 360"/>
                <a:gd name="T40" fmla="*/ 16 w 404"/>
                <a:gd name="T41" fmla="*/ 122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4"/>
                <a:gd name="T64" fmla="*/ 0 h 360"/>
                <a:gd name="T65" fmla="*/ 404 w 404"/>
                <a:gd name="T66" fmla="*/ 360 h 3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4" h="360">
                  <a:moveTo>
                    <a:pt x="16" y="122"/>
                  </a:moveTo>
                  <a:lnTo>
                    <a:pt x="12" y="296"/>
                  </a:lnTo>
                  <a:lnTo>
                    <a:pt x="21" y="306"/>
                  </a:lnTo>
                  <a:lnTo>
                    <a:pt x="50" y="306"/>
                  </a:lnTo>
                  <a:lnTo>
                    <a:pt x="51" y="359"/>
                  </a:lnTo>
                  <a:lnTo>
                    <a:pt x="291" y="355"/>
                  </a:lnTo>
                  <a:lnTo>
                    <a:pt x="286" y="301"/>
                  </a:lnTo>
                  <a:lnTo>
                    <a:pt x="306" y="241"/>
                  </a:lnTo>
                  <a:lnTo>
                    <a:pt x="336" y="201"/>
                  </a:lnTo>
                  <a:lnTo>
                    <a:pt x="334" y="189"/>
                  </a:lnTo>
                  <a:lnTo>
                    <a:pt x="356" y="151"/>
                  </a:lnTo>
                  <a:lnTo>
                    <a:pt x="368" y="111"/>
                  </a:lnTo>
                  <a:lnTo>
                    <a:pt x="364" y="108"/>
                  </a:lnTo>
                  <a:lnTo>
                    <a:pt x="384" y="92"/>
                  </a:lnTo>
                  <a:lnTo>
                    <a:pt x="403" y="56"/>
                  </a:lnTo>
                  <a:lnTo>
                    <a:pt x="396" y="48"/>
                  </a:lnTo>
                  <a:lnTo>
                    <a:pt x="342" y="51"/>
                  </a:lnTo>
                  <a:lnTo>
                    <a:pt x="356" y="31"/>
                  </a:lnTo>
                  <a:lnTo>
                    <a:pt x="353" y="0"/>
                  </a:lnTo>
                  <a:lnTo>
                    <a:pt x="0" y="11"/>
                  </a:lnTo>
                  <a:lnTo>
                    <a:pt x="16" y="122"/>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79" name="Freeform 43"/>
            <p:cNvSpPr>
              <a:spLocks/>
            </p:cNvSpPr>
            <p:nvPr/>
          </p:nvSpPr>
          <p:spPr bwMode="auto">
            <a:xfrm>
              <a:off x="3246" y="2461"/>
              <a:ext cx="493" cy="384"/>
            </a:xfrm>
            <a:custGeom>
              <a:avLst/>
              <a:gdLst>
                <a:gd name="T0" fmla="*/ 0 w 456"/>
                <a:gd name="T1" fmla="*/ 3 h 393"/>
                <a:gd name="T2" fmla="*/ 5 w 456"/>
                <a:gd name="T3" fmla="*/ 109 h 393"/>
                <a:gd name="T4" fmla="*/ 46 w 456"/>
                <a:gd name="T5" fmla="*/ 185 h 393"/>
                <a:gd name="T6" fmla="*/ 31 w 456"/>
                <a:gd name="T7" fmla="*/ 247 h 393"/>
                <a:gd name="T8" fmla="*/ 34 w 456"/>
                <a:gd name="T9" fmla="*/ 298 h 393"/>
                <a:gd name="T10" fmla="*/ 15 w 456"/>
                <a:gd name="T11" fmla="*/ 323 h 393"/>
                <a:gd name="T12" fmla="*/ 23 w 456"/>
                <a:gd name="T13" fmla="*/ 331 h 393"/>
                <a:gd name="T14" fmla="*/ 83 w 456"/>
                <a:gd name="T15" fmla="*/ 324 h 393"/>
                <a:gd name="T16" fmla="*/ 159 w 456"/>
                <a:gd name="T17" fmla="*/ 344 h 393"/>
                <a:gd name="T18" fmla="*/ 182 w 456"/>
                <a:gd name="T19" fmla="*/ 324 h 393"/>
                <a:gd name="T20" fmla="*/ 255 w 456"/>
                <a:gd name="T21" fmla="*/ 355 h 393"/>
                <a:gd name="T22" fmla="*/ 261 w 456"/>
                <a:gd name="T23" fmla="*/ 372 h 393"/>
                <a:gd name="T24" fmla="*/ 290 w 456"/>
                <a:gd name="T25" fmla="*/ 386 h 393"/>
                <a:gd name="T26" fmla="*/ 304 w 456"/>
                <a:gd name="T27" fmla="*/ 370 h 393"/>
                <a:gd name="T28" fmla="*/ 340 w 456"/>
                <a:gd name="T29" fmla="*/ 383 h 393"/>
                <a:gd name="T30" fmla="*/ 361 w 456"/>
                <a:gd name="T31" fmla="*/ 372 h 393"/>
                <a:gd name="T32" fmla="*/ 357 w 456"/>
                <a:gd name="T33" fmla="*/ 349 h 393"/>
                <a:gd name="T34" fmla="*/ 416 w 456"/>
                <a:gd name="T35" fmla="*/ 370 h 393"/>
                <a:gd name="T36" fmla="*/ 414 w 456"/>
                <a:gd name="T37" fmla="*/ 392 h 393"/>
                <a:gd name="T38" fmla="*/ 455 w 456"/>
                <a:gd name="T39" fmla="*/ 363 h 393"/>
                <a:gd name="T40" fmla="*/ 418 w 456"/>
                <a:gd name="T41" fmla="*/ 359 h 393"/>
                <a:gd name="T42" fmla="*/ 391 w 456"/>
                <a:gd name="T43" fmla="*/ 329 h 393"/>
                <a:gd name="T44" fmla="*/ 425 w 456"/>
                <a:gd name="T45" fmla="*/ 294 h 393"/>
                <a:gd name="T46" fmla="*/ 425 w 456"/>
                <a:gd name="T47" fmla="*/ 272 h 393"/>
                <a:gd name="T48" fmla="*/ 387 w 456"/>
                <a:gd name="T49" fmla="*/ 303 h 393"/>
                <a:gd name="T50" fmla="*/ 369 w 456"/>
                <a:gd name="T51" fmla="*/ 294 h 393"/>
                <a:gd name="T52" fmla="*/ 386 w 456"/>
                <a:gd name="T53" fmla="*/ 276 h 393"/>
                <a:gd name="T54" fmla="*/ 344 w 456"/>
                <a:gd name="T55" fmla="*/ 288 h 393"/>
                <a:gd name="T56" fmla="*/ 317 w 456"/>
                <a:gd name="T57" fmla="*/ 277 h 393"/>
                <a:gd name="T58" fmla="*/ 324 w 456"/>
                <a:gd name="T59" fmla="*/ 258 h 393"/>
                <a:gd name="T60" fmla="*/ 394 w 456"/>
                <a:gd name="T61" fmla="*/ 272 h 393"/>
                <a:gd name="T62" fmla="*/ 366 w 456"/>
                <a:gd name="T63" fmla="*/ 225 h 393"/>
                <a:gd name="T64" fmla="*/ 371 w 456"/>
                <a:gd name="T65" fmla="*/ 191 h 393"/>
                <a:gd name="T66" fmla="*/ 212 w 456"/>
                <a:gd name="T67" fmla="*/ 198 h 393"/>
                <a:gd name="T68" fmla="*/ 229 w 456"/>
                <a:gd name="T69" fmla="*/ 126 h 393"/>
                <a:gd name="T70" fmla="*/ 258 w 456"/>
                <a:gd name="T71" fmla="*/ 88 h 393"/>
                <a:gd name="T72" fmla="*/ 249 w 456"/>
                <a:gd name="T73" fmla="*/ 78 h 393"/>
                <a:gd name="T74" fmla="*/ 238 w 456"/>
                <a:gd name="T75" fmla="*/ 0 h 393"/>
                <a:gd name="T76" fmla="*/ 0 w 456"/>
                <a:gd name="T77" fmla="*/ 3 h 3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6"/>
                <a:gd name="T118" fmla="*/ 0 h 393"/>
                <a:gd name="T119" fmla="*/ 456 w 456"/>
                <a:gd name="T120" fmla="*/ 393 h 3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6" h="393">
                  <a:moveTo>
                    <a:pt x="0" y="3"/>
                  </a:moveTo>
                  <a:lnTo>
                    <a:pt x="5" y="109"/>
                  </a:lnTo>
                  <a:lnTo>
                    <a:pt x="46" y="185"/>
                  </a:lnTo>
                  <a:lnTo>
                    <a:pt x="31" y="247"/>
                  </a:lnTo>
                  <a:lnTo>
                    <a:pt x="34" y="298"/>
                  </a:lnTo>
                  <a:lnTo>
                    <a:pt x="15" y="323"/>
                  </a:lnTo>
                  <a:lnTo>
                    <a:pt x="23" y="331"/>
                  </a:lnTo>
                  <a:lnTo>
                    <a:pt x="83" y="324"/>
                  </a:lnTo>
                  <a:lnTo>
                    <a:pt x="159" y="344"/>
                  </a:lnTo>
                  <a:lnTo>
                    <a:pt x="182" y="324"/>
                  </a:lnTo>
                  <a:lnTo>
                    <a:pt x="255" y="355"/>
                  </a:lnTo>
                  <a:lnTo>
                    <a:pt x="261" y="372"/>
                  </a:lnTo>
                  <a:lnTo>
                    <a:pt x="290" y="386"/>
                  </a:lnTo>
                  <a:lnTo>
                    <a:pt x="304" y="370"/>
                  </a:lnTo>
                  <a:lnTo>
                    <a:pt x="340" y="383"/>
                  </a:lnTo>
                  <a:lnTo>
                    <a:pt x="361" y="372"/>
                  </a:lnTo>
                  <a:lnTo>
                    <a:pt x="357" y="349"/>
                  </a:lnTo>
                  <a:lnTo>
                    <a:pt x="416" y="370"/>
                  </a:lnTo>
                  <a:lnTo>
                    <a:pt x="414" y="392"/>
                  </a:lnTo>
                  <a:lnTo>
                    <a:pt x="455" y="363"/>
                  </a:lnTo>
                  <a:lnTo>
                    <a:pt x="418" y="359"/>
                  </a:lnTo>
                  <a:lnTo>
                    <a:pt x="391" y="329"/>
                  </a:lnTo>
                  <a:lnTo>
                    <a:pt x="425" y="294"/>
                  </a:lnTo>
                  <a:lnTo>
                    <a:pt x="425" y="272"/>
                  </a:lnTo>
                  <a:lnTo>
                    <a:pt x="387" y="303"/>
                  </a:lnTo>
                  <a:lnTo>
                    <a:pt x="369" y="294"/>
                  </a:lnTo>
                  <a:lnTo>
                    <a:pt x="386" y="276"/>
                  </a:lnTo>
                  <a:lnTo>
                    <a:pt x="344" y="288"/>
                  </a:lnTo>
                  <a:lnTo>
                    <a:pt x="317" y="277"/>
                  </a:lnTo>
                  <a:lnTo>
                    <a:pt x="324" y="258"/>
                  </a:lnTo>
                  <a:lnTo>
                    <a:pt x="394" y="272"/>
                  </a:lnTo>
                  <a:lnTo>
                    <a:pt x="366" y="225"/>
                  </a:lnTo>
                  <a:lnTo>
                    <a:pt x="371" y="191"/>
                  </a:lnTo>
                  <a:lnTo>
                    <a:pt x="212" y="198"/>
                  </a:lnTo>
                  <a:lnTo>
                    <a:pt x="229" y="126"/>
                  </a:lnTo>
                  <a:lnTo>
                    <a:pt x="258" y="88"/>
                  </a:lnTo>
                  <a:lnTo>
                    <a:pt x="249" y="78"/>
                  </a:lnTo>
                  <a:lnTo>
                    <a:pt x="238" y="0"/>
                  </a:lnTo>
                  <a:lnTo>
                    <a:pt x="0" y="3"/>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80" name="Freeform 44"/>
            <p:cNvSpPr>
              <a:spLocks/>
            </p:cNvSpPr>
            <p:nvPr/>
          </p:nvSpPr>
          <p:spPr bwMode="auto">
            <a:xfrm>
              <a:off x="3496" y="1035"/>
              <a:ext cx="491" cy="226"/>
            </a:xfrm>
            <a:custGeom>
              <a:avLst/>
              <a:gdLst>
                <a:gd name="T0" fmla="*/ 163 w 455"/>
                <a:gd name="T1" fmla="*/ 151 h 232"/>
                <a:gd name="T2" fmla="*/ 170 w 455"/>
                <a:gd name="T3" fmla="*/ 165 h 232"/>
                <a:gd name="T4" fmla="*/ 185 w 455"/>
                <a:gd name="T5" fmla="*/ 170 h 232"/>
                <a:gd name="T6" fmla="*/ 207 w 455"/>
                <a:gd name="T7" fmla="*/ 231 h 232"/>
                <a:gd name="T8" fmla="*/ 248 w 455"/>
                <a:gd name="T9" fmla="*/ 147 h 232"/>
                <a:gd name="T10" fmla="*/ 269 w 455"/>
                <a:gd name="T11" fmla="*/ 150 h 232"/>
                <a:gd name="T12" fmla="*/ 294 w 455"/>
                <a:gd name="T13" fmla="*/ 138 h 232"/>
                <a:gd name="T14" fmla="*/ 338 w 455"/>
                <a:gd name="T15" fmla="*/ 138 h 232"/>
                <a:gd name="T16" fmla="*/ 353 w 455"/>
                <a:gd name="T17" fmla="*/ 117 h 232"/>
                <a:gd name="T18" fmla="*/ 437 w 455"/>
                <a:gd name="T19" fmla="*/ 120 h 232"/>
                <a:gd name="T20" fmla="*/ 454 w 455"/>
                <a:gd name="T21" fmla="*/ 107 h 232"/>
                <a:gd name="T22" fmla="*/ 427 w 455"/>
                <a:gd name="T23" fmla="*/ 75 h 232"/>
                <a:gd name="T24" fmla="*/ 374 w 455"/>
                <a:gd name="T25" fmla="*/ 76 h 232"/>
                <a:gd name="T26" fmla="*/ 333 w 455"/>
                <a:gd name="T27" fmla="*/ 71 h 232"/>
                <a:gd name="T28" fmla="*/ 280 w 455"/>
                <a:gd name="T29" fmla="*/ 71 h 232"/>
                <a:gd name="T30" fmla="*/ 263 w 455"/>
                <a:gd name="T31" fmla="*/ 97 h 232"/>
                <a:gd name="T32" fmla="*/ 236 w 455"/>
                <a:gd name="T33" fmla="*/ 82 h 232"/>
                <a:gd name="T34" fmla="*/ 208 w 455"/>
                <a:gd name="T35" fmla="*/ 84 h 232"/>
                <a:gd name="T36" fmla="*/ 198 w 455"/>
                <a:gd name="T37" fmla="*/ 57 h 232"/>
                <a:gd name="T38" fmla="*/ 139 w 455"/>
                <a:gd name="T39" fmla="*/ 52 h 232"/>
                <a:gd name="T40" fmla="*/ 132 w 455"/>
                <a:gd name="T41" fmla="*/ 42 h 232"/>
                <a:gd name="T42" fmla="*/ 158 w 455"/>
                <a:gd name="T43" fmla="*/ 13 h 232"/>
                <a:gd name="T44" fmla="*/ 180 w 455"/>
                <a:gd name="T45" fmla="*/ 10 h 232"/>
                <a:gd name="T46" fmla="*/ 158 w 455"/>
                <a:gd name="T47" fmla="*/ 0 h 232"/>
                <a:gd name="T48" fmla="*/ 126 w 455"/>
                <a:gd name="T49" fmla="*/ 8 h 232"/>
                <a:gd name="T50" fmla="*/ 70 w 455"/>
                <a:gd name="T51" fmla="*/ 66 h 232"/>
                <a:gd name="T52" fmla="*/ 42 w 455"/>
                <a:gd name="T53" fmla="*/ 70 h 232"/>
                <a:gd name="T54" fmla="*/ 0 w 455"/>
                <a:gd name="T55" fmla="*/ 99 h 232"/>
                <a:gd name="T56" fmla="*/ 163 w 455"/>
                <a:gd name="T57" fmla="*/ 151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5"/>
                <a:gd name="T88" fmla="*/ 0 h 232"/>
                <a:gd name="T89" fmla="*/ 455 w 455"/>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5" h="232">
                  <a:moveTo>
                    <a:pt x="163" y="151"/>
                  </a:moveTo>
                  <a:lnTo>
                    <a:pt x="170" y="165"/>
                  </a:lnTo>
                  <a:lnTo>
                    <a:pt x="185" y="170"/>
                  </a:lnTo>
                  <a:lnTo>
                    <a:pt x="207" y="231"/>
                  </a:lnTo>
                  <a:lnTo>
                    <a:pt x="248" y="147"/>
                  </a:lnTo>
                  <a:lnTo>
                    <a:pt x="269" y="150"/>
                  </a:lnTo>
                  <a:lnTo>
                    <a:pt x="294" y="138"/>
                  </a:lnTo>
                  <a:lnTo>
                    <a:pt x="338" y="138"/>
                  </a:lnTo>
                  <a:lnTo>
                    <a:pt x="353" y="117"/>
                  </a:lnTo>
                  <a:lnTo>
                    <a:pt x="437" y="120"/>
                  </a:lnTo>
                  <a:lnTo>
                    <a:pt x="454" y="107"/>
                  </a:lnTo>
                  <a:lnTo>
                    <a:pt x="427" y="75"/>
                  </a:lnTo>
                  <a:lnTo>
                    <a:pt x="374" y="76"/>
                  </a:lnTo>
                  <a:lnTo>
                    <a:pt x="333" y="71"/>
                  </a:lnTo>
                  <a:lnTo>
                    <a:pt x="280" y="71"/>
                  </a:lnTo>
                  <a:lnTo>
                    <a:pt x="263" y="97"/>
                  </a:lnTo>
                  <a:lnTo>
                    <a:pt x="236" y="82"/>
                  </a:lnTo>
                  <a:lnTo>
                    <a:pt x="208" y="84"/>
                  </a:lnTo>
                  <a:lnTo>
                    <a:pt x="198" y="57"/>
                  </a:lnTo>
                  <a:lnTo>
                    <a:pt x="139" y="52"/>
                  </a:lnTo>
                  <a:lnTo>
                    <a:pt x="132" y="42"/>
                  </a:lnTo>
                  <a:lnTo>
                    <a:pt x="158" y="13"/>
                  </a:lnTo>
                  <a:lnTo>
                    <a:pt x="180" y="10"/>
                  </a:lnTo>
                  <a:lnTo>
                    <a:pt x="158" y="0"/>
                  </a:lnTo>
                  <a:lnTo>
                    <a:pt x="126" y="8"/>
                  </a:lnTo>
                  <a:lnTo>
                    <a:pt x="70" y="66"/>
                  </a:lnTo>
                  <a:lnTo>
                    <a:pt x="42" y="70"/>
                  </a:lnTo>
                  <a:lnTo>
                    <a:pt x="0" y="99"/>
                  </a:lnTo>
                  <a:lnTo>
                    <a:pt x="163" y="151"/>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281" name="Freeform 45"/>
            <p:cNvSpPr>
              <a:spLocks/>
            </p:cNvSpPr>
            <p:nvPr/>
          </p:nvSpPr>
          <p:spPr bwMode="auto">
            <a:xfrm>
              <a:off x="3813" y="1174"/>
              <a:ext cx="334" cy="407"/>
            </a:xfrm>
            <a:custGeom>
              <a:avLst/>
              <a:gdLst>
                <a:gd name="T0" fmla="*/ 35 w 309"/>
                <a:gd name="T1" fmla="*/ 346 h 417"/>
                <a:gd name="T2" fmla="*/ 29 w 309"/>
                <a:gd name="T3" fmla="*/ 277 h 417"/>
                <a:gd name="T4" fmla="*/ 4 w 309"/>
                <a:gd name="T5" fmla="*/ 224 h 417"/>
                <a:gd name="T6" fmla="*/ 16 w 309"/>
                <a:gd name="T7" fmla="*/ 119 h 417"/>
                <a:gd name="T8" fmla="*/ 59 w 309"/>
                <a:gd name="T9" fmla="*/ 63 h 417"/>
                <a:gd name="T10" fmla="*/ 57 w 309"/>
                <a:gd name="T11" fmla="*/ 105 h 417"/>
                <a:gd name="T12" fmla="*/ 71 w 309"/>
                <a:gd name="T13" fmla="*/ 96 h 417"/>
                <a:gd name="T14" fmla="*/ 70 w 309"/>
                <a:gd name="T15" fmla="*/ 62 h 417"/>
                <a:gd name="T16" fmla="*/ 87 w 309"/>
                <a:gd name="T17" fmla="*/ 43 h 417"/>
                <a:gd name="T18" fmla="*/ 93 w 309"/>
                <a:gd name="T19" fmla="*/ 5 h 417"/>
                <a:gd name="T20" fmla="*/ 108 w 309"/>
                <a:gd name="T21" fmla="*/ 0 h 417"/>
                <a:gd name="T22" fmla="*/ 201 w 309"/>
                <a:gd name="T23" fmla="*/ 33 h 417"/>
                <a:gd name="T24" fmla="*/ 209 w 309"/>
                <a:gd name="T25" fmla="*/ 60 h 417"/>
                <a:gd name="T26" fmla="*/ 222 w 309"/>
                <a:gd name="T27" fmla="*/ 85 h 417"/>
                <a:gd name="T28" fmla="*/ 225 w 309"/>
                <a:gd name="T29" fmla="*/ 131 h 417"/>
                <a:gd name="T30" fmla="*/ 192 w 309"/>
                <a:gd name="T31" fmla="*/ 169 h 417"/>
                <a:gd name="T32" fmla="*/ 192 w 309"/>
                <a:gd name="T33" fmla="*/ 199 h 417"/>
                <a:gd name="T34" fmla="*/ 209 w 309"/>
                <a:gd name="T35" fmla="*/ 210 h 417"/>
                <a:gd name="T36" fmla="*/ 235 w 309"/>
                <a:gd name="T37" fmla="*/ 169 h 417"/>
                <a:gd name="T38" fmla="*/ 259 w 309"/>
                <a:gd name="T39" fmla="*/ 154 h 417"/>
                <a:gd name="T40" fmla="*/ 276 w 309"/>
                <a:gd name="T41" fmla="*/ 163 h 417"/>
                <a:gd name="T42" fmla="*/ 308 w 309"/>
                <a:gd name="T43" fmla="*/ 255 h 417"/>
                <a:gd name="T44" fmla="*/ 285 w 309"/>
                <a:gd name="T45" fmla="*/ 294 h 417"/>
                <a:gd name="T46" fmla="*/ 281 w 309"/>
                <a:gd name="T47" fmla="*/ 322 h 417"/>
                <a:gd name="T48" fmla="*/ 268 w 309"/>
                <a:gd name="T49" fmla="*/ 331 h 417"/>
                <a:gd name="T50" fmla="*/ 267 w 309"/>
                <a:gd name="T51" fmla="*/ 358 h 417"/>
                <a:gd name="T52" fmla="*/ 251 w 309"/>
                <a:gd name="T53" fmla="*/ 390 h 417"/>
                <a:gd name="T54" fmla="*/ 150 w 309"/>
                <a:gd name="T55" fmla="*/ 405 h 417"/>
                <a:gd name="T56" fmla="*/ 147 w 309"/>
                <a:gd name="T57" fmla="*/ 399 h 417"/>
                <a:gd name="T58" fmla="*/ 0 w 309"/>
                <a:gd name="T59" fmla="*/ 416 h 417"/>
                <a:gd name="T60" fmla="*/ 35 w 309"/>
                <a:gd name="T61" fmla="*/ 346 h 4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9"/>
                <a:gd name="T94" fmla="*/ 0 h 417"/>
                <a:gd name="T95" fmla="*/ 309 w 309"/>
                <a:gd name="T96" fmla="*/ 417 h 4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9" h="417">
                  <a:moveTo>
                    <a:pt x="35" y="346"/>
                  </a:moveTo>
                  <a:lnTo>
                    <a:pt x="29" y="277"/>
                  </a:lnTo>
                  <a:lnTo>
                    <a:pt x="4" y="224"/>
                  </a:lnTo>
                  <a:lnTo>
                    <a:pt x="16" y="119"/>
                  </a:lnTo>
                  <a:lnTo>
                    <a:pt x="59" y="63"/>
                  </a:lnTo>
                  <a:lnTo>
                    <a:pt x="57" y="105"/>
                  </a:lnTo>
                  <a:lnTo>
                    <a:pt x="71" y="96"/>
                  </a:lnTo>
                  <a:lnTo>
                    <a:pt x="70" y="62"/>
                  </a:lnTo>
                  <a:lnTo>
                    <a:pt x="87" y="43"/>
                  </a:lnTo>
                  <a:lnTo>
                    <a:pt x="93" y="5"/>
                  </a:lnTo>
                  <a:lnTo>
                    <a:pt x="108" y="0"/>
                  </a:lnTo>
                  <a:lnTo>
                    <a:pt x="201" y="33"/>
                  </a:lnTo>
                  <a:lnTo>
                    <a:pt x="209" y="60"/>
                  </a:lnTo>
                  <a:lnTo>
                    <a:pt x="222" y="85"/>
                  </a:lnTo>
                  <a:lnTo>
                    <a:pt x="225" y="131"/>
                  </a:lnTo>
                  <a:lnTo>
                    <a:pt x="192" y="169"/>
                  </a:lnTo>
                  <a:lnTo>
                    <a:pt x="192" y="199"/>
                  </a:lnTo>
                  <a:lnTo>
                    <a:pt x="209" y="210"/>
                  </a:lnTo>
                  <a:lnTo>
                    <a:pt x="235" y="169"/>
                  </a:lnTo>
                  <a:lnTo>
                    <a:pt x="259" y="154"/>
                  </a:lnTo>
                  <a:lnTo>
                    <a:pt x="276" y="163"/>
                  </a:lnTo>
                  <a:lnTo>
                    <a:pt x="308" y="255"/>
                  </a:lnTo>
                  <a:lnTo>
                    <a:pt x="285" y="294"/>
                  </a:lnTo>
                  <a:lnTo>
                    <a:pt x="281" y="322"/>
                  </a:lnTo>
                  <a:lnTo>
                    <a:pt x="268" y="331"/>
                  </a:lnTo>
                  <a:lnTo>
                    <a:pt x="267" y="358"/>
                  </a:lnTo>
                  <a:lnTo>
                    <a:pt x="251" y="390"/>
                  </a:lnTo>
                  <a:lnTo>
                    <a:pt x="150" y="405"/>
                  </a:lnTo>
                  <a:lnTo>
                    <a:pt x="147" y="399"/>
                  </a:lnTo>
                  <a:lnTo>
                    <a:pt x="0" y="416"/>
                  </a:lnTo>
                  <a:lnTo>
                    <a:pt x="35" y="346"/>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282" name="Freeform 46"/>
            <p:cNvSpPr>
              <a:spLocks/>
            </p:cNvSpPr>
            <p:nvPr/>
          </p:nvSpPr>
          <p:spPr bwMode="auto">
            <a:xfrm>
              <a:off x="3311" y="1097"/>
              <a:ext cx="458" cy="432"/>
            </a:xfrm>
            <a:custGeom>
              <a:avLst/>
              <a:gdLst>
                <a:gd name="T0" fmla="*/ 12 w 424"/>
                <a:gd name="T1" fmla="*/ 167 h 442"/>
                <a:gd name="T2" fmla="*/ 9 w 424"/>
                <a:gd name="T3" fmla="*/ 220 h 442"/>
                <a:gd name="T4" fmla="*/ 61 w 424"/>
                <a:gd name="T5" fmla="*/ 253 h 442"/>
                <a:gd name="T6" fmla="*/ 81 w 424"/>
                <a:gd name="T7" fmla="*/ 275 h 442"/>
                <a:gd name="T8" fmla="*/ 122 w 424"/>
                <a:gd name="T9" fmla="*/ 307 h 442"/>
                <a:gd name="T10" fmla="*/ 128 w 424"/>
                <a:gd name="T11" fmla="*/ 343 h 442"/>
                <a:gd name="T12" fmla="*/ 136 w 424"/>
                <a:gd name="T13" fmla="*/ 393 h 442"/>
                <a:gd name="T14" fmla="*/ 176 w 424"/>
                <a:gd name="T15" fmla="*/ 441 h 442"/>
                <a:gd name="T16" fmla="*/ 385 w 424"/>
                <a:gd name="T17" fmla="*/ 426 h 442"/>
                <a:gd name="T18" fmla="*/ 373 w 424"/>
                <a:gd name="T19" fmla="*/ 359 h 442"/>
                <a:gd name="T20" fmla="*/ 393 w 424"/>
                <a:gd name="T21" fmla="*/ 256 h 442"/>
                <a:gd name="T22" fmla="*/ 391 w 424"/>
                <a:gd name="T23" fmla="*/ 228 h 442"/>
                <a:gd name="T24" fmla="*/ 423 w 424"/>
                <a:gd name="T25" fmla="*/ 147 h 442"/>
                <a:gd name="T26" fmla="*/ 414 w 424"/>
                <a:gd name="T27" fmla="*/ 144 h 442"/>
                <a:gd name="T28" fmla="*/ 395 w 424"/>
                <a:gd name="T29" fmla="*/ 190 h 442"/>
                <a:gd name="T30" fmla="*/ 378 w 424"/>
                <a:gd name="T31" fmla="*/ 193 h 442"/>
                <a:gd name="T32" fmla="*/ 371 w 424"/>
                <a:gd name="T33" fmla="*/ 213 h 442"/>
                <a:gd name="T34" fmla="*/ 353 w 424"/>
                <a:gd name="T35" fmla="*/ 226 h 442"/>
                <a:gd name="T36" fmla="*/ 366 w 424"/>
                <a:gd name="T37" fmla="*/ 183 h 442"/>
                <a:gd name="T38" fmla="*/ 378 w 424"/>
                <a:gd name="T39" fmla="*/ 167 h 442"/>
                <a:gd name="T40" fmla="*/ 356 w 424"/>
                <a:gd name="T41" fmla="*/ 106 h 442"/>
                <a:gd name="T42" fmla="*/ 341 w 424"/>
                <a:gd name="T43" fmla="*/ 101 h 442"/>
                <a:gd name="T44" fmla="*/ 334 w 424"/>
                <a:gd name="T45" fmla="*/ 87 h 442"/>
                <a:gd name="T46" fmla="*/ 170 w 424"/>
                <a:gd name="T47" fmla="*/ 35 h 442"/>
                <a:gd name="T48" fmla="*/ 151 w 424"/>
                <a:gd name="T49" fmla="*/ 26 h 442"/>
                <a:gd name="T50" fmla="*/ 139 w 424"/>
                <a:gd name="T51" fmla="*/ 35 h 442"/>
                <a:gd name="T52" fmla="*/ 135 w 424"/>
                <a:gd name="T53" fmla="*/ 33 h 442"/>
                <a:gd name="T54" fmla="*/ 141 w 424"/>
                <a:gd name="T55" fmla="*/ 14 h 442"/>
                <a:gd name="T56" fmla="*/ 145 w 424"/>
                <a:gd name="T57" fmla="*/ 2 h 442"/>
                <a:gd name="T58" fmla="*/ 140 w 424"/>
                <a:gd name="T59" fmla="*/ 0 h 442"/>
                <a:gd name="T60" fmla="*/ 72 w 424"/>
                <a:gd name="T61" fmla="*/ 28 h 442"/>
                <a:gd name="T62" fmla="*/ 65 w 424"/>
                <a:gd name="T63" fmla="*/ 28 h 442"/>
                <a:gd name="T64" fmla="*/ 52 w 424"/>
                <a:gd name="T65" fmla="*/ 23 h 442"/>
                <a:gd name="T66" fmla="*/ 40 w 424"/>
                <a:gd name="T67" fmla="*/ 31 h 442"/>
                <a:gd name="T68" fmla="*/ 42 w 424"/>
                <a:gd name="T69" fmla="*/ 81 h 442"/>
                <a:gd name="T70" fmla="*/ 0 w 424"/>
                <a:gd name="T71" fmla="*/ 133 h 442"/>
                <a:gd name="T72" fmla="*/ 12 w 424"/>
                <a:gd name="T73" fmla="*/ 167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4"/>
                <a:gd name="T112" fmla="*/ 0 h 442"/>
                <a:gd name="T113" fmla="*/ 424 w 424"/>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4" h="442">
                  <a:moveTo>
                    <a:pt x="12" y="167"/>
                  </a:moveTo>
                  <a:lnTo>
                    <a:pt x="9" y="220"/>
                  </a:lnTo>
                  <a:lnTo>
                    <a:pt x="61" y="253"/>
                  </a:lnTo>
                  <a:lnTo>
                    <a:pt x="81" y="275"/>
                  </a:lnTo>
                  <a:lnTo>
                    <a:pt x="122" y="307"/>
                  </a:lnTo>
                  <a:lnTo>
                    <a:pt x="128" y="343"/>
                  </a:lnTo>
                  <a:lnTo>
                    <a:pt x="136" y="393"/>
                  </a:lnTo>
                  <a:lnTo>
                    <a:pt x="176" y="441"/>
                  </a:lnTo>
                  <a:lnTo>
                    <a:pt x="385" y="426"/>
                  </a:lnTo>
                  <a:lnTo>
                    <a:pt x="373" y="359"/>
                  </a:lnTo>
                  <a:lnTo>
                    <a:pt x="393" y="256"/>
                  </a:lnTo>
                  <a:lnTo>
                    <a:pt x="391" y="228"/>
                  </a:lnTo>
                  <a:lnTo>
                    <a:pt x="423" y="147"/>
                  </a:lnTo>
                  <a:lnTo>
                    <a:pt x="414" y="144"/>
                  </a:lnTo>
                  <a:lnTo>
                    <a:pt x="395" y="190"/>
                  </a:lnTo>
                  <a:lnTo>
                    <a:pt x="378" y="193"/>
                  </a:lnTo>
                  <a:lnTo>
                    <a:pt x="371" y="213"/>
                  </a:lnTo>
                  <a:lnTo>
                    <a:pt x="353" y="226"/>
                  </a:lnTo>
                  <a:lnTo>
                    <a:pt x="366" y="183"/>
                  </a:lnTo>
                  <a:lnTo>
                    <a:pt x="378" y="167"/>
                  </a:lnTo>
                  <a:lnTo>
                    <a:pt x="356" y="106"/>
                  </a:lnTo>
                  <a:lnTo>
                    <a:pt x="341" y="101"/>
                  </a:lnTo>
                  <a:lnTo>
                    <a:pt x="334" y="87"/>
                  </a:lnTo>
                  <a:lnTo>
                    <a:pt x="170" y="35"/>
                  </a:lnTo>
                  <a:lnTo>
                    <a:pt x="151" y="26"/>
                  </a:lnTo>
                  <a:lnTo>
                    <a:pt x="139" y="35"/>
                  </a:lnTo>
                  <a:lnTo>
                    <a:pt x="135" y="33"/>
                  </a:lnTo>
                  <a:lnTo>
                    <a:pt x="141" y="14"/>
                  </a:lnTo>
                  <a:lnTo>
                    <a:pt x="145" y="2"/>
                  </a:lnTo>
                  <a:lnTo>
                    <a:pt x="140" y="0"/>
                  </a:lnTo>
                  <a:lnTo>
                    <a:pt x="72" y="28"/>
                  </a:lnTo>
                  <a:lnTo>
                    <a:pt x="65" y="28"/>
                  </a:lnTo>
                  <a:lnTo>
                    <a:pt x="52" y="23"/>
                  </a:lnTo>
                  <a:lnTo>
                    <a:pt x="40" y="31"/>
                  </a:lnTo>
                  <a:lnTo>
                    <a:pt x="42" y="81"/>
                  </a:lnTo>
                  <a:lnTo>
                    <a:pt x="0" y="133"/>
                  </a:lnTo>
                  <a:lnTo>
                    <a:pt x="12" y="167"/>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83" name="Freeform 47"/>
            <p:cNvSpPr>
              <a:spLocks/>
            </p:cNvSpPr>
            <p:nvPr/>
          </p:nvSpPr>
          <p:spPr bwMode="auto">
            <a:xfrm>
              <a:off x="3431" y="1514"/>
              <a:ext cx="346" cy="549"/>
            </a:xfrm>
            <a:custGeom>
              <a:avLst/>
              <a:gdLst>
                <a:gd name="T0" fmla="*/ 5 w 314"/>
                <a:gd name="T1" fmla="*/ 230 h 562"/>
                <a:gd name="T2" fmla="*/ 38 w 314"/>
                <a:gd name="T3" fmla="*/ 159 h 562"/>
                <a:gd name="T4" fmla="*/ 27 w 314"/>
                <a:gd name="T5" fmla="*/ 131 h 562"/>
                <a:gd name="T6" fmla="*/ 81 w 314"/>
                <a:gd name="T7" fmla="*/ 89 h 562"/>
                <a:gd name="T8" fmla="*/ 92 w 314"/>
                <a:gd name="T9" fmla="*/ 58 h 562"/>
                <a:gd name="T10" fmla="*/ 53 w 314"/>
                <a:gd name="T11" fmla="*/ 14 h 562"/>
                <a:gd name="T12" fmla="*/ 262 w 314"/>
                <a:gd name="T13" fmla="*/ 0 h 562"/>
                <a:gd name="T14" fmla="*/ 267 w 314"/>
                <a:gd name="T15" fmla="*/ 33 h 562"/>
                <a:gd name="T16" fmla="*/ 289 w 314"/>
                <a:gd name="T17" fmla="*/ 75 h 562"/>
                <a:gd name="T18" fmla="*/ 307 w 314"/>
                <a:gd name="T19" fmla="*/ 289 h 562"/>
                <a:gd name="T20" fmla="*/ 303 w 314"/>
                <a:gd name="T21" fmla="*/ 333 h 562"/>
                <a:gd name="T22" fmla="*/ 313 w 314"/>
                <a:gd name="T23" fmla="*/ 359 h 562"/>
                <a:gd name="T24" fmla="*/ 300 w 314"/>
                <a:gd name="T25" fmla="*/ 407 h 562"/>
                <a:gd name="T26" fmla="*/ 284 w 314"/>
                <a:gd name="T27" fmla="*/ 429 h 562"/>
                <a:gd name="T28" fmla="*/ 276 w 314"/>
                <a:gd name="T29" fmla="*/ 463 h 562"/>
                <a:gd name="T30" fmla="*/ 285 w 314"/>
                <a:gd name="T31" fmla="*/ 474 h 562"/>
                <a:gd name="T32" fmla="*/ 277 w 314"/>
                <a:gd name="T33" fmla="*/ 494 h 562"/>
                <a:gd name="T34" fmla="*/ 281 w 314"/>
                <a:gd name="T35" fmla="*/ 502 h 562"/>
                <a:gd name="T36" fmla="*/ 256 w 314"/>
                <a:gd name="T37" fmla="*/ 512 h 562"/>
                <a:gd name="T38" fmla="*/ 251 w 314"/>
                <a:gd name="T39" fmla="*/ 547 h 562"/>
                <a:gd name="T40" fmla="*/ 215 w 314"/>
                <a:gd name="T41" fmla="*/ 536 h 562"/>
                <a:gd name="T42" fmla="*/ 197 w 314"/>
                <a:gd name="T43" fmla="*/ 561 h 562"/>
                <a:gd name="T44" fmla="*/ 186 w 314"/>
                <a:gd name="T45" fmla="*/ 559 h 562"/>
                <a:gd name="T46" fmla="*/ 173 w 314"/>
                <a:gd name="T47" fmla="*/ 536 h 562"/>
                <a:gd name="T48" fmla="*/ 154 w 314"/>
                <a:gd name="T49" fmla="*/ 481 h 562"/>
                <a:gd name="T50" fmla="*/ 107 w 314"/>
                <a:gd name="T51" fmla="*/ 452 h 562"/>
                <a:gd name="T52" fmla="*/ 98 w 314"/>
                <a:gd name="T53" fmla="*/ 424 h 562"/>
                <a:gd name="T54" fmla="*/ 112 w 314"/>
                <a:gd name="T55" fmla="*/ 380 h 562"/>
                <a:gd name="T56" fmla="*/ 100 w 314"/>
                <a:gd name="T57" fmla="*/ 371 h 562"/>
                <a:gd name="T58" fmla="*/ 68 w 314"/>
                <a:gd name="T59" fmla="*/ 372 h 562"/>
                <a:gd name="T60" fmla="*/ 63 w 314"/>
                <a:gd name="T61" fmla="*/ 344 h 562"/>
                <a:gd name="T62" fmla="*/ 12 w 314"/>
                <a:gd name="T63" fmla="*/ 291 h 562"/>
                <a:gd name="T64" fmla="*/ 0 w 314"/>
                <a:gd name="T65" fmla="*/ 247 h 562"/>
                <a:gd name="T66" fmla="*/ 5 w 314"/>
                <a:gd name="T67" fmla="*/ 230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562"/>
                <a:gd name="T104" fmla="*/ 314 w 314"/>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562">
                  <a:moveTo>
                    <a:pt x="5" y="230"/>
                  </a:moveTo>
                  <a:lnTo>
                    <a:pt x="38" y="159"/>
                  </a:lnTo>
                  <a:lnTo>
                    <a:pt x="27" y="131"/>
                  </a:lnTo>
                  <a:lnTo>
                    <a:pt x="81" y="89"/>
                  </a:lnTo>
                  <a:lnTo>
                    <a:pt x="92" y="58"/>
                  </a:lnTo>
                  <a:lnTo>
                    <a:pt x="53" y="14"/>
                  </a:lnTo>
                  <a:lnTo>
                    <a:pt x="262" y="0"/>
                  </a:lnTo>
                  <a:lnTo>
                    <a:pt x="267" y="33"/>
                  </a:lnTo>
                  <a:lnTo>
                    <a:pt x="289" y="75"/>
                  </a:lnTo>
                  <a:lnTo>
                    <a:pt x="307" y="289"/>
                  </a:lnTo>
                  <a:lnTo>
                    <a:pt x="303" y="333"/>
                  </a:lnTo>
                  <a:lnTo>
                    <a:pt x="313" y="359"/>
                  </a:lnTo>
                  <a:lnTo>
                    <a:pt x="300" y="407"/>
                  </a:lnTo>
                  <a:lnTo>
                    <a:pt x="284" y="429"/>
                  </a:lnTo>
                  <a:lnTo>
                    <a:pt x="276" y="463"/>
                  </a:lnTo>
                  <a:lnTo>
                    <a:pt x="285" y="474"/>
                  </a:lnTo>
                  <a:lnTo>
                    <a:pt x="277" y="494"/>
                  </a:lnTo>
                  <a:lnTo>
                    <a:pt x="281" y="502"/>
                  </a:lnTo>
                  <a:lnTo>
                    <a:pt x="256" y="512"/>
                  </a:lnTo>
                  <a:lnTo>
                    <a:pt x="251" y="547"/>
                  </a:lnTo>
                  <a:lnTo>
                    <a:pt x="215" y="536"/>
                  </a:lnTo>
                  <a:lnTo>
                    <a:pt x="197" y="561"/>
                  </a:lnTo>
                  <a:lnTo>
                    <a:pt x="186" y="559"/>
                  </a:lnTo>
                  <a:lnTo>
                    <a:pt x="173" y="536"/>
                  </a:lnTo>
                  <a:lnTo>
                    <a:pt x="154" y="481"/>
                  </a:lnTo>
                  <a:lnTo>
                    <a:pt x="107" y="452"/>
                  </a:lnTo>
                  <a:lnTo>
                    <a:pt x="98" y="424"/>
                  </a:lnTo>
                  <a:lnTo>
                    <a:pt x="112" y="380"/>
                  </a:lnTo>
                  <a:lnTo>
                    <a:pt x="100" y="371"/>
                  </a:lnTo>
                  <a:lnTo>
                    <a:pt x="68" y="372"/>
                  </a:lnTo>
                  <a:lnTo>
                    <a:pt x="63" y="344"/>
                  </a:lnTo>
                  <a:lnTo>
                    <a:pt x="12" y="291"/>
                  </a:lnTo>
                  <a:lnTo>
                    <a:pt x="0" y="247"/>
                  </a:lnTo>
                  <a:lnTo>
                    <a:pt x="5" y="230"/>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284" name="Freeform 48"/>
            <p:cNvSpPr>
              <a:spLocks/>
            </p:cNvSpPr>
            <p:nvPr/>
          </p:nvSpPr>
          <p:spPr bwMode="auto">
            <a:xfrm>
              <a:off x="3743" y="1564"/>
              <a:ext cx="268" cy="413"/>
            </a:xfrm>
            <a:custGeom>
              <a:avLst/>
              <a:gdLst>
                <a:gd name="T0" fmla="*/ 8 w 248"/>
                <a:gd name="T1" fmla="*/ 422 h 423"/>
                <a:gd name="T2" fmla="*/ 14 w 248"/>
                <a:gd name="T3" fmla="*/ 410 h 423"/>
                <a:gd name="T4" fmla="*/ 63 w 248"/>
                <a:gd name="T5" fmla="*/ 407 h 423"/>
                <a:gd name="T6" fmla="*/ 101 w 248"/>
                <a:gd name="T7" fmla="*/ 394 h 423"/>
                <a:gd name="T8" fmla="*/ 138 w 248"/>
                <a:gd name="T9" fmla="*/ 369 h 423"/>
                <a:gd name="T10" fmla="*/ 170 w 248"/>
                <a:gd name="T11" fmla="*/ 369 h 423"/>
                <a:gd name="T12" fmla="*/ 207 w 248"/>
                <a:gd name="T13" fmla="*/ 308 h 423"/>
                <a:gd name="T14" fmla="*/ 218 w 248"/>
                <a:gd name="T15" fmla="*/ 311 h 423"/>
                <a:gd name="T16" fmla="*/ 247 w 248"/>
                <a:gd name="T17" fmla="*/ 291 h 423"/>
                <a:gd name="T18" fmla="*/ 239 w 248"/>
                <a:gd name="T19" fmla="*/ 275 h 423"/>
                <a:gd name="T20" fmla="*/ 242 w 248"/>
                <a:gd name="T21" fmla="*/ 266 h 423"/>
                <a:gd name="T22" fmla="*/ 215 w 248"/>
                <a:gd name="T23" fmla="*/ 5 h 423"/>
                <a:gd name="T24" fmla="*/ 212 w 248"/>
                <a:gd name="T25" fmla="*/ 0 h 423"/>
                <a:gd name="T26" fmla="*/ 65 w 248"/>
                <a:gd name="T27" fmla="*/ 16 h 423"/>
                <a:gd name="T28" fmla="*/ 37 w 248"/>
                <a:gd name="T29" fmla="*/ 31 h 423"/>
                <a:gd name="T30" fmla="*/ 13 w 248"/>
                <a:gd name="T31" fmla="*/ 24 h 423"/>
                <a:gd name="T32" fmla="*/ 30 w 248"/>
                <a:gd name="T33" fmla="*/ 237 h 423"/>
                <a:gd name="T34" fmla="*/ 26 w 248"/>
                <a:gd name="T35" fmla="*/ 281 h 423"/>
                <a:gd name="T36" fmla="*/ 36 w 248"/>
                <a:gd name="T37" fmla="*/ 308 h 423"/>
                <a:gd name="T38" fmla="*/ 24 w 248"/>
                <a:gd name="T39" fmla="*/ 356 h 423"/>
                <a:gd name="T40" fmla="*/ 8 w 248"/>
                <a:gd name="T41" fmla="*/ 378 h 423"/>
                <a:gd name="T42" fmla="*/ 0 w 248"/>
                <a:gd name="T43" fmla="*/ 412 h 423"/>
                <a:gd name="T44" fmla="*/ 8 w 248"/>
                <a:gd name="T45" fmla="*/ 422 h 4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8"/>
                <a:gd name="T70" fmla="*/ 0 h 423"/>
                <a:gd name="T71" fmla="*/ 248 w 248"/>
                <a:gd name="T72" fmla="*/ 423 h 4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8" h="423">
                  <a:moveTo>
                    <a:pt x="8" y="422"/>
                  </a:moveTo>
                  <a:lnTo>
                    <a:pt x="14" y="410"/>
                  </a:lnTo>
                  <a:lnTo>
                    <a:pt x="63" y="407"/>
                  </a:lnTo>
                  <a:lnTo>
                    <a:pt x="101" y="394"/>
                  </a:lnTo>
                  <a:lnTo>
                    <a:pt x="138" y="369"/>
                  </a:lnTo>
                  <a:lnTo>
                    <a:pt x="170" y="369"/>
                  </a:lnTo>
                  <a:lnTo>
                    <a:pt x="207" y="308"/>
                  </a:lnTo>
                  <a:lnTo>
                    <a:pt x="218" y="311"/>
                  </a:lnTo>
                  <a:lnTo>
                    <a:pt x="247" y="291"/>
                  </a:lnTo>
                  <a:lnTo>
                    <a:pt x="239" y="275"/>
                  </a:lnTo>
                  <a:lnTo>
                    <a:pt x="242" y="266"/>
                  </a:lnTo>
                  <a:lnTo>
                    <a:pt x="215" y="5"/>
                  </a:lnTo>
                  <a:lnTo>
                    <a:pt x="212" y="0"/>
                  </a:lnTo>
                  <a:lnTo>
                    <a:pt x="65" y="16"/>
                  </a:lnTo>
                  <a:lnTo>
                    <a:pt x="37" y="31"/>
                  </a:lnTo>
                  <a:lnTo>
                    <a:pt x="13" y="24"/>
                  </a:lnTo>
                  <a:lnTo>
                    <a:pt x="30" y="237"/>
                  </a:lnTo>
                  <a:lnTo>
                    <a:pt x="26" y="281"/>
                  </a:lnTo>
                  <a:lnTo>
                    <a:pt x="36" y="308"/>
                  </a:lnTo>
                  <a:lnTo>
                    <a:pt x="24" y="356"/>
                  </a:lnTo>
                  <a:lnTo>
                    <a:pt x="8" y="378"/>
                  </a:lnTo>
                  <a:lnTo>
                    <a:pt x="0" y="412"/>
                  </a:lnTo>
                  <a:lnTo>
                    <a:pt x="8" y="422"/>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85" name="Freeform 49"/>
            <p:cNvSpPr>
              <a:spLocks/>
            </p:cNvSpPr>
            <p:nvPr/>
          </p:nvSpPr>
          <p:spPr bwMode="auto">
            <a:xfrm>
              <a:off x="3643" y="1822"/>
              <a:ext cx="626" cy="288"/>
            </a:xfrm>
            <a:custGeom>
              <a:avLst/>
              <a:gdLst>
                <a:gd name="T0" fmla="*/ 4 w 580"/>
                <a:gd name="T1" fmla="*/ 279 h 295"/>
                <a:gd name="T2" fmla="*/ 17 w 580"/>
                <a:gd name="T3" fmla="*/ 277 h 295"/>
                <a:gd name="T4" fmla="*/ 21 w 580"/>
                <a:gd name="T5" fmla="*/ 246 h 295"/>
                <a:gd name="T6" fmla="*/ 12 w 580"/>
                <a:gd name="T7" fmla="*/ 244 h 295"/>
                <a:gd name="T8" fmla="*/ 31 w 580"/>
                <a:gd name="T9" fmla="*/ 219 h 295"/>
                <a:gd name="T10" fmla="*/ 67 w 580"/>
                <a:gd name="T11" fmla="*/ 231 h 295"/>
                <a:gd name="T12" fmla="*/ 72 w 580"/>
                <a:gd name="T13" fmla="*/ 195 h 295"/>
                <a:gd name="T14" fmla="*/ 97 w 580"/>
                <a:gd name="T15" fmla="*/ 186 h 295"/>
                <a:gd name="T16" fmla="*/ 93 w 580"/>
                <a:gd name="T17" fmla="*/ 178 h 295"/>
                <a:gd name="T18" fmla="*/ 106 w 580"/>
                <a:gd name="T19" fmla="*/ 145 h 295"/>
                <a:gd name="T20" fmla="*/ 155 w 580"/>
                <a:gd name="T21" fmla="*/ 142 h 295"/>
                <a:gd name="T22" fmla="*/ 193 w 580"/>
                <a:gd name="T23" fmla="*/ 129 h 295"/>
                <a:gd name="T24" fmla="*/ 218 w 580"/>
                <a:gd name="T25" fmla="*/ 113 h 295"/>
                <a:gd name="T26" fmla="*/ 231 w 580"/>
                <a:gd name="T27" fmla="*/ 104 h 295"/>
                <a:gd name="T28" fmla="*/ 263 w 580"/>
                <a:gd name="T29" fmla="*/ 104 h 295"/>
                <a:gd name="T30" fmla="*/ 300 w 580"/>
                <a:gd name="T31" fmla="*/ 43 h 295"/>
                <a:gd name="T32" fmla="*/ 311 w 580"/>
                <a:gd name="T33" fmla="*/ 47 h 295"/>
                <a:gd name="T34" fmla="*/ 340 w 580"/>
                <a:gd name="T35" fmla="*/ 27 h 295"/>
                <a:gd name="T36" fmla="*/ 332 w 580"/>
                <a:gd name="T37" fmla="*/ 10 h 295"/>
                <a:gd name="T38" fmla="*/ 336 w 580"/>
                <a:gd name="T39" fmla="*/ 1 h 295"/>
                <a:gd name="T40" fmla="*/ 360 w 580"/>
                <a:gd name="T41" fmla="*/ 0 h 295"/>
                <a:gd name="T42" fmla="*/ 377 w 580"/>
                <a:gd name="T43" fmla="*/ 6 h 295"/>
                <a:gd name="T44" fmla="*/ 427 w 580"/>
                <a:gd name="T45" fmla="*/ 36 h 295"/>
                <a:gd name="T46" fmla="*/ 463 w 580"/>
                <a:gd name="T47" fmla="*/ 34 h 295"/>
                <a:gd name="T48" fmla="*/ 480 w 580"/>
                <a:gd name="T49" fmla="*/ 23 h 295"/>
                <a:gd name="T50" fmla="*/ 519 w 580"/>
                <a:gd name="T51" fmla="*/ 48 h 295"/>
                <a:gd name="T52" fmla="*/ 532 w 580"/>
                <a:gd name="T53" fmla="*/ 96 h 295"/>
                <a:gd name="T54" fmla="*/ 579 w 580"/>
                <a:gd name="T55" fmla="*/ 131 h 295"/>
                <a:gd name="T56" fmla="*/ 556 w 580"/>
                <a:gd name="T57" fmla="*/ 156 h 295"/>
                <a:gd name="T58" fmla="*/ 516 w 580"/>
                <a:gd name="T59" fmla="*/ 195 h 295"/>
                <a:gd name="T60" fmla="*/ 516 w 580"/>
                <a:gd name="T61" fmla="*/ 203 h 295"/>
                <a:gd name="T62" fmla="*/ 459 w 580"/>
                <a:gd name="T63" fmla="*/ 241 h 295"/>
                <a:gd name="T64" fmla="*/ 139 w 580"/>
                <a:gd name="T65" fmla="*/ 271 h 295"/>
                <a:gd name="T66" fmla="*/ 105 w 580"/>
                <a:gd name="T67" fmla="*/ 270 h 295"/>
                <a:gd name="T68" fmla="*/ 106 w 580"/>
                <a:gd name="T69" fmla="*/ 286 h 295"/>
                <a:gd name="T70" fmla="*/ 0 w 580"/>
                <a:gd name="T71" fmla="*/ 294 h 295"/>
                <a:gd name="T72" fmla="*/ 4 w 580"/>
                <a:gd name="T73" fmla="*/ 279 h 2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0"/>
                <a:gd name="T112" fmla="*/ 0 h 295"/>
                <a:gd name="T113" fmla="*/ 580 w 580"/>
                <a:gd name="T114" fmla="*/ 295 h 2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0" h="295">
                  <a:moveTo>
                    <a:pt x="4" y="279"/>
                  </a:moveTo>
                  <a:lnTo>
                    <a:pt x="17" y="277"/>
                  </a:lnTo>
                  <a:lnTo>
                    <a:pt x="21" y="246"/>
                  </a:lnTo>
                  <a:lnTo>
                    <a:pt x="12" y="244"/>
                  </a:lnTo>
                  <a:lnTo>
                    <a:pt x="31" y="219"/>
                  </a:lnTo>
                  <a:lnTo>
                    <a:pt x="67" y="231"/>
                  </a:lnTo>
                  <a:lnTo>
                    <a:pt x="72" y="195"/>
                  </a:lnTo>
                  <a:lnTo>
                    <a:pt x="97" y="186"/>
                  </a:lnTo>
                  <a:lnTo>
                    <a:pt x="93" y="178"/>
                  </a:lnTo>
                  <a:lnTo>
                    <a:pt x="106" y="145"/>
                  </a:lnTo>
                  <a:lnTo>
                    <a:pt x="155" y="142"/>
                  </a:lnTo>
                  <a:lnTo>
                    <a:pt x="193" y="129"/>
                  </a:lnTo>
                  <a:lnTo>
                    <a:pt x="218" y="113"/>
                  </a:lnTo>
                  <a:lnTo>
                    <a:pt x="231" y="104"/>
                  </a:lnTo>
                  <a:lnTo>
                    <a:pt x="263" y="104"/>
                  </a:lnTo>
                  <a:lnTo>
                    <a:pt x="300" y="43"/>
                  </a:lnTo>
                  <a:lnTo>
                    <a:pt x="311" y="47"/>
                  </a:lnTo>
                  <a:lnTo>
                    <a:pt x="340" y="27"/>
                  </a:lnTo>
                  <a:lnTo>
                    <a:pt x="332" y="10"/>
                  </a:lnTo>
                  <a:lnTo>
                    <a:pt x="336" y="1"/>
                  </a:lnTo>
                  <a:lnTo>
                    <a:pt x="360" y="0"/>
                  </a:lnTo>
                  <a:lnTo>
                    <a:pt x="377" y="6"/>
                  </a:lnTo>
                  <a:lnTo>
                    <a:pt x="427" y="36"/>
                  </a:lnTo>
                  <a:lnTo>
                    <a:pt x="463" y="34"/>
                  </a:lnTo>
                  <a:lnTo>
                    <a:pt x="480" y="23"/>
                  </a:lnTo>
                  <a:lnTo>
                    <a:pt x="519" y="48"/>
                  </a:lnTo>
                  <a:lnTo>
                    <a:pt x="532" y="96"/>
                  </a:lnTo>
                  <a:lnTo>
                    <a:pt x="579" y="131"/>
                  </a:lnTo>
                  <a:lnTo>
                    <a:pt x="556" y="156"/>
                  </a:lnTo>
                  <a:lnTo>
                    <a:pt x="516" y="195"/>
                  </a:lnTo>
                  <a:lnTo>
                    <a:pt x="516" y="203"/>
                  </a:lnTo>
                  <a:lnTo>
                    <a:pt x="459" y="241"/>
                  </a:lnTo>
                  <a:lnTo>
                    <a:pt x="139" y="271"/>
                  </a:lnTo>
                  <a:lnTo>
                    <a:pt x="105" y="270"/>
                  </a:lnTo>
                  <a:lnTo>
                    <a:pt x="106" y="286"/>
                  </a:lnTo>
                  <a:lnTo>
                    <a:pt x="0" y="294"/>
                  </a:lnTo>
                  <a:lnTo>
                    <a:pt x="4" y="279"/>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86" name="Freeform 50"/>
            <p:cNvSpPr>
              <a:spLocks/>
            </p:cNvSpPr>
            <p:nvPr/>
          </p:nvSpPr>
          <p:spPr bwMode="auto">
            <a:xfrm>
              <a:off x="3576" y="2038"/>
              <a:ext cx="736" cy="224"/>
            </a:xfrm>
            <a:custGeom>
              <a:avLst/>
              <a:gdLst>
                <a:gd name="T0" fmla="*/ 11 w 681"/>
                <a:gd name="T1" fmla="*/ 188 h 229"/>
                <a:gd name="T2" fmla="*/ 7 w 681"/>
                <a:gd name="T3" fmla="*/ 185 h 229"/>
                <a:gd name="T4" fmla="*/ 27 w 681"/>
                <a:gd name="T5" fmla="*/ 169 h 229"/>
                <a:gd name="T6" fmla="*/ 46 w 681"/>
                <a:gd name="T7" fmla="*/ 133 h 229"/>
                <a:gd name="T8" fmla="*/ 39 w 681"/>
                <a:gd name="T9" fmla="*/ 125 h 229"/>
                <a:gd name="T10" fmla="*/ 48 w 681"/>
                <a:gd name="T11" fmla="*/ 108 h 229"/>
                <a:gd name="T12" fmla="*/ 49 w 681"/>
                <a:gd name="T13" fmla="*/ 88 h 229"/>
                <a:gd name="T14" fmla="*/ 62 w 681"/>
                <a:gd name="T15" fmla="*/ 73 h 229"/>
                <a:gd name="T16" fmla="*/ 169 w 681"/>
                <a:gd name="T17" fmla="*/ 66 h 229"/>
                <a:gd name="T18" fmla="*/ 167 w 681"/>
                <a:gd name="T19" fmla="*/ 49 h 229"/>
                <a:gd name="T20" fmla="*/ 201 w 681"/>
                <a:gd name="T21" fmla="*/ 51 h 229"/>
                <a:gd name="T22" fmla="*/ 521 w 681"/>
                <a:gd name="T23" fmla="*/ 20 h 229"/>
                <a:gd name="T24" fmla="*/ 680 w 681"/>
                <a:gd name="T25" fmla="*/ 0 h 229"/>
                <a:gd name="T26" fmla="*/ 651 w 681"/>
                <a:gd name="T27" fmla="*/ 54 h 229"/>
                <a:gd name="T28" fmla="*/ 607 w 681"/>
                <a:gd name="T29" fmla="*/ 63 h 229"/>
                <a:gd name="T30" fmla="*/ 588 w 681"/>
                <a:gd name="T31" fmla="*/ 91 h 229"/>
                <a:gd name="T32" fmla="*/ 510 w 681"/>
                <a:gd name="T33" fmla="*/ 137 h 229"/>
                <a:gd name="T34" fmla="*/ 505 w 681"/>
                <a:gd name="T35" fmla="*/ 155 h 229"/>
                <a:gd name="T36" fmla="*/ 485 w 681"/>
                <a:gd name="T37" fmla="*/ 165 h 229"/>
                <a:gd name="T38" fmla="*/ 486 w 681"/>
                <a:gd name="T39" fmla="*/ 186 h 229"/>
                <a:gd name="T40" fmla="*/ 382 w 681"/>
                <a:gd name="T41" fmla="*/ 199 h 229"/>
                <a:gd name="T42" fmla="*/ 170 w 681"/>
                <a:gd name="T43" fmla="*/ 218 h 229"/>
                <a:gd name="T44" fmla="*/ 0 w 681"/>
                <a:gd name="T45" fmla="*/ 228 h 229"/>
                <a:gd name="T46" fmla="*/ 11 w 681"/>
                <a:gd name="T47" fmla="*/ 188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1"/>
                <a:gd name="T73" fmla="*/ 0 h 229"/>
                <a:gd name="T74" fmla="*/ 681 w 681"/>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1" h="229">
                  <a:moveTo>
                    <a:pt x="11" y="188"/>
                  </a:moveTo>
                  <a:lnTo>
                    <a:pt x="7" y="185"/>
                  </a:lnTo>
                  <a:lnTo>
                    <a:pt x="27" y="169"/>
                  </a:lnTo>
                  <a:lnTo>
                    <a:pt x="46" y="133"/>
                  </a:lnTo>
                  <a:lnTo>
                    <a:pt x="39" y="125"/>
                  </a:lnTo>
                  <a:lnTo>
                    <a:pt x="48" y="108"/>
                  </a:lnTo>
                  <a:lnTo>
                    <a:pt x="49" y="88"/>
                  </a:lnTo>
                  <a:lnTo>
                    <a:pt x="62" y="73"/>
                  </a:lnTo>
                  <a:lnTo>
                    <a:pt x="169" y="66"/>
                  </a:lnTo>
                  <a:lnTo>
                    <a:pt x="167" y="49"/>
                  </a:lnTo>
                  <a:lnTo>
                    <a:pt x="201" y="51"/>
                  </a:lnTo>
                  <a:lnTo>
                    <a:pt x="521" y="20"/>
                  </a:lnTo>
                  <a:lnTo>
                    <a:pt x="680" y="0"/>
                  </a:lnTo>
                  <a:lnTo>
                    <a:pt x="651" y="54"/>
                  </a:lnTo>
                  <a:lnTo>
                    <a:pt x="607" y="63"/>
                  </a:lnTo>
                  <a:lnTo>
                    <a:pt x="588" y="91"/>
                  </a:lnTo>
                  <a:lnTo>
                    <a:pt x="510" y="137"/>
                  </a:lnTo>
                  <a:lnTo>
                    <a:pt x="505" y="155"/>
                  </a:lnTo>
                  <a:lnTo>
                    <a:pt x="485" y="165"/>
                  </a:lnTo>
                  <a:lnTo>
                    <a:pt x="486" y="186"/>
                  </a:lnTo>
                  <a:lnTo>
                    <a:pt x="382" y="199"/>
                  </a:lnTo>
                  <a:lnTo>
                    <a:pt x="170" y="218"/>
                  </a:lnTo>
                  <a:lnTo>
                    <a:pt x="0" y="228"/>
                  </a:lnTo>
                  <a:lnTo>
                    <a:pt x="11" y="188"/>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87" name="Freeform 51"/>
            <p:cNvSpPr>
              <a:spLocks/>
            </p:cNvSpPr>
            <p:nvPr/>
          </p:nvSpPr>
          <p:spPr bwMode="auto">
            <a:xfrm>
              <a:off x="3475" y="2251"/>
              <a:ext cx="306" cy="476"/>
            </a:xfrm>
            <a:custGeom>
              <a:avLst/>
              <a:gdLst>
                <a:gd name="T0" fmla="*/ 18 w 283"/>
                <a:gd name="T1" fmla="*/ 341 h 488"/>
                <a:gd name="T2" fmla="*/ 46 w 283"/>
                <a:gd name="T3" fmla="*/ 303 h 488"/>
                <a:gd name="T4" fmla="*/ 37 w 283"/>
                <a:gd name="T5" fmla="*/ 293 h 488"/>
                <a:gd name="T6" fmla="*/ 27 w 283"/>
                <a:gd name="T7" fmla="*/ 214 h 488"/>
                <a:gd name="T8" fmla="*/ 22 w 283"/>
                <a:gd name="T9" fmla="*/ 159 h 488"/>
                <a:gd name="T10" fmla="*/ 42 w 283"/>
                <a:gd name="T11" fmla="*/ 100 h 488"/>
                <a:gd name="T12" fmla="*/ 72 w 283"/>
                <a:gd name="T13" fmla="*/ 59 h 488"/>
                <a:gd name="T14" fmla="*/ 70 w 283"/>
                <a:gd name="T15" fmla="*/ 48 h 488"/>
                <a:gd name="T16" fmla="*/ 92 w 283"/>
                <a:gd name="T17" fmla="*/ 9 h 488"/>
                <a:gd name="T18" fmla="*/ 262 w 283"/>
                <a:gd name="T19" fmla="*/ 0 h 488"/>
                <a:gd name="T20" fmla="*/ 270 w 283"/>
                <a:gd name="T21" fmla="*/ 9 h 488"/>
                <a:gd name="T22" fmla="*/ 262 w 283"/>
                <a:gd name="T23" fmla="*/ 311 h 488"/>
                <a:gd name="T24" fmla="*/ 282 w 283"/>
                <a:gd name="T25" fmla="*/ 458 h 488"/>
                <a:gd name="T26" fmla="*/ 274 w 283"/>
                <a:gd name="T27" fmla="*/ 464 h 488"/>
                <a:gd name="T28" fmla="*/ 238 w 283"/>
                <a:gd name="T29" fmla="*/ 456 h 488"/>
                <a:gd name="T30" fmla="*/ 182 w 283"/>
                <a:gd name="T31" fmla="*/ 487 h 488"/>
                <a:gd name="T32" fmla="*/ 155 w 283"/>
                <a:gd name="T33" fmla="*/ 440 h 488"/>
                <a:gd name="T34" fmla="*/ 159 w 283"/>
                <a:gd name="T35" fmla="*/ 406 h 488"/>
                <a:gd name="T36" fmla="*/ 0 w 283"/>
                <a:gd name="T37" fmla="*/ 413 h 488"/>
                <a:gd name="T38" fmla="*/ 18 w 283"/>
                <a:gd name="T39" fmla="*/ 341 h 4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
                <a:gd name="T61" fmla="*/ 0 h 488"/>
                <a:gd name="T62" fmla="*/ 283 w 283"/>
                <a:gd name="T63" fmla="*/ 488 h 4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 h="488">
                  <a:moveTo>
                    <a:pt x="18" y="341"/>
                  </a:moveTo>
                  <a:lnTo>
                    <a:pt x="46" y="303"/>
                  </a:lnTo>
                  <a:lnTo>
                    <a:pt x="37" y="293"/>
                  </a:lnTo>
                  <a:lnTo>
                    <a:pt x="27" y="214"/>
                  </a:lnTo>
                  <a:lnTo>
                    <a:pt x="22" y="159"/>
                  </a:lnTo>
                  <a:lnTo>
                    <a:pt x="42" y="100"/>
                  </a:lnTo>
                  <a:lnTo>
                    <a:pt x="72" y="59"/>
                  </a:lnTo>
                  <a:lnTo>
                    <a:pt x="70" y="48"/>
                  </a:lnTo>
                  <a:lnTo>
                    <a:pt x="92" y="9"/>
                  </a:lnTo>
                  <a:lnTo>
                    <a:pt x="262" y="0"/>
                  </a:lnTo>
                  <a:lnTo>
                    <a:pt x="270" y="9"/>
                  </a:lnTo>
                  <a:lnTo>
                    <a:pt x="262" y="311"/>
                  </a:lnTo>
                  <a:lnTo>
                    <a:pt x="282" y="458"/>
                  </a:lnTo>
                  <a:lnTo>
                    <a:pt x="274" y="464"/>
                  </a:lnTo>
                  <a:lnTo>
                    <a:pt x="238" y="456"/>
                  </a:lnTo>
                  <a:lnTo>
                    <a:pt x="182" y="487"/>
                  </a:lnTo>
                  <a:lnTo>
                    <a:pt x="155" y="440"/>
                  </a:lnTo>
                  <a:lnTo>
                    <a:pt x="159" y="406"/>
                  </a:lnTo>
                  <a:lnTo>
                    <a:pt x="0" y="413"/>
                  </a:lnTo>
                  <a:lnTo>
                    <a:pt x="18" y="341"/>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88" name="Freeform 52"/>
            <p:cNvSpPr>
              <a:spLocks/>
            </p:cNvSpPr>
            <p:nvPr/>
          </p:nvSpPr>
          <p:spPr bwMode="auto">
            <a:xfrm>
              <a:off x="3759" y="2232"/>
              <a:ext cx="330" cy="482"/>
            </a:xfrm>
            <a:custGeom>
              <a:avLst/>
              <a:gdLst>
                <a:gd name="T0" fmla="*/ 8 w 305"/>
                <a:gd name="T1" fmla="*/ 28 h 493"/>
                <a:gd name="T2" fmla="*/ 0 w 305"/>
                <a:gd name="T3" fmla="*/ 330 h 493"/>
                <a:gd name="T4" fmla="*/ 19 w 305"/>
                <a:gd name="T5" fmla="*/ 477 h 493"/>
                <a:gd name="T6" fmla="*/ 40 w 305"/>
                <a:gd name="T7" fmla="*/ 482 h 493"/>
                <a:gd name="T8" fmla="*/ 59 w 305"/>
                <a:gd name="T9" fmla="*/ 470 h 493"/>
                <a:gd name="T10" fmla="*/ 70 w 305"/>
                <a:gd name="T11" fmla="*/ 482 h 493"/>
                <a:gd name="T12" fmla="*/ 52 w 305"/>
                <a:gd name="T13" fmla="*/ 492 h 493"/>
                <a:gd name="T14" fmla="*/ 95 w 305"/>
                <a:gd name="T15" fmla="*/ 481 h 493"/>
                <a:gd name="T16" fmla="*/ 104 w 305"/>
                <a:gd name="T17" fmla="*/ 467 h 493"/>
                <a:gd name="T18" fmla="*/ 98 w 305"/>
                <a:gd name="T19" fmla="*/ 458 h 493"/>
                <a:gd name="T20" fmla="*/ 101 w 305"/>
                <a:gd name="T21" fmla="*/ 447 h 493"/>
                <a:gd name="T22" fmla="*/ 81 w 305"/>
                <a:gd name="T23" fmla="*/ 428 h 493"/>
                <a:gd name="T24" fmla="*/ 81 w 305"/>
                <a:gd name="T25" fmla="*/ 412 h 493"/>
                <a:gd name="T26" fmla="*/ 304 w 305"/>
                <a:gd name="T27" fmla="*/ 392 h 493"/>
                <a:gd name="T28" fmla="*/ 285 w 305"/>
                <a:gd name="T29" fmla="*/ 315 h 493"/>
                <a:gd name="T30" fmla="*/ 297 w 305"/>
                <a:gd name="T31" fmla="*/ 268 h 493"/>
                <a:gd name="T32" fmla="*/ 268 w 305"/>
                <a:gd name="T33" fmla="*/ 207 h 493"/>
                <a:gd name="T34" fmla="*/ 211 w 305"/>
                <a:gd name="T35" fmla="*/ 0 h 493"/>
                <a:gd name="T36" fmla="*/ 0 w 305"/>
                <a:gd name="T37" fmla="*/ 19 h 493"/>
                <a:gd name="T38" fmla="*/ 8 w 305"/>
                <a:gd name="T39" fmla="*/ 28 h 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5"/>
                <a:gd name="T61" fmla="*/ 0 h 493"/>
                <a:gd name="T62" fmla="*/ 305 w 305"/>
                <a:gd name="T63" fmla="*/ 493 h 4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5" h="493">
                  <a:moveTo>
                    <a:pt x="8" y="28"/>
                  </a:moveTo>
                  <a:lnTo>
                    <a:pt x="0" y="330"/>
                  </a:lnTo>
                  <a:lnTo>
                    <a:pt x="19" y="477"/>
                  </a:lnTo>
                  <a:lnTo>
                    <a:pt x="40" y="482"/>
                  </a:lnTo>
                  <a:lnTo>
                    <a:pt x="59" y="470"/>
                  </a:lnTo>
                  <a:lnTo>
                    <a:pt x="70" y="482"/>
                  </a:lnTo>
                  <a:lnTo>
                    <a:pt x="52" y="492"/>
                  </a:lnTo>
                  <a:lnTo>
                    <a:pt x="95" y="481"/>
                  </a:lnTo>
                  <a:lnTo>
                    <a:pt x="104" y="467"/>
                  </a:lnTo>
                  <a:lnTo>
                    <a:pt x="98" y="458"/>
                  </a:lnTo>
                  <a:lnTo>
                    <a:pt x="101" y="447"/>
                  </a:lnTo>
                  <a:lnTo>
                    <a:pt x="81" y="428"/>
                  </a:lnTo>
                  <a:lnTo>
                    <a:pt x="81" y="412"/>
                  </a:lnTo>
                  <a:lnTo>
                    <a:pt x="304" y="392"/>
                  </a:lnTo>
                  <a:lnTo>
                    <a:pt x="285" y="315"/>
                  </a:lnTo>
                  <a:lnTo>
                    <a:pt x="297" y="268"/>
                  </a:lnTo>
                  <a:lnTo>
                    <a:pt x="268" y="207"/>
                  </a:lnTo>
                  <a:lnTo>
                    <a:pt x="211" y="0"/>
                  </a:lnTo>
                  <a:lnTo>
                    <a:pt x="0" y="19"/>
                  </a:lnTo>
                  <a:lnTo>
                    <a:pt x="8" y="28"/>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89" name="Freeform 53"/>
            <p:cNvSpPr>
              <a:spLocks/>
            </p:cNvSpPr>
            <p:nvPr/>
          </p:nvSpPr>
          <p:spPr bwMode="auto">
            <a:xfrm>
              <a:off x="3988" y="2209"/>
              <a:ext cx="464" cy="438"/>
            </a:xfrm>
            <a:custGeom>
              <a:avLst/>
              <a:gdLst>
                <a:gd name="T0" fmla="*/ 56 w 429"/>
                <a:gd name="T1" fmla="*/ 231 h 449"/>
                <a:gd name="T2" fmla="*/ 85 w 429"/>
                <a:gd name="T3" fmla="*/ 292 h 449"/>
                <a:gd name="T4" fmla="*/ 73 w 429"/>
                <a:gd name="T5" fmla="*/ 339 h 449"/>
                <a:gd name="T6" fmla="*/ 92 w 429"/>
                <a:gd name="T7" fmla="*/ 416 h 449"/>
                <a:gd name="T8" fmla="*/ 108 w 429"/>
                <a:gd name="T9" fmla="*/ 443 h 449"/>
                <a:gd name="T10" fmla="*/ 337 w 429"/>
                <a:gd name="T11" fmla="*/ 428 h 449"/>
                <a:gd name="T12" fmla="*/ 339 w 429"/>
                <a:gd name="T13" fmla="*/ 445 h 449"/>
                <a:gd name="T14" fmla="*/ 353 w 429"/>
                <a:gd name="T15" fmla="*/ 448 h 449"/>
                <a:gd name="T16" fmla="*/ 348 w 429"/>
                <a:gd name="T17" fmla="*/ 410 h 449"/>
                <a:gd name="T18" fmla="*/ 358 w 429"/>
                <a:gd name="T19" fmla="*/ 399 h 449"/>
                <a:gd name="T20" fmla="*/ 391 w 429"/>
                <a:gd name="T21" fmla="*/ 406 h 449"/>
                <a:gd name="T22" fmla="*/ 396 w 429"/>
                <a:gd name="T23" fmla="*/ 380 h 449"/>
                <a:gd name="T24" fmla="*/ 392 w 429"/>
                <a:gd name="T25" fmla="*/ 344 h 449"/>
                <a:gd name="T26" fmla="*/ 406 w 429"/>
                <a:gd name="T27" fmla="*/ 335 h 449"/>
                <a:gd name="T28" fmla="*/ 428 w 429"/>
                <a:gd name="T29" fmla="*/ 266 h 449"/>
                <a:gd name="T30" fmla="*/ 412 w 429"/>
                <a:gd name="T31" fmla="*/ 264 h 449"/>
                <a:gd name="T32" fmla="*/ 357 w 429"/>
                <a:gd name="T33" fmla="*/ 176 h 449"/>
                <a:gd name="T34" fmla="*/ 237 w 429"/>
                <a:gd name="T35" fmla="*/ 65 h 449"/>
                <a:gd name="T36" fmla="*/ 185 w 429"/>
                <a:gd name="T37" fmla="*/ 31 h 449"/>
                <a:gd name="T38" fmla="*/ 202 w 429"/>
                <a:gd name="T39" fmla="*/ 0 h 449"/>
                <a:gd name="T40" fmla="*/ 104 w 429"/>
                <a:gd name="T41" fmla="*/ 11 h 449"/>
                <a:gd name="T42" fmla="*/ 0 w 429"/>
                <a:gd name="T43" fmla="*/ 24 h 449"/>
                <a:gd name="T44" fmla="*/ 56 w 429"/>
                <a:gd name="T45" fmla="*/ 231 h 4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9"/>
                <a:gd name="T70" fmla="*/ 0 h 449"/>
                <a:gd name="T71" fmla="*/ 429 w 429"/>
                <a:gd name="T72" fmla="*/ 449 h 4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9" h="449">
                  <a:moveTo>
                    <a:pt x="56" y="231"/>
                  </a:moveTo>
                  <a:lnTo>
                    <a:pt x="85" y="292"/>
                  </a:lnTo>
                  <a:lnTo>
                    <a:pt x="73" y="339"/>
                  </a:lnTo>
                  <a:lnTo>
                    <a:pt x="92" y="416"/>
                  </a:lnTo>
                  <a:lnTo>
                    <a:pt x="108" y="443"/>
                  </a:lnTo>
                  <a:lnTo>
                    <a:pt x="337" y="428"/>
                  </a:lnTo>
                  <a:lnTo>
                    <a:pt x="339" y="445"/>
                  </a:lnTo>
                  <a:lnTo>
                    <a:pt x="353" y="448"/>
                  </a:lnTo>
                  <a:lnTo>
                    <a:pt x="348" y="410"/>
                  </a:lnTo>
                  <a:lnTo>
                    <a:pt x="358" y="399"/>
                  </a:lnTo>
                  <a:lnTo>
                    <a:pt x="391" y="406"/>
                  </a:lnTo>
                  <a:lnTo>
                    <a:pt x="396" y="380"/>
                  </a:lnTo>
                  <a:lnTo>
                    <a:pt x="392" y="344"/>
                  </a:lnTo>
                  <a:lnTo>
                    <a:pt x="406" y="335"/>
                  </a:lnTo>
                  <a:lnTo>
                    <a:pt x="428" y="266"/>
                  </a:lnTo>
                  <a:lnTo>
                    <a:pt x="412" y="264"/>
                  </a:lnTo>
                  <a:lnTo>
                    <a:pt x="357" y="176"/>
                  </a:lnTo>
                  <a:lnTo>
                    <a:pt x="237" y="65"/>
                  </a:lnTo>
                  <a:lnTo>
                    <a:pt x="185" y="31"/>
                  </a:lnTo>
                  <a:lnTo>
                    <a:pt x="202" y="0"/>
                  </a:lnTo>
                  <a:lnTo>
                    <a:pt x="104" y="11"/>
                  </a:lnTo>
                  <a:lnTo>
                    <a:pt x="0" y="24"/>
                  </a:lnTo>
                  <a:lnTo>
                    <a:pt x="56" y="231"/>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90" name="Freeform 54"/>
            <p:cNvSpPr>
              <a:spLocks/>
            </p:cNvSpPr>
            <p:nvPr/>
          </p:nvSpPr>
          <p:spPr bwMode="auto">
            <a:xfrm>
              <a:off x="3847" y="2600"/>
              <a:ext cx="783" cy="532"/>
            </a:xfrm>
            <a:custGeom>
              <a:avLst/>
              <a:gdLst>
                <a:gd name="T0" fmla="*/ 0 w 725"/>
                <a:gd name="T1" fmla="*/ 52 h 546"/>
                <a:gd name="T2" fmla="*/ 20 w 725"/>
                <a:gd name="T3" fmla="*/ 71 h 546"/>
                <a:gd name="T4" fmla="*/ 17 w 725"/>
                <a:gd name="T5" fmla="*/ 82 h 546"/>
                <a:gd name="T6" fmla="*/ 23 w 725"/>
                <a:gd name="T7" fmla="*/ 91 h 546"/>
                <a:gd name="T8" fmla="*/ 14 w 725"/>
                <a:gd name="T9" fmla="*/ 105 h 546"/>
                <a:gd name="T10" fmla="*/ 99 w 725"/>
                <a:gd name="T11" fmla="*/ 76 h 546"/>
                <a:gd name="T12" fmla="*/ 207 w 725"/>
                <a:gd name="T13" fmla="*/ 144 h 546"/>
                <a:gd name="T14" fmla="*/ 296 w 725"/>
                <a:gd name="T15" fmla="*/ 96 h 546"/>
                <a:gd name="T16" fmla="*/ 347 w 725"/>
                <a:gd name="T17" fmla="*/ 107 h 546"/>
                <a:gd name="T18" fmla="*/ 413 w 725"/>
                <a:gd name="T19" fmla="*/ 172 h 546"/>
                <a:gd name="T20" fmla="*/ 436 w 725"/>
                <a:gd name="T21" fmla="*/ 173 h 546"/>
                <a:gd name="T22" fmla="*/ 457 w 725"/>
                <a:gd name="T23" fmla="*/ 218 h 546"/>
                <a:gd name="T24" fmla="*/ 452 w 725"/>
                <a:gd name="T25" fmla="*/ 304 h 546"/>
                <a:gd name="T26" fmla="*/ 467 w 725"/>
                <a:gd name="T27" fmla="*/ 314 h 546"/>
                <a:gd name="T28" fmla="*/ 469 w 725"/>
                <a:gd name="T29" fmla="*/ 299 h 546"/>
                <a:gd name="T30" fmla="*/ 490 w 725"/>
                <a:gd name="T31" fmla="*/ 299 h 546"/>
                <a:gd name="T32" fmla="*/ 470 w 725"/>
                <a:gd name="T33" fmla="*/ 340 h 546"/>
                <a:gd name="T34" fmla="*/ 525 w 725"/>
                <a:gd name="T35" fmla="*/ 397 h 546"/>
                <a:gd name="T36" fmla="*/ 534 w 725"/>
                <a:gd name="T37" fmla="*/ 381 h 546"/>
                <a:gd name="T38" fmla="*/ 537 w 725"/>
                <a:gd name="T39" fmla="*/ 420 h 546"/>
                <a:gd name="T40" fmla="*/ 556 w 725"/>
                <a:gd name="T41" fmla="*/ 429 h 546"/>
                <a:gd name="T42" fmla="*/ 575 w 725"/>
                <a:gd name="T43" fmla="*/ 477 h 546"/>
                <a:gd name="T44" fmla="*/ 594 w 725"/>
                <a:gd name="T45" fmla="*/ 477 h 546"/>
                <a:gd name="T46" fmla="*/ 636 w 725"/>
                <a:gd name="T47" fmla="*/ 522 h 546"/>
                <a:gd name="T48" fmla="*/ 660 w 725"/>
                <a:gd name="T49" fmla="*/ 526 h 546"/>
                <a:gd name="T50" fmla="*/ 660 w 725"/>
                <a:gd name="T51" fmla="*/ 533 h 546"/>
                <a:gd name="T52" fmla="*/ 643 w 725"/>
                <a:gd name="T53" fmla="*/ 545 h 546"/>
                <a:gd name="T54" fmla="*/ 680 w 725"/>
                <a:gd name="T55" fmla="*/ 540 h 546"/>
                <a:gd name="T56" fmla="*/ 704 w 725"/>
                <a:gd name="T57" fmla="*/ 529 h 546"/>
                <a:gd name="T58" fmla="*/ 717 w 725"/>
                <a:gd name="T59" fmla="*/ 466 h 546"/>
                <a:gd name="T60" fmla="*/ 724 w 725"/>
                <a:gd name="T61" fmla="*/ 468 h 546"/>
                <a:gd name="T62" fmla="*/ 717 w 725"/>
                <a:gd name="T63" fmla="*/ 381 h 546"/>
                <a:gd name="T64" fmla="*/ 709 w 725"/>
                <a:gd name="T65" fmla="*/ 355 h 546"/>
                <a:gd name="T66" fmla="*/ 630 w 725"/>
                <a:gd name="T67" fmla="*/ 228 h 546"/>
                <a:gd name="T68" fmla="*/ 569 w 725"/>
                <a:gd name="T69" fmla="*/ 107 h 546"/>
                <a:gd name="T70" fmla="*/ 532 w 725"/>
                <a:gd name="T71" fmla="*/ 9 h 546"/>
                <a:gd name="T72" fmla="*/ 523 w 725"/>
                <a:gd name="T73" fmla="*/ 6 h 546"/>
                <a:gd name="T74" fmla="*/ 489 w 725"/>
                <a:gd name="T75" fmla="*/ 0 h 546"/>
                <a:gd name="T76" fmla="*/ 480 w 725"/>
                <a:gd name="T77" fmla="*/ 10 h 546"/>
                <a:gd name="T78" fmla="*/ 485 w 725"/>
                <a:gd name="T79" fmla="*/ 48 h 546"/>
                <a:gd name="T80" fmla="*/ 471 w 725"/>
                <a:gd name="T81" fmla="*/ 45 h 546"/>
                <a:gd name="T82" fmla="*/ 468 w 725"/>
                <a:gd name="T83" fmla="*/ 28 h 546"/>
                <a:gd name="T84" fmla="*/ 238 w 725"/>
                <a:gd name="T85" fmla="*/ 43 h 546"/>
                <a:gd name="T86" fmla="*/ 222 w 725"/>
                <a:gd name="T87" fmla="*/ 16 h 546"/>
                <a:gd name="T88" fmla="*/ 0 w 725"/>
                <a:gd name="T89" fmla="*/ 36 h 546"/>
                <a:gd name="T90" fmla="*/ 0 w 725"/>
                <a:gd name="T91" fmla="*/ 52 h 5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5"/>
                <a:gd name="T139" fmla="*/ 0 h 546"/>
                <a:gd name="T140" fmla="*/ 725 w 725"/>
                <a:gd name="T141" fmla="*/ 546 h 5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5" h="546">
                  <a:moveTo>
                    <a:pt x="0" y="52"/>
                  </a:moveTo>
                  <a:lnTo>
                    <a:pt x="20" y="71"/>
                  </a:lnTo>
                  <a:lnTo>
                    <a:pt x="17" y="82"/>
                  </a:lnTo>
                  <a:lnTo>
                    <a:pt x="23" y="91"/>
                  </a:lnTo>
                  <a:lnTo>
                    <a:pt x="14" y="105"/>
                  </a:lnTo>
                  <a:lnTo>
                    <a:pt x="99" y="76"/>
                  </a:lnTo>
                  <a:lnTo>
                    <a:pt x="207" y="144"/>
                  </a:lnTo>
                  <a:lnTo>
                    <a:pt x="296" y="96"/>
                  </a:lnTo>
                  <a:lnTo>
                    <a:pt x="347" y="107"/>
                  </a:lnTo>
                  <a:lnTo>
                    <a:pt x="413" y="172"/>
                  </a:lnTo>
                  <a:lnTo>
                    <a:pt x="436" y="173"/>
                  </a:lnTo>
                  <a:lnTo>
                    <a:pt x="457" y="218"/>
                  </a:lnTo>
                  <a:lnTo>
                    <a:pt x="452" y="304"/>
                  </a:lnTo>
                  <a:lnTo>
                    <a:pt x="467" y="314"/>
                  </a:lnTo>
                  <a:lnTo>
                    <a:pt x="469" y="299"/>
                  </a:lnTo>
                  <a:lnTo>
                    <a:pt x="490" y="299"/>
                  </a:lnTo>
                  <a:lnTo>
                    <a:pt x="470" y="340"/>
                  </a:lnTo>
                  <a:lnTo>
                    <a:pt x="525" y="397"/>
                  </a:lnTo>
                  <a:lnTo>
                    <a:pt x="534" y="381"/>
                  </a:lnTo>
                  <a:lnTo>
                    <a:pt x="537" y="420"/>
                  </a:lnTo>
                  <a:lnTo>
                    <a:pt x="556" y="429"/>
                  </a:lnTo>
                  <a:lnTo>
                    <a:pt x="575" y="477"/>
                  </a:lnTo>
                  <a:lnTo>
                    <a:pt x="594" y="477"/>
                  </a:lnTo>
                  <a:lnTo>
                    <a:pt x="636" y="522"/>
                  </a:lnTo>
                  <a:lnTo>
                    <a:pt x="660" y="526"/>
                  </a:lnTo>
                  <a:lnTo>
                    <a:pt x="660" y="533"/>
                  </a:lnTo>
                  <a:lnTo>
                    <a:pt x="643" y="545"/>
                  </a:lnTo>
                  <a:lnTo>
                    <a:pt x="680" y="540"/>
                  </a:lnTo>
                  <a:lnTo>
                    <a:pt x="704" y="529"/>
                  </a:lnTo>
                  <a:lnTo>
                    <a:pt x="717" y="466"/>
                  </a:lnTo>
                  <a:lnTo>
                    <a:pt x="724" y="468"/>
                  </a:lnTo>
                  <a:lnTo>
                    <a:pt x="717" y="381"/>
                  </a:lnTo>
                  <a:lnTo>
                    <a:pt x="709" y="355"/>
                  </a:lnTo>
                  <a:lnTo>
                    <a:pt x="630" y="228"/>
                  </a:lnTo>
                  <a:lnTo>
                    <a:pt x="569" y="107"/>
                  </a:lnTo>
                  <a:lnTo>
                    <a:pt x="532" y="9"/>
                  </a:lnTo>
                  <a:lnTo>
                    <a:pt x="523" y="6"/>
                  </a:lnTo>
                  <a:lnTo>
                    <a:pt x="489" y="0"/>
                  </a:lnTo>
                  <a:lnTo>
                    <a:pt x="480" y="10"/>
                  </a:lnTo>
                  <a:lnTo>
                    <a:pt x="485" y="48"/>
                  </a:lnTo>
                  <a:lnTo>
                    <a:pt x="471" y="45"/>
                  </a:lnTo>
                  <a:lnTo>
                    <a:pt x="468" y="28"/>
                  </a:lnTo>
                  <a:lnTo>
                    <a:pt x="238" y="43"/>
                  </a:lnTo>
                  <a:lnTo>
                    <a:pt x="222" y="16"/>
                  </a:lnTo>
                  <a:lnTo>
                    <a:pt x="0" y="36"/>
                  </a:lnTo>
                  <a:lnTo>
                    <a:pt x="0" y="52"/>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91" name="Freeform 55"/>
            <p:cNvSpPr>
              <a:spLocks/>
            </p:cNvSpPr>
            <p:nvPr/>
          </p:nvSpPr>
          <p:spPr bwMode="auto">
            <a:xfrm>
              <a:off x="3975" y="1504"/>
              <a:ext cx="363" cy="366"/>
            </a:xfrm>
            <a:custGeom>
              <a:avLst/>
              <a:gdLst>
                <a:gd name="T0" fmla="*/ 0 w 335"/>
                <a:gd name="T1" fmla="*/ 67 h 375"/>
                <a:gd name="T2" fmla="*/ 27 w 335"/>
                <a:gd name="T3" fmla="*/ 326 h 375"/>
                <a:gd name="T4" fmla="*/ 68 w 335"/>
                <a:gd name="T5" fmla="*/ 331 h 375"/>
                <a:gd name="T6" fmla="*/ 118 w 335"/>
                <a:gd name="T7" fmla="*/ 361 h 375"/>
                <a:gd name="T8" fmla="*/ 154 w 335"/>
                <a:gd name="T9" fmla="*/ 359 h 375"/>
                <a:gd name="T10" fmla="*/ 171 w 335"/>
                <a:gd name="T11" fmla="*/ 349 h 375"/>
                <a:gd name="T12" fmla="*/ 211 w 335"/>
                <a:gd name="T13" fmla="*/ 374 h 375"/>
                <a:gd name="T14" fmla="*/ 234 w 335"/>
                <a:gd name="T15" fmla="*/ 352 h 375"/>
                <a:gd name="T16" fmla="*/ 239 w 335"/>
                <a:gd name="T17" fmla="*/ 311 h 375"/>
                <a:gd name="T18" fmla="*/ 255 w 335"/>
                <a:gd name="T19" fmla="*/ 319 h 375"/>
                <a:gd name="T20" fmla="*/ 263 w 335"/>
                <a:gd name="T21" fmla="*/ 286 h 375"/>
                <a:gd name="T22" fmla="*/ 319 w 335"/>
                <a:gd name="T23" fmla="*/ 236 h 375"/>
                <a:gd name="T24" fmla="*/ 328 w 335"/>
                <a:gd name="T25" fmla="*/ 155 h 375"/>
                <a:gd name="T26" fmla="*/ 322 w 335"/>
                <a:gd name="T27" fmla="*/ 139 h 375"/>
                <a:gd name="T28" fmla="*/ 334 w 335"/>
                <a:gd name="T29" fmla="*/ 129 h 375"/>
                <a:gd name="T30" fmla="*/ 312 w 335"/>
                <a:gd name="T31" fmla="*/ 0 h 375"/>
                <a:gd name="T32" fmla="*/ 255 w 335"/>
                <a:gd name="T33" fmla="*/ 29 h 375"/>
                <a:gd name="T34" fmla="*/ 227 w 335"/>
                <a:gd name="T35" fmla="*/ 59 h 375"/>
                <a:gd name="T36" fmla="*/ 206 w 335"/>
                <a:gd name="T37" fmla="*/ 62 h 375"/>
                <a:gd name="T38" fmla="*/ 173 w 335"/>
                <a:gd name="T39" fmla="*/ 78 h 375"/>
                <a:gd name="T40" fmla="*/ 100 w 335"/>
                <a:gd name="T41" fmla="*/ 52 h 375"/>
                <a:gd name="T42" fmla="*/ 0 w 335"/>
                <a:gd name="T43" fmla="*/ 67 h 3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5"/>
                <a:gd name="T67" fmla="*/ 0 h 375"/>
                <a:gd name="T68" fmla="*/ 335 w 335"/>
                <a:gd name="T69" fmla="*/ 375 h 3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5" h="375">
                  <a:moveTo>
                    <a:pt x="0" y="67"/>
                  </a:moveTo>
                  <a:lnTo>
                    <a:pt x="27" y="326"/>
                  </a:lnTo>
                  <a:lnTo>
                    <a:pt x="68" y="331"/>
                  </a:lnTo>
                  <a:lnTo>
                    <a:pt x="118" y="361"/>
                  </a:lnTo>
                  <a:lnTo>
                    <a:pt x="154" y="359"/>
                  </a:lnTo>
                  <a:lnTo>
                    <a:pt x="171" y="349"/>
                  </a:lnTo>
                  <a:lnTo>
                    <a:pt x="211" y="374"/>
                  </a:lnTo>
                  <a:lnTo>
                    <a:pt x="234" y="352"/>
                  </a:lnTo>
                  <a:lnTo>
                    <a:pt x="239" y="311"/>
                  </a:lnTo>
                  <a:lnTo>
                    <a:pt x="255" y="319"/>
                  </a:lnTo>
                  <a:lnTo>
                    <a:pt x="263" y="286"/>
                  </a:lnTo>
                  <a:lnTo>
                    <a:pt x="319" y="236"/>
                  </a:lnTo>
                  <a:lnTo>
                    <a:pt x="328" y="155"/>
                  </a:lnTo>
                  <a:lnTo>
                    <a:pt x="322" y="139"/>
                  </a:lnTo>
                  <a:lnTo>
                    <a:pt x="334" y="129"/>
                  </a:lnTo>
                  <a:lnTo>
                    <a:pt x="312" y="0"/>
                  </a:lnTo>
                  <a:lnTo>
                    <a:pt x="255" y="29"/>
                  </a:lnTo>
                  <a:lnTo>
                    <a:pt x="227" y="59"/>
                  </a:lnTo>
                  <a:lnTo>
                    <a:pt x="206" y="62"/>
                  </a:lnTo>
                  <a:lnTo>
                    <a:pt x="173" y="78"/>
                  </a:lnTo>
                  <a:lnTo>
                    <a:pt x="100" y="52"/>
                  </a:lnTo>
                  <a:lnTo>
                    <a:pt x="0" y="67"/>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292" name="Freeform 56"/>
            <p:cNvSpPr>
              <a:spLocks/>
            </p:cNvSpPr>
            <p:nvPr/>
          </p:nvSpPr>
          <p:spPr bwMode="auto">
            <a:xfrm>
              <a:off x="4204" y="1631"/>
              <a:ext cx="386" cy="346"/>
            </a:xfrm>
            <a:custGeom>
              <a:avLst/>
              <a:gdLst>
                <a:gd name="T0" fmla="*/ 0 w 358"/>
                <a:gd name="T1" fmla="*/ 244 h 354"/>
                <a:gd name="T2" fmla="*/ 12 w 358"/>
                <a:gd name="T3" fmla="*/ 292 h 354"/>
                <a:gd name="T4" fmla="*/ 59 w 358"/>
                <a:gd name="T5" fmla="*/ 327 h 354"/>
                <a:gd name="T6" fmla="*/ 80 w 358"/>
                <a:gd name="T7" fmla="*/ 353 h 354"/>
                <a:gd name="T8" fmla="*/ 149 w 358"/>
                <a:gd name="T9" fmla="*/ 325 h 354"/>
                <a:gd name="T10" fmla="*/ 179 w 358"/>
                <a:gd name="T11" fmla="*/ 320 h 354"/>
                <a:gd name="T12" fmla="*/ 195 w 358"/>
                <a:gd name="T13" fmla="*/ 299 h 354"/>
                <a:gd name="T14" fmla="*/ 223 w 358"/>
                <a:gd name="T15" fmla="*/ 193 h 354"/>
                <a:gd name="T16" fmla="*/ 251 w 358"/>
                <a:gd name="T17" fmla="*/ 206 h 354"/>
                <a:gd name="T18" fmla="*/ 307 w 358"/>
                <a:gd name="T19" fmla="*/ 91 h 354"/>
                <a:gd name="T20" fmla="*/ 350 w 358"/>
                <a:gd name="T21" fmla="*/ 115 h 354"/>
                <a:gd name="T22" fmla="*/ 357 w 358"/>
                <a:gd name="T23" fmla="*/ 95 h 354"/>
                <a:gd name="T24" fmla="*/ 326 w 358"/>
                <a:gd name="T25" fmla="*/ 70 h 354"/>
                <a:gd name="T26" fmla="*/ 302 w 358"/>
                <a:gd name="T27" fmla="*/ 72 h 354"/>
                <a:gd name="T28" fmla="*/ 295 w 358"/>
                <a:gd name="T29" fmla="*/ 86 h 354"/>
                <a:gd name="T30" fmla="*/ 251 w 358"/>
                <a:gd name="T31" fmla="*/ 98 h 354"/>
                <a:gd name="T32" fmla="*/ 223 w 358"/>
                <a:gd name="T33" fmla="*/ 130 h 354"/>
                <a:gd name="T34" fmla="*/ 215 w 358"/>
                <a:gd name="T35" fmla="*/ 79 h 354"/>
                <a:gd name="T36" fmla="*/ 137 w 358"/>
                <a:gd name="T37" fmla="*/ 92 h 354"/>
                <a:gd name="T38" fmla="*/ 123 w 358"/>
                <a:gd name="T39" fmla="*/ 0 h 354"/>
                <a:gd name="T40" fmla="*/ 111 w 358"/>
                <a:gd name="T41" fmla="*/ 9 h 354"/>
                <a:gd name="T42" fmla="*/ 117 w 358"/>
                <a:gd name="T43" fmla="*/ 25 h 354"/>
                <a:gd name="T44" fmla="*/ 108 w 358"/>
                <a:gd name="T45" fmla="*/ 106 h 354"/>
                <a:gd name="T46" fmla="*/ 52 w 358"/>
                <a:gd name="T47" fmla="*/ 156 h 354"/>
                <a:gd name="T48" fmla="*/ 44 w 358"/>
                <a:gd name="T49" fmla="*/ 189 h 354"/>
                <a:gd name="T50" fmla="*/ 28 w 358"/>
                <a:gd name="T51" fmla="*/ 182 h 354"/>
                <a:gd name="T52" fmla="*/ 23 w 358"/>
                <a:gd name="T53" fmla="*/ 222 h 354"/>
                <a:gd name="T54" fmla="*/ 0 w 358"/>
                <a:gd name="T55" fmla="*/ 244 h 3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8"/>
                <a:gd name="T85" fmla="*/ 0 h 354"/>
                <a:gd name="T86" fmla="*/ 358 w 358"/>
                <a:gd name="T87" fmla="*/ 354 h 3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8" h="354">
                  <a:moveTo>
                    <a:pt x="0" y="244"/>
                  </a:moveTo>
                  <a:lnTo>
                    <a:pt x="12" y="292"/>
                  </a:lnTo>
                  <a:lnTo>
                    <a:pt x="59" y="327"/>
                  </a:lnTo>
                  <a:lnTo>
                    <a:pt x="80" y="353"/>
                  </a:lnTo>
                  <a:lnTo>
                    <a:pt x="149" y="325"/>
                  </a:lnTo>
                  <a:lnTo>
                    <a:pt x="179" y="320"/>
                  </a:lnTo>
                  <a:lnTo>
                    <a:pt x="195" y="299"/>
                  </a:lnTo>
                  <a:lnTo>
                    <a:pt x="223" y="193"/>
                  </a:lnTo>
                  <a:lnTo>
                    <a:pt x="251" y="206"/>
                  </a:lnTo>
                  <a:lnTo>
                    <a:pt x="307" y="91"/>
                  </a:lnTo>
                  <a:lnTo>
                    <a:pt x="350" y="115"/>
                  </a:lnTo>
                  <a:lnTo>
                    <a:pt x="357" y="95"/>
                  </a:lnTo>
                  <a:lnTo>
                    <a:pt x="326" y="70"/>
                  </a:lnTo>
                  <a:lnTo>
                    <a:pt x="302" y="72"/>
                  </a:lnTo>
                  <a:lnTo>
                    <a:pt x="295" y="86"/>
                  </a:lnTo>
                  <a:lnTo>
                    <a:pt x="251" y="98"/>
                  </a:lnTo>
                  <a:lnTo>
                    <a:pt x="223" y="130"/>
                  </a:lnTo>
                  <a:lnTo>
                    <a:pt x="215" y="79"/>
                  </a:lnTo>
                  <a:lnTo>
                    <a:pt x="137" y="92"/>
                  </a:lnTo>
                  <a:lnTo>
                    <a:pt x="123" y="0"/>
                  </a:lnTo>
                  <a:lnTo>
                    <a:pt x="111" y="9"/>
                  </a:lnTo>
                  <a:lnTo>
                    <a:pt x="117" y="25"/>
                  </a:lnTo>
                  <a:lnTo>
                    <a:pt x="108" y="106"/>
                  </a:lnTo>
                  <a:lnTo>
                    <a:pt x="52" y="156"/>
                  </a:lnTo>
                  <a:lnTo>
                    <a:pt x="44" y="189"/>
                  </a:lnTo>
                  <a:lnTo>
                    <a:pt x="28" y="182"/>
                  </a:lnTo>
                  <a:lnTo>
                    <a:pt x="23" y="222"/>
                  </a:lnTo>
                  <a:lnTo>
                    <a:pt x="0" y="244"/>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93" name="Freeform 57"/>
            <p:cNvSpPr>
              <a:spLocks/>
            </p:cNvSpPr>
            <p:nvPr/>
          </p:nvSpPr>
          <p:spPr bwMode="auto">
            <a:xfrm>
              <a:off x="4437" y="1658"/>
              <a:ext cx="391" cy="174"/>
            </a:xfrm>
            <a:custGeom>
              <a:avLst/>
              <a:gdLst>
                <a:gd name="T0" fmla="*/ 0 w 362"/>
                <a:gd name="T1" fmla="*/ 52 h 179"/>
                <a:gd name="T2" fmla="*/ 8 w 362"/>
                <a:gd name="T3" fmla="*/ 103 h 179"/>
                <a:gd name="T4" fmla="*/ 36 w 362"/>
                <a:gd name="T5" fmla="*/ 71 h 179"/>
                <a:gd name="T6" fmla="*/ 80 w 362"/>
                <a:gd name="T7" fmla="*/ 59 h 179"/>
                <a:gd name="T8" fmla="*/ 87 w 362"/>
                <a:gd name="T9" fmla="*/ 46 h 179"/>
                <a:gd name="T10" fmla="*/ 111 w 362"/>
                <a:gd name="T11" fmla="*/ 43 h 179"/>
                <a:gd name="T12" fmla="*/ 141 w 362"/>
                <a:gd name="T13" fmla="*/ 68 h 179"/>
                <a:gd name="T14" fmla="*/ 162 w 362"/>
                <a:gd name="T15" fmla="*/ 74 h 179"/>
                <a:gd name="T16" fmla="*/ 201 w 362"/>
                <a:gd name="T17" fmla="*/ 109 h 179"/>
                <a:gd name="T18" fmla="*/ 186 w 362"/>
                <a:gd name="T19" fmla="*/ 143 h 179"/>
                <a:gd name="T20" fmla="*/ 192 w 362"/>
                <a:gd name="T21" fmla="*/ 158 h 179"/>
                <a:gd name="T22" fmla="*/ 208 w 362"/>
                <a:gd name="T23" fmla="*/ 151 h 179"/>
                <a:gd name="T24" fmla="*/ 225 w 362"/>
                <a:gd name="T25" fmla="*/ 151 h 179"/>
                <a:gd name="T26" fmla="*/ 232 w 362"/>
                <a:gd name="T27" fmla="*/ 162 h 179"/>
                <a:gd name="T28" fmla="*/ 250 w 362"/>
                <a:gd name="T29" fmla="*/ 162 h 179"/>
                <a:gd name="T30" fmla="*/ 258 w 362"/>
                <a:gd name="T31" fmla="*/ 159 h 179"/>
                <a:gd name="T32" fmla="*/ 245 w 362"/>
                <a:gd name="T33" fmla="*/ 127 h 179"/>
                <a:gd name="T34" fmla="*/ 243 w 362"/>
                <a:gd name="T35" fmla="*/ 71 h 179"/>
                <a:gd name="T36" fmla="*/ 229 w 362"/>
                <a:gd name="T37" fmla="*/ 63 h 179"/>
                <a:gd name="T38" fmla="*/ 258 w 362"/>
                <a:gd name="T39" fmla="*/ 37 h 179"/>
                <a:gd name="T40" fmla="*/ 259 w 362"/>
                <a:gd name="T41" fmla="*/ 20 h 179"/>
                <a:gd name="T42" fmla="*/ 276 w 362"/>
                <a:gd name="T43" fmla="*/ 22 h 179"/>
                <a:gd name="T44" fmla="*/ 254 w 362"/>
                <a:gd name="T45" fmla="*/ 57 h 179"/>
                <a:gd name="T46" fmla="*/ 267 w 362"/>
                <a:gd name="T47" fmla="*/ 99 h 179"/>
                <a:gd name="T48" fmla="*/ 272 w 362"/>
                <a:gd name="T49" fmla="*/ 111 h 179"/>
                <a:gd name="T50" fmla="*/ 281 w 362"/>
                <a:gd name="T51" fmla="*/ 116 h 179"/>
                <a:gd name="T52" fmla="*/ 264 w 362"/>
                <a:gd name="T53" fmla="*/ 116 h 179"/>
                <a:gd name="T54" fmla="*/ 270 w 362"/>
                <a:gd name="T55" fmla="*/ 141 h 179"/>
                <a:gd name="T56" fmla="*/ 299 w 362"/>
                <a:gd name="T57" fmla="*/ 159 h 179"/>
                <a:gd name="T58" fmla="*/ 305 w 362"/>
                <a:gd name="T59" fmla="*/ 162 h 179"/>
                <a:gd name="T60" fmla="*/ 314 w 362"/>
                <a:gd name="T61" fmla="*/ 162 h 179"/>
                <a:gd name="T62" fmla="*/ 310 w 362"/>
                <a:gd name="T63" fmla="*/ 178 h 179"/>
                <a:gd name="T64" fmla="*/ 346 w 362"/>
                <a:gd name="T65" fmla="*/ 159 h 179"/>
                <a:gd name="T66" fmla="*/ 352 w 362"/>
                <a:gd name="T67" fmla="*/ 135 h 179"/>
                <a:gd name="T68" fmla="*/ 361 w 362"/>
                <a:gd name="T69" fmla="*/ 112 h 179"/>
                <a:gd name="T70" fmla="*/ 310 w 362"/>
                <a:gd name="T71" fmla="*/ 122 h 179"/>
                <a:gd name="T72" fmla="*/ 277 w 362"/>
                <a:gd name="T73" fmla="*/ 0 h 179"/>
                <a:gd name="T74" fmla="*/ 0 w 362"/>
                <a:gd name="T75" fmla="*/ 52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2"/>
                <a:gd name="T115" fmla="*/ 0 h 179"/>
                <a:gd name="T116" fmla="*/ 362 w 362"/>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2" h="179">
                  <a:moveTo>
                    <a:pt x="0" y="52"/>
                  </a:moveTo>
                  <a:lnTo>
                    <a:pt x="8" y="103"/>
                  </a:lnTo>
                  <a:lnTo>
                    <a:pt x="36" y="71"/>
                  </a:lnTo>
                  <a:lnTo>
                    <a:pt x="80" y="59"/>
                  </a:lnTo>
                  <a:lnTo>
                    <a:pt x="87" y="46"/>
                  </a:lnTo>
                  <a:lnTo>
                    <a:pt x="111" y="43"/>
                  </a:lnTo>
                  <a:lnTo>
                    <a:pt x="141" y="68"/>
                  </a:lnTo>
                  <a:lnTo>
                    <a:pt x="162" y="74"/>
                  </a:lnTo>
                  <a:lnTo>
                    <a:pt x="201" y="109"/>
                  </a:lnTo>
                  <a:lnTo>
                    <a:pt x="186" y="143"/>
                  </a:lnTo>
                  <a:lnTo>
                    <a:pt x="192" y="158"/>
                  </a:lnTo>
                  <a:lnTo>
                    <a:pt x="208" y="151"/>
                  </a:lnTo>
                  <a:lnTo>
                    <a:pt x="225" y="151"/>
                  </a:lnTo>
                  <a:lnTo>
                    <a:pt x="232" y="162"/>
                  </a:lnTo>
                  <a:lnTo>
                    <a:pt x="250" y="162"/>
                  </a:lnTo>
                  <a:lnTo>
                    <a:pt x="258" y="159"/>
                  </a:lnTo>
                  <a:lnTo>
                    <a:pt x="245" y="127"/>
                  </a:lnTo>
                  <a:lnTo>
                    <a:pt x="243" y="71"/>
                  </a:lnTo>
                  <a:lnTo>
                    <a:pt x="229" y="63"/>
                  </a:lnTo>
                  <a:lnTo>
                    <a:pt x="258" y="37"/>
                  </a:lnTo>
                  <a:lnTo>
                    <a:pt x="259" y="20"/>
                  </a:lnTo>
                  <a:lnTo>
                    <a:pt x="276" y="22"/>
                  </a:lnTo>
                  <a:lnTo>
                    <a:pt x="254" y="57"/>
                  </a:lnTo>
                  <a:lnTo>
                    <a:pt x="267" y="99"/>
                  </a:lnTo>
                  <a:lnTo>
                    <a:pt x="272" y="111"/>
                  </a:lnTo>
                  <a:lnTo>
                    <a:pt x="281" y="116"/>
                  </a:lnTo>
                  <a:lnTo>
                    <a:pt x="264" y="116"/>
                  </a:lnTo>
                  <a:lnTo>
                    <a:pt x="270" y="141"/>
                  </a:lnTo>
                  <a:lnTo>
                    <a:pt x="299" y="159"/>
                  </a:lnTo>
                  <a:lnTo>
                    <a:pt x="305" y="162"/>
                  </a:lnTo>
                  <a:lnTo>
                    <a:pt x="314" y="162"/>
                  </a:lnTo>
                  <a:lnTo>
                    <a:pt x="310" y="178"/>
                  </a:lnTo>
                  <a:lnTo>
                    <a:pt x="346" y="159"/>
                  </a:lnTo>
                  <a:lnTo>
                    <a:pt x="352" y="135"/>
                  </a:lnTo>
                  <a:lnTo>
                    <a:pt x="361" y="112"/>
                  </a:lnTo>
                  <a:lnTo>
                    <a:pt x="310" y="122"/>
                  </a:lnTo>
                  <a:lnTo>
                    <a:pt x="277" y="0"/>
                  </a:lnTo>
                  <a:lnTo>
                    <a:pt x="0" y="52"/>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94" name="Freeform 58"/>
            <p:cNvSpPr>
              <a:spLocks/>
            </p:cNvSpPr>
            <p:nvPr/>
          </p:nvSpPr>
          <p:spPr bwMode="auto">
            <a:xfrm>
              <a:off x="4139" y="1720"/>
              <a:ext cx="667" cy="339"/>
            </a:xfrm>
            <a:custGeom>
              <a:avLst/>
              <a:gdLst>
                <a:gd name="T0" fmla="*/ 57 w 617"/>
                <a:gd name="T1" fmla="*/ 308 h 347"/>
                <a:gd name="T2" fmla="*/ 57 w 617"/>
                <a:gd name="T3" fmla="*/ 300 h 347"/>
                <a:gd name="T4" fmla="*/ 97 w 617"/>
                <a:gd name="T5" fmla="*/ 261 h 347"/>
                <a:gd name="T6" fmla="*/ 119 w 617"/>
                <a:gd name="T7" fmla="*/ 235 h 347"/>
                <a:gd name="T8" fmla="*/ 141 w 617"/>
                <a:gd name="T9" fmla="*/ 261 h 347"/>
                <a:gd name="T10" fmla="*/ 209 w 617"/>
                <a:gd name="T11" fmla="*/ 234 h 347"/>
                <a:gd name="T12" fmla="*/ 239 w 617"/>
                <a:gd name="T13" fmla="*/ 229 h 347"/>
                <a:gd name="T14" fmla="*/ 256 w 617"/>
                <a:gd name="T15" fmla="*/ 207 h 347"/>
                <a:gd name="T16" fmla="*/ 283 w 617"/>
                <a:gd name="T17" fmla="*/ 101 h 347"/>
                <a:gd name="T18" fmla="*/ 312 w 617"/>
                <a:gd name="T19" fmla="*/ 115 h 347"/>
                <a:gd name="T20" fmla="*/ 367 w 617"/>
                <a:gd name="T21" fmla="*/ 0 h 347"/>
                <a:gd name="T22" fmla="*/ 410 w 617"/>
                <a:gd name="T23" fmla="*/ 24 h 347"/>
                <a:gd name="T24" fmla="*/ 417 w 617"/>
                <a:gd name="T25" fmla="*/ 4 h 347"/>
                <a:gd name="T26" fmla="*/ 438 w 617"/>
                <a:gd name="T27" fmla="*/ 9 h 347"/>
                <a:gd name="T28" fmla="*/ 478 w 617"/>
                <a:gd name="T29" fmla="*/ 45 h 347"/>
                <a:gd name="T30" fmla="*/ 463 w 617"/>
                <a:gd name="T31" fmla="*/ 79 h 347"/>
                <a:gd name="T32" fmla="*/ 469 w 617"/>
                <a:gd name="T33" fmla="*/ 94 h 347"/>
                <a:gd name="T34" fmla="*/ 485 w 617"/>
                <a:gd name="T35" fmla="*/ 87 h 347"/>
                <a:gd name="T36" fmla="*/ 497 w 617"/>
                <a:gd name="T37" fmla="*/ 104 h 347"/>
                <a:gd name="T38" fmla="*/ 558 w 617"/>
                <a:gd name="T39" fmla="*/ 123 h 347"/>
                <a:gd name="T40" fmla="*/ 501 w 617"/>
                <a:gd name="T41" fmla="*/ 120 h 347"/>
                <a:gd name="T42" fmla="*/ 560 w 617"/>
                <a:gd name="T43" fmla="*/ 173 h 347"/>
                <a:gd name="T44" fmla="*/ 523 w 617"/>
                <a:gd name="T45" fmla="*/ 168 h 347"/>
                <a:gd name="T46" fmla="*/ 598 w 617"/>
                <a:gd name="T47" fmla="*/ 216 h 347"/>
                <a:gd name="T48" fmla="*/ 616 w 617"/>
                <a:gd name="T49" fmla="*/ 248 h 347"/>
                <a:gd name="T50" fmla="*/ 603 w 617"/>
                <a:gd name="T51" fmla="*/ 243 h 347"/>
                <a:gd name="T52" fmla="*/ 601 w 617"/>
                <a:gd name="T53" fmla="*/ 252 h 347"/>
                <a:gd name="T54" fmla="*/ 359 w 617"/>
                <a:gd name="T55" fmla="*/ 298 h 347"/>
                <a:gd name="T56" fmla="*/ 158 w 617"/>
                <a:gd name="T57" fmla="*/ 325 h 347"/>
                <a:gd name="T58" fmla="*/ 0 w 617"/>
                <a:gd name="T59" fmla="*/ 346 h 347"/>
                <a:gd name="T60" fmla="*/ 57 w 617"/>
                <a:gd name="T61" fmla="*/ 308 h 3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7"/>
                <a:gd name="T94" fmla="*/ 0 h 347"/>
                <a:gd name="T95" fmla="*/ 617 w 617"/>
                <a:gd name="T96" fmla="*/ 347 h 3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7" h="347">
                  <a:moveTo>
                    <a:pt x="57" y="308"/>
                  </a:moveTo>
                  <a:lnTo>
                    <a:pt x="57" y="300"/>
                  </a:lnTo>
                  <a:lnTo>
                    <a:pt x="97" y="261"/>
                  </a:lnTo>
                  <a:lnTo>
                    <a:pt x="119" y="235"/>
                  </a:lnTo>
                  <a:lnTo>
                    <a:pt x="141" y="261"/>
                  </a:lnTo>
                  <a:lnTo>
                    <a:pt x="209" y="234"/>
                  </a:lnTo>
                  <a:lnTo>
                    <a:pt x="239" y="229"/>
                  </a:lnTo>
                  <a:lnTo>
                    <a:pt x="256" y="207"/>
                  </a:lnTo>
                  <a:lnTo>
                    <a:pt x="283" y="101"/>
                  </a:lnTo>
                  <a:lnTo>
                    <a:pt x="312" y="115"/>
                  </a:lnTo>
                  <a:lnTo>
                    <a:pt x="367" y="0"/>
                  </a:lnTo>
                  <a:lnTo>
                    <a:pt x="410" y="24"/>
                  </a:lnTo>
                  <a:lnTo>
                    <a:pt x="417" y="4"/>
                  </a:lnTo>
                  <a:lnTo>
                    <a:pt x="438" y="9"/>
                  </a:lnTo>
                  <a:lnTo>
                    <a:pt x="478" y="45"/>
                  </a:lnTo>
                  <a:lnTo>
                    <a:pt x="463" y="79"/>
                  </a:lnTo>
                  <a:lnTo>
                    <a:pt x="469" y="94"/>
                  </a:lnTo>
                  <a:lnTo>
                    <a:pt x="485" y="87"/>
                  </a:lnTo>
                  <a:lnTo>
                    <a:pt x="497" y="104"/>
                  </a:lnTo>
                  <a:lnTo>
                    <a:pt x="558" y="123"/>
                  </a:lnTo>
                  <a:lnTo>
                    <a:pt x="501" y="120"/>
                  </a:lnTo>
                  <a:lnTo>
                    <a:pt x="560" y="173"/>
                  </a:lnTo>
                  <a:lnTo>
                    <a:pt x="523" y="168"/>
                  </a:lnTo>
                  <a:lnTo>
                    <a:pt x="598" y="216"/>
                  </a:lnTo>
                  <a:lnTo>
                    <a:pt x="616" y="248"/>
                  </a:lnTo>
                  <a:lnTo>
                    <a:pt x="603" y="243"/>
                  </a:lnTo>
                  <a:lnTo>
                    <a:pt x="601" y="252"/>
                  </a:lnTo>
                  <a:lnTo>
                    <a:pt x="359" y="298"/>
                  </a:lnTo>
                  <a:lnTo>
                    <a:pt x="158" y="325"/>
                  </a:lnTo>
                  <a:lnTo>
                    <a:pt x="0" y="346"/>
                  </a:lnTo>
                  <a:lnTo>
                    <a:pt x="57" y="308"/>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95" name="Freeform 59"/>
            <p:cNvSpPr>
              <a:spLocks/>
            </p:cNvSpPr>
            <p:nvPr/>
          </p:nvSpPr>
          <p:spPr bwMode="auto">
            <a:xfrm>
              <a:off x="4774" y="1814"/>
              <a:ext cx="38" cy="85"/>
            </a:xfrm>
            <a:custGeom>
              <a:avLst/>
              <a:gdLst>
                <a:gd name="T0" fmla="*/ 0 w 35"/>
                <a:gd name="T1" fmla="*/ 86 h 87"/>
                <a:gd name="T2" fmla="*/ 12 w 35"/>
                <a:gd name="T3" fmla="*/ 62 h 87"/>
                <a:gd name="T4" fmla="*/ 24 w 35"/>
                <a:gd name="T5" fmla="*/ 47 h 87"/>
                <a:gd name="T6" fmla="*/ 34 w 35"/>
                <a:gd name="T7" fmla="*/ 0 h 87"/>
                <a:gd name="T8" fmla="*/ 13 w 35"/>
                <a:gd name="T9" fmla="*/ 10 h 87"/>
                <a:gd name="T10" fmla="*/ 0 w 35"/>
                <a:gd name="T11" fmla="*/ 55 h 87"/>
                <a:gd name="T12" fmla="*/ 0 w 35"/>
                <a:gd name="T13" fmla="*/ 86 h 87"/>
                <a:gd name="T14" fmla="*/ 0 60000 65536"/>
                <a:gd name="T15" fmla="*/ 0 60000 65536"/>
                <a:gd name="T16" fmla="*/ 0 60000 65536"/>
                <a:gd name="T17" fmla="*/ 0 60000 65536"/>
                <a:gd name="T18" fmla="*/ 0 60000 65536"/>
                <a:gd name="T19" fmla="*/ 0 60000 65536"/>
                <a:gd name="T20" fmla="*/ 0 60000 65536"/>
                <a:gd name="T21" fmla="*/ 0 w 35"/>
                <a:gd name="T22" fmla="*/ 0 h 87"/>
                <a:gd name="T23" fmla="*/ 35 w 3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87">
                  <a:moveTo>
                    <a:pt x="0" y="86"/>
                  </a:moveTo>
                  <a:lnTo>
                    <a:pt x="12" y="62"/>
                  </a:lnTo>
                  <a:lnTo>
                    <a:pt x="24" y="47"/>
                  </a:lnTo>
                  <a:lnTo>
                    <a:pt x="34" y="0"/>
                  </a:lnTo>
                  <a:lnTo>
                    <a:pt x="13" y="10"/>
                  </a:lnTo>
                  <a:lnTo>
                    <a:pt x="0" y="55"/>
                  </a:lnTo>
                  <a:lnTo>
                    <a:pt x="0" y="86"/>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96" name="Freeform 60"/>
            <p:cNvSpPr>
              <a:spLocks/>
            </p:cNvSpPr>
            <p:nvPr/>
          </p:nvSpPr>
          <p:spPr bwMode="auto">
            <a:xfrm>
              <a:off x="4101" y="1967"/>
              <a:ext cx="736" cy="297"/>
            </a:xfrm>
            <a:custGeom>
              <a:avLst/>
              <a:gdLst>
                <a:gd name="T0" fmla="*/ 0 w 681"/>
                <a:gd name="T1" fmla="*/ 259 h 304"/>
                <a:gd name="T2" fmla="*/ 98 w 681"/>
                <a:gd name="T3" fmla="*/ 248 h 304"/>
                <a:gd name="T4" fmla="*/ 156 w 681"/>
                <a:gd name="T5" fmla="*/ 220 h 304"/>
                <a:gd name="T6" fmla="*/ 264 w 681"/>
                <a:gd name="T7" fmla="*/ 208 h 304"/>
                <a:gd name="T8" fmla="*/ 309 w 681"/>
                <a:gd name="T9" fmla="*/ 235 h 304"/>
                <a:gd name="T10" fmla="*/ 379 w 681"/>
                <a:gd name="T11" fmla="*/ 226 h 304"/>
                <a:gd name="T12" fmla="*/ 486 w 681"/>
                <a:gd name="T13" fmla="*/ 303 h 304"/>
                <a:gd name="T14" fmla="*/ 527 w 681"/>
                <a:gd name="T15" fmla="*/ 293 h 304"/>
                <a:gd name="T16" fmla="*/ 587 w 681"/>
                <a:gd name="T17" fmla="*/ 205 h 304"/>
                <a:gd name="T18" fmla="*/ 635 w 681"/>
                <a:gd name="T19" fmla="*/ 187 h 304"/>
                <a:gd name="T20" fmla="*/ 650 w 681"/>
                <a:gd name="T21" fmla="*/ 161 h 304"/>
                <a:gd name="T22" fmla="*/ 598 w 681"/>
                <a:gd name="T23" fmla="*/ 170 h 304"/>
                <a:gd name="T24" fmla="*/ 584 w 681"/>
                <a:gd name="T25" fmla="*/ 153 h 304"/>
                <a:gd name="T26" fmla="*/ 616 w 681"/>
                <a:gd name="T27" fmla="*/ 144 h 304"/>
                <a:gd name="T28" fmla="*/ 616 w 681"/>
                <a:gd name="T29" fmla="*/ 132 h 304"/>
                <a:gd name="T30" fmla="*/ 579 w 681"/>
                <a:gd name="T31" fmla="*/ 120 h 304"/>
                <a:gd name="T32" fmla="*/ 625 w 681"/>
                <a:gd name="T33" fmla="*/ 103 h 304"/>
                <a:gd name="T34" fmla="*/ 622 w 681"/>
                <a:gd name="T35" fmla="*/ 122 h 304"/>
                <a:gd name="T36" fmla="*/ 653 w 681"/>
                <a:gd name="T37" fmla="*/ 120 h 304"/>
                <a:gd name="T38" fmla="*/ 669 w 681"/>
                <a:gd name="T39" fmla="*/ 89 h 304"/>
                <a:gd name="T40" fmla="*/ 680 w 681"/>
                <a:gd name="T41" fmla="*/ 88 h 304"/>
                <a:gd name="T42" fmla="*/ 672 w 681"/>
                <a:gd name="T43" fmla="*/ 61 h 304"/>
                <a:gd name="T44" fmla="*/ 651 w 681"/>
                <a:gd name="T45" fmla="*/ 88 h 304"/>
                <a:gd name="T46" fmla="*/ 632 w 681"/>
                <a:gd name="T47" fmla="*/ 26 h 304"/>
                <a:gd name="T48" fmla="*/ 646 w 681"/>
                <a:gd name="T49" fmla="*/ 24 h 304"/>
                <a:gd name="T50" fmla="*/ 664 w 681"/>
                <a:gd name="T51" fmla="*/ 41 h 304"/>
                <a:gd name="T52" fmla="*/ 650 w 681"/>
                <a:gd name="T53" fmla="*/ 12 h 304"/>
                <a:gd name="T54" fmla="*/ 636 w 681"/>
                <a:gd name="T55" fmla="*/ 0 h 304"/>
                <a:gd name="T56" fmla="*/ 394 w 681"/>
                <a:gd name="T57" fmla="*/ 46 h 304"/>
                <a:gd name="T58" fmla="*/ 194 w 681"/>
                <a:gd name="T59" fmla="*/ 72 h 304"/>
                <a:gd name="T60" fmla="*/ 165 w 681"/>
                <a:gd name="T61" fmla="*/ 127 h 304"/>
                <a:gd name="T62" fmla="*/ 122 w 681"/>
                <a:gd name="T63" fmla="*/ 136 h 304"/>
                <a:gd name="T64" fmla="*/ 102 w 681"/>
                <a:gd name="T65" fmla="*/ 164 h 304"/>
                <a:gd name="T66" fmla="*/ 25 w 681"/>
                <a:gd name="T67" fmla="*/ 210 h 304"/>
                <a:gd name="T68" fmla="*/ 20 w 681"/>
                <a:gd name="T69" fmla="*/ 228 h 304"/>
                <a:gd name="T70" fmla="*/ 0 w 681"/>
                <a:gd name="T71" fmla="*/ 238 h 304"/>
                <a:gd name="T72" fmla="*/ 0 w 681"/>
                <a:gd name="T73" fmla="*/ 259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1"/>
                <a:gd name="T112" fmla="*/ 0 h 304"/>
                <a:gd name="T113" fmla="*/ 681 w 681"/>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1" h="304">
                  <a:moveTo>
                    <a:pt x="0" y="259"/>
                  </a:moveTo>
                  <a:lnTo>
                    <a:pt x="98" y="248"/>
                  </a:lnTo>
                  <a:lnTo>
                    <a:pt x="156" y="220"/>
                  </a:lnTo>
                  <a:lnTo>
                    <a:pt x="264" y="208"/>
                  </a:lnTo>
                  <a:lnTo>
                    <a:pt x="309" y="235"/>
                  </a:lnTo>
                  <a:lnTo>
                    <a:pt x="379" y="226"/>
                  </a:lnTo>
                  <a:lnTo>
                    <a:pt x="486" y="303"/>
                  </a:lnTo>
                  <a:lnTo>
                    <a:pt x="527" y="293"/>
                  </a:lnTo>
                  <a:lnTo>
                    <a:pt x="587" y="205"/>
                  </a:lnTo>
                  <a:lnTo>
                    <a:pt x="635" y="187"/>
                  </a:lnTo>
                  <a:lnTo>
                    <a:pt x="650" y="161"/>
                  </a:lnTo>
                  <a:lnTo>
                    <a:pt x="598" y="170"/>
                  </a:lnTo>
                  <a:lnTo>
                    <a:pt x="584" y="153"/>
                  </a:lnTo>
                  <a:lnTo>
                    <a:pt x="616" y="144"/>
                  </a:lnTo>
                  <a:lnTo>
                    <a:pt x="616" y="132"/>
                  </a:lnTo>
                  <a:lnTo>
                    <a:pt x="579" y="120"/>
                  </a:lnTo>
                  <a:lnTo>
                    <a:pt x="625" y="103"/>
                  </a:lnTo>
                  <a:lnTo>
                    <a:pt x="622" y="122"/>
                  </a:lnTo>
                  <a:lnTo>
                    <a:pt x="653" y="120"/>
                  </a:lnTo>
                  <a:lnTo>
                    <a:pt x="669" y="89"/>
                  </a:lnTo>
                  <a:lnTo>
                    <a:pt x="680" y="88"/>
                  </a:lnTo>
                  <a:lnTo>
                    <a:pt x="672" y="61"/>
                  </a:lnTo>
                  <a:lnTo>
                    <a:pt x="651" y="88"/>
                  </a:lnTo>
                  <a:lnTo>
                    <a:pt x="632" y="26"/>
                  </a:lnTo>
                  <a:lnTo>
                    <a:pt x="646" y="24"/>
                  </a:lnTo>
                  <a:lnTo>
                    <a:pt x="664" y="41"/>
                  </a:lnTo>
                  <a:lnTo>
                    <a:pt x="650" y="12"/>
                  </a:lnTo>
                  <a:lnTo>
                    <a:pt x="636" y="0"/>
                  </a:lnTo>
                  <a:lnTo>
                    <a:pt x="394" y="46"/>
                  </a:lnTo>
                  <a:lnTo>
                    <a:pt x="194" y="72"/>
                  </a:lnTo>
                  <a:lnTo>
                    <a:pt x="165" y="127"/>
                  </a:lnTo>
                  <a:lnTo>
                    <a:pt x="122" y="136"/>
                  </a:lnTo>
                  <a:lnTo>
                    <a:pt x="102" y="164"/>
                  </a:lnTo>
                  <a:lnTo>
                    <a:pt x="25" y="210"/>
                  </a:lnTo>
                  <a:lnTo>
                    <a:pt x="20" y="228"/>
                  </a:lnTo>
                  <a:lnTo>
                    <a:pt x="0" y="238"/>
                  </a:lnTo>
                  <a:lnTo>
                    <a:pt x="0" y="259"/>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297" name="Freeform 61"/>
            <p:cNvSpPr>
              <a:spLocks/>
            </p:cNvSpPr>
            <p:nvPr/>
          </p:nvSpPr>
          <p:spPr bwMode="auto">
            <a:xfrm>
              <a:off x="4188" y="2170"/>
              <a:ext cx="439" cy="301"/>
            </a:xfrm>
            <a:custGeom>
              <a:avLst/>
              <a:gdLst>
                <a:gd name="T0" fmla="*/ 17 w 406"/>
                <a:gd name="T1" fmla="*/ 39 h 308"/>
                <a:gd name="T2" fmla="*/ 74 w 406"/>
                <a:gd name="T3" fmla="*/ 11 h 308"/>
                <a:gd name="T4" fmla="*/ 183 w 406"/>
                <a:gd name="T5" fmla="*/ 0 h 308"/>
                <a:gd name="T6" fmla="*/ 227 w 406"/>
                <a:gd name="T7" fmla="*/ 27 h 308"/>
                <a:gd name="T8" fmla="*/ 298 w 406"/>
                <a:gd name="T9" fmla="*/ 17 h 308"/>
                <a:gd name="T10" fmla="*/ 405 w 406"/>
                <a:gd name="T11" fmla="*/ 94 h 308"/>
                <a:gd name="T12" fmla="*/ 358 w 406"/>
                <a:gd name="T13" fmla="*/ 152 h 308"/>
                <a:gd name="T14" fmla="*/ 359 w 406"/>
                <a:gd name="T15" fmla="*/ 179 h 308"/>
                <a:gd name="T16" fmla="*/ 278 w 406"/>
                <a:gd name="T17" fmla="*/ 253 h 308"/>
                <a:gd name="T18" fmla="*/ 265 w 406"/>
                <a:gd name="T19" fmla="*/ 255 h 308"/>
                <a:gd name="T20" fmla="*/ 259 w 406"/>
                <a:gd name="T21" fmla="*/ 278 h 308"/>
                <a:gd name="T22" fmla="*/ 242 w 406"/>
                <a:gd name="T23" fmla="*/ 265 h 308"/>
                <a:gd name="T24" fmla="*/ 258 w 406"/>
                <a:gd name="T25" fmla="*/ 287 h 308"/>
                <a:gd name="T26" fmla="*/ 243 w 406"/>
                <a:gd name="T27" fmla="*/ 307 h 308"/>
                <a:gd name="T28" fmla="*/ 227 w 406"/>
                <a:gd name="T29" fmla="*/ 304 h 308"/>
                <a:gd name="T30" fmla="*/ 172 w 406"/>
                <a:gd name="T31" fmla="*/ 216 h 308"/>
                <a:gd name="T32" fmla="*/ 52 w 406"/>
                <a:gd name="T33" fmla="*/ 105 h 308"/>
                <a:gd name="T34" fmla="*/ 0 w 406"/>
                <a:gd name="T35" fmla="*/ 71 h 308"/>
                <a:gd name="T36" fmla="*/ 17 w 406"/>
                <a:gd name="T37" fmla="*/ 39 h 3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08"/>
                <a:gd name="T59" fmla="*/ 406 w 406"/>
                <a:gd name="T60" fmla="*/ 308 h 3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08">
                  <a:moveTo>
                    <a:pt x="17" y="39"/>
                  </a:moveTo>
                  <a:lnTo>
                    <a:pt x="74" y="11"/>
                  </a:lnTo>
                  <a:lnTo>
                    <a:pt x="183" y="0"/>
                  </a:lnTo>
                  <a:lnTo>
                    <a:pt x="227" y="27"/>
                  </a:lnTo>
                  <a:lnTo>
                    <a:pt x="298" y="17"/>
                  </a:lnTo>
                  <a:lnTo>
                    <a:pt x="405" y="94"/>
                  </a:lnTo>
                  <a:lnTo>
                    <a:pt x="358" y="152"/>
                  </a:lnTo>
                  <a:lnTo>
                    <a:pt x="359" y="179"/>
                  </a:lnTo>
                  <a:lnTo>
                    <a:pt x="278" y="253"/>
                  </a:lnTo>
                  <a:lnTo>
                    <a:pt x="265" y="255"/>
                  </a:lnTo>
                  <a:lnTo>
                    <a:pt x="259" y="278"/>
                  </a:lnTo>
                  <a:lnTo>
                    <a:pt x="242" y="265"/>
                  </a:lnTo>
                  <a:lnTo>
                    <a:pt x="258" y="287"/>
                  </a:lnTo>
                  <a:lnTo>
                    <a:pt x="243" y="307"/>
                  </a:lnTo>
                  <a:lnTo>
                    <a:pt x="227" y="304"/>
                  </a:lnTo>
                  <a:lnTo>
                    <a:pt x="172" y="216"/>
                  </a:lnTo>
                  <a:lnTo>
                    <a:pt x="52" y="105"/>
                  </a:lnTo>
                  <a:lnTo>
                    <a:pt x="0" y="71"/>
                  </a:lnTo>
                  <a:lnTo>
                    <a:pt x="17" y="39"/>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98" name="Freeform 62"/>
            <p:cNvSpPr>
              <a:spLocks/>
            </p:cNvSpPr>
            <p:nvPr/>
          </p:nvSpPr>
          <p:spPr bwMode="auto">
            <a:xfrm>
              <a:off x="4737" y="1644"/>
              <a:ext cx="91" cy="135"/>
            </a:xfrm>
            <a:custGeom>
              <a:avLst/>
              <a:gdLst>
                <a:gd name="T0" fmla="*/ 0 w 84"/>
                <a:gd name="T1" fmla="*/ 13 h 138"/>
                <a:gd name="T2" fmla="*/ 11 w 84"/>
                <a:gd name="T3" fmla="*/ 0 h 138"/>
                <a:gd name="T4" fmla="*/ 27 w 84"/>
                <a:gd name="T5" fmla="*/ 0 h 138"/>
                <a:gd name="T6" fmla="*/ 21 w 84"/>
                <a:gd name="T7" fmla="*/ 14 h 138"/>
                <a:gd name="T8" fmla="*/ 17 w 84"/>
                <a:gd name="T9" fmla="*/ 19 h 138"/>
                <a:gd name="T10" fmla="*/ 21 w 84"/>
                <a:gd name="T11" fmla="*/ 34 h 138"/>
                <a:gd name="T12" fmla="*/ 40 w 84"/>
                <a:gd name="T13" fmla="*/ 56 h 138"/>
                <a:gd name="T14" fmla="*/ 43 w 84"/>
                <a:gd name="T15" fmla="*/ 72 h 138"/>
                <a:gd name="T16" fmla="*/ 60 w 84"/>
                <a:gd name="T17" fmla="*/ 91 h 138"/>
                <a:gd name="T18" fmla="*/ 73 w 84"/>
                <a:gd name="T19" fmla="*/ 95 h 138"/>
                <a:gd name="T20" fmla="*/ 79 w 84"/>
                <a:gd name="T21" fmla="*/ 107 h 138"/>
                <a:gd name="T22" fmla="*/ 68 w 84"/>
                <a:gd name="T23" fmla="*/ 118 h 138"/>
                <a:gd name="T24" fmla="*/ 79 w 84"/>
                <a:gd name="T25" fmla="*/ 117 h 138"/>
                <a:gd name="T26" fmla="*/ 83 w 84"/>
                <a:gd name="T27" fmla="*/ 127 h 138"/>
                <a:gd name="T28" fmla="*/ 33 w 84"/>
                <a:gd name="T29" fmla="*/ 137 h 138"/>
                <a:gd name="T30" fmla="*/ 0 w 84"/>
                <a:gd name="T31" fmla="*/ 13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138"/>
                <a:gd name="T50" fmla="*/ 84 w 84"/>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138">
                  <a:moveTo>
                    <a:pt x="0" y="13"/>
                  </a:moveTo>
                  <a:lnTo>
                    <a:pt x="11" y="0"/>
                  </a:lnTo>
                  <a:lnTo>
                    <a:pt x="27" y="0"/>
                  </a:lnTo>
                  <a:lnTo>
                    <a:pt x="21" y="14"/>
                  </a:lnTo>
                  <a:lnTo>
                    <a:pt x="17" y="19"/>
                  </a:lnTo>
                  <a:lnTo>
                    <a:pt x="21" y="34"/>
                  </a:lnTo>
                  <a:lnTo>
                    <a:pt x="40" y="56"/>
                  </a:lnTo>
                  <a:lnTo>
                    <a:pt x="43" y="72"/>
                  </a:lnTo>
                  <a:lnTo>
                    <a:pt x="60" y="91"/>
                  </a:lnTo>
                  <a:lnTo>
                    <a:pt x="73" y="95"/>
                  </a:lnTo>
                  <a:lnTo>
                    <a:pt x="79" y="107"/>
                  </a:lnTo>
                  <a:lnTo>
                    <a:pt x="68" y="118"/>
                  </a:lnTo>
                  <a:lnTo>
                    <a:pt x="79" y="117"/>
                  </a:lnTo>
                  <a:lnTo>
                    <a:pt x="83" y="127"/>
                  </a:lnTo>
                  <a:lnTo>
                    <a:pt x="33" y="137"/>
                  </a:lnTo>
                  <a:lnTo>
                    <a:pt x="0" y="13"/>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299" name="Freeform 63"/>
            <p:cNvSpPr>
              <a:spLocks/>
            </p:cNvSpPr>
            <p:nvPr/>
          </p:nvSpPr>
          <p:spPr bwMode="auto">
            <a:xfrm>
              <a:off x="4314" y="1433"/>
              <a:ext cx="500" cy="290"/>
            </a:xfrm>
            <a:custGeom>
              <a:avLst/>
              <a:gdLst>
                <a:gd name="T0" fmla="*/ 36 w 463"/>
                <a:gd name="T1" fmla="*/ 296 h 297"/>
                <a:gd name="T2" fmla="*/ 113 w 463"/>
                <a:gd name="T3" fmla="*/ 282 h 297"/>
                <a:gd name="T4" fmla="*/ 391 w 463"/>
                <a:gd name="T5" fmla="*/ 229 h 297"/>
                <a:gd name="T6" fmla="*/ 402 w 463"/>
                <a:gd name="T7" fmla="*/ 216 h 297"/>
                <a:gd name="T8" fmla="*/ 419 w 463"/>
                <a:gd name="T9" fmla="*/ 216 h 297"/>
                <a:gd name="T10" fmla="*/ 436 w 463"/>
                <a:gd name="T11" fmla="*/ 203 h 297"/>
                <a:gd name="T12" fmla="*/ 462 w 463"/>
                <a:gd name="T13" fmla="*/ 169 h 297"/>
                <a:gd name="T14" fmla="*/ 417 w 463"/>
                <a:gd name="T15" fmla="*/ 132 h 297"/>
                <a:gd name="T16" fmla="*/ 415 w 463"/>
                <a:gd name="T17" fmla="*/ 98 h 297"/>
                <a:gd name="T18" fmla="*/ 436 w 463"/>
                <a:gd name="T19" fmla="*/ 51 h 297"/>
                <a:gd name="T20" fmla="*/ 406 w 463"/>
                <a:gd name="T21" fmla="*/ 34 h 297"/>
                <a:gd name="T22" fmla="*/ 372 w 463"/>
                <a:gd name="T23" fmla="*/ 0 h 297"/>
                <a:gd name="T24" fmla="*/ 66 w 463"/>
                <a:gd name="T25" fmla="*/ 58 h 297"/>
                <a:gd name="T26" fmla="*/ 50 w 463"/>
                <a:gd name="T27" fmla="*/ 34 h 297"/>
                <a:gd name="T28" fmla="*/ 0 w 463"/>
                <a:gd name="T29" fmla="*/ 72 h 297"/>
                <a:gd name="T30" fmla="*/ 36 w 463"/>
                <a:gd name="T31" fmla="*/ 296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3"/>
                <a:gd name="T49" fmla="*/ 0 h 297"/>
                <a:gd name="T50" fmla="*/ 463 w 463"/>
                <a:gd name="T51" fmla="*/ 297 h 2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3" h="297">
                  <a:moveTo>
                    <a:pt x="36" y="296"/>
                  </a:moveTo>
                  <a:lnTo>
                    <a:pt x="113" y="282"/>
                  </a:lnTo>
                  <a:lnTo>
                    <a:pt x="391" y="229"/>
                  </a:lnTo>
                  <a:lnTo>
                    <a:pt x="402" y="216"/>
                  </a:lnTo>
                  <a:lnTo>
                    <a:pt x="419" y="216"/>
                  </a:lnTo>
                  <a:lnTo>
                    <a:pt x="436" y="203"/>
                  </a:lnTo>
                  <a:lnTo>
                    <a:pt x="462" y="169"/>
                  </a:lnTo>
                  <a:lnTo>
                    <a:pt x="417" y="132"/>
                  </a:lnTo>
                  <a:lnTo>
                    <a:pt x="415" y="98"/>
                  </a:lnTo>
                  <a:lnTo>
                    <a:pt x="436" y="51"/>
                  </a:lnTo>
                  <a:lnTo>
                    <a:pt x="406" y="34"/>
                  </a:lnTo>
                  <a:lnTo>
                    <a:pt x="372" y="0"/>
                  </a:lnTo>
                  <a:lnTo>
                    <a:pt x="66" y="58"/>
                  </a:lnTo>
                  <a:lnTo>
                    <a:pt x="50" y="34"/>
                  </a:lnTo>
                  <a:lnTo>
                    <a:pt x="0" y="72"/>
                  </a:lnTo>
                  <a:lnTo>
                    <a:pt x="36" y="296"/>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300" name="Freeform 64"/>
            <p:cNvSpPr>
              <a:spLocks/>
            </p:cNvSpPr>
            <p:nvPr/>
          </p:nvSpPr>
          <p:spPr bwMode="auto">
            <a:xfrm>
              <a:off x="4760" y="1484"/>
              <a:ext cx="109" cy="236"/>
            </a:xfrm>
            <a:custGeom>
              <a:avLst/>
              <a:gdLst>
                <a:gd name="T0" fmla="*/ 6 w 101"/>
                <a:gd name="T1" fmla="*/ 164 h 242"/>
                <a:gd name="T2" fmla="*/ 24 w 101"/>
                <a:gd name="T3" fmla="*/ 151 h 242"/>
                <a:gd name="T4" fmla="*/ 49 w 101"/>
                <a:gd name="T5" fmla="*/ 117 h 242"/>
                <a:gd name="T6" fmla="*/ 4 w 101"/>
                <a:gd name="T7" fmla="*/ 80 h 242"/>
                <a:gd name="T8" fmla="*/ 3 w 101"/>
                <a:gd name="T9" fmla="*/ 47 h 242"/>
                <a:gd name="T10" fmla="*/ 23 w 101"/>
                <a:gd name="T11" fmla="*/ 0 h 242"/>
                <a:gd name="T12" fmla="*/ 91 w 101"/>
                <a:gd name="T13" fmla="*/ 23 h 242"/>
                <a:gd name="T14" fmla="*/ 91 w 101"/>
                <a:gd name="T15" fmla="*/ 32 h 242"/>
                <a:gd name="T16" fmla="*/ 84 w 101"/>
                <a:gd name="T17" fmla="*/ 58 h 242"/>
                <a:gd name="T18" fmla="*/ 77 w 101"/>
                <a:gd name="T19" fmla="*/ 65 h 242"/>
                <a:gd name="T20" fmla="*/ 75 w 101"/>
                <a:gd name="T21" fmla="*/ 78 h 242"/>
                <a:gd name="T22" fmla="*/ 83 w 101"/>
                <a:gd name="T23" fmla="*/ 82 h 242"/>
                <a:gd name="T24" fmla="*/ 99 w 101"/>
                <a:gd name="T25" fmla="*/ 78 h 242"/>
                <a:gd name="T26" fmla="*/ 100 w 101"/>
                <a:gd name="T27" fmla="*/ 119 h 242"/>
                <a:gd name="T28" fmla="*/ 99 w 101"/>
                <a:gd name="T29" fmla="*/ 145 h 242"/>
                <a:gd name="T30" fmla="*/ 100 w 101"/>
                <a:gd name="T31" fmla="*/ 158 h 242"/>
                <a:gd name="T32" fmla="*/ 94 w 101"/>
                <a:gd name="T33" fmla="*/ 171 h 242"/>
                <a:gd name="T34" fmla="*/ 87 w 101"/>
                <a:gd name="T35" fmla="*/ 172 h 242"/>
                <a:gd name="T36" fmla="*/ 90 w 101"/>
                <a:gd name="T37" fmla="*/ 184 h 242"/>
                <a:gd name="T38" fmla="*/ 66 w 101"/>
                <a:gd name="T39" fmla="*/ 241 h 242"/>
                <a:gd name="T40" fmla="*/ 58 w 101"/>
                <a:gd name="T41" fmla="*/ 241 h 242"/>
                <a:gd name="T42" fmla="*/ 57 w 101"/>
                <a:gd name="T43" fmla="*/ 219 h 242"/>
                <a:gd name="T44" fmla="*/ 39 w 101"/>
                <a:gd name="T45" fmla="*/ 220 h 242"/>
                <a:gd name="T46" fmla="*/ 5 w 101"/>
                <a:gd name="T47" fmla="*/ 197 h 242"/>
                <a:gd name="T48" fmla="*/ 0 w 101"/>
                <a:gd name="T49" fmla="*/ 178 h 242"/>
                <a:gd name="T50" fmla="*/ 6 w 101"/>
                <a:gd name="T51" fmla="*/ 164 h 2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242"/>
                <a:gd name="T80" fmla="*/ 101 w 101"/>
                <a:gd name="T81" fmla="*/ 242 h 2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242">
                  <a:moveTo>
                    <a:pt x="6" y="164"/>
                  </a:moveTo>
                  <a:lnTo>
                    <a:pt x="24" y="151"/>
                  </a:lnTo>
                  <a:lnTo>
                    <a:pt x="49" y="117"/>
                  </a:lnTo>
                  <a:lnTo>
                    <a:pt x="4" y="80"/>
                  </a:lnTo>
                  <a:lnTo>
                    <a:pt x="3" y="47"/>
                  </a:lnTo>
                  <a:lnTo>
                    <a:pt x="23" y="0"/>
                  </a:lnTo>
                  <a:lnTo>
                    <a:pt x="91" y="23"/>
                  </a:lnTo>
                  <a:lnTo>
                    <a:pt x="91" y="32"/>
                  </a:lnTo>
                  <a:lnTo>
                    <a:pt x="84" y="58"/>
                  </a:lnTo>
                  <a:lnTo>
                    <a:pt x="77" y="65"/>
                  </a:lnTo>
                  <a:lnTo>
                    <a:pt x="75" y="78"/>
                  </a:lnTo>
                  <a:lnTo>
                    <a:pt x="83" y="82"/>
                  </a:lnTo>
                  <a:lnTo>
                    <a:pt x="99" y="78"/>
                  </a:lnTo>
                  <a:lnTo>
                    <a:pt x="100" y="119"/>
                  </a:lnTo>
                  <a:lnTo>
                    <a:pt x="99" y="145"/>
                  </a:lnTo>
                  <a:lnTo>
                    <a:pt x="100" y="158"/>
                  </a:lnTo>
                  <a:lnTo>
                    <a:pt x="94" y="171"/>
                  </a:lnTo>
                  <a:lnTo>
                    <a:pt x="87" y="172"/>
                  </a:lnTo>
                  <a:lnTo>
                    <a:pt x="90" y="184"/>
                  </a:lnTo>
                  <a:lnTo>
                    <a:pt x="66" y="241"/>
                  </a:lnTo>
                  <a:lnTo>
                    <a:pt x="58" y="241"/>
                  </a:lnTo>
                  <a:lnTo>
                    <a:pt x="57" y="219"/>
                  </a:lnTo>
                  <a:lnTo>
                    <a:pt x="39" y="220"/>
                  </a:lnTo>
                  <a:lnTo>
                    <a:pt x="5" y="197"/>
                  </a:lnTo>
                  <a:lnTo>
                    <a:pt x="0" y="178"/>
                  </a:lnTo>
                  <a:lnTo>
                    <a:pt x="6" y="164"/>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301" name="Freeform 65"/>
            <p:cNvSpPr>
              <a:spLocks/>
            </p:cNvSpPr>
            <p:nvPr/>
          </p:nvSpPr>
          <p:spPr bwMode="auto">
            <a:xfrm>
              <a:off x="4368" y="1114"/>
              <a:ext cx="511" cy="411"/>
            </a:xfrm>
            <a:custGeom>
              <a:avLst/>
              <a:gdLst>
                <a:gd name="T0" fmla="*/ 16 w 473"/>
                <a:gd name="T1" fmla="*/ 385 h 421"/>
                <a:gd name="T2" fmla="*/ 323 w 473"/>
                <a:gd name="T3" fmla="*/ 327 h 421"/>
                <a:gd name="T4" fmla="*/ 356 w 473"/>
                <a:gd name="T5" fmla="*/ 362 h 421"/>
                <a:gd name="T6" fmla="*/ 386 w 473"/>
                <a:gd name="T7" fmla="*/ 378 h 421"/>
                <a:gd name="T8" fmla="*/ 454 w 473"/>
                <a:gd name="T9" fmla="*/ 401 h 421"/>
                <a:gd name="T10" fmla="*/ 459 w 473"/>
                <a:gd name="T11" fmla="*/ 420 h 421"/>
                <a:gd name="T12" fmla="*/ 471 w 473"/>
                <a:gd name="T13" fmla="*/ 394 h 421"/>
                <a:gd name="T14" fmla="*/ 472 w 473"/>
                <a:gd name="T15" fmla="*/ 358 h 421"/>
                <a:gd name="T16" fmla="*/ 459 w 473"/>
                <a:gd name="T17" fmla="*/ 291 h 421"/>
                <a:gd name="T18" fmla="*/ 459 w 473"/>
                <a:gd name="T19" fmla="*/ 220 h 421"/>
                <a:gd name="T20" fmla="*/ 426 w 473"/>
                <a:gd name="T21" fmla="*/ 116 h 421"/>
                <a:gd name="T22" fmla="*/ 421 w 473"/>
                <a:gd name="T23" fmla="*/ 71 h 421"/>
                <a:gd name="T24" fmla="*/ 400 w 473"/>
                <a:gd name="T25" fmla="*/ 0 h 421"/>
                <a:gd name="T26" fmla="*/ 301 w 473"/>
                <a:gd name="T27" fmla="*/ 23 h 421"/>
                <a:gd name="T28" fmla="*/ 245 w 473"/>
                <a:gd name="T29" fmla="*/ 83 h 421"/>
                <a:gd name="T30" fmla="*/ 242 w 473"/>
                <a:gd name="T31" fmla="*/ 98 h 421"/>
                <a:gd name="T32" fmla="*/ 210 w 473"/>
                <a:gd name="T33" fmla="*/ 135 h 421"/>
                <a:gd name="T34" fmla="*/ 219 w 473"/>
                <a:gd name="T35" fmla="*/ 147 h 421"/>
                <a:gd name="T36" fmla="*/ 225 w 473"/>
                <a:gd name="T37" fmla="*/ 156 h 421"/>
                <a:gd name="T38" fmla="*/ 220 w 473"/>
                <a:gd name="T39" fmla="*/ 159 h 421"/>
                <a:gd name="T40" fmla="*/ 229 w 473"/>
                <a:gd name="T41" fmla="*/ 173 h 421"/>
                <a:gd name="T42" fmla="*/ 231 w 473"/>
                <a:gd name="T43" fmla="*/ 186 h 421"/>
                <a:gd name="T44" fmla="*/ 200 w 473"/>
                <a:gd name="T45" fmla="*/ 216 h 421"/>
                <a:gd name="T46" fmla="*/ 155 w 473"/>
                <a:gd name="T47" fmla="*/ 229 h 421"/>
                <a:gd name="T48" fmla="*/ 144 w 473"/>
                <a:gd name="T49" fmla="*/ 237 h 421"/>
                <a:gd name="T50" fmla="*/ 127 w 473"/>
                <a:gd name="T51" fmla="*/ 230 h 421"/>
                <a:gd name="T52" fmla="*/ 76 w 473"/>
                <a:gd name="T53" fmla="*/ 236 h 421"/>
                <a:gd name="T54" fmla="*/ 38 w 473"/>
                <a:gd name="T55" fmla="*/ 251 h 421"/>
                <a:gd name="T56" fmla="*/ 38 w 473"/>
                <a:gd name="T57" fmla="*/ 270 h 421"/>
                <a:gd name="T58" fmla="*/ 46 w 473"/>
                <a:gd name="T59" fmla="*/ 284 h 421"/>
                <a:gd name="T60" fmla="*/ 51 w 473"/>
                <a:gd name="T61" fmla="*/ 284 h 421"/>
                <a:gd name="T62" fmla="*/ 56 w 473"/>
                <a:gd name="T63" fmla="*/ 300 h 421"/>
                <a:gd name="T64" fmla="*/ 46 w 473"/>
                <a:gd name="T65" fmla="*/ 308 h 421"/>
                <a:gd name="T66" fmla="*/ 42 w 473"/>
                <a:gd name="T67" fmla="*/ 322 h 421"/>
                <a:gd name="T68" fmla="*/ 0 w 473"/>
                <a:gd name="T69" fmla="*/ 362 h 421"/>
                <a:gd name="T70" fmla="*/ 16 w 473"/>
                <a:gd name="T71" fmla="*/ 385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3"/>
                <a:gd name="T109" fmla="*/ 0 h 421"/>
                <a:gd name="T110" fmla="*/ 473 w 473"/>
                <a:gd name="T111" fmla="*/ 421 h 4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3" h="421">
                  <a:moveTo>
                    <a:pt x="16" y="385"/>
                  </a:moveTo>
                  <a:lnTo>
                    <a:pt x="323" y="327"/>
                  </a:lnTo>
                  <a:lnTo>
                    <a:pt x="356" y="362"/>
                  </a:lnTo>
                  <a:lnTo>
                    <a:pt x="386" y="378"/>
                  </a:lnTo>
                  <a:lnTo>
                    <a:pt x="454" y="401"/>
                  </a:lnTo>
                  <a:lnTo>
                    <a:pt x="459" y="420"/>
                  </a:lnTo>
                  <a:lnTo>
                    <a:pt x="471" y="394"/>
                  </a:lnTo>
                  <a:lnTo>
                    <a:pt x="472" y="358"/>
                  </a:lnTo>
                  <a:lnTo>
                    <a:pt x="459" y="291"/>
                  </a:lnTo>
                  <a:lnTo>
                    <a:pt x="459" y="220"/>
                  </a:lnTo>
                  <a:lnTo>
                    <a:pt x="426" y="116"/>
                  </a:lnTo>
                  <a:lnTo>
                    <a:pt x="421" y="71"/>
                  </a:lnTo>
                  <a:lnTo>
                    <a:pt x="400" y="0"/>
                  </a:lnTo>
                  <a:lnTo>
                    <a:pt x="301" y="23"/>
                  </a:lnTo>
                  <a:lnTo>
                    <a:pt x="245" y="83"/>
                  </a:lnTo>
                  <a:lnTo>
                    <a:pt x="242" y="98"/>
                  </a:lnTo>
                  <a:lnTo>
                    <a:pt x="210" y="135"/>
                  </a:lnTo>
                  <a:lnTo>
                    <a:pt x="219" y="147"/>
                  </a:lnTo>
                  <a:lnTo>
                    <a:pt x="225" y="156"/>
                  </a:lnTo>
                  <a:lnTo>
                    <a:pt x="220" y="159"/>
                  </a:lnTo>
                  <a:lnTo>
                    <a:pt x="229" y="173"/>
                  </a:lnTo>
                  <a:lnTo>
                    <a:pt x="231" y="186"/>
                  </a:lnTo>
                  <a:lnTo>
                    <a:pt x="200" y="216"/>
                  </a:lnTo>
                  <a:lnTo>
                    <a:pt x="155" y="229"/>
                  </a:lnTo>
                  <a:lnTo>
                    <a:pt x="144" y="237"/>
                  </a:lnTo>
                  <a:lnTo>
                    <a:pt x="127" y="230"/>
                  </a:lnTo>
                  <a:lnTo>
                    <a:pt x="76" y="236"/>
                  </a:lnTo>
                  <a:lnTo>
                    <a:pt x="38" y="251"/>
                  </a:lnTo>
                  <a:lnTo>
                    <a:pt x="38" y="270"/>
                  </a:lnTo>
                  <a:lnTo>
                    <a:pt x="46" y="284"/>
                  </a:lnTo>
                  <a:lnTo>
                    <a:pt x="51" y="284"/>
                  </a:lnTo>
                  <a:lnTo>
                    <a:pt x="56" y="300"/>
                  </a:lnTo>
                  <a:lnTo>
                    <a:pt x="46" y="308"/>
                  </a:lnTo>
                  <a:lnTo>
                    <a:pt x="42" y="322"/>
                  </a:lnTo>
                  <a:lnTo>
                    <a:pt x="0" y="362"/>
                  </a:lnTo>
                  <a:lnTo>
                    <a:pt x="16" y="385"/>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302" name="Freeform 66"/>
            <p:cNvSpPr>
              <a:spLocks/>
            </p:cNvSpPr>
            <p:nvPr/>
          </p:nvSpPr>
          <p:spPr bwMode="auto">
            <a:xfrm>
              <a:off x="4843" y="1540"/>
              <a:ext cx="19" cy="21"/>
            </a:xfrm>
            <a:custGeom>
              <a:avLst/>
              <a:gdLst>
                <a:gd name="T0" fmla="*/ 0 w 17"/>
                <a:gd name="T1" fmla="*/ 20 h 21"/>
                <a:gd name="T2" fmla="*/ 2 w 17"/>
                <a:gd name="T3" fmla="*/ 6 h 21"/>
                <a:gd name="T4" fmla="*/ 11 w 17"/>
                <a:gd name="T5" fmla="*/ 0 h 21"/>
                <a:gd name="T6" fmla="*/ 16 w 17"/>
                <a:gd name="T7" fmla="*/ 4 h 21"/>
                <a:gd name="T8" fmla="*/ 0 w 17"/>
                <a:gd name="T9" fmla="*/ 20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20"/>
                  </a:moveTo>
                  <a:lnTo>
                    <a:pt x="2" y="6"/>
                  </a:lnTo>
                  <a:lnTo>
                    <a:pt x="11" y="0"/>
                  </a:lnTo>
                  <a:lnTo>
                    <a:pt x="16" y="4"/>
                  </a:lnTo>
                  <a:lnTo>
                    <a:pt x="0" y="20"/>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303" name="Freeform 67"/>
            <p:cNvSpPr>
              <a:spLocks/>
            </p:cNvSpPr>
            <p:nvPr/>
          </p:nvSpPr>
          <p:spPr bwMode="auto">
            <a:xfrm>
              <a:off x="4857" y="1463"/>
              <a:ext cx="160" cy="85"/>
            </a:xfrm>
            <a:custGeom>
              <a:avLst/>
              <a:gdLst>
                <a:gd name="T0" fmla="*/ 10 w 148"/>
                <a:gd name="T1" fmla="*/ 86 h 87"/>
                <a:gd name="T2" fmla="*/ 62 w 148"/>
                <a:gd name="T3" fmla="*/ 56 h 87"/>
                <a:gd name="T4" fmla="*/ 98 w 148"/>
                <a:gd name="T5" fmla="*/ 40 h 87"/>
                <a:gd name="T6" fmla="*/ 60 w 148"/>
                <a:gd name="T7" fmla="*/ 66 h 87"/>
                <a:gd name="T8" fmla="*/ 64 w 148"/>
                <a:gd name="T9" fmla="*/ 68 h 87"/>
                <a:gd name="T10" fmla="*/ 119 w 148"/>
                <a:gd name="T11" fmla="*/ 28 h 87"/>
                <a:gd name="T12" fmla="*/ 147 w 148"/>
                <a:gd name="T13" fmla="*/ 4 h 87"/>
                <a:gd name="T14" fmla="*/ 144 w 148"/>
                <a:gd name="T15" fmla="*/ 0 h 87"/>
                <a:gd name="T16" fmla="*/ 118 w 148"/>
                <a:gd name="T17" fmla="*/ 14 h 87"/>
                <a:gd name="T18" fmla="*/ 116 w 148"/>
                <a:gd name="T19" fmla="*/ 13 h 87"/>
                <a:gd name="T20" fmla="*/ 104 w 148"/>
                <a:gd name="T21" fmla="*/ 28 h 87"/>
                <a:gd name="T22" fmla="*/ 96 w 148"/>
                <a:gd name="T23" fmla="*/ 28 h 87"/>
                <a:gd name="T24" fmla="*/ 115 w 148"/>
                <a:gd name="T25" fmla="*/ 0 h 87"/>
                <a:gd name="T26" fmla="*/ 95 w 148"/>
                <a:gd name="T27" fmla="*/ 22 h 87"/>
                <a:gd name="T28" fmla="*/ 28 w 148"/>
                <a:gd name="T29" fmla="*/ 45 h 87"/>
                <a:gd name="T30" fmla="*/ 17 w 148"/>
                <a:gd name="T31" fmla="*/ 62 h 87"/>
                <a:gd name="T32" fmla="*/ 5 w 148"/>
                <a:gd name="T33" fmla="*/ 66 h 87"/>
                <a:gd name="T34" fmla="*/ 0 w 148"/>
                <a:gd name="T35" fmla="*/ 77 h 87"/>
                <a:gd name="T36" fmla="*/ 10 w 148"/>
                <a:gd name="T37" fmla="*/ 86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87"/>
                <a:gd name="T59" fmla="*/ 148 w 148"/>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87">
                  <a:moveTo>
                    <a:pt x="10" y="86"/>
                  </a:moveTo>
                  <a:lnTo>
                    <a:pt x="62" y="56"/>
                  </a:lnTo>
                  <a:lnTo>
                    <a:pt x="98" y="40"/>
                  </a:lnTo>
                  <a:lnTo>
                    <a:pt x="60" y="66"/>
                  </a:lnTo>
                  <a:lnTo>
                    <a:pt x="64" y="68"/>
                  </a:lnTo>
                  <a:lnTo>
                    <a:pt x="119" y="28"/>
                  </a:lnTo>
                  <a:lnTo>
                    <a:pt x="147" y="4"/>
                  </a:lnTo>
                  <a:lnTo>
                    <a:pt x="144" y="0"/>
                  </a:lnTo>
                  <a:lnTo>
                    <a:pt x="118" y="14"/>
                  </a:lnTo>
                  <a:lnTo>
                    <a:pt x="116" y="13"/>
                  </a:lnTo>
                  <a:lnTo>
                    <a:pt x="104" y="28"/>
                  </a:lnTo>
                  <a:lnTo>
                    <a:pt x="96" y="28"/>
                  </a:lnTo>
                  <a:lnTo>
                    <a:pt x="115" y="0"/>
                  </a:lnTo>
                  <a:lnTo>
                    <a:pt x="95" y="22"/>
                  </a:lnTo>
                  <a:lnTo>
                    <a:pt x="28" y="45"/>
                  </a:lnTo>
                  <a:lnTo>
                    <a:pt x="17" y="62"/>
                  </a:lnTo>
                  <a:lnTo>
                    <a:pt x="5" y="66"/>
                  </a:lnTo>
                  <a:lnTo>
                    <a:pt x="0" y="77"/>
                  </a:lnTo>
                  <a:lnTo>
                    <a:pt x="10" y="86"/>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304" name="Freeform 68"/>
            <p:cNvSpPr>
              <a:spLocks/>
            </p:cNvSpPr>
            <p:nvPr/>
          </p:nvSpPr>
          <p:spPr bwMode="auto">
            <a:xfrm>
              <a:off x="4865" y="1372"/>
              <a:ext cx="149" cy="127"/>
            </a:xfrm>
            <a:custGeom>
              <a:avLst/>
              <a:gdLst>
                <a:gd name="T0" fmla="*/ 12 w 138"/>
                <a:gd name="T1" fmla="*/ 93 h 130"/>
                <a:gd name="T2" fmla="*/ 11 w 138"/>
                <a:gd name="T3" fmla="*/ 129 h 130"/>
                <a:gd name="T4" fmla="*/ 22 w 138"/>
                <a:gd name="T5" fmla="*/ 126 h 130"/>
                <a:gd name="T6" fmla="*/ 48 w 138"/>
                <a:gd name="T7" fmla="*/ 107 h 130"/>
                <a:gd name="T8" fmla="*/ 57 w 138"/>
                <a:gd name="T9" fmla="*/ 90 h 130"/>
                <a:gd name="T10" fmla="*/ 62 w 138"/>
                <a:gd name="T11" fmla="*/ 93 h 130"/>
                <a:gd name="T12" fmla="*/ 98 w 138"/>
                <a:gd name="T13" fmla="*/ 83 h 130"/>
                <a:gd name="T14" fmla="*/ 99 w 138"/>
                <a:gd name="T15" fmla="*/ 76 h 130"/>
                <a:gd name="T16" fmla="*/ 105 w 138"/>
                <a:gd name="T17" fmla="*/ 80 h 130"/>
                <a:gd name="T18" fmla="*/ 112 w 138"/>
                <a:gd name="T19" fmla="*/ 75 h 130"/>
                <a:gd name="T20" fmla="*/ 123 w 138"/>
                <a:gd name="T21" fmla="*/ 73 h 130"/>
                <a:gd name="T22" fmla="*/ 137 w 138"/>
                <a:gd name="T23" fmla="*/ 65 h 130"/>
                <a:gd name="T24" fmla="*/ 124 w 138"/>
                <a:gd name="T25" fmla="*/ 0 h 130"/>
                <a:gd name="T26" fmla="*/ 0 w 138"/>
                <a:gd name="T27" fmla="*/ 26 h 130"/>
                <a:gd name="T28" fmla="*/ 12 w 138"/>
                <a:gd name="T29" fmla="*/ 93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30"/>
                <a:gd name="T47" fmla="*/ 138 w 138"/>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30">
                  <a:moveTo>
                    <a:pt x="12" y="93"/>
                  </a:moveTo>
                  <a:lnTo>
                    <a:pt x="11" y="129"/>
                  </a:lnTo>
                  <a:lnTo>
                    <a:pt x="22" y="126"/>
                  </a:lnTo>
                  <a:lnTo>
                    <a:pt x="48" y="107"/>
                  </a:lnTo>
                  <a:lnTo>
                    <a:pt x="57" y="90"/>
                  </a:lnTo>
                  <a:lnTo>
                    <a:pt x="62" y="93"/>
                  </a:lnTo>
                  <a:lnTo>
                    <a:pt x="98" y="83"/>
                  </a:lnTo>
                  <a:lnTo>
                    <a:pt x="99" y="76"/>
                  </a:lnTo>
                  <a:lnTo>
                    <a:pt x="105" y="80"/>
                  </a:lnTo>
                  <a:lnTo>
                    <a:pt x="112" y="75"/>
                  </a:lnTo>
                  <a:lnTo>
                    <a:pt x="123" y="73"/>
                  </a:lnTo>
                  <a:lnTo>
                    <a:pt x="137" y="65"/>
                  </a:lnTo>
                  <a:lnTo>
                    <a:pt x="124" y="0"/>
                  </a:lnTo>
                  <a:lnTo>
                    <a:pt x="0" y="26"/>
                  </a:lnTo>
                  <a:lnTo>
                    <a:pt x="12" y="93"/>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305" name="Freeform 69"/>
            <p:cNvSpPr>
              <a:spLocks/>
            </p:cNvSpPr>
            <p:nvPr/>
          </p:nvSpPr>
          <p:spPr bwMode="auto">
            <a:xfrm>
              <a:off x="4864" y="1276"/>
              <a:ext cx="290" cy="131"/>
            </a:xfrm>
            <a:custGeom>
              <a:avLst/>
              <a:gdLst>
                <a:gd name="T0" fmla="*/ 0 w 268"/>
                <a:gd name="T1" fmla="*/ 125 h 134"/>
                <a:gd name="T2" fmla="*/ 124 w 268"/>
                <a:gd name="T3" fmla="*/ 99 h 134"/>
                <a:gd name="T4" fmla="*/ 146 w 268"/>
                <a:gd name="T5" fmla="*/ 91 h 134"/>
                <a:gd name="T6" fmla="*/ 155 w 268"/>
                <a:gd name="T7" fmla="*/ 94 h 134"/>
                <a:gd name="T8" fmla="*/ 165 w 268"/>
                <a:gd name="T9" fmla="*/ 114 h 134"/>
                <a:gd name="T10" fmla="*/ 179 w 268"/>
                <a:gd name="T11" fmla="*/ 116 h 134"/>
                <a:gd name="T12" fmla="*/ 186 w 268"/>
                <a:gd name="T13" fmla="*/ 133 h 134"/>
                <a:gd name="T14" fmla="*/ 195 w 268"/>
                <a:gd name="T15" fmla="*/ 133 h 134"/>
                <a:gd name="T16" fmla="*/ 206 w 268"/>
                <a:gd name="T17" fmla="*/ 118 h 134"/>
                <a:gd name="T18" fmla="*/ 209 w 268"/>
                <a:gd name="T19" fmla="*/ 105 h 134"/>
                <a:gd name="T20" fmla="*/ 219 w 268"/>
                <a:gd name="T21" fmla="*/ 122 h 134"/>
                <a:gd name="T22" fmla="*/ 267 w 268"/>
                <a:gd name="T23" fmla="*/ 106 h 134"/>
                <a:gd name="T24" fmla="*/ 264 w 268"/>
                <a:gd name="T25" fmla="*/ 88 h 134"/>
                <a:gd name="T26" fmla="*/ 251 w 268"/>
                <a:gd name="T27" fmla="*/ 65 h 134"/>
                <a:gd name="T28" fmla="*/ 243 w 268"/>
                <a:gd name="T29" fmla="*/ 61 h 134"/>
                <a:gd name="T30" fmla="*/ 236 w 268"/>
                <a:gd name="T31" fmla="*/ 62 h 134"/>
                <a:gd name="T32" fmla="*/ 236 w 268"/>
                <a:gd name="T33" fmla="*/ 68 h 134"/>
                <a:gd name="T34" fmla="*/ 249 w 268"/>
                <a:gd name="T35" fmla="*/ 68 h 134"/>
                <a:gd name="T36" fmla="*/ 253 w 268"/>
                <a:gd name="T37" fmla="*/ 91 h 134"/>
                <a:gd name="T38" fmla="*/ 232 w 268"/>
                <a:gd name="T39" fmla="*/ 100 h 134"/>
                <a:gd name="T40" fmla="*/ 206 w 268"/>
                <a:gd name="T41" fmla="*/ 81 h 134"/>
                <a:gd name="T42" fmla="*/ 196 w 268"/>
                <a:gd name="T43" fmla="*/ 61 h 134"/>
                <a:gd name="T44" fmla="*/ 182 w 268"/>
                <a:gd name="T45" fmla="*/ 55 h 134"/>
                <a:gd name="T46" fmla="*/ 182 w 268"/>
                <a:gd name="T47" fmla="*/ 61 h 134"/>
                <a:gd name="T48" fmla="*/ 170 w 268"/>
                <a:gd name="T49" fmla="*/ 51 h 134"/>
                <a:gd name="T50" fmla="*/ 180 w 268"/>
                <a:gd name="T51" fmla="*/ 36 h 134"/>
                <a:gd name="T52" fmla="*/ 189 w 268"/>
                <a:gd name="T53" fmla="*/ 23 h 134"/>
                <a:gd name="T54" fmla="*/ 172 w 268"/>
                <a:gd name="T55" fmla="*/ 0 h 134"/>
                <a:gd name="T56" fmla="*/ 147 w 268"/>
                <a:gd name="T57" fmla="*/ 19 h 134"/>
                <a:gd name="T58" fmla="*/ 58 w 268"/>
                <a:gd name="T59" fmla="*/ 42 h 134"/>
                <a:gd name="T60" fmla="*/ 0 w 268"/>
                <a:gd name="T61" fmla="*/ 54 h 134"/>
                <a:gd name="T62" fmla="*/ 0 w 268"/>
                <a:gd name="T63" fmla="*/ 125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134"/>
                <a:gd name="T98" fmla="*/ 268 w 268"/>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134">
                  <a:moveTo>
                    <a:pt x="0" y="125"/>
                  </a:moveTo>
                  <a:lnTo>
                    <a:pt x="124" y="99"/>
                  </a:lnTo>
                  <a:lnTo>
                    <a:pt x="146" y="91"/>
                  </a:lnTo>
                  <a:lnTo>
                    <a:pt x="155" y="94"/>
                  </a:lnTo>
                  <a:lnTo>
                    <a:pt x="165" y="114"/>
                  </a:lnTo>
                  <a:lnTo>
                    <a:pt x="179" y="116"/>
                  </a:lnTo>
                  <a:lnTo>
                    <a:pt x="186" y="133"/>
                  </a:lnTo>
                  <a:lnTo>
                    <a:pt x="195" y="133"/>
                  </a:lnTo>
                  <a:lnTo>
                    <a:pt x="206" y="118"/>
                  </a:lnTo>
                  <a:lnTo>
                    <a:pt x="209" y="105"/>
                  </a:lnTo>
                  <a:lnTo>
                    <a:pt x="219" y="122"/>
                  </a:lnTo>
                  <a:lnTo>
                    <a:pt x="267" y="106"/>
                  </a:lnTo>
                  <a:lnTo>
                    <a:pt x="264" y="88"/>
                  </a:lnTo>
                  <a:lnTo>
                    <a:pt x="251" y="65"/>
                  </a:lnTo>
                  <a:lnTo>
                    <a:pt x="243" y="61"/>
                  </a:lnTo>
                  <a:lnTo>
                    <a:pt x="236" y="62"/>
                  </a:lnTo>
                  <a:lnTo>
                    <a:pt x="236" y="68"/>
                  </a:lnTo>
                  <a:lnTo>
                    <a:pt x="249" y="68"/>
                  </a:lnTo>
                  <a:lnTo>
                    <a:pt x="253" y="91"/>
                  </a:lnTo>
                  <a:lnTo>
                    <a:pt x="232" y="100"/>
                  </a:lnTo>
                  <a:lnTo>
                    <a:pt x="206" y="81"/>
                  </a:lnTo>
                  <a:lnTo>
                    <a:pt x="196" y="61"/>
                  </a:lnTo>
                  <a:lnTo>
                    <a:pt x="182" y="55"/>
                  </a:lnTo>
                  <a:lnTo>
                    <a:pt x="182" y="61"/>
                  </a:lnTo>
                  <a:lnTo>
                    <a:pt x="170" y="51"/>
                  </a:lnTo>
                  <a:lnTo>
                    <a:pt x="180" y="36"/>
                  </a:lnTo>
                  <a:lnTo>
                    <a:pt x="189" y="23"/>
                  </a:lnTo>
                  <a:lnTo>
                    <a:pt x="172" y="0"/>
                  </a:lnTo>
                  <a:lnTo>
                    <a:pt x="147" y="19"/>
                  </a:lnTo>
                  <a:lnTo>
                    <a:pt x="58" y="42"/>
                  </a:lnTo>
                  <a:lnTo>
                    <a:pt x="0" y="54"/>
                  </a:lnTo>
                  <a:lnTo>
                    <a:pt x="0" y="125"/>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306" name="Freeform 70"/>
            <p:cNvSpPr>
              <a:spLocks/>
            </p:cNvSpPr>
            <p:nvPr/>
          </p:nvSpPr>
          <p:spPr bwMode="auto">
            <a:xfrm>
              <a:off x="4801" y="1084"/>
              <a:ext cx="140" cy="247"/>
            </a:xfrm>
            <a:custGeom>
              <a:avLst/>
              <a:gdLst>
                <a:gd name="T0" fmla="*/ 21 w 129"/>
                <a:gd name="T1" fmla="*/ 102 h 253"/>
                <a:gd name="T2" fmla="*/ 25 w 129"/>
                <a:gd name="T3" fmla="*/ 148 h 253"/>
                <a:gd name="T4" fmla="*/ 58 w 129"/>
                <a:gd name="T5" fmla="*/ 252 h 253"/>
                <a:gd name="T6" fmla="*/ 116 w 129"/>
                <a:gd name="T7" fmla="*/ 239 h 253"/>
                <a:gd name="T8" fmla="*/ 111 w 129"/>
                <a:gd name="T9" fmla="*/ 92 h 253"/>
                <a:gd name="T10" fmla="*/ 126 w 129"/>
                <a:gd name="T11" fmla="*/ 63 h 253"/>
                <a:gd name="T12" fmla="*/ 128 w 129"/>
                <a:gd name="T13" fmla="*/ 0 h 253"/>
                <a:gd name="T14" fmla="*/ 0 w 129"/>
                <a:gd name="T15" fmla="*/ 31 h 253"/>
                <a:gd name="T16" fmla="*/ 21 w 129"/>
                <a:gd name="T17" fmla="*/ 102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253"/>
                <a:gd name="T29" fmla="*/ 129 w 129"/>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253">
                  <a:moveTo>
                    <a:pt x="21" y="102"/>
                  </a:moveTo>
                  <a:lnTo>
                    <a:pt x="25" y="148"/>
                  </a:lnTo>
                  <a:lnTo>
                    <a:pt x="58" y="252"/>
                  </a:lnTo>
                  <a:lnTo>
                    <a:pt x="116" y="239"/>
                  </a:lnTo>
                  <a:lnTo>
                    <a:pt x="111" y="92"/>
                  </a:lnTo>
                  <a:lnTo>
                    <a:pt x="126" y="63"/>
                  </a:lnTo>
                  <a:lnTo>
                    <a:pt x="128" y="0"/>
                  </a:lnTo>
                  <a:lnTo>
                    <a:pt x="0" y="31"/>
                  </a:lnTo>
                  <a:lnTo>
                    <a:pt x="21" y="102"/>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307" name="Freeform 71"/>
            <p:cNvSpPr>
              <a:spLocks/>
            </p:cNvSpPr>
            <p:nvPr/>
          </p:nvSpPr>
          <p:spPr bwMode="auto">
            <a:xfrm>
              <a:off x="4922" y="1047"/>
              <a:ext cx="130" cy="271"/>
            </a:xfrm>
            <a:custGeom>
              <a:avLst/>
              <a:gdLst>
                <a:gd name="T0" fmla="*/ 0 w 120"/>
                <a:gd name="T1" fmla="*/ 128 h 277"/>
                <a:gd name="T2" fmla="*/ 14 w 120"/>
                <a:gd name="T3" fmla="*/ 99 h 277"/>
                <a:gd name="T4" fmla="*/ 16 w 120"/>
                <a:gd name="T5" fmla="*/ 36 h 277"/>
                <a:gd name="T6" fmla="*/ 16 w 120"/>
                <a:gd name="T7" fmla="*/ 12 h 277"/>
                <a:gd name="T8" fmla="*/ 38 w 120"/>
                <a:gd name="T9" fmla="*/ 0 h 277"/>
                <a:gd name="T10" fmla="*/ 92 w 120"/>
                <a:gd name="T11" fmla="*/ 172 h 277"/>
                <a:gd name="T12" fmla="*/ 119 w 120"/>
                <a:gd name="T13" fmla="*/ 208 h 277"/>
                <a:gd name="T14" fmla="*/ 118 w 120"/>
                <a:gd name="T15" fmla="*/ 233 h 277"/>
                <a:gd name="T16" fmla="*/ 93 w 120"/>
                <a:gd name="T17" fmla="*/ 252 h 277"/>
                <a:gd name="T18" fmla="*/ 4 w 120"/>
                <a:gd name="T19" fmla="*/ 276 h 277"/>
                <a:gd name="T20" fmla="*/ 0 w 120"/>
                <a:gd name="T21" fmla="*/ 128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277"/>
                <a:gd name="T35" fmla="*/ 120 w 120"/>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277">
                  <a:moveTo>
                    <a:pt x="0" y="128"/>
                  </a:moveTo>
                  <a:lnTo>
                    <a:pt x="14" y="99"/>
                  </a:lnTo>
                  <a:lnTo>
                    <a:pt x="16" y="36"/>
                  </a:lnTo>
                  <a:lnTo>
                    <a:pt x="16" y="12"/>
                  </a:lnTo>
                  <a:lnTo>
                    <a:pt x="38" y="0"/>
                  </a:lnTo>
                  <a:lnTo>
                    <a:pt x="92" y="172"/>
                  </a:lnTo>
                  <a:lnTo>
                    <a:pt x="119" y="208"/>
                  </a:lnTo>
                  <a:lnTo>
                    <a:pt x="118" y="233"/>
                  </a:lnTo>
                  <a:lnTo>
                    <a:pt x="93" y="252"/>
                  </a:lnTo>
                  <a:lnTo>
                    <a:pt x="4" y="276"/>
                  </a:lnTo>
                  <a:lnTo>
                    <a:pt x="0" y="128"/>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308" name="Freeform 72"/>
            <p:cNvSpPr>
              <a:spLocks/>
            </p:cNvSpPr>
            <p:nvPr/>
          </p:nvSpPr>
          <p:spPr bwMode="auto">
            <a:xfrm>
              <a:off x="4963" y="808"/>
              <a:ext cx="317" cy="445"/>
            </a:xfrm>
            <a:custGeom>
              <a:avLst/>
              <a:gdLst>
                <a:gd name="T0" fmla="*/ 0 w 293"/>
                <a:gd name="T1" fmla="*/ 245 h 456"/>
                <a:gd name="T2" fmla="*/ 17 w 293"/>
                <a:gd name="T3" fmla="*/ 246 h 456"/>
                <a:gd name="T4" fmla="*/ 18 w 293"/>
                <a:gd name="T5" fmla="*/ 217 h 456"/>
                <a:gd name="T6" fmla="*/ 38 w 293"/>
                <a:gd name="T7" fmla="*/ 176 h 456"/>
                <a:gd name="T8" fmla="*/ 29 w 293"/>
                <a:gd name="T9" fmla="*/ 146 h 456"/>
                <a:gd name="T10" fmla="*/ 70 w 293"/>
                <a:gd name="T11" fmla="*/ 4 h 456"/>
                <a:gd name="T12" fmla="*/ 80 w 293"/>
                <a:gd name="T13" fmla="*/ 4 h 456"/>
                <a:gd name="T14" fmla="*/ 84 w 293"/>
                <a:gd name="T15" fmla="*/ 22 h 456"/>
                <a:gd name="T16" fmla="*/ 125 w 293"/>
                <a:gd name="T17" fmla="*/ 6 h 456"/>
                <a:gd name="T18" fmla="*/ 126 w 293"/>
                <a:gd name="T19" fmla="*/ 0 h 456"/>
                <a:gd name="T20" fmla="*/ 159 w 293"/>
                <a:gd name="T21" fmla="*/ 7 h 456"/>
                <a:gd name="T22" fmla="*/ 214 w 293"/>
                <a:gd name="T23" fmla="*/ 148 h 456"/>
                <a:gd name="T24" fmla="*/ 239 w 293"/>
                <a:gd name="T25" fmla="*/ 148 h 456"/>
                <a:gd name="T26" fmla="*/ 283 w 293"/>
                <a:gd name="T27" fmla="*/ 201 h 456"/>
                <a:gd name="T28" fmla="*/ 277 w 293"/>
                <a:gd name="T29" fmla="*/ 211 h 456"/>
                <a:gd name="T30" fmla="*/ 292 w 293"/>
                <a:gd name="T31" fmla="*/ 211 h 456"/>
                <a:gd name="T32" fmla="*/ 282 w 293"/>
                <a:gd name="T33" fmla="*/ 236 h 456"/>
                <a:gd name="T34" fmla="*/ 259 w 293"/>
                <a:gd name="T35" fmla="*/ 253 h 456"/>
                <a:gd name="T36" fmla="*/ 234 w 293"/>
                <a:gd name="T37" fmla="*/ 266 h 456"/>
                <a:gd name="T38" fmla="*/ 231 w 293"/>
                <a:gd name="T39" fmla="*/ 282 h 456"/>
                <a:gd name="T40" fmla="*/ 219 w 293"/>
                <a:gd name="T41" fmla="*/ 268 h 456"/>
                <a:gd name="T42" fmla="*/ 195 w 293"/>
                <a:gd name="T43" fmla="*/ 287 h 456"/>
                <a:gd name="T44" fmla="*/ 184 w 293"/>
                <a:gd name="T45" fmla="*/ 286 h 456"/>
                <a:gd name="T46" fmla="*/ 176 w 293"/>
                <a:gd name="T47" fmla="*/ 275 h 456"/>
                <a:gd name="T48" fmla="*/ 169 w 293"/>
                <a:gd name="T49" fmla="*/ 330 h 456"/>
                <a:gd name="T50" fmla="*/ 149 w 293"/>
                <a:gd name="T51" fmla="*/ 338 h 456"/>
                <a:gd name="T52" fmla="*/ 139 w 293"/>
                <a:gd name="T53" fmla="*/ 360 h 456"/>
                <a:gd name="T54" fmla="*/ 126 w 293"/>
                <a:gd name="T55" fmla="*/ 359 h 456"/>
                <a:gd name="T56" fmla="*/ 97 w 293"/>
                <a:gd name="T57" fmla="*/ 391 h 456"/>
                <a:gd name="T58" fmla="*/ 96 w 293"/>
                <a:gd name="T59" fmla="*/ 417 h 456"/>
                <a:gd name="T60" fmla="*/ 89 w 293"/>
                <a:gd name="T61" fmla="*/ 427 h 456"/>
                <a:gd name="T62" fmla="*/ 81 w 293"/>
                <a:gd name="T63" fmla="*/ 455 h 456"/>
                <a:gd name="T64" fmla="*/ 54 w 293"/>
                <a:gd name="T65" fmla="*/ 417 h 456"/>
                <a:gd name="T66" fmla="*/ 0 w 293"/>
                <a:gd name="T67" fmla="*/ 245 h 4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56"/>
                <a:gd name="T104" fmla="*/ 293 w 293"/>
                <a:gd name="T105" fmla="*/ 456 h 4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56">
                  <a:moveTo>
                    <a:pt x="0" y="245"/>
                  </a:moveTo>
                  <a:lnTo>
                    <a:pt x="17" y="246"/>
                  </a:lnTo>
                  <a:lnTo>
                    <a:pt x="18" y="217"/>
                  </a:lnTo>
                  <a:lnTo>
                    <a:pt x="38" y="176"/>
                  </a:lnTo>
                  <a:lnTo>
                    <a:pt x="29" y="146"/>
                  </a:lnTo>
                  <a:lnTo>
                    <a:pt x="70" y="4"/>
                  </a:lnTo>
                  <a:lnTo>
                    <a:pt x="80" y="4"/>
                  </a:lnTo>
                  <a:lnTo>
                    <a:pt x="84" y="22"/>
                  </a:lnTo>
                  <a:lnTo>
                    <a:pt x="125" y="6"/>
                  </a:lnTo>
                  <a:lnTo>
                    <a:pt x="126" y="0"/>
                  </a:lnTo>
                  <a:lnTo>
                    <a:pt x="159" y="7"/>
                  </a:lnTo>
                  <a:lnTo>
                    <a:pt x="214" y="148"/>
                  </a:lnTo>
                  <a:lnTo>
                    <a:pt x="239" y="148"/>
                  </a:lnTo>
                  <a:lnTo>
                    <a:pt x="283" y="201"/>
                  </a:lnTo>
                  <a:lnTo>
                    <a:pt x="277" y="211"/>
                  </a:lnTo>
                  <a:lnTo>
                    <a:pt x="292" y="211"/>
                  </a:lnTo>
                  <a:lnTo>
                    <a:pt x="282" y="236"/>
                  </a:lnTo>
                  <a:lnTo>
                    <a:pt x="259" y="253"/>
                  </a:lnTo>
                  <a:lnTo>
                    <a:pt x="234" y="266"/>
                  </a:lnTo>
                  <a:lnTo>
                    <a:pt x="231" y="282"/>
                  </a:lnTo>
                  <a:lnTo>
                    <a:pt x="219" y="268"/>
                  </a:lnTo>
                  <a:lnTo>
                    <a:pt x="195" y="287"/>
                  </a:lnTo>
                  <a:lnTo>
                    <a:pt x="184" y="286"/>
                  </a:lnTo>
                  <a:lnTo>
                    <a:pt x="176" y="275"/>
                  </a:lnTo>
                  <a:lnTo>
                    <a:pt x="169" y="330"/>
                  </a:lnTo>
                  <a:lnTo>
                    <a:pt x="149" y="338"/>
                  </a:lnTo>
                  <a:lnTo>
                    <a:pt x="139" y="360"/>
                  </a:lnTo>
                  <a:lnTo>
                    <a:pt x="126" y="359"/>
                  </a:lnTo>
                  <a:lnTo>
                    <a:pt x="97" y="391"/>
                  </a:lnTo>
                  <a:lnTo>
                    <a:pt x="96" y="417"/>
                  </a:lnTo>
                  <a:lnTo>
                    <a:pt x="89" y="427"/>
                  </a:lnTo>
                  <a:lnTo>
                    <a:pt x="81" y="455"/>
                  </a:lnTo>
                  <a:lnTo>
                    <a:pt x="54" y="417"/>
                  </a:lnTo>
                  <a:lnTo>
                    <a:pt x="0" y="245"/>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309" name="Rectangle 73"/>
            <p:cNvSpPr>
              <a:spLocks noChangeArrowheads="1"/>
            </p:cNvSpPr>
            <p:nvPr/>
          </p:nvSpPr>
          <p:spPr bwMode="auto">
            <a:xfrm>
              <a:off x="5007" y="944"/>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ME</a:t>
              </a:r>
            </a:p>
          </p:txBody>
        </p:sp>
        <p:sp>
          <p:nvSpPr>
            <p:cNvPr id="310" name="Rectangle 74"/>
            <p:cNvSpPr>
              <a:spLocks noChangeArrowheads="1"/>
            </p:cNvSpPr>
            <p:nvPr/>
          </p:nvSpPr>
          <p:spPr bwMode="auto">
            <a:xfrm>
              <a:off x="4783" y="1118"/>
              <a:ext cx="19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VT</a:t>
              </a:r>
            </a:p>
          </p:txBody>
        </p:sp>
        <p:sp>
          <p:nvSpPr>
            <p:cNvPr id="311" name="Rectangle 75"/>
            <p:cNvSpPr>
              <a:spLocks noChangeArrowheads="1"/>
            </p:cNvSpPr>
            <p:nvPr/>
          </p:nvSpPr>
          <p:spPr bwMode="auto">
            <a:xfrm>
              <a:off x="4876" y="1193"/>
              <a:ext cx="20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NH</a:t>
              </a:r>
            </a:p>
          </p:txBody>
        </p:sp>
        <p:sp>
          <p:nvSpPr>
            <p:cNvPr id="312" name="Rectangle 76"/>
            <p:cNvSpPr>
              <a:spLocks noChangeArrowheads="1"/>
            </p:cNvSpPr>
            <p:nvPr/>
          </p:nvSpPr>
          <p:spPr bwMode="auto">
            <a:xfrm>
              <a:off x="5125" y="1184"/>
              <a:ext cx="217" cy="137"/>
            </a:xfrm>
            <a:prstGeom prst="rect">
              <a:avLst/>
            </a:prstGeom>
            <a:solidFill>
              <a:srgbClr val="800080"/>
            </a:solidFill>
            <a:ln w="3175">
              <a:solidFill>
                <a:schemeClr val="tx1"/>
              </a:solidFill>
              <a:miter lim="800000"/>
              <a:headEnd/>
              <a:tailEnd/>
            </a:ln>
          </p:spPr>
          <p:txBody>
            <a:bodyPr wrap="none" lIns="92075" tIns="46038" rIns="92075" bIns="46038">
              <a:spAutoFit/>
            </a:bodyPr>
            <a:lstStyle/>
            <a:p>
              <a:pPr algn="ctr" eaLnBrk="0" hangingPunct="0"/>
              <a:r>
                <a:rPr lang="en-US" sz="800" b="1" dirty="0">
                  <a:solidFill>
                    <a:srgbClr val="FFFFFF"/>
                  </a:solidFill>
                </a:rPr>
                <a:t>MA</a:t>
              </a:r>
            </a:p>
          </p:txBody>
        </p:sp>
        <p:sp>
          <p:nvSpPr>
            <p:cNvPr id="313" name="Rectangle 77"/>
            <p:cNvSpPr>
              <a:spLocks noChangeArrowheads="1"/>
            </p:cNvSpPr>
            <p:nvPr/>
          </p:nvSpPr>
          <p:spPr bwMode="auto">
            <a:xfrm>
              <a:off x="4616" y="1293"/>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NY</a:t>
              </a:r>
            </a:p>
          </p:txBody>
        </p:sp>
        <p:sp>
          <p:nvSpPr>
            <p:cNvPr id="314" name="Rectangle 78"/>
            <p:cNvSpPr>
              <a:spLocks noChangeArrowheads="1"/>
            </p:cNvSpPr>
            <p:nvPr/>
          </p:nvSpPr>
          <p:spPr bwMode="auto">
            <a:xfrm>
              <a:off x="4854" y="1357"/>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CT</a:t>
              </a:r>
            </a:p>
          </p:txBody>
        </p:sp>
        <p:sp>
          <p:nvSpPr>
            <p:cNvPr id="315" name="Rectangle 79"/>
            <p:cNvSpPr>
              <a:spLocks noChangeArrowheads="1"/>
            </p:cNvSpPr>
            <p:nvPr/>
          </p:nvSpPr>
          <p:spPr bwMode="auto">
            <a:xfrm>
              <a:off x="4461" y="1512"/>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PA</a:t>
              </a:r>
            </a:p>
          </p:txBody>
        </p:sp>
        <p:sp>
          <p:nvSpPr>
            <p:cNvPr id="316" name="Rectangle 80"/>
            <p:cNvSpPr>
              <a:spLocks noChangeArrowheads="1"/>
            </p:cNvSpPr>
            <p:nvPr/>
          </p:nvSpPr>
          <p:spPr bwMode="auto">
            <a:xfrm>
              <a:off x="4865" y="1768"/>
              <a:ext cx="215" cy="135"/>
            </a:xfrm>
            <a:prstGeom prst="rect">
              <a:avLst/>
            </a:prstGeom>
            <a:solidFill>
              <a:srgbClr val="800080"/>
            </a:solid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MD</a:t>
              </a:r>
            </a:p>
          </p:txBody>
        </p:sp>
        <p:sp>
          <p:nvSpPr>
            <p:cNvPr id="317" name="Rectangle 81"/>
            <p:cNvSpPr>
              <a:spLocks noChangeArrowheads="1"/>
            </p:cNvSpPr>
            <p:nvPr/>
          </p:nvSpPr>
          <p:spPr bwMode="auto">
            <a:xfrm>
              <a:off x="4900" y="1583"/>
              <a:ext cx="205" cy="135"/>
            </a:xfrm>
            <a:prstGeom prst="rect">
              <a:avLst/>
            </a:prstGeom>
            <a:solidFill>
              <a:srgbClr val="FF0000"/>
            </a:solid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DE</a:t>
              </a:r>
            </a:p>
          </p:txBody>
        </p:sp>
        <p:sp>
          <p:nvSpPr>
            <p:cNvPr id="318" name="Rectangle 82"/>
            <p:cNvSpPr>
              <a:spLocks noChangeArrowheads="1"/>
            </p:cNvSpPr>
            <p:nvPr/>
          </p:nvSpPr>
          <p:spPr bwMode="auto">
            <a:xfrm>
              <a:off x="4471" y="1844"/>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VA</a:t>
              </a:r>
            </a:p>
          </p:txBody>
        </p:sp>
        <p:sp>
          <p:nvSpPr>
            <p:cNvPr id="319" name="Rectangle 83"/>
            <p:cNvSpPr>
              <a:spLocks noChangeArrowheads="1"/>
            </p:cNvSpPr>
            <p:nvPr/>
          </p:nvSpPr>
          <p:spPr bwMode="auto">
            <a:xfrm>
              <a:off x="4230" y="1774"/>
              <a:ext cx="219"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WV</a:t>
              </a:r>
            </a:p>
          </p:txBody>
        </p:sp>
        <p:sp>
          <p:nvSpPr>
            <p:cNvPr id="320" name="Rectangle 84"/>
            <p:cNvSpPr>
              <a:spLocks noChangeArrowheads="1"/>
            </p:cNvSpPr>
            <p:nvPr/>
          </p:nvSpPr>
          <p:spPr bwMode="auto">
            <a:xfrm>
              <a:off x="4429" y="2030"/>
              <a:ext cx="20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NC</a:t>
              </a:r>
            </a:p>
          </p:txBody>
        </p:sp>
        <p:sp>
          <p:nvSpPr>
            <p:cNvPr id="321" name="Rectangle 85"/>
            <p:cNvSpPr>
              <a:spLocks noChangeArrowheads="1"/>
            </p:cNvSpPr>
            <p:nvPr/>
          </p:nvSpPr>
          <p:spPr bwMode="auto">
            <a:xfrm>
              <a:off x="4347" y="2226"/>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SC</a:t>
              </a:r>
            </a:p>
          </p:txBody>
        </p:sp>
        <p:sp>
          <p:nvSpPr>
            <p:cNvPr id="322" name="Rectangle 86"/>
            <p:cNvSpPr>
              <a:spLocks noChangeArrowheads="1"/>
            </p:cNvSpPr>
            <p:nvPr/>
          </p:nvSpPr>
          <p:spPr bwMode="auto">
            <a:xfrm>
              <a:off x="4133" y="2380"/>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GA</a:t>
              </a:r>
            </a:p>
          </p:txBody>
        </p:sp>
        <p:sp>
          <p:nvSpPr>
            <p:cNvPr id="323" name="Rectangle 87"/>
            <p:cNvSpPr>
              <a:spLocks noChangeArrowheads="1"/>
            </p:cNvSpPr>
            <p:nvPr/>
          </p:nvSpPr>
          <p:spPr bwMode="auto">
            <a:xfrm>
              <a:off x="4341" y="2767"/>
              <a:ext cx="194"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FL</a:t>
              </a:r>
            </a:p>
          </p:txBody>
        </p:sp>
        <p:sp>
          <p:nvSpPr>
            <p:cNvPr id="324" name="Rectangle 88"/>
            <p:cNvSpPr>
              <a:spLocks noChangeArrowheads="1"/>
            </p:cNvSpPr>
            <p:nvPr/>
          </p:nvSpPr>
          <p:spPr bwMode="auto">
            <a:xfrm>
              <a:off x="3535" y="1688"/>
              <a:ext cx="173"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IL</a:t>
              </a:r>
            </a:p>
          </p:txBody>
        </p:sp>
        <p:sp>
          <p:nvSpPr>
            <p:cNvPr id="325" name="Rectangle 89"/>
            <p:cNvSpPr>
              <a:spLocks noChangeArrowheads="1"/>
            </p:cNvSpPr>
            <p:nvPr/>
          </p:nvSpPr>
          <p:spPr bwMode="auto">
            <a:xfrm>
              <a:off x="4048" y="1643"/>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OH</a:t>
              </a:r>
            </a:p>
          </p:txBody>
        </p:sp>
        <p:sp>
          <p:nvSpPr>
            <p:cNvPr id="326" name="Rectangle 90"/>
            <p:cNvSpPr>
              <a:spLocks noChangeArrowheads="1"/>
            </p:cNvSpPr>
            <p:nvPr/>
          </p:nvSpPr>
          <p:spPr bwMode="auto">
            <a:xfrm>
              <a:off x="3786" y="1681"/>
              <a:ext cx="180"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IN</a:t>
              </a:r>
            </a:p>
          </p:txBody>
        </p:sp>
        <p:sp>
          <p:nvSpPr>
            <p:cNvPr id="327" name="Rectangle 91"/>
            <p:cNvSpPr>
              <a:spLocks noChangeArrowheads="1"/>
            </p:cNvSpPr>
            <p:nvPr/>
          </p:nvSpPr>
          <p:spPr bwMode="auto">
            <a:xfrm>
              <a:off x="3839" y="1284"/>
              <a:ext cx="187"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MI</a:t>
              </a:r>
            </a:p>
          </p:txBody>
        </p:sp>
        <p:sp>
          <p:nvSpPr>
            <p:cNvPr id="328" name="Rectangle 92"/>
            <p:cNvSpPr>
              <a:spLocks noChangeArrowheads="1"/>
            </p:cNvSpPr>
            <p:nvPr/>
          </p:nvSpPr>
          <p:spPr bwMode="auto">
            <a:xfrm>
              <a:off x="3437" y="1254"/>
              <a:ext cx="194"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WI</a:t>
              </a:r>
            </a:p>
          </p:txBody>
        </p:sp>
        <p:sp>
          <p:nvSpPr>
            <p:cNvPr id="329" name="Rectangle 93"/>
            <p:cNvSpPr>
              <a:spLocks noChangeArrowheads="1"/>
            </p:cNvSpPr>
            <p:nvPr/>
          </p:nvSpPr>
          <p:spPr bwMode="auto">
            <a:xfrm>
              <a:off x="3926" y="1914"/>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KY</a:t>
              </a:r>
            </a:p>
          </p:txBody>
        </p:sp>
        <p:sp>
          <p:nvSpPr>
            <p:cNvPr id="330" name="Rectangle 94"/>
            <p:cNvSpPr>
              <a:spLocks noChangeArrowheads="1"/>
            </p:cNvSpPr>
            <p:nvPr/>
          </p:nvSpPr>
          <p:spPr bwMode="auto">
            <a:xfrm>
              <a:off x="3799" y="2099"/>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TN</a:t>
              </a:r>
            </a:p>
          </p:txBody>
        </p:sp>
        <p:sp>
          <p:nvSpPr>
            <p:cNvPr id="331" name="Rectangle 95"/>
            <p:cNvSpPr>
              <a:spLocks noChangeArrowheads="1"/>
            </p:cNvSpPr>
            <p:nvPr/>
          </p:nvSpPr>
          <p:spPr bwMode="auto">
            <a:xfrm>
              <a:off x="3816" y="2394"/>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AL</a:t>
              </a:r>
            </a:p>
          </p:txBody>
        </p:sp>
        <p:sp>
          <p:nvSpPr>
            <p:cNvPr id="332" name="Rectangle 96"/>
            <p:cNvSpPr>
              <a:spLocks noChangeArrowheads="1"/>
            </p:cNvSpPr>
            <p:nvPr/>
          </p:nvSpPr>
          <p:spPr bwMode="auto">
            <a:xfrm>
              <a:off x="3540" y="2406"/>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MS</a:t>
              </a:r>
            </a:p>
          </p:txBody>
        </p:sp>
        <p:sp>
          <p:nvSpPr>
            <p:cNvPr id="333" name="Rectangle 97"/>
            <p:cNvSpPr>
              <a:spLocks noChangeArrowheads="1"/>
            </p:cNvSpPr>
            <p:nvPr/>
          </p:nvSpPr>
          <p:spPr bwMode="auto">
            <a:xfrm>
              <a:off x="3269" y="2226"/>
              <a:ext cx="20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AR</a:t>
              </a:r>
            </a:p>
          </p:txBody>
        </p:sp>
        <p:sp>
          <p:nvSpPr>
            <p:cNvPr id="334" name="Rectangle 98"/>
            <p:cNvSpPr>
              <a:spLocks noChangeArrowheads="1"/>
            </p:cNvSpPr>
            <p:nvPr/>
          </p:nvSpPr>
          <p:spPr bwMode="auto">
            <a:xfrm>
              <a:off x="3286" y="2596"/>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LA</a:t>
              </a:r>
            </a:p>
          </p:txBody>
        </p:sp>
        <p:sp>
          <p:nvSpPr>
            <p:cNvPr id="335" name="Rectangle 99"/>
            <p:cNvSpPr>
              <a:spLocks noChangeArrowheads="1"/>
            </p:cNvSpPr>
            <p:nvPr/>
          </p:nvSpPr>
          <p:spPr bwMode="auto">
            <a:xfrm>
              <a:off x="2667" y="2573"/>
              <a:ext cx="19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TX</a:t>
              </a:r>
            </a:p>
          </p:txBody>
        </p:sp>
        <p:sp>
          <p:nvSpPr>
            <p:cNvPr id="336" name="Rectangle 100"/>
            <p:cNvSpPr>
              <a:spLocks noChangeArrowheads="1"/>
            </p:cNvSpPr>
            <p:nvPr/>
          </p:nvSpPr>
          <p:spPr bwMode="auto">
            <a:xfrm>
              <a:off x="2873" y="2174"/>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OK</a:t>
              </a:r>
            </a:p>
          </p:txBody>
        </p:sp>
        <p:sp>
          <p:nvSpPr>
            <p:cNvPr id="337" name="Rectangle 101"/>
            <p:cNvSpPr>
              <a:spLocks noChangeArrowheads="1"/>
            </p:cNvSpPr>
            <p:nvPr/>
          </p:nvSpPr>
          <p:spPr bwMode="auto">
            <a:xfrm>
              <a:off x="3259" y="1889"/>
              <a:ext cx="219"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MO</a:t>
              </a:r>
            </a:p>
          </p:txBody>
        </p:sp>
        <p:sp>
          <p:nvSpPr>
            <p:cNvPr id="338" name="Rectangle 102"/>
            <p:cNvSpPr>
              <a:spLocks noChangeArrowheads="1"/>
            </p:cNvSpPr>
            <p:nvPr/>
          </p:nvSpPr>
          <p:spPr bwMode="auto">
            <a:xfrm>
              <a:off x="2768" y="1863"/>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KS</a:t>
              </a:r>
            </a:p>
          </p:txBody>
        </p:sp>
        <p:sp>
          <p:nvSpPr>
            <p:cNvPr id="339" name="Rectangle 103"/>
            <p:cNvSpPr>
              <a:spLocks noChangeArrowheads="1"/>
            </p:cNvSpPr>
            <p:nvPr/>
          </p:nvSpPr>
          <p:spPr bwMode="auto">
            <a:xfrm>
              <a:off x="3180" y="1514"/>
              <a:ext cx="180"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IA</a:t>
              </a:r>
            </a:p>
          </p:txBody>
        </p:sp>
        <p:sp>
          <p:nvSpPr>
            <p:cNvPr id="340" name="Rectangle 104"/>
            <p:cNvSpPr>
              <a:spLocks noChangeArrowheads="1"/>
            </p:cNvSpPr>
            <p:nvPr/>
          </p:nvSpPr>
          <p:spPr bwMode="auto">
            <a:xfrm>
              <a:off x="3060" y="1042"/>
              <a:ext cx="233"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MN </a:t>
              </a:r>
            </a:p>
          </p:txBody>
        </p:sp>
        <p:sp>
          <p:nvSpPr>
            <p:cNvPr id="341" name="Rectangle 105"/>
            <p:cNvSpPr>
              <a:spLocks noChangeArrowheads="1"/>
            </p:cNvSpPr>
            <p:nvPr/>
          </p:nvSpPr>
          <p:spPr bwMode="auto">
            <a:xfrm>
              <a:off x="2643" y="983"/>
              <a:ext cx="20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ND</a:t>
              </a:r>
            </a:p>
          </p:txBody>
        </p:sp>
        <p:sp>
          <p:nvSpPr>
            <p:cNvPr id="342" name="Rectangle 106"/>
            <p:cNvSpPr>
              <a:spLocks noChangeArrowheads="1"/>
            </p:cNvSpPr>
            <p:nvPr/>
          </p:nvSpPr>
          <p:spPr bwMode="auto">
            <a:xfrm>
              <a:off x="2663" y="1279"/>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SD</a:t>
              </a:r>
            </a:p>
          </p:txBody>
        </p:sp>
        <p:sp>
          <p:nvSpPr>
            <p:cNvPr id="343" name="Rectangle 107"/>
            <p:cNvSpPr>
              <a:spLocks noChangeArrowheads="1"/>
            </p:cNvSpPr>
            <p:nvPr/>
          </p:nvSpPr>
          <p:spPr bwMode="auto">
            <a:xfrm>
              <a:off x="2665" y="1565"/>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NE</a:t>
              </a:r>
            </a:p>
          </p:txBody>
        </p:sp>
        <p:sp>
          <p:nvSpPr>
            <p:cNvPr id="344" name="Rectangle 108"/>
            <p:cNvSpPr>
              <a:spLocks noChangeArrowheads="1"/>
            </p:cNvSpPr>
            <p:nvPr/>
          </p:nvSpPr>
          <p:spPr bwMode="auto">
            <a:xfrm>
              <a:off x="2068" y="2214"/>
              <a:ext cx="21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NM</a:t>
              </a:r>
            </a:p>
          </p:txBody>
        </p:sp>
        <p:sp>
          <p:nvSpPr>
            <p:cNvPr id="345" name="Rectangle 109"/>
            <p:cNvSpPr>
              <a:spLocks noChangeArrowheads="1"/>
            </p:cNvSpPr>
            <p:nvPr/>
          </p:nvSpPr>
          <p:spPr bwMode="auto">
            <a:xfrm>
              <a:off x="1573" y="2184"/>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AZ</a:t>
              </a:r>
            </a:p>
          </p:txBody>
        </p:sp>
        <p:sp>
          <p:nvSpPr>
            <p:cNvPr id="346" name="Rectangle 110"/>
            <p:cNvSpPr>
              <a:spLocks noChangeArrowheads="1"/>
            </p:cNvSpPr>
            <p:nvPr/>
          </p:nvSpPr>
          <p:spPr bwMode="auto">
            <a:xfrm>
              <a:off x="2168" y="1779"/>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CO</a:t>
              </a:r>
            </a:p>
          </p:txBody>
        </p:sp>
        <p:sp>
          <p:nvSpPr>
            <p:cNvPr id="347" name="Rectangle 111"/>
            <p:cNvSpPr>
              <a:spLocks noChangeArrowheads="1"/>
            </p:cNvSpPr>
            <p:nvPr/>
          </p:nvSpPr>
          <p:spPr bwMode="auto">
            <a:xfrm>
              <a:off x="1676" y="1705"/>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UT</a:t>
              </a:r>
            </a:p>
          </p:txBody>
        </p:sp>
        <p:sp>
          <p:nvSpPr>
            <p:cNvPr id="348" name="Rectangle 112"/>
            <p:cNvSpPr>
              <a:spLocks noChangeArrowheads="1"/>
            </p:cNvSpPr>
            <p:nvPr/>
          </p:nvSpPr>
          <p:spPr bwMode="auto">
            <a:xfrm>
              <a:off x="2054" y="1371"/>
              <a:ext cx="219"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WY</a:t>
              </a:r>
            </a:p>
          </p:txBody>
        </p:sp>
        <p:sp>
          <p:nvSpPr>
            <p:cNvPr id="349" name="Rectangle 113"/>
            <p:cNvSpPr>
              <a:spLocks noChangeArrowheads="1"/>
            </p:cNvSpPr>
            <p:nvPr/>
          </p:nvSpPr>
          <p:spPr bwMode="auto">
            <a:xfrm>
              <a:off x="1992" y="983"/>
              <a:ext cx="20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MT</a:t>
              </a:r>
            </a:p>
          </p:txBody>
        </p:sp>
        <p:sp>
          <p:nvSpPr>
            <p:cNvPr id="350" name="Rectangle 114"/>
            <p:cNvSpPr>
              <a:spLocks noChangeArrowheads="1"/>
            </p:cNvSpPr>
            <p:nvPr/>
          </p:nvSpPr>
          <p:spPr bwMode="auto">
            <a:xfrm>
              <a:off x="1223" y="774"/>
              <a:ext cx="22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WA</a:t>
              </a:r>
            </a:p>
          </p:txBody>
        </p:sp>
        <p:sp>
          <p:nvSpPr>
            <p:cNvPr id="351" name="Rectangle 115"/>
            <p:cNvSpPr>
              <a:spLocks noChangeArrowheads="1"/>
            </p:cNvSpPr>
            <p:nvPr/>
          </p:nvSpPr>
          <p:spPr bwMode="auto">
            <a:xfrm>
              <a:off x="1068" y="1108"/>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OR</a:t>
              </a:r>
            </a:p>
          </p:txBody>
        </p:sp>
        <p:sp>
          <p:nvSpPr>
            <p:cNvPr id="352" name="Rectangle 116"/>
            <p:cNvSpPr>
              <a:spLocks noChangeArrowheads="1"/>
            </p:cNvSpPr>
            <p:nvPr/>
          </p:nvSpPr>
          <p:spPr bwMode="auto">
            <a:xfrm>
              <a:off x="1544" y="1216"/>
              <a:ext cx="180"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ID</a:t>
              </a:r>
            </a:p>
          </p:txBody>
        </p:sp>
        <p:sp>
          <p:nvSpPr>
            <p:cNvPr id="353" name="Rectangle 117"/>
            <p:cNvSpPr>
              <a:spLocks noChangeArrowheads="1"/>
            </p:cNvSpPr>
            <p:nvPr/>
          </p:nvSpPr>
          <p:spPr bwMode="auto">
            <a:xfrm>
              <a:off x="1247" y="1565"/>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NV</a:t>
              </a:r>
            </a:p>
          </p:txBody>
        </p:sp>
        <p:sp>
          <p:nvSpPr>
            <p:cNvPr id="354" name="Rectangle 118"/>
            <p:cNvSpPr>
              <a:spLocks noChangeArrowheads="1"/>
            </p:cNvSpPr>
            <p:nvPr/>
          </p:nvSpPr>
          <p:spPr bwMode="auto">
            <a:xfrm>
              <a:off x="941" y="1759"/>
              <a:ext cx="20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CA</a:t>
              </a:r>
            </a:p>
          </p:txBody>
        </p:sp>
        <p:sp>
          <p:nvSpPr>
            <p:cNvPr id="355" name="Text Box 119"/>
            <p:cNvSpPr txBox="1">
              <a:spLocks noChangeArrowheads="1"/>
            </p:cNvSpPr>
            <p:nvPr/>
          </p:nvSpPr>
          <p:spPr bwMode="auto">
            <a:xfrm>
              <a:off x="4862" y="1933"/>
              <a:ext cx="246" cy="135"/>
            </a:xfrm>
            <a:prstGeom prst="rect">
              <a:avLst/>
            </a:prstGeom>
            <a:solidFill>
              <a:srgbClr val="FF0000"/>
            </a:solidFill>
            <a:ln w="9525">
              <a:noFill/>
              <a:miter lim="800000"/>
              <a:headEnd/>
              <a:tailEnd/>
            </a:ln>
          </p:spPr>
          <p:txBody>
            <a:bodyPr>
              <a:spAutoFit/>
            </a:bodyPr>
            <a:lstStyle/>
            <a:p>
              <a:pPr eaLnBrk="0" hangingPunct="0">
                <a:spcBef>
                  <a:spcPct val="50000"/>
                </a:spcBef>
              </a:pPr>
              <a:r>
                <a:rPr lang="en-US" sz="800" b="1" dirty="0">
                  <a:solidFill>
                    <a:srgbClr val="FFFFFF"/>
                  </a:solidFill>
                </a:rPr>
                <a:t>DC</a:t>
              </a:r>
              <a:endParaRPr lang="en-GB" sz="800" b="1" dirty="0">
                <a:solidFill>
                  <a:srgbClr val="FFFFFF"/>
                </a:solidFill>
              </a:endParaRPr>
            </a:p>
          </p:txBody>
        </p:sp>
        <p:sp>
          <p:nvSpPr>
            <p:cNvPr id="356" name="Rectangle 124"/>
            <p:cNvSpPr>
              <a:spLocks noChangeArrowheads="1"/>
            </p:cNvSpPr>
            <p:nvPr/>
          </p:nvSpPr>
          <p:spPr bwMode="auto">
            <a:xfrm>
              <a:off x="4733" y="1545"/>
              <a:ext cx="187" cy="125"/>
            </a:xfrm>
            <a:prstGeom prst="rect">
              <a:avLst/>
            </a:prstGeom>
            <a:noFill/>
            <a:ln w="3175">
              <a:noFill/>
              <a:miter lim="800000"/>
              <a:headEnd/>
              <a:tailEnd/>
            </a:ln>
          </p:spPr>
          <p:txBody>
            <a:bodyPr wrap="none" lIns="92075" tIns="46038" rIns="92075" bIns="46038">
              <a:spAutoFit/>
            </a:bodyPr>
            <a:lstStyle/>
            <a:p>
              <a:pPr algn="ctr" eaLnBrk="0" hangingPunct="0"/>
              <a:r>
                <a:rPr lang="en-US" sz="700" b="1" dirty="0">
                  <a:solidFill>
                    <a:srgbClr val="FFFFFF"/>
                  </a:solidFill>
                </a:rPr>
                <a:t>NJ</a:t>
              </a:r>
            </a:p>
          </p:txBody>
        </p:sp>
        <p:sp>
          <p:nvSpPr>
            <p:cNvPr id="357" name="Rectangle 126"/>
            <p:cNvSpPr>
              <a:spLocks noChangeArrowheads="1"/>
            </p:cNvSpPr>
            <p:nvPr/>
          </p:nvSpPr>
          <p:spPr bwMode="auto">
            <a:xfrm rot="10800000" flipV="1">
              <a:off x="5115" y="1428"/>
              <a:ext cx="188" cy="135"/>
            </a:xfrm>
            <a:prstGeom prst="rect">
              <a:avLst/>
            </a:prstGeom>
            <a:solidFill>
              <a:srgbClr val="FF0000"/>
            </a:solidFill>
            <a:ln w="9525">
              <a:noFill/>
              <a:miter lim="800000"/>
              <a:headEnd/>
              <a:tailEnd/>
            </a:ln>
          </p:spPr>
          <p:txBody>
            <a:bodyPr lIns="92075" tIns="46038" rIns="92075" bIns="46038">
              <a:spAutoFit/>
            </a:bodyPr>
            <a:lstStyle/>
            <a:p>
              <a:pPr algn="ctr" eaLnBrk="0" hangingPunct="0"/>
              <a:r>
                <a:rPr lang="en-US" sz="800" dirty="0">
                  <a:solidFill>
                    <a:srgbClr val="FFFFFF"/>
                  </a:solidFill>
                </a:rPr>
                <a:t>RI</a:t>
              </a:r>
            </a:p>
          </p:txBody>
        </p:sp>
      </p:grpSp>
      <p:grpSp>
        <p:nvGrpSpPr>
          <p:cNvPr id="367" name="Group 127"/>
          <p:cNvGrpSpPr>
            <a:grpSpLocks/>
          </p:cNvGrpSpPr>
          <p:nvPr/>
        </p:nvGrpSpPr>
        <p:grpSpPr bwMode="auto">
          <a:xfrm>
            <a:off x="5037138" y="5650865"/>
            <a:ext cx="381000" cy="728663"/>
            <a:chOff x="3120" y="3200"/>
            <a:chExt cx="240" cy="459"/>
          </a:xfrm>
        </p:grpSpPr>
        <p:sp>
          <p:nvSpPr>
            <p:cNvPr id="368" name="Rectangle 121"/>
            <p:cNvSpPr>
              <a:spLocks noChangeArrowheads="1"/>
            </p:cNvSpPr>
            <p:nvPr/>
          </p:nvSpPr>
          <p:spPr bwMode="auto">
            <a:xfrm>
              <a:off x="3120" y="3200"/>
              <a:ext cx="240" cy="96"/>
            </a:xfrm>
            <a:prstGeom prst="rect">
              <a:avLst/>
            </a:prstGeom>
            <a:solidFill>
              <a:srgbClr val="FF0000"/>
            </a:solidFill>
            <a:ln w="9525">
              <a:solidFill>
                <a:schemeClr val="tx1"/>
              </a:solidFill>
              <a:miter lim="800000"/>
              <a:headEnd/>
              <a:tailEnd/>
            </a:ln>
          </p:spPr>
          <p:txBody>
            <a:bodyPr wrap="none" anchor="ctr"/>
            <a:lstStyle/>
            <a:p>
              <a:endParaRPr lang="en-US" dirty="0">
                <a:solidFill>
                  <a:srgbClr val="000000"/>
                </a:solidFill>
              </a:endParaRPr>
            </a:p>
          </p:txBody>
        </p:sp>
        <p:sp>
          <p:nvSpPr>
            <p:cNvPr id="369" name="Rectangle 122"/>
            <p:cNvSpPr>
              <a:spLocks noChangeArrowheads="1"/>
            </p:cNvSpPr>
            <p:nvPr/>
          </p:nvSpPr>
          <p:spPr bwMode="auto">
            <a:xfrm>
              <a:off x="3120" y="3344"/>
              <a:ext cx="240" cy="123"/>
            </a:xfrm>
            <a:prstGeom prst="rect">
              <a:avLst/>
            </a:prstGeom>
            <a:solidFill>
              <a:srgbClr val="800080"/>
            </a:solidFill>
            <a:ln w="9525">
              <a:solidFill>
                <a:schemeClr val="tx1"/>
              </a:solidFill>
              <a:miter lim="800000"/>
              <a:headEnd/>
              <a:tailEnd/>
            </a:ln>
          </p:spPr>
          <p:txBody>
            <a:bodyPr wrap="none" anchor="ctr"/>
            <a:lstStyle/>
            <a:p>
              <a:endParaRPr lang="en-US" dirty="0">
                <a:solidFill>
                  <a:srgbClr val="000000"/>
                </a:solidFill>
              </a:endParaRPr>
            </a:p>
          </p:txBody>
        </p:sp>
        <p:sp>
          <p:nvSpPr>
            <p:cNvPr id="370" name="Rectangle 123"/>
            <p:cNvSpPr>
              <a:spLocks noChangeArrowheads="1"/>
            </p:cNvSpPr>
            <p:nvPr/>
          </p:nvSpPr>
          <p:spPr bwMode="auto">
            <a:xfrm>
              <a:off x="3120" y="3536"/>
              <a:ext cx="240" cy="123"/>
            </a:xfrm>
            <a:prstGeom prst="rect">
              <a:avLst/>
            </a:prstGeom>
            <a:solidFill>
              <a:srgbClr val="00FFFF"/>
            </a:solidFill>
            <a:ln w="9525">
              <a:solidFill>
                <a:schemeClr val="tx1"/>
              </a:solidFill>
              <a:miter lim="800000"/>
              <a:headEnd/>
              <a:tailEnd/>
            </a:ln>
          </p:spPr>
          <p:txBody>
            <a:bodyPr wrap="none" anchor="ctr"/>
            <a:lstStyle/>
            <a:p>
              <a:endParaRPr lang="en-US" dirty="0">
                <a:solidFill>
                  <a:srgbClr val="000000"/>
                </a:solidFill>
              </a:endParaRPr>
            </a:p>
          </p:txBody>
        </p:sp>
      </p:grpSp>
      <p:sp>
        <p:nvSpPr>
          <p:cNvPr id="371" name="Text Box 120"/>
          <p:cNvSpPr txBox="1">
            <a:spLocks noChangeArrowheads="1"/>
          </p:cNvSpPr>
          <p:nvPr/>
        </p:nvSpPr>
        <p:spPr bwMode="auto">
          <a:xfrm>
            <a:off x="5422900" y="5650865"/>
            <a:ext cx="3276600" cy="701675"/>
          </a:xfrm>
          <a:prstGeom prst="rect">
            <a:avLst/>
          </a:prstGeom>
          <a:noFill/>
          <a:ln w="12700" cap="rnd">
            <a:noFill/>
            <a:miter lim="800000"/>
            <a:headEnd/>
            <a:tailEnd/>
          </a:ln>
        </p:spPr>
        <p:txBody>
          <a:bodyPr>
            <a:spAutoFit/>
          </a:bodyPr>
          <a:lstStyle/>
          <a:p>
            <a:pPr eaLnBrk="0" hangingPunct="0">
              <a:spcBef>
                <a:spcPct val="50000"/>
              </a:spcBef>
            </a:pPr>
            <a:r>
              <a:rPr lang="en-US" sz="1000" dirty="0">
                <a:solidFill>
                  <a:srgbClr val="000000"/>
                </a:solidFill>
              </a:rPr>
              <a:t>Equally weighted  three factor  formula</a:t>
            </a:r>
          </a:p>
          <a:p>
            <a:pPr eaLnBrk="0" hangingPunct="0">
              <a:spcBef>
                <a:spcPct val="50000"/>
              </a:spcBef>
            </a:pPr>
            <a:r>
              <a:rPr lang="en-US" sz="1000" dirty="0">
                <a:solidFill>
                  <a:srgbClr val="000000"/>
                </a:solidFill>
              </a:rPr>
              <a:t>Double weighted sales factor</a:t>
            </a:r>
          </a:p>
          <a:p>
            <a:pPr eaLnBrk="0" hangingPunct="0">
              <a:spcBef>
                <a:spcPct val="50000"/>
              </a:spcBef>
            </a:pPr>
            <a:r>
              <a:rPr lang="en-US" sz="1000" dirty="0">
                <a:solidFill>
                  <a:srgbClr val="000000"/>
                </a:solidFill>
              </a:rPr>
              <a:t>Triple or greater weighted or single sales factor</a:t>
            </a:r>
          </a:p>
        </p:txBody>
      </p:sp>
      <p:sp>
        <p:nvSpPr>
          <p:cNvPr id="372" name="Rectangle 125"/>
          <p:cNvSpPr>
            <a:spLocks noChangeArrowheads="1"/>
          </p:cNvSpPr>
          <p:nvPr/>
        </p:nvSpPr>
        <p:spPr bwMode="auto">
          <a:xfrm>
            <a:off x="231619" y="5917462"/>
            <a:ext cx="4302125" cy="274638"/>
          </a:xfrm>
          <a:prstGeom prst="rect">
            <a:avLst/>
          </a:prstGeom>
          <a:noFill/>
          <a:ln w="12700" cap="sq">
            <a:noFill/>
            <a:miter lim="800000"/>
            <a:headEnd type="none" w="sm" len="sm"/>
            <a:tailEnd type="none" w="sm" len="sm"/>
          </a:ln>
        </p:spPr>
        <p:txBody>
          <a:bodyPr wrap="none">
            <a:spAutoFit/>
          </a:bodyPr>
          <a:lstStyle/>
          <a:p>
            <a:pPr algn="ctr" eaLnBrk="0" hangingPunct="0">
              <a:spcBef>
                <a:spcPct val="50000"/>
              </a:spcBef>
            </a:pPr>
            <a:r>
              <a:rPr lang="en-US" sz="1200" b="1" dirty="0">
                <a:solidFill>
                  <a:srgbClr val="000000"/>
                </a:solidFill>
              </a:rPr>
              <a:t>*Does not address industry-specific or optional formulas</a:t>
            </a:r>
          </a:p>
        </p:txBody>
      </p:sp>
    </p:spTree>
    <p:extLst>
      <p:ext uri="{BB962C8B-B14F-4D97-AF65-F5344CB8AC3E}">
        <p14:creationId xmlns:p14="http://schemas.microsoft.com/office/powerpoint/2010/main" val="37652571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sz="2200" b="0" i="0" dirty="0" smtClean="0"/>
              <a:t>Apportionment Principles – </a:t>
            </a:r>
            <a:r>
              <a:rPr lang="en-US" sz="2200" b="0" i="0" dirty="0" smtClean="0"/>
              <a:t>Apportionment Formulas*– 2017</a:t>
            </a:r>
            <a:endParaRPr lang="en-US" sz="2200" b="0" i="0" dirty="0"/>
          </a:p>
        </p:txBody>
      </p:sp>
      <p:sp>
        <p:nvSpPr>
          <p:cNvPr id="134" name="Date Placeholder 133"/>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0" name="Slide Number Placeholder 9"/>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182</a:t>
            </a:fld>
            <a:endParaRPr lang="en-GB" dirty="0">
              <a:solidFill>
                <a:srgbClr val="000000"/>
              </a:solidFill>
            </a:endParaRPr>
          </a:p>
        </p:txBody>
      </p:sp>
      <p:grpSp>
        <p:nvGrpSpPr>
          <p:cNvPr id="130" name="Group 128"/>
          <p:cNvGrpSpPr>
            <a:grpSpLocks/>
          </p:cNvGrpSpPr>
          <p:nvPr/>
        </p:nvGrpSpPr>
        <p:grpSpPr bwMode="auto">
          <a:xfrm>
            <a:off x="550862" y="1690689"/>
            <a:ext cx="7856538" cy="3962400"/>
            <a:chOff x="393" y="656"/>
            <a:chExt cx="4949" cy="2496"/>
          </a:xfrm>
        </p:grpSpPr>
        <p:sp>
          <p:nvSpPr>
            <p:cNvPr id="131" name="Line 2"/>
            <p:cNvSpPr>
              <a:spLocks noChangeShapeType="1"/>
            </p:cNvSpPr>
            <p:nvPr/>
          </p:nvSpPr>
          <p:spPr bwMode="blackWhite">
            <a:xfrm>
              <a:off x="5013" y="1397"/>
              <a:ext cx="152" cy="104"/>
            </a:xfrm>
            <a:prstGeom prst="line">
              <a:avLst/>
            </a:prstGeom>
            <a:noFill/>
            <a:ln w="9525">
              <a:solidFill>
                <a:srgbClr val="000000"/>
              </a:solidFill>
              <a:round/>
              <a:headEnd/>
              <a:tailEnd/>
            </a:ln>
          </p:spPr>
          <p:txBody>
            <a:bodyPr wrap="none" lIns="63500" tIns="0" rIns="64800" bIns="0"/>
            <a:lstStyle/>
            <a:p>
              <a:endParaRPr lang="en-US" dirty="0">
                <a:solidFill>
                  <a:srgbClr val="000000"/>
                </a:solidFill>
              </a:endParaRPr>
            </a:p>
          </p:txBody>
        </p:sp>
        <p:sp>
          <p:nvSpPr>
            <p:cNvPr id="132" name="Line 3"/>
            <p:cNvSpPr>
              <a:spLocks noChangeShapeType="1"/>
            </p:cNvSpPr>
            <p:nvPr/>
          </p:nvSpPr>
          <p:spPr bwMode="blackWhite">
            <a:xfrm>
              <a:off x="4750" y="1794"/>
              <a:ext cx="128" cy="40"/>
            </a:xfrm>
            <a:prstGeom prst="line">
              <a:avLst/>
            </a:prstGeom>
            <a:noFill/>
            <a:ln w="9525">
              <a:solidFill>
                <a:srgbClr val="000000"/>
              </a:solidFill>
              <a:round/>
              <a:headEnd/>
              <a:tailEnd/>
            </a:ln>
          </p:spPr>
          <p:txBody>
            <a:bodyPr wrap="none" lIns="63500" tIns="0" rIns="64800" bIns="0"/>
            <a:lstStyle/>
            <a:p>
              <a:endParaRPr lang="en-US" dirty="0">
                <a:solidFill>
                  <a:srgbClr val="000000"/>
                </a:solidFill>
              </a:endParaRPr>
            </a:p>
          </p:txBody>
        </p:sp>
        <p:sp>
          <p:nvSpPr>
            <p:cNvPr id="133" name="Line 4"/>
            <p:cNvSpPr>
              <a:spLocks noChangeShapeType="1"/>
            </p:cNvSpPr>
            <p:nvPr/>
          </p:nvSpPr>
          <p:spPr bwMode="blackWhite">
            <a:xfrm flipV="1">
              <a:off x="4801" y="1673"/>
              <a:ext cx="168" cy="72"/>
            </a:xfrm>
            <a:prstGeom prst="line">
              <a:avLst/>
            </a:prstGeom>
            <a:noFill/>
            <a:ln w="9525">
              <a:solidFill>
                <a:srgbClr val="000000"/>
              </a:solidFill>
              <a:round/>
              <a:headEnd/>
              <a:tailEnd/>
            </a:ln>
          </p:spPr>
          <p:txBody>
            <a:bodyPr wrap="none" lIns="63500" tIns="0" rIns="64800" bIns="0"/>
            <a:lstStyle/>
            <a:p>
              <a:endParaRPr lang="en-US" dirty="0">
                <a:solidFill>
                  <a:srgbClr val="000000"/>
                </a:solidFill>
              </a:endParaRPr>
            </a:p>
          </p:txBody>
        </p:sp>
        <p:sp>
          <p:nvSpPr>
            <p:cNvPr id="135" name="Line 5"/>
            <p:cNvSpPr>
              <a:spLocks noChangeShapeType="1"/>
            </p:cNvSpPr>
            <p:nvPr/>
          </p:nvSpPr>
          <p:spPr bwMode="blackWhite">
            <a:xfrm flipV="1">
              <a:off x="5056" y="1260"/>
              <a:ext cx="168" cy="72"/>
            </a:xfrm>
            <a:prstGeom prst="line">
              <a:avLst/>
            </a:prstGeom>
            <a:noFill/>
            <a:ln w="9525">
              <a:solidFill>
                <a:srgbClr val="000000"/>
              </a:solidFill>
              <a:round/>
              <a:headEnd/>
              <a:tailEnd/>
            </a:ln>
          </p:spPr>
          <p:txBody>
            <a:bodyPr wrap="none" lIns="63500" tIns="0" rIns="64800" bIns="0"/>
            <a:lstStyle/>
            <a:p>
              <a:endParaRPr lang="en-US" dirty="0">
                <a:solidFill>
                  <a:srgbClr val="000000"/>
                </a:solidFill>
              </a:endParaRPr>
            </a:p>
          </p:txBody>
        </p:sp>
        <p:sp>
          <p:nvSpPr>
            <p:cNvPr id="136" name="Freeform 8"/>
            <p:cNvSpPr>
              <a:spLocks/>
            </p:cNvSpPr>
            <p:nvPr/>
          </p:nvSpPr>
          <p:spPr bwMode="auto">
            <a:xfrm>
              <a:off x="995" y="656"/>
              <a:ext cx="576" cy="378"/>
            </a:xfrm>
            <a:custGeom>
              <a:avLst/>
              <a:gdLst>
                <a:gd name="T0" fmla="*/ 19 w 533"/>
                <a:gd name="T1" fmla="*/ 84 h 387"/>
                <a:gd name="T2" fmla="*/ 12 w 533"/>
                <a:gd name="T3" fmla="*/ 190 h 387"/>
                <a:gd name="T4" fmla="*/ 24 w 533"/>
                <a:gd name="T5" fmla="*/ 190 h 387"/>
                <a:gd name="T6" fmla="*/ 17 w 533"/>
                <a:gd name="T7" fmla="*/ 212 h 387"/>
                <a:gd name="T8" fmla="*/ 8 w 533"/>
                <a:gd name="T9" fmla="*/ 199 h 387"/>
                <a:gd name="T10" fmla="*/ 0 w 533"/>
                <a:gd name="T11" fmla="*/ 227 h 387"/>
                <a:gd name="T12" fmla="*/ 37 w 533"/>
                <a:gd name="T13" fmla="*/ 248 h 387"/>
                <a:gd name="T14" fmla="*/ 38 w 533"/>
                <a:gd name="T15" fmla="*/ 258 h 387"/>
                <a:gd name="T16" fmla="*/ 48 w 533"/>
                <a:gd name="T17" fmla="*/ 259 h 387"/>
                <a:gd name="T18" fmla="*/ 97 w 533"/>
                <a:gd name="T19" fmla="*/ 337 h 387"/>
                <a:gd name="T20" fmla="*/ 150 w 533"/>
                <a:gd name="T21" fmla="*/ 335 h 387"/>
                <a:gd name="T22" fmla="*/ 191 w 533"/>
                <a:gd name="T23" fmla="*/ 353 h 387"/>
                <a:gd name="T24" fmla="*/ 210 w 533"/>
                <a:gd name="T25" fmla="*/ 350 h 387"/>
                <a:gd name="T26" fmla="*/ 332 w 533"/>
                <a:gd name="T27" fmla="*/ 353 h 387"/>
                <a:gd name="T28" fmla="*/ 471 w 533"/>
                <a:gd name="T29" fmla="*/ 386 h 387"/>
                <a:gd name="T30" fmla="*/ 473 w 533"/>
                <a:gd name="T31" fmla="*/ 343 h 387"/>
                <a:gd name="T32" fmla="*/ 532 w 533"/>
                <a:gd name="T33" fmla="*/ 96 h 387"/>
                <a:gd name="T34" fmla="*/ 163 w 533"/>
                <a:gd name="T35" fmla="*/ 0 h 387"/>
                <a:gd name="T36" fmla="*/ 166 w 533"/>
                <a:gd name="T37" fmla="*/ 73 h 387"/>
                <a:gd name="T38" fmla="*/ 148 w 533"/>
                <a:gd name="T39" fmla="*/ 132 h 387"/>
                <a:gd name="T40" fmla="*/ 145 w 533"/>
                <a:gd name="T41" fmla="*/ 163 h 387"/>
                <a:gd name="T42" fmla="*/ 107 w 533"/>
                <a:gd name="T43" fmla="*/ 173 h 387"/>
                <a:gd name="T44" fmla="*/ 103 w 533"/>
                <a:gd name="T45" fmla="*/ 159 h 387"/>
                <a:gd name="T46" fmla="*/ 136 w 533"/>
                <a:gd name="T47" fmla="*/ 139 h 387"/>
                <a:gd name="T48" fmla="*/ 133 w 533"/>
                <a:gd name="T49" fmla="*/ 122 h 387"/>
                <a:gd name="T50" fmla="*/ 105 w 533"/>
                <a:gd name="T51" fmla="*/ 126 h 387"/>
                <a:gd name="T52" fmla="*/ 127 w 533"/>
                <a:gd name="T53" fmla="*/ 108 h 387"/>
                <a:gd name="T54" fmla="*/ 142 w 533"/>
                <a:gd name="T55" fmla="*/ 95 h 387"/>
                <a:gd name="T56" fmla="*/ 22 w 533"/>
                <a:gd name="T57" fmla="*/ 19 h 387"/>
                <a:gd name="T58" fmla="*/ 12 w 533"/>
                <a:gd name="T59" fmla="*/ 40 h 387"/>
                <a:gd name="T60" fmla="*/ 19 w 533"/>
                <a:gd name="T61" fmla="*/ 84 h 3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3"/>
                <a:gd name="T94" fmla="*/ 0 h 387"/>
                <a:gd name="T95" fmla="*/ 533 w 533"/>
                <a:gd name="T96" fmla="*/ 387 h 3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3" h="387">
                  <a:moveTo>
                    <a:pt x="19" y="84"/>
                  </a:moveTo>
                  <a:lnTo>
                    <a:pt x="12" y="190"/>
                  </a:lnTo>
                  <a:lnTo>
                    <a:pt x="24" y="190"/>
                  </a:lnTo>
                  <a:lnTo>
                    <a:pt x="17" y="212"/>
                  </a:lnTo>
                  <a:lnTo>
                    <a:pt x="8" y="199"/>
                  </a:lnTo>
                  <a:lnTo>
                    <a:pt x="0" y="227"/>
                  </a:lnTo>
                  <a:lnTo>
                    <a:pt x="37" y="248"/>
                  </a:lnTo>
                  <a:lnTo>
                    <a:pt x="38" y="258"/>
                  </a:lnTo>
                  <a:lnTo>
                    <a:pt x="48" y="259"/>
                  </a:lnTo>
                  <a:lnTo>
                    <a:pt x="97" y="337"/>
                  </a:lnTo>
                  <a:lnTo>
                    <a:pt x="150" y="335"/>
                  </a:lnTo>
                  <a:lnTo>
                    <a:pt x="191" y="353"/>
                  </a:lnTo>
                  <a:lnTo>
                    <a:pt x="210" y="350"/>
                  </a:lnTo>
                  <a:lnTo>
                    <a:pt x="332" y="353"/>
                  </a:lnTo>
                  <a:lnTo>
                    <a:pt x="471" y="386"/>
                  </a:lnTo>
                  <a:lnTo>
                    <a:pt x="473" y="343"/>
                  </a:lnTo>
                  <a:lnTo>
                    <a:pt x="532" y="96"/>
                  </a:lnTo>
                  <a:lnTo>
                    <a:pt x="163" y="0"/>
                  </a:lnTo>
                  <a:lnTo>
                    <a:pt x="166" y="73"/>
                  </a:lnTo>
                  <a:lnTo>
                    <a:pt x="148" y="132"/>
                  </a:lnTo>
                  <a:lnTo>
                    <a:pt x="145" y="163"/>
                  </a:lnTo>
                  <a:lnTo>
                    <a:pt x="107" y="173"/>
                  </a:lnTo>
                  <a:lnTo>
                    <a:pt x="103" y="159"/>
                  </a:lnTo>
                  <a:lnTo>
                    <a:pt x="136" y="139"/>
                  </a:lnTo>
                  <a:lnTo>
                    <a:pt x="133" y="122"/>
                  </a:lnTo>
                  <a:lnTo>
                    <a:pt x="105" y="126"/>
                  </a:lnTo>
                  <a:lnTo>
                    <a:pt x="127" y="108"/>
                  </a:lnTo>
                  <a:lnTo>
                    <a:pt x="142" y="95"/>
                  </a:lnTo>
                  <a:lnTo>
                    <a:pt x="22" y="19"/>
                  </a:lnTo>
                  <a:lnTo>
                    <a:pt x="12" y="40"/>
                  </a:lnTo>
                  <a:lnTo>
                    <a:pt x="19" y="84"/>
                  </a:lnTo>
                </a:path>
              </a:pathLst>
            </a:custGeom>
            <a:solidFill>
              <a:schemeClr val="bg1"/>
            </a:solidFill>
            <a:ln w="12700" cap="rnd">
              <a:solidFill>
                <a:srgbClr val="000000"/>
              </a:solidFill>
              <a:round/>
              <a:headEnd/>
              <a:tailEnd/>
            </a:ln>
          </p:spPr>
          <p:txBody>
            <a:bodyPr/>
            <a:lstStyle/>
            <a:p>
              <a:endParaRPr lang="en-US" dirty="0">
                <a:solidFill>
                  <a:srgbClr val="000000"/>
                </a:solidFill>
              </a:endParaRPr>
            </a:p>
          </p:txBody>
        </p:sp>
        <p:sp>
          <p:nvSpPr>
            <p:cNvPr id="137" name="Freeform 10"/>
            <p:cNvSpPr>
              <a:spLocks/>
            </p:cNvSpPr>
            <p:nvPr/>
          </p:nvSpPr>
          <p:spPr bwMode="auto">
            <a:xfrm>
              <a:off x="393" y="2186"/>
              <a:ext cx="917" cy="898"/>
            </a:xfrm>
            <a:custGeom>
              <a:avLst/>
              <a:gdLst>
                <a:gd name="T0" fmla="*/ 551 w 849"/>
                <a:gd name="T1" fmla="*/ 597 h 920"/>
                <a:gd name="T2" fmla="*/ 655 w 849"/>
                <a:gd name="T3" fmla="*/ 682 h 920"/>
                <a:gd name="T4" fmla="*/ 655 w 849"/>
                <a:gd name="T5" fmla="*/ 651 h 920"/>
                <a:gd name="T6" fmla="*/ 734 w 849"/>
                <a:gd name="T7" fmla="*/ 669 h 920"/>
                <a:gd name="T8" fmla="*/ 793 w 849"/>
                <a:gd name="T9" fmla="*/ 762 h 920"/>
                <a:gd name="T10" fmla="*/ 784 w 849"/>
                <a:gd name="T11" fmla="*/ 803 h 920"/>
                <a:gd name="T12" fmla="*/ 827 w 849"/>
                <a:gd name="T13" fmla="*/ 835 h 920"/>
                <a:gd name="T14" fmla="*/ 827 w 849"/>
                <a:gd name="T15" fmla="*/ 916 h 920"/>
                <a:gd name="T16" fmla="*/ 775 w 849"/>
                <a:gd name="T17" fmla="*/ 919 h 920"/>
                <a:gd name="T18" fmla="*/ 687 w 849"/>
                <a:gd name="T19" fmla="*/ 799 h 920"/>
                <a:gd name="T20" fmla="*/ 664 w 849"/>
                <a:gd name="T21" fmla="*/ 759 h 920"/>
                <a:gd name="T22" fmla="*/ 661 w 849"/>
                <a:gd name="T23" fmla="*/ 709 h 920"/>
                <a:gd name="T24" fmla="*/ 623 w 849"/>
                <a:gd name="T25" fmla="*/ 686 h 920"/>
                <a:gd name="T26" fmla="*/ 551 w 849"/>
                <a:gd name="T27" fmla="*/ 629 h 920"/>
                <a:gd name="T28" fmla="*/ 451 w 849"/>
                <a:gd name="T29" fmla="*/ 574 h 920"/>
                <a:gd name="T30" fmla="*/ 393 w 849"/>
                <a:gd name="T31" fmla="*/ 583 h 920"/>
                <a:gd name="T32" fmla="*/ 369 w 849"/>
                <a:gd name="T33" fmla="*/ 651 h 920"/>
                <a:gd name="T34" fmla="*/ 355 w 849"/>
                <a:gd name="T35" fmla="*/ 651 h 920"/>
                <a:gd name="T36" fmla="*/ 329 w 849"/>
                <a:gd name="T37" fmla="*/ 619 h 920"/>
                <a:gd name="T38" fmla="*/ 308 w 849"/>
                <a:gd name="T39" fmla="*/ 602 h 920"/>
                <a:gd name="T40" fmla="*/ 379 w 849"/>
                <a:gd name="T41" fmla="*/ 606 h 920"/>
                <a:gd name="T42" fmla="*/ 381 w 849"/>
                <a:gd name="T43" fmla="*/ 534 h 920"/>
                <a:gd name="T44" fmla="*/ 326 w 849"/>
                <a:gd name="T45" fmla="*/ 516 h 920"/>
                <a:gd name="T46" fmla="*/ 242 w 849"/>
                <a:gd name="T47" fmla="*/ 637 h 920"/>
                <a:gd name="T48" fmla="*/ 300 w 849"/>
                <a:gd name="T49" fmla="*/ 691 h 920"/>
                <a:gd name="T50" fmla="*/ 200 w 849"/>
                <a:gd name="T51" fmla="*/ 709 h 920"/>
                <a:gd name="T52" fmla="*/ 210 w 849"/>
                <a:gd name="T53" fmla="*/ 767 h 920"/>
                <a:gd name="T54" fmla="*/ 81 w 849"/>
                <a:gd name="T55" fmla="*/ 786 h 920"/>
                <a:gd name="T56" fmla="*/ 0 w 849"/>
                <a:gd name="T57" fmla="*/ 808 h 920"/>
                <a:gd name="T58" fmla="*/ 119 w 849"/>
                <a:gd name="T59" fmla="*/ 750 h 920"/>
                <a:gd name="T60" fmla="*/ 154 w 849"/>
                <a:gd name="T61" fmla="*/ 718 h 920"/>
                <a:gd name="T62" fmla="*/ 224 w 849"/>
                <a:gd name="T63" fmla="*/ 646 h 920"/>
                <a:gd name="T64" fmla="*/ 151 w 849"/>
                <a:gd name="T65" fmla="*/ 669 h 920"/>
                <a:gd name="T66" fmla="*/ 116 w 849"/>
                <a:gd name="T67" fmla="*/ 664 h 920"/>
                <a:gd name="T68" fmla="*/ 72 w 849"/>
                <a:gd name="T69" fmla="*/ 624 h 920"/>
                <a:gd name="T70" fmla="*/ 35 w 849"/>
                <a:gd name="T71" fmla="*/ 583 h 920"/>
                <a:gd name="T72" fmla="*/ 40 w 849"/>
                <a:gd name="T73" fmla="*/ 479 h 920"/>
                <a:gd name="T74" fmla="*/ 69 w 849"/>
                <a:gd name="T75" fmla="*/ 367 h 920"/>
                <a:gd name="T76" fmla="*/ 160 w 849"/>
                <a:gd name="T77" fmla="*/ 367 h 920"/>
                <a:gd name="T78" fmla="*/ 180 w 849"/>
                <a:gd name="T79" fmla="*/ 309 h 920"/>
                <a:gd name="T80" fmla="*/ 116 w 849"/>
                <a:gd name="T81" fmla="*/ 332 h 920"/>
                <a:gd name="T82" fmla="*/ 67 w 849"/>
                <a:gd name="T83" fmla="*/ 277 h 920"/>
                <a:gd name="T84" fmla="*/ 75 w 849"/>
                <a:gd name="T85" fmla="*/ 229 h 920"/>
                <a:gd name="T86" fmla="*/ 95 w 849"/>
                <a:gd name="T87" fmla="*/ 219 h 920"/>
                <a:gd name="T88" fmla="*/ 142 w 849"/>
                <a:gd name="T89" fmla="*/ 251 h 920"/>
                <a:gd name="T90" fmla="*/ 195 w 849"/>
                <a:gd name="T91" fmla="*/ 183 h 920"/>
                <a:gd name="T92" fmla="*/ 99 w 849"/>
                <a:gd name="T93" fmla="*/ 161 h 920"/>
                <a:gd name="T94" fmla="*/ 101 w 849"/>
                <a:gd name="T95" fmla="*/ 89 h 920"/>
                <a:gd name="T96" fmla="*/ 210 w 849"/>
                <a:gd name="T97" fmla="*/ 31 h 920"/>
                <a:gd name="T98" fmla="*/ 314 w 849"/>
                <a:gd name="T99" fmla="*/ 0 h 920"/>
                <a:gd name="T100" fmla="*/ 343 w 849"/>
                <a:gd name="T101" fmla="*/ 0 h 920"/>
                <a:gd name="T102" fmla="*/ 379 w 849"/>
                <a:gd name="T103" fmla="*/ 57 h 920"/>
                <a:gd name="T104" fmla="*/ 460 w 849"/>
                <a:gd name="T105" fmla="*/ 85 h 920"/>
                <a:gd name="T106" fmla="*/ 539 w 849"/>
                <a:gd name="T107" fmla="*/ 121 h 9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9"/>
                <a:gd name="T163" fmla="*/ 0 h 920"/>
                <a:gd name="T164" fmla="*/ 849 w 849"/>
                <a:gd name="T165" fmla="*/ 920 h 9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9" h="920">
                  <a:moveTo>
                    <a:pt x="551" y="121"/>
                  </a:moveTo>
                  <a:lnTo>
                    <a:pt x="551" y="597"/>
                  </a:lnTo>
                  <a:lnTo>
                    <a:pt x="577" y="597"/>
                  </a:lnTo>
                  <a:lnTo>
                    <a:pt x="655" y="682"/>
                  </a:lnTo>
                  <a:lnTo>
                    <a:pt x="679" y="682"/>
                  </a:lnTo>
                  <a:lnTo>
                    <a:pt x="655" y="651"/>
                  </a:lnTo>
                  <a:lnTo>
                    <a:pt x="673" y="629"/>
                  </a:lnTo>
                  <a:lnTo>
                    <a:pt x="734" y="669"/>
                  </a:lnTo>
                  <a:lnTo>
                    <a:pt x="711" y="709"/>
                  </a:lnTo>
                  <a:lnTo>
                    <a:pt x="793" y="762"/>
                  </a:lnTo>
                  <a:lnTo>
                    <a:pt x="772" y="786"/>
                  </a:lnTo>
                  <a:lnTo>
                    <a:pt x="784" y="803"/>
                  </a:lnTo>
                  <a:lnTo>
                    <a:pt x="827" y="803"/>
                  </a:lnTo>
                  <a:lnTo>
                    <a:pt x="827" y="835"/>
                  </a:lnTo>
                  <a:lnTo>
                    <a:pt x="848" y="862"/>
                  </a:lnTo>
                  <a:lnTo>
                    <a:pt x="827" y="916"/>
                  </a:lnTo>
                  <a:lnTo>
                    <a:pt x="775" y="853"/>
                  </a:lnTo>
                  <a:lnTo>
                    <a:pt x="775" y="919"/>
                  </a:lnTo>
                  <a:lnTo>
                    <a:pt x="731" y="799"/>
                  </a:lnTo>
                  <a:lnTo>
                    <a:pt x="687" y="799"/>
                  </a:lnTo>
                  <a:lnTo>
                    <a:pt x="687" y="759"/>
                  </a:lnTo>
                  <a:lnTo>
                    <a:pt x="664" y="759"/>
                  </a:lnTo>
                  <a:lnTo>
                    <a:pt x="676" y="731"/>
                  </a:lnTo>
                  <a:lnTo>
                    <a:pt x="661" y="709"/>
                  </a:lnTo>
                  <a:lnTo>
                    <a:pt x="623" y="731"/>
                  </a:lnTo>
                  <a:lnTo>
                    <a:pt x="623" y="686"/>
                  </a:lnTo>
                  <a:lnTo>
                    <a:pt x="605" y="686"/>
                  </a:lnTo>
                  <a:lnTo>
                    <a:pt x="551" y="629"/>
                  </a:lnTo>
                  <a:lnTo>
                    <a:pt x="460" y="629"/>
                  </a:lnTo>
                  <a:lnTo>
                    <a:pt x="451" y="574"/>
                  </a:lnTo>
                  <a:lnTo>
                    <a:pt x="415" y="556"/>
                  </a:lnTo>
                  <a:lnTo>
                    <a:pt x="393" y="583"/>
                  </a:lnTo>
                  <a:lnTo>
                    <a:pt x="408" y="606"/>
                  </a:lnTo>
                  <a:lnTo>
                    <a:pt x="369" y="651"/>
                  </a:lnTo>
                  <a:lnTo>
                    <a:pt x="355" y="615"/>
                  </a:lnTo>
                  <a:lnTo>
                    <a:pt x="355" y="651"/>
                  </a:lnTo>
                  <a:lnTo>
                    <a:pt x="294" y="664"/>
                  </a:lnTo>
                  <a:lnTo>
                    <a:pt x="329" y="619"/>
                  </a:lnTo>
                  <a:lnTo>
                    <a:pt x="308" y="624"/>
                  </a:lnTo>
                  <a:lnTo>
                    <a:pt x="308" y="602"/>
                  </a:lnTo>
                  <a:lnTo>
                    <a:pt x="343" y="579"/>
                  </a:lnTo>
                  <a:lnTo>
                    <a:pt x="379" y="606"/>
                  </a:lnTo>
                  <a:lnTo>
                    <a:pt x="358" y="565"/>
                  </a:lnTo>
                  <a:lnTo>
                    <a:pt x="381" y="534"/>
                  </a:lnTo>
                  <a:lnTo>
                    <a:pt x="326" y="565"/>
                  </a:lnTo>
                  <a:lnTo>
                    <a:pt x="326" y="516"/>
                  </a:lnTo>
                  <a:lnTo>
                    <a:pt x="285" y="615"/>
                  </a:lnTo>
                  <a:lnTo>
                    <a:pt x="242" y="637"/>
                  </a:lnTo>
                  <a:lnTo>
                    <a:pt x="242" y="654"/>
                  </a:lnTo>
                  <a:lnTo>
                    <a:pt x="300" y="691"/>
                  </a:lnTo>
                  <a:lnTo>
                    <a:pt x="224" y="736"/>
                  </a:lnTo>
                  <a:lnTo>
                    <a:pt x="200" y="709"/>
                  </a:lnTo>
                  <a:lnTo>
                    <a:pt x="160" y="736"/>
                  </a:lnTo>
                  <a:lnTo>
                    <a:pt x="210" y="767"/>
                  </a:lnTo>
                  <a:lnTo>
                    <a:pt x="87" y="799"/>
                  </a:lnTo>
                  <a:lnTo>
                    <a:pt x="81" y="786"/>
                  </a:lnTo>
                  <a:lnTo>
                    <a:pt x="29" y="813"/>
                  </a:lnTo>
                  <a:lnTo>
                    <a:pt x="0" y="808"/>
                  </a:lnTo>
                  <a:lnTo>
                    <a:pt x="20" y="790"/>
                  </a:lnTo>
                  <a:lnTo>
                    <a:pt x="119" y="750"/>
                  </a:lnTo>
                  <a:lnTo>
                    <a:pt x="119" y="736"/>
                  </a:lnTo>
                  <a:lnTo>
                    <a:pt x="154" y="718"/>
                  </a:lnTo>
                  <a:lnTo>
                    <a:pt x="163" y="682"/>
                  </a:lnTo>
                  <a:lnTo>
                    <a:pt x="224" y="646"/>
                  </a:lnTo>
                  <a:lnTo>
                    <a:pt x="168" y="646"/>
                  </a:lnTo>
                  <a:lnTo>
                    <a:pt x="151" y="669"/>
                  </a:lnTo>
                  <a:lnTo>
                    <a:pt x="136" y="654"/>
                  </a:lnTo>
                  <a:lnTo>
                    <a:pt x="116" y="664"/>
                  </a:lnTo>
                  <a:lnTo>
                    <a:pt x="104" y="624"/>
                  </a:lnTo>
                  <a:lnTo>
                    <a:pt x="72" y="624"/>
                  </a:lnTo>
                  <a:lnTo>
                    <a:pt x="87" y="570"/>
                  </a:lnTo>
                  <a:lnTo>
                    <a:pt x="35" y="583"/>
                  </a:lnTo>
                  <a:lnTo>
                    <a:pt x="5" y="511"/>
                  </a:lnTo>
                  <a:lnTo>
                    <a:pt x="40" y="479"/>
                  </a:lnTo>
                  <a:lnTo>
                    <a:pt x="20" y="426"/>
                  </a:lnTo>
                  <a:lnTo>
                    <a:pt x="69" y="367"/>
                  </a:lnTo>
                  <a:lnTo>
                    <a:pt x="95" y="394"/>
                  </a:lnTo>
                  <a:lnTo>
                    <a:pt x="160" y="367"/>
                  </a:lnTo>
                  <a:lnTo>
                    <a:pt x="145" y="332"/>
                  </a:lnTo>
                  <a:lnTo>
                    <a:pt x="180" y="309"/>
                  </a:lnTo>
                  <a:lnTo>
                    <a:pt x="160" y="287"/>
                  </a:lnTo>
                  <a:lnTo>
                    <a:pt x="116" y="332"/>
                  </a:lnTo>
                  <a:lnTo>
                    <a:pt x="72" y="309"/>
                  </a:lnTo>
                  <a:lnTo>
                    <a:pt x="67" y="277"/>
                  </a:lnTo>
                  <a:lnTo>
                    <a:pt x="14" y="274"/>
                  </a:lnTo>
                  <a:lnTo>
                    <a:pt x="75" y="229"/>
                  </a:lnTo>
                  <a:lnTo>
                    <a:pt x="95" y="242"/>
                  </a:lnTo>
                  <a:lnTo>
                    <a:pt x="95" y="219"/>
                  </a:lnTo>
                  <a:lnTo>
                    <a:pt x="136" y="207"/>
                  </a:lnTo>
                  <a:lnTo>
                    <a:pt x="142" y="251"/>
                  </a:lnTo>
                  <a:lnTo>
                    <a:pt x="171" y="251"/>
                  </a:lnTo>
                  <a:lnTo>
                    <a:pt x="195" y="183"/>
                  </a:lnTo>
                  <a:lnTo>
                    <a:pt x="145" y="188"/>
                  </a:lnTo>
                  <a:lnTo>
                    <a:pt x="99" y="161"/>
                  </a:lnTo>
                  <a:lnTo>
                    <a:pt x="113" y="129"/>
                  </a:lnTo>
                  <a:lnTo>
                    <a:pt x="101" y="89"/>
                  </a:lnTo>
                  <a:lnTo>
                    <a:pt x="210" y="63"/>
                  </a:lnTo>
                  <a:lnTo>
                    <a:pt x="210" y="31"/>
                  </a:lnTo>
                  <a:lnTo>
                    <a:pt x="270" y="0"/>
                  </a:lnTo>
                  <a:lnTo>
                    <a:pt x="314" y="0"/>
                  </a:lnTo>
                  <a:lnTo>
                    <a:pt x="343" y="31"/>
                  </a:lnTo>
                  <a:lnTo>
                    <a:pt x="343" y="0"/>
                  </a:lnTo>
                  <a:lnTo>
                    <a:pt x="355" y="0"/>
                  </a:lnTo>
                  <a:lnTo>
                    <a:pt x="379" y="57"/>
                  </a:lnTo>
                  <a:lnTo>
                    <a:pt x="415" y="57"/>
                  </a:lnTo>
                  <a:lnTo>
                    <a:pt x="460" y="85"/>
                  </a:lnTo>
                  <a:lnTo>
                    <a:pt x="506" y="85"/>
                  </a:lnTo>
                  <a:lnTo>
                    <a:pt x="539" y="121"/>
                  </a:lnTo>
                  <a:lnTo>
                    <a:pt x="551" y="121"/>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138" name="Rectangle 11"/>
            <p:cNvSpPr>
              <a:spLocks noChangeArrowheads="1"/>
            </p:cNvSpPr>
            <p:nvPr/>
          </p:nvSpPr>
          <p:spPr bwMode="auto">
            <a:xfrm>
              <a:off x="647" y="2463"/>
              <a:ext cx="206" cy="133"/>
            </a:xfrm>
            <a:prstGeom prst="rect">
              <a:avLst/>
            </a:prstGeom>
            <a:noFill/>
            <a:ln w="12700">
              <a:noFill/>
              <a:miter lim="800000"/>
              <a:headEnd/>
              <a:tailEnd/>
            </a:ln>
          </p:spPr>
          <p:txBody>
            <a:bodyPr wrap="none" lIns="90488" tIns="44450" rIns="90488" bIns="44450">
              <a:spAutoFit/>
            </a:bodyPr>
            <a:lstStyle/>
            <a:p>
              <a:pPr eaLnBrk="0" hangingPunct="0"/>
              <a:r>
                <a:rPr lang="en-US" sz="800" b="1" dirty="0">
                  <a:solidFill>
                    <a:srgbClr val="FFFFFF"/>
                  </a:solidFill>
                </a:rPr>
                <a:t>AK</a:t>
              </a:r>
            </a:p>
          </p:txBody>
        </p:sp>
        <p:grpSp>
          <p:nvGrpSpPr>
            <p:cNvPr id="139" name="Group 12"/>
            <p:cNvGrpSpPr>
              <a:grpSpLocks/>
            </p:cNvGrpSpPr>
            <p:nvPr/>
          </p:nvGrpSpPr>
          <p:grpSpPr bwMode="auto">
            <a:xfrm>
              <a:off x="1445" y="2716"/>
              <a:ext cx="490" cy="340"/>
              <a:chOff x="261" y="2609"/>
              <a:chExt cx="453" cy="349"/>
            </a:xfrm>
          </p:grpSpPr>
          <p:sp>
            <p:nvSpPr>
              <p:cNvPr id="239" name="Rectangle 13"/>
              <p:cNvSpPr>
                <a:spLocks noChangeArrowheads="1"/>
              </p:cNvSpPr>
              <p:nvPr/>
            </p:nvSpPr>
            <p:spPr bwMode="auto">
              <a:xfrm>
                <a:off x="542" y="2609"/>
                <a:ext cx="172" cy="145"/>
              </a:xfrm>
              <a:prstGeom prst="rect">
                <a:avLst/>
              </a:prstGeom>
              <a:solidFill>
                <a:srgbClr val="FF0000"/>
              </a:solidFill>
              <a:ln w="12700">
                <a:solidFill>
                  <a:schemeClr val="tx1"/>
                </a:solidFill>
                <a:miter lim="800000"/>
                <a:headEnd/>
                <a:tailEnd/>
              </a:ln>
            </p:spPr>
            <p:txBody>
              <a:bodyPr wrap="none" lIns="90488" tIns="44450" rIns="90488" bIns="44450">
                <a:spAutoFit/>
              </a:bodyPr>
              <a:lstStyle/>
              <a:p>
                <a:pPr eaLnBrk="0" hangingPunct="0"/>
                <a:r>
                  <a:rPr lang="en-US" sz="800" b="1" dirty="0">
                    <a:solidFill>
                      <a:srgbClr val="FFFFFF"/>
                    </a:solidFill>
                  </a:rPr>
                  <a:t>HI</a:t>
                </a:r>
              </a:p>
            </p:txBody>
          </p:sp>
          <p:grpSp>
            <p:nvGrpSpPr>
              <p:cNvPr id="240" name="Group 14" descr="25%"/>
              <p:cNvGrpSpPr>
                <a:grpSpLocks/>
              </p:cNvGrpSpPr>
              <p:nvPr/>
            </p:nvGrpSpPr>
            <p:grpSpPr bwMode="auto">
              <a:xfrm>
                <a:off x="261" y="2743"/>
                <a:ext cx="435" cy="215"/>
                <a:chOff x="261" y="2743"/>
                <a:chExt cx="435" cy="215"/>
              </a:xfrm>
            </p:grpSpPr>
            <p:sp>
              <p:nvSpPr>
                <p:cNvPr id="241" name="Freeform 15"/>
                <p:cNvSpPr>
                  <a:spLocks/>
                </p:cNvSpPr>
                <p:nvPr/>
              </p:nvSpPr>
              <p:spPr bwMode="auto">
                <a:xfrm>
                  <a:off x="600" y="2850"/>
                  <a:ext cx="96" cy="46"/>
                </a:xfrm>
                <a:custGeom>
                  <a:avLst/>
                  <a:gdLst>
                    <a:gd name="T0" fmla="*/ 43 w 96"/>
                    <a:gd name="T1" fmla="*/ 0 h 46"/>
                    <a:gd name="T2" fmla="*/ 95 w 96"/>
                    <a:gd name="T3" fmla="*/ 45 h 46"/>
                    <a:gd name="T4" fmla="*/ 0 w 96"/>
                    <a:gd name="T5" fmla="*/ 45 h 46"/>
                    <a:gd name="T6" fmla="*/ 43 w 96"/>
                    <a:gd name="T7" fmla="*/ 0 h 46"/>
                    <a:gd name="T8" fmla="*/ 0 60000 65536"/>
                    <a:gd name="T9" fmla="*/ 0 60000 65536"/>
                    <a:gd name="T10" fmla="*/ 0 60000 65536"/>
                    <a:gd name="T11" fmla="*/ 0 60000 65536"/>
                    <a:gd name="T12" fmla="*/ 0 w 96"/>
                    <a:gd name="T13" fmla="*/ 0 h 46"/>
                    <a:gd name="T14" fmla="*/ 96 w 96"/>
                    <a:gd name="T15" fmla="*/ 46 h 46"/>
                  </a:gdLst>
                  <a:ahLst/>
                  <a:cxnLst>
                    <a:cxn ang="T8">
                      <a:pos x="T0" y="T1"/>
                    </a:cxn>
                    <a:cxn ang="T9">
                      <a:pos x="T2" y="T3"/>
                    </a:cxn>
                    <a:cxn ang="T10">
                      <a:pos x="T4" y="T5"/>
                    </a:cxn>
                    <a:cxn ang="T11">
                      <a:pos x="T6" y="T7"/>
                    </a:cxn>
                  </a:cxnLst>
                  <a:rect l="T12" t="T13" r="T14" b="T15"/>
                  <a:pathLst>
                    <a:path w="96" h="46">
                      <a:moveTo>
                        <a:pt x="43" y="0"/>
                      </a:moveTo>
                      <a:lnTo>
                        <a:pt x="95" y="45"/>
                      </a:lnTo>
                      <a:lnTo>
                        <a:pt x="0" y="45"/>
                      </a:lnTo>
                      <a:lnTo>
                        <a:pt x="43" y="0"/>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242" name="Freeform 16"/>
                <p:cNvSpPr>
                  <a:spLocks/>
                </p:cNvSpPr>
                <p:nvPr/>
              </p:nvSpPr>
              <p:spPr bwMode="auto">
                <a:xfrm>
                  <a:off x="508" y="2878"/>
                  <a:ext cx="82" cy="80"/>
                </a:xfrm>
                <a:custGeom>
                  <a:avLst/>
                  <a:gdLst>
                    <a:gd name="T0" fmla="*/ 81 w 82"/>
                    <a:gd name="T1" fmla="*/ 12 h 80"/>
                    <a:gd name="T2" fmla="*/ 0 w 82"/>
                    <a:gd name="T3" fmla="*/ 79 h 80"/>
                    <a:gd name="T4" fmla="*/ 37 w 82"/>
                    <a:gd name="T5" fmla="*/ 0 h 80"/>
                    <a:gd name="T6" fmla="*/ 81 w 82"/>
                    <a:gd name="T7" fmla="*/ 12 h 80"/>
                    <a:gd name="T8" fmla="*/ 0 60000 65536"/>
                    <a:gd name="T9" fmla="*/ 0 60000 65536"/>
                    <a:gd name="T10" fmla="*/ 0 60000 65536"/>
                    <a:gd name="T11" fmla="*/ 0 60000 65536"/>
                    <a:gd name="T12" fmla="*/ 0 w 82"/>
                    <a:gd name="T13" fmla="*/ 0 h 80"/>
                    <a:gd name="T14" fmla="*/ 82 w 82"/>
                    <a:gd name="T15" fmla="*/ 80 h 80"/>
                  </a:gdLst>
                  <a:ahLst/>
                  <a:cxnLst>
                    <a:cxn ang="T8">
                      <a:pos x="T0" y="T1"/>
                    </a:cxn>
                    <a:cxn ang="T9">
                      <a:pos x="T2" y="T3"/>
                    </a:cxn>
                    <a:cxn ang="T10">
                      <a:pos x="T4" y="T5"/>
                    </a:cxn>
                    <a:cxn ang="T11">
                      <a:pos x="T6" y="T7"/>
                    </a:cxn>
                  </a:cxnLst>
                  <a:rect l="T12" t="T13" r="T14" b="T15"/>
                  <a:pathLst>
                    <a:path w="82" h="80">
                      <a:moveTo>
                        <a:pt x="81" y="12"/>
                      </a:moveTo>
                      <a:lnTo>
                        <a:pt x="0" y="79"/>
                      </a:lnTo>
                      <a:lnTo>
                        <a:pt x="37" y="0"/>
                      </a:lnTo>
                      <a:lnTo>
                        <a:pt x="81" y="12"/>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243" name="Freeform 17"/>
                <p:cNvSpPr>
                  <a:spLocks/>
                </p:cNvSpPr>
                <p:nvPr/>
              </p:nvSpPr>
              <p:spPr bwMode="auto">
                <a:xfrm>
                  <a:off x="441" y="2881"/>
                  <a:ext cx="60" cy="71"/>
                </a:xfrm>
                <a:custGeom>
                  <a:avLst/>
                  <a:gdLst>
                    <a:gd name="T0" fmla="*/ 59 w 60"/>
                    <a:gd name="T1" fmla="*/ 10 h 71"/>
                    <a:gd name="T2" fmla="*/ 17 w 60"/>
                    <a:gd name="T3" fmla="*/ 57 h 71"/>
                    <a:gd name="T4" fmla="*/ 0 w 60"/>
                    <a:gd name="T5" fmla="*/ 70 h 71"/>
                    <a:gd name="T6" fmla="*/ 33 w 60"/>
                    <a:gd name="T7" fmla="*/ 0 h 71"/>
                    <a:gd name="T8" fmla="*/ 59 w 60"/>
                    <a:gd name="T9" fmla="*/ 10 h 71"/>
                    <a:gd name="T10" fmla="*/ 0 60000 65536"/>
                    <a:gd name="T11" fmla="*/ 0 60000 65536"/>
                    <a:gd name="T12" fmla="*/ 0 60000 65536"/>
                    <a:gd name="T13" fmla="*/ 0 60000 65536"/>
                    <a:gd name="T14" fmla="*/ 0 60000 65536"/>
                    <a:gd name="T15" fmla="*/ 0 w 60"/>
                    <a:gd name="T16" fmla="*/ 0 h 71"/>
                    <a:gd name="T17" fmla="*/ 60 w 60"/>
                    <a:gd name="T18" fmla="*/ 71 h 71"/>
                  </a:gdLst>
                  <a:ahLst/>
                  <a:cxnLst>
                    <a:cxn ang="T10">
                      <a:pos x="T0" y="T1"/>
                    </a:cxn>
                    <a:cxn ang="T11">
                      <a:pos x="T2" y="T3"/>
                    </a:cxn>
                    <a:cxn ang="T12">
                      <a:pos x="T4" y="T5"/>
                    </a:cxn>
                    <a:cxn ang="T13">
                      <a:pos x="T6" y="T7"/>
                    </a:cxn>
                    <a:cxn ang="T14">
                      <a:pos x="T8" y="T9"/>
                    </a:cxn>
                  </a:cxnLst>
                  <a:rect l="T15" t="T16" r="T17" b="T18"/>
                  <a:pathLst>
                    <a:path w="60" h="71">
                      <a:moveTo>
                        <a:pt x="59" y="10"/>
                      </a:moveTo>
                      <a:lnTo>
                        <a:pt x="17" y="57"/>
                      </a:lnTo>
                      <a:lnTo>
                        <a:pt x="0" y="70"/>
                      </a:lnTo>
                      <a:lnTo>
                        <a:pt x="33" y="0"/>
                      </a:lnTo>
                      <a:lnTo>
                        <a:pt x="59" y="10"/>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244" name="Freeform 18"/>
                <p:cNvSpPr>
                  <a:spLocks/>
                </p:cNvSpPr>
                <p:nvPr/>
              </p:nvSpPr>
              <p:spPr bwMode="auto">
                <a:xfrm>
                  <a:off x="399" y="2897"/>
                  <a:ext cx="41" cy="53"/>
                </a:xfrm>
                <a:custGeom>
                  <a:avLst/>
                  <a:gdLst>
                    <a:gd name="T0" fmla="*/ 0 w 41"/>
                    <a:gd name="T1" fmla="*/ 0 h 53"/>
                    <a:gd name="T2" fmla="*/ 10 w 41"/>
                    <a:gd name="T3" fmla="*/ 52 h 53"/>
                    <a:gd name="T4" fmla="*/ 40 w 41"/>
                    <a:gd name="T5" fmla="*/ 11 h 53"/>
                    <a:gd name="T6" fmla="*/ 0 w 41"/>
                    <a:gd name="T7" fmla="*/ 0 h 53"/>
                    <a:gd name="T8" fmla="*/ 0 60000 65536"/>
                    <a:gd name="T9" fmla="*/ 0 60000 65536"/>
                    <a:gd name="T10" fmla="*/ 0 60000 65536"/>
                    <a:gd name="T11" fmla="*/ 0 60000 65536"/>
                    <a:gd name="T12" fmla="*/ 0 w 41"/>
                    <a:gd name="T13" fmla="*/ 0 h 53"/>
                    <a:gd name="T14" fmla="*/ 41 w 41"/>
                    <a:gd name="T15" fmla="*/ 53 h 53"/>
                  </a:gdLst>
                  <a:ahLst/>
                  <a:cxnLst>
                    <a:cxn ang="T8">
                      <a:pos x="T0" y="T1"/>
                    </a:cxn>
                    <a:cxn ang="T9">
                      <a:pos x="T2" y="T3"/>
                    </a:cxn>
                    <a:cxn ang="T10">
                      <a:pos x="T4" y="T5"/>
                    </a:cxn>
                    <a:cxn ang="T11">
                      <a:pos x="T6" y="T7"/>
                    </a:cxn>
                  </a:cxnLst>
                  <a:rect l="T12" t="T13" r="T14" b="T15"/>
                  <a:pathLst>
                    <a:path w="41" h="53">
                      <a:moveTo>
                        <a:pt x="0" y="0"/>
                      </a:moveTo>
                      <a:lnTo>
                        <a:pt x="10" y="52"/>
                      </a:lnTo>
                      <a:lnTo>
                        <a:pt x="40" y="11"/>
                      </a:lnTo>
                      <a:lnTo>
                        <a:pt x="0" y="0"/>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245" name="Freeform 19"/>
                <p:cNvSpPr>
                  <a:spLocks/>
                </p:cNvSpPr>
                <p:nvPr/>
              </p:nvSpPr>
              <p:spPr bwMode="auto">
                <a:xfrm>
                  <a:off x="351" y="2905"/>
                  <a:ext cx="48" cy="41"/>
                </a:xfrm>
                <a:custGeom>
                  <a:avLst/>
                  <a:gdLst>
                    <a:gd name="T0" fmla="*/ 0 w 48"/>
                    <a:gd name="T1" fmla="*/ 0 h 41"/>
                    <a:gd name="T2" fmla="*/ 11 w 48"/>
                    <a:gd name="T3" fmla="*/ 29 h 41"/>
                    <a:gd name="T4" fmla="*/ 47 w 48"/>
                    <a:gd name="T5" fmla="*/ 40 h 41"/>
                    <a:gd name="T6" fmla="*/ 36 w 48"/>
                    <a:gd name="T7" fmla="*/ 9 h 41"/>
                    <a:gd name="T8" fmla="*/ 0 w 48"/>
                    <a:gd name="T9" fmla="*/ 0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0" y="0"/>
                      </a:moveTo>
                      <a:lnTo>
                        <a:pt x="11" y="29"/>
                      </a:lnTo>
                      <a:lnTo>
                        <a:pt x="47" y="40"/>
                      </a:lnTo>
                      <a:lnTo>
                        <a:pt x="36" y="9"/>
                      </a:lnTo>
                      <a:lnTo>
                        <a:pt x="0" y="0"/>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246" name="Freeform 20"/>
                <p:cNvSpPr>
                  <a:spLocks/>
                </p:cNvSpPr>
                <p:nvPr/>
              </p:nvSpPr>
              <p:spPr bwMode="auto">
                <a:xfrm>
                  <a:off x="261" y="2853"/>
                  <a:ext cx="89" cy="43"/>
                </a:xfrm>
                <a:custGeom>
                  <a:avLst/>
                  <a:gdLst>
                    <a:gd name="T0" fmla="*/ 88 w 89"/>
                    <a:gd name="T1" fmla="*/ 0 h 43"/>
                    <a:gd name="T2" fmla="*/ 77 w 89"/>
                    <a:gd name="T3" fmla="*/ 42 h 43"/>
                    <a:gd name="T4" fmla="*/ 0 w 89"/>
                    <a:gd name="T5" fmla="*/ 0 h 43"/>
                    <a:gd name="T6" fmla="*/ 88 w 89"/>
                    <a:gd name="T7" fmla="*/ 0 h 43"/>
                    <a:gd name="T8" fmla="*/ 0 60000 65536"/>
                    <a:gd name="T9" fmla="*/ 0 60000 65536"/>
                    <a:gd name="T10" fmla="*/ 0 60000 65536"/>
                    <a:gd name="T11" fmla="*/ 0 60000 65536"/>
                    <a:gd name="T12" fmla="*/ 0 w 89"/>
                    <a:gd name="T13" fmla="*/ 0 h 43"/>
                    <a:gd name="T14" fmla="*/ 89 w 89"/>
                    <a:gd name="T15" fmla="*/ 43 h 43"/>
                  </a:gdLst>
                  <a:ahLst/>
                  <a:cxnLst>
                    <a:cxn ang="T8">
                      <a:pos x="T0" y="T1"/>
                    </a:cxn>
                    <a:cxn ang="T9">
                      <a:pos x="T2" y="T3"/>
                    </a:cxn>
                    <a:cxn ang="T10">
                      <a:pos x="T4" y="T5"/>
                    </a:cxn>
                    <a:cxn ang="T11">
                      <a:pos x="T6" y="T7"/>
                    </a:cxn>
                  </a:cxnLst>
                  <a:rect l="T12" t="T13" r="T14" b="T15"/>
                  <a:pathLst>
                    <a:path w="89" h="43">
                      <a:moveTo>
                        <a:pt x="88" y="0"/>
                      </a:moveTo>
                      <a:lnTo>
                        <a:pt x="77" y="42"/>
                      </a:lnTo>
                      <a:lnTo>
                        <a:pt x="0" y="0"/>
                      </a:lnTo>
                      <a:lnTo>
                        <a:pt x="88" y="0"/>
                      </a:lnTo>
                    </a:path>
                  </a:pathLst>
                </a:custGeom>
                <a:solidFill>
                  <a:srgbClr val="FF0000"/>
                </a:solidFill>
                <a:ln w="12700" cap="rnd">
                  <a:solidFill>
                    <a:schemeClr val="tx1"/>
                  </a:solidFill>
                  <a:round/>
                  <a:headEnd/>
                  <a:tailEnd/>
                </a:ln>
              </p:spPr>
              <p:txBody>
                <a:bodyPr/>
                <a:lstStyle/>
                <a:p>
                  <a:endParaRPr lang="en-US" dirty="0">
                    <a:solidFill>
                      <a:srgbClr val="000000"/>
                    </a:solidFill>
                  </a:endParaRPr>
                </a:p>
              </p:txBody>
            </p:sp>
            <p:sp>
              <p:nvSpPr>
                <p:cNvPr id="247" name="Line 21" descr="25%"/>
                <p:cNvSpPr>
                  <a:spLocks noChangeShapeType="1"/>
                </p:cNvSpPr>
                <p:nvPr/>
              </p:nvSpPr>
              <p:spPr bwMode="auto">
                <a:xfrm flipV="1">
                  <a:off x="477" y="2743"/>
                  <a:ext cx="136" cy="128"/>
                </a:xfrm>
                <a:prstGeom prst="line">
                  <a:avLst/>
                </a:prstGeom>
                <a:noFill/>
                <a:ln w="12700">
                  <a:solidFill>
                    <a:schemeClr val="tx1"/>
                  </a:solidFill>
                  <a:round/>
                  <a:headEnd type="triangle" w="med" len="med"/>
                  <a:tailEnd/>
                </a:ln>
              </p:spPr>
              <p:txBody>
                <a:bodyPr wrap="none" anchor="ctr"/>
                <a:lstStyle/>
                <a:p>
                  <a:endParaRPr lang="en-US" dirty="0">
                    <a:solidFill>
                      <a:srgbClr val="000000"/>
                    </a:solidFill>
                  </a:endParaRPr>
                </a:p>
              </p:txBody>
            </p:sp>
          </p:grpSp>
        </p:grpSp>
        <p:sp>
          <p:nvSpPr>
            <p:cNvPr id="140" name="Freeform 22"/>
            <p:cNvSpPr>
              <a:spLocks/>
            </p:cNvSpPr>
            <p:nvPr/>
          </p:nvSpPr>
          <p:spPr bwMode="auto">
            <a:xfrm>
              <a:off x="1526" y="1455"/>
              <a:ext cx="490" cy="549"/>
            </a:xfrm>
            <a:custGeom>
              <a:avLst/>
              <a:gdLst>
                <a:gd name="T0" fmla="*/ 98 w 453"/>
                <a:gd name="T1" fmla="*/ 0 h 562"/>
                <a:gd name="T2" fmla="*/ 316 w 453"/>
                <a:gd name="T3" fmla="*/ 40 h 562"/>
                <a:gd name="T4" fmla="*/ 301 w 453"/>
                <a:gd name="T5" fmla="*/ 139 h 562"/>
                <a:gd name="T6" fmla="*/ 452 w 453"/>
                <a:gd name="T7" fmla="*/ 163 h 562"/>
                <a:gd name="T8" fmla="*/ 393 w 453"/>
                <a:gd name="T9" fmla="*/ 561 h 562"/>
                <a:gd name="T10" fmla="*/ 0 w 453"/>
                <a:gd name="T11" fmla="*/ 493 h 562"/>
                <a:gd name="T12" fmla="*/ 98 w 453"/>
                <a:gd name="T13" fmla="*/ 0 h 562"/>
                <a:gd name="T14" fmla="*/ 0 60000 65536"/>
                <a:gd name="T15" fmla="*/ 0 60000 65536"/>
                <a:gd name="T16" fmla="*/ 0 60000 65536"/>
                <a:gd name="T17" fmla="*/ 0 60000 65536"/>
                <a:gd name="T18" fmla="*/ 0 60000 65536"/>
                <a:gd name="T19" fmla="*/ 0 60000 65536"/>
                <a:gd name="T20" fmla="*/ 0 60000 65536"/>
                <a:gd name="T21" fmla="*/ 0 w 453"/>
                <a:gd name="T22" fmla="*/ 0 h 562"/>
                <a:gd name="T23" fmla="*/ 453 w 453"/>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562">
                  <a:moveTo>
                    <a:pt x="98" y="0"/>
                  </a:moveTo>
                  <a:lnTo>
                    <a:pt x="316" y="40"/>
                  </a:lnTo>
                  <a:lnTo>
                    <a:pt x="301" y="139"/>
                  </a:lnTo>
                  <a:lnTo>
                    <a:pt x="452" y="163"/>
                  </a:lnTo>
                  <a:lnTo>
                    <a:pt x="393" y="561"/>
                  </a:lnTo>
                  <a:lnTo>
                    <a:pt x="0" y="493"/>
                  </a:lnTo>
                  <a:lnTo>
                    <a:pt x="98" y="0"/>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141" name="Freeform 23"/>
            <p:cNvSpPr>
              <a:spLocks/>
            </p:cNvSpPr>
            <p:nvPr/>
          </p:nvSpPr>
          <p:spPr bwMode="auto">
            <a:xfrm>
              <a:off x="844" y="886"/>
              <a:ext cx="688" cy="525"/>
            </a:xfrm>
            <a:custGeom>
              <a:avLst/>
              <a:gdLst>
                <a:gd name="T0" fmla="*/ 0 w 636"/>
                <a:gd name="T1" fmla="*/ 399 h 537"/>
                <a:gd name="T2" fmla="*/ 27 w 636"/>
                <a:gd name="T3" fmla="*/ 263 h 537"/>
                <a:gd name="T4" fmla="*/ 59 w 636"/>
                <a:gd name="T5" fmla="*/ 224 h 537"/>
                <a:gd name="T6" fmla="*/ 136 w 636"/>
                <a:gd name="T7" fmla="*/ 0 h 537"/>
                <a:gd name="T8" fmla="*/ 176 w 636"/>
                <a:gd name="T9" fmla="*/ 11 h 537"/>
                <a:gd name="T10" fmla="*/ 178 w 636"/>
                <a:gd name="T11" fmla="*/ 21 h 537"/>
                <a:gd name="T12" fmla="*/ 187 w 636"/>
                <a:gd name="T13" fmla="*/ 22 h 537"/>
                <a:gd name="T14" fmla="*/ 236 w 636"/>
                <a:gd name="T15" fmla="*/ 100 h 537"/>
                <a:gd name="T16" fmla="*/ 289 w 636"/>
                <a:gd name="T17" fmla="*/ 97 h 537"/>
                <a:gd name="T18" fmla="*/ 331 w 636"/>
                <a:gd name="T19" fmla="*/ 116 h 537"/>
                <a:gd name="T20" fmla="*/ 350 w 636"/>
                <a:gd name="T21" fmla="*/ 112 h 537"/>
                <a:gd name="T22" fmla="*/ 473 w 636"/>
                <a:gd name="T23" fmla="*/ 116 h 537"/>
                <a:gd name="T24" fmla="*/ 611 w 636"/>
                <a:gd name="T25" fmla="*/ 148 h 537"/>
                <a:gd name="T26" fmla="*/ 618 w 636"/>
                <a:gd name="T27" fmla="*/ 165 h 537"/>
                <a:gd name="T28" fmla="*/ 635 w 636"/>
                <a:gd name="T29" fmla="*/ 190 h 537"/>
                <a:gd name="T30" fmla="*/ 588 w 636"/>
                <a:gd name="T31" fmla="*/ 263 h 537"/>
                <a:gd name="T32" fmla="*/ 558 w 636"/>
                <a:gd name="T33" fmla="*/ 290 h 537"/>
                <a:gd name="T34" fmla="*/ 554 w 636"/>
                <a:gd name="T35" fmla="*/ 309 h 537"/>
                <a:gd name="T36" fmla="*/ 571 w 636"/>
                <a:gd name="T37" fmla="*/ 330 h 537"/>
                <a:gd name="T38" fmla="*/ 552 w 636"/>
                <a:gd name="T39" fmla="*/ 373 h 537"/>
                <a:gd name="T40" fmla="*/ 513 w 636"/>
                <a:gd name="T41" fmla="*/ 536 h 537"/>
                <a:gd name="T42" fmla="*/ 298 w 636"/>
                <a:gd name="T43" fmla="*/ 483 h 537"/>
                <a:gd name="T44" fmla="*/ 0 w 636"/>
                <a:gd name="T45" fmla="*/ 399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537"/>
                <a:gd name="T71" fmla="*/ 636 w 636"/>
                <a:gd name="T72" fmla="*/ 537 h 5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537">
                  <a:moveTo>
                    <a:pt x="0" y="399"/>
                  </a:moveTo>
                  <a:lnTo>
                    <a:pt x="27" y="263"/>
                  </a:lnTo>
                  <a:lnTo>
                    <a:pt x="59" y="224"/>
                  </a:lnTo>
                  <a:lnTo>
                    <a:pt x="136" y="0"/>
                  </a:lnTo>
                  <a:lnTo>
                    <a:pt x="176" y="11"/>
                  </a:lnTo>
                  <a:lnTo>
                    <a:pt x="178" y="21"/>
                  </a:lnTo>
                  <a:lnTo>
                    <a:pt x="187" y="22"/>
                  </a:lnTo>
                  <a:lnTo>
                    <a:pt x="236" y="100"/>
                  </a:lnTo>
                  <a:lnTo>
                    <a:pt x="289" y="97"/>
                  </a:lnTo>
                  <a:lnTo>
                    <a:pt x="331" y="116"/>
                  </a:lnTo>
                  <a:lnTo>
                    <a:pt x="350" y="112"/>
                  </a:lnTo>
                  <a:lnTo>
                    <a:pt x="473" y="116"/>
                  </a:lnTo>
                  <a:lnTo>
                    <a:pt x="611" y="148"/>
                  </a:lnTo>
                  <a:lnTo>
                    <a:pt x="618" y="165"/>
                  </a:lnTo>
                  <a:lnTo>
                    <a:pt x="635" y="190"/>
                  </a:lnTo>
                  <a:lnTo>
                    <a:pt x="588" y="263"/>
                  </a:lnTo>
                  <a:lnTo>
                    <a:pt x="558" y="290"/>
                  </a:lnTo>
                  <a:lnTo>
                    <a:pt x="554" y="309"/>
                  </a:lnTo>
                  <a:lnTo>
                    <a:pt x="571" y="330"/>
                  </a:lnTo>
                  <a:lnTo>
                    <a:pt x="552" y="373"/>
                  </a:lnTo>
                  <a:lnTo>
                    <a:pt x="513" y="536"/>
                  </a:lnTo>
                  <a:lnTo>
                    <a:pt x="298" y="483"/>
                  </a:lnTo>
                  <a:lnTo>
                    <a:pt x="0" y="399"/>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42" name="Freeform 24"/>
            <p:cNvSpPr>
              <a:spLocks/>
            </p:cNvSpPr>
            <p:nvPr/>
          </p:nvSpPr>
          <p:spPr bwMode="auto">
            <a:xfrm>
              <a:off x="777" y="1277"/>
              <a:ext cx="686" cy="1050"/>
            </a:xfrm>
            <a:custGeom>
              <a:avLst/>
              <a:gdLst>
                <a:gd name="T0" fmla="*/ 22 w 634"/>
                <a:gd name="T1" fmla="*/ 218 h 1076"/>
                <a:gd name="T2" fmla="*/ 4 w 634"/>
                <a:gd name="T3" fmla="*/ 302 h 1076"/>
                <a:gd name="T4" fmla="*/ 65 w 634"/>
                <a:gd name="T5" fmla="*/ 436 h 1076"/>
                <a:gd name="T6" fmla="*/ 76 w 634"/>
                <a:gd name="T7" fmla="*/ 427 h 1076"/>
                <a:gd name="T8" fmla="*/ 95 w 634"/>
                <a:gd name="T9" fmla="*/ 484 h 1076"/>
                <a:gd name="T10" fmla="*/ 64 w 634"/>
                <a:gd name="T11" fmla="*/ 445 h 1076"/>
                <a:gd name="T12" fmla="*/ 58 w 634"/>
                <a:gd name="T13" fmla="*/ 508 h 1076"/>
                <a:gd name="T14" fmla="*/ 92 w 634"/>
                <a:gd name="T15" fmla="*/ 545 h 1076"/>
                <a:gd name="T16" fmla="*/ 69 w 634"/>
                <a:gd name="T17" fmla="*/ 597 h 1076"/>
                <a:gd name="T18" fmla="*/ 135 w 634"/>
                <a:gd name="T19" fmla="*/ 739 h 1076"/>
                <a:gd name="T20" fmla="*/ 120 w 634"/>
                <a:gd name="T21" fmla="*/ 792 h 1076"/>
                <a:gd name="T22" fmla="*/ 209 w 634"/>
                <a:gd name="T23" fmla="*/ 834 h 1076"/>
                <a:gd name="T24" fmla="*/ 239 w 634"/>
                <a:gd name="T25" fmla="*/ 876 h 1076"/>
                <a:gd name="T26" fmla="*/ 277 w 634"/>
                <a:gd name="T27" fmla="*/ 890 h 1076"/>
                <a:gd name="T28" fmla="*/ 277 w 634"/>
                <a:gd name="T29" fmla="*/ 916 h 1076"/>
                <a:gd name="T30" fmla="*/ 301 w 634"/>
                <a:gd name="T31" fmla="*/ 921 h 1076"/>
                <a:gd name="T32" fmla="*/ 351 w 634"/>
                <a:gd name="T33" fmla="*/ 1003 h 1076"/>
                <a:gd name="T34" fmla="*/ 353 w 634"/>
                <a:gd name="T35" fmla="*/ 1061 h 1076"/>
                <a:gd name="T36" fmla="*/ 577 w 634"/>
                <a:gd name="T37" fmla="*/ 1075 h 1076"/>
                <a:gd name="T38" fmla="*/ 563 w 634"/>
                <a:gd name="T39" fmla="*/ 1051 h 1076"/>
                <a:gd name="T40" fmla="*/ 569 w 634"/>
                <a:gd name="T41" fmla="*/ 1017 h 1076"/>
                <a:gd name="T42" fmla="*/ 606 w 634"/>
                <a:gd name="T43" fmla="*/ 958 h 1076"/>
                <a:gd name="T44" fmla="*/ 633 w 634"/>
                <a:gd name="T45" fmla="*/ 941 h 1076"/>
                <a:gd name="T46" fmla="*/ 617 w 634"/>
                <a:gd name="T47" fmla="*/ 921 h 1076"/>
                <a:gd name="T48" fmla="*/ 607 w 634"/>
                <a:gd name="T49" fmla="*/ 863 h 1076"/>
                <a:gd name="T50" fmla="*/ 284 w 634"/>
                <a:gd name="T51" fmla="*/ 369 h 1076"/>
                <a:gd name="T52" fmla="*/ 359 w 634"/>
                <a:gd name="T53" fmla="*/ 83 h 1076"/>
                <a:gd name="T54" fmla="*/ 61 w 634"/>
                <a:gd name="T55" fmla="*/ 0 h 1076"/>
                <a:gd name="T56" fmla="*/ 52 w 634"/>
                <a:gd name="T57" fmla="*/ 17 h 1076"/>
                <a:gd name="T58" fmla="*/ 0 w 634"/>
                <a:gd name="T59" fmla="*/ 143 h 1076"/>
                <a:gd name="T60" fmla="*/ 22 w 634"/>
                <a:gd name="T61" fmla="*/ 218 h 10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4"/>
                <a:gd name="T94" fmla="*/ 0 h 1076"/>
                <a:gd name="T95" fmla="*/ 634 w 634"/>
                <a:gd name="T96" fmla="*/ 1076 h 10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4" h="1076">
                  <a:moveTo>
                    <a:pt x="22" y="218"/>
                  </a:moveTo>
                  <a:lnTo>
                    <a:pt x="4" y="302"/>
                  </a:lnTo>
                  <a:lnTo>
                    <a:pt x="65" y="436"/>
                  </a:lnTo>
                  <a:lnTo>
                    <a:pt x="76" y="427"/>
                  </a:lnTo>
                  <a:lnTo>
                    <a:pt x="95" y="484"/>
                  </a:lnTo>
                  <a:lnTo>
                    <a:pt x="64" y="445"/>
                  </a:lnTo>
                  <a:lnTo>
                    <a:pt x="58" y="508"/>
                  </a:lnTo>
                  <a:lnTo>
                    <a:pt x="92" y="545"/>
                  </a:lnTo>
                  <a:lnTo>
                    <a:pt x="69" y="597"/>
                  </a:lnTo>
                  <a:lnTo>
                    <a:pt x="135" y="739"/>
                  </a:lnTo>
                  <a:lnTo>
                    <a:pt x="120" y="792"/>
                  </a:lnTo>
                  <a:lnTo>
                    <a:pt x="209" y="834"/>
                  </a:lnTo>
                  <a:lnTo>
                    <a:pt x="239" y="876"/>
                  </a:lnTo>
                  <a:lnTo>
                    <a:pt x="277" y="890"/>
                  </a:lnTo>
                  <a:lnTo>
                    <a:pt x="277" y="916"/>
                  </a:lnTo>
                  <a:lnTo>
                    <a:pt x="301" y="921"/>
                  </a:lnTo>
                  <a:lnTo>
                    <a:pt x="351" y="1003"/>
                  </a:lnTo>
                  <a:lnTo>
                    <a:pt x="353" y="1061"/>
                  </a:lnTo>
                  <a:lnTo>
                    <a:pt x="577" y="1075"/>
                  </a:lnTo>
                  <a:lnTo>
                    <a:pt x="563" y="1051"/>
                  </a:lnTo>
                  <a:lnTo>
                    <a:pt x="569" y="1017"/>
                  </a:lnTo>
                  <a:lnTo>
                    <a:pt x="606" y="958"/>
                  </a:lnTo>
                  <a:lnTo>
                    <a:pt x="633" y="941"/>
                  </a:lnTo>
                  <a:lnTo>
                    <a:pt x="617" y="921"/>
                  </a:lnTo>
                  <a:lnTo>
                    <a:pt x="607" y="863"/>
                  </a:lnTo>
                  <a:lnTo>
                    <a:pt x="284" y="369"/>
                  </a:lnTo>
                  <a:lnTo>
                    <a:pt x="359" y="83"/>
                  </a:lnTo>
                  <a:lnTo>
                    <a:pt x="61" y="0"/>
                  </a:lnTo>
                  <a:lnTo>
                    <a:pt x="52" y="17"/>
                  </a:lnTo>
                  <a:lnTo>
                    <a:pt x="0" y="143"/>
                  </a:lnTo>
                  <a:lnTo>
                    <a:pt x="22" y="218"/>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43" name="Freeform 25"/>
            <p:cNvSpPr>
              <a:spLocks/>
            </p:cNvSpPr>
            <p:nvPr/>
          </p:nvSpPr>
          <p:spPr bwMode="auto">
            <a:xfrm>
              <a:off x="1085" y="1358"/>
              <a:ext cx="548" cy="762"/>
            </a:xfrm>
            <a:custGeom>
              <a:avLst/>
              <a:gdLst>
                <a:gd name="T0" fmla="*/ 0 w 507"/>
                <a:gd name="T1" fmla="*/ 285 h 781"/>
                <a:gd name="T2" fmla="*/ 321 w 507"/>
                <a:gd name="T3" fmla="*/ 780 h 781"/>
                <a:gd name="T4" fmla="*/ 333 w 507"/>
                <a:gd name="T5" fmla="*/ 674 h 781"/>
                <a:gd name="T6" fmla="*/ 351 w 507"/>
                <a:gd name="T7" fmla="*/ 668 h 781"/>
                <a:gd name="T8" fmla="*/ 382 w 507"/>
                <a:gd name="T9" fmla="*/ 686 h 781"/>
                <a:gd name="T10" fmla="*/ 408 w 507"/>
                <a:gd name="T11" fmla="*/ 593 h 781"/>
                <a:gd name="T12" fmla="*/ 506 w 507"/>
                <a:gd name="T13" fmla="*/ 99 h 781"/>
                <a:gd name="T14" fmla="*/ 289 w 507"/>
                <a:gd name="T15" fmla="*/ 52 h 781"/>
                <a:gd name="T16" fmla="*/ 75 w 507"/>
                <a:gd name="T17" fmla="*/ 0 h 781"/>
                <a:gd name="T18" fmla="*/ 0 w 507"/>
                <a:gd name="T19" fmla="*/ 285 h 7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781"/>
                <a:gd name="T32" fmla="*/ 507 w 507"/>
                <a:gd name="T33" fmla="*/ 781 h 7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781">
                  <a:moveTo>
                    <a:pt x="0" y="285"/>
                  </a:moveTo>
                  <a:lnTo>
                    <a:pt x="321" y="780"/>
                  </a:lnTo>
                  <a:lnTo>
                    <a:pt x="333" y="674"/>
                  </a:lnTo>
                  <a:lnTo>
                    <a:pt x="351" y="668"/>
                  </a:lnTo>
                  <a:lnTo>
                    <a:pt x="382" y="686"/>
                  </a:lnTo>
                  <a:lnTo>
                    <a:pt x="408" y="593"/>
                  </a:lnTo>
                  <a:lnTo>
                    <a:pt x="506" y="99"/>
                  </a:lnTo>
                  <a:lnTo>
                    <a:pt x="289" y="52"/>
                  </a:lnTo>
                  <a:lnTo>
                    <a:pt x="75" y="0"/>
                  </a:lnTo>
                  <a:lnTo>
                    <a:pt x="0" y="285"/>
                  </a:lnTo>
                </a:path>
              </a:pathLst>
            </a:custGeom>
            <a:solidFill>
              <a:schemeClr val="bg1"/>
            </a:solidFill>
            <a:ln w="12700" cap="rnd">
              <a:solidFill>
                <a:srgbClr val="000000"/>
              </a:solidFill>
              <a:round/>
              <a:headEnd/>
              <a:tailEnd/>
            </a:ln>
          </p:spPr>
          <p:txBody>
            <a:bodyPr/>
            <a:lstStyle/>
            <a:p>
              <a:endParaRPr lang="en-US" dirty="0">
                <a:solidFill>
                  <a:srgbClr val="000000"/>
                </a:solidFill>
              </a:endParaRPr>
            </a:p>
          </p:txBody>
        </p:sp>
        <p:sp>
          <p:nvSpPr>
            <p:cNvPr id="144" name="Freeform 26"/>
            <p:cNvSpPr>
              <a:spLocks/>
            </p:cNvSpPr>
            <p:nvPr/>
          </p:nvSpPr>
          <p:spPr bwMode="auto">
            <a:xfrm>
              <a:off x="1398" y="749"/>
              <a:ext cx="516" cy="746"/>
            </a:xfrm>
            <a:custGeom>
              <a:avLst/>
              <a:gdLst>
                <a:gd name="T0" fmla="*/ 0 w 478"/>
                <a:gd name="T1" fmla="*/ 677 h 765"/>
                <a:gd name="T2" fmla="*/ 38 w 478"/>
                <a:gd name="T3" fmla="*/ 514 h 765"/>
                <a:gd name="T4" fmla="*/ 57 w 478"/>
                <a:gd name="T5" fmla="*/ 470 h 765"/>
                <a:gd name="T6" fmla="*/ 40 w 478"/>
                <a:gd name="T7" fmla="*/ 450 h 765"/>
                <a:gd name="T8" fmla="*/ 45 w 478"/>
                <a:gd name="T9" fmla="*/ 431 h 765"/>
                <a:gd name="T10" fmla="*/ 74 w 478"/>
                <a:gd name="T11" fmla="*/ 403 h 765"/>
                <a:gd name="T12" fmla="*/ 121 w 478"/>
                <a:gd name="T13" fmla="*/ 331 h 765"/>
                <a:gd name="T14" fmla="*/ 105 w 478"/>
                <a:gd name="T15" fmla="*/ 306 h 765"/>
                <a:gd name="T16" fmla="*/ 97 w 478"/>
                <a:gd name="T17" fmla="*/ 289 h 765"/>
                <a:gd name="T18" fmla="*/ 100 w 478"/>
                <a:gd name="T19" fmla="*/ 247 h 765"/>
                <a:gd name="T20" fmla="*/ 158 w 478"/>
                <a:gd name="T21" fmla="*/ 0 h 765"/>
                <a:gd name="T22" fmla="*/ 222 w 478"/>
                <a:gd name="T23" fmla="*/ 14 h 765"/>
                <a:gd name="T24" fmla="*/ 200 w 478"/>
                <a:gd name="T25" fmla="*/ 110 h 765"/>
                <a:gd name="T26" fmla="*/ 215 w 478"/>
                <a:gd name="T27" fmla="*/ 144 h 765"/>
                <a:gd name="T28" fmla="*/ 216 w 478"/>
                <a:gd name="T29" fmla="*/ 166 h 765"/>
                <a:gd name="T30" fmla="*/ 208 w 478"/>
                <a:gd name="T31" fmla="*/ 169 h 765"/>
                <a:gd name="T32" fmla="*/ 233 w 478"/>
                <a:gd name="T33" fmla="*/ 193 h 765"/>
                <a:gd name="T34" fmla="*/ 258 w 478"/>
                <a:gd name="T35" fmla="*/ 254 h 765"/>
                <a:gd name="T36" fmla="*/ 266 w 478"/>
                <a:gd name="T37" fmla="*/ 309 h 765"/>
                <a:gd name="T38" fmla="*/ 270 w 478"/>
                <a:gd name="T39" fmla="*/ 340 h 765"/>
                <a:gd name="T40" fmla="*/ 251 w 478"/>
                <a:gd name="T41" fmla="*/ 368 h 765"/>
                <a:gd name="T42" fmla="*/ 264 w 478"/>
                <a:gd name="T43" fmla="*/ 380 h 765"/>
                <a:gd name="T44" fmla="*/ 298 w 478"/>
                <a:gd name="T45" fmla="*/ 362 h 765"/>
                <a:gd name="T46" fmla="*/ 320 w 478"/>
                <a:gd name="T47" fmla="*/ 460 h 765"/>
                <a:gd name="T48" fmla="*/ 335 w 478"/>
                <a:gd name="T49" fmla="*/ 465 h 765"/>
                <a:gd name="T50" fmla="*/ 338 w 478"/>
                <a:gd name="T51" fmla="*/ 493 h 765"/>
                <a:gd name="T52" fmla="*/ 381 w 478"/>
                <a:gd name="T53" fmla="*/ 504 h 765"/>
                <a:gd name="T54" fmla="*/ 448 w 478"/>
                <a:gd name="T55" fmla="*/ 505 h 765"/>
                <a:gd name="T56" fmla="*/ 477 w 478"/>
                <a:gd name="T57" fmla="*/ 517 h 765"/>
                <a:gd name="T58" fmla="*/ 435 w 478"/>
                <a:gd name="T59" fmla="*/ 764 h 765"/>
                <a:gd name="T60" fmla="*/ 217 w 478"/>
                <a:gd name="T61" fmla="*/ 723 h 765"/>
                <a:gd name="T62" fmla="*/ 0 w 478"/>
                <a:gd name="T63" fmla="*/ 677 h 7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8"/>
                <a:gd name="T97" fmla="*/ 0 h 765"/>
                <a:gd name="T98" fmla="*/ 478 w 478"/>
                <a:gd name="T99" fmla="*/ 765 h 7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8" h="765">
                  <a:moveTo>
                    <a:pt x="0" y="677"/>
                  </a:moveTo>
                  <a:lnTo>
                    <a:pt x="38" y="514"/>
                  </a:lnTo>
                  <a:lnTo>
                    <a:pt x="57" y="470"/>
                  </a:lnTo>
                  <a:lnTo>
                    <a:pt x="40" y="450"/>
                  </a:lnTo>
                  <a:lnTo>
                    <a:pt x="45" y="431"/>
                  </a:lnTo>
                  <a:lnTo>
                    <a:pt x="74" y="403"/>
                  </a:lnTo>
                  <a:lnTo>
                    <a:pt x="121" y="331"/>
                  </a:lnTo>
                  <a:lnTo>
                    <a:pt x="105" y="306"/>
                  </a:lnTo>
                  <a:lnTo>
                    <a:pt x="97" y="289"/>
                  </a:lnTo>
                  <a:lnTo>
                    <a:pt x="100" y="247"/>
                  </a:lnTo>
                  <a:lnTo>
                    <a:pt x="158" y="0"/>
                  </a:lnTo>
                  <a:lnTo>
                    <a:pt x="222" y="14"/>
                  </a:lnTo>
                  <a:lnTo>
                    <a:pt x="200" y="110"/>
                  </a:lnTo>
                  <a:lnTo>
                    <a:pt x="215" y="144"/>
                  </a:lnTo>
                  <a:lnTo>
                    <a:pt x="216" y="166"/>
                  </a:lnTo>
                  <a:lnTo>
                    <a:pt x="208" y="169"/>
                  </a:lnTo>
                  <a:lnTo>
                    <a:pt x="233" y="193"/>
                  </a:lnTo>
                  <a:lnTo>
                    <a:pt x="258" y="254"/>
                  </a:lnTo>
                  <a:lnTo>
                    <a:pt x="266" y="309"/>
                  </a:lnTo>
                  <a:lnTo>
                    <a:pt x="270" y="340"/>
                  </a:lnTo>
                  <a:lnTo>
                    <a:pt x="251" y="368"/>
                  </a:lnTo>
                  <a:lnTo>
                    <a:pt x="264" y="380"/>
                  </a:lnTo>
                  <a:lnTo>
                    <a:pt x="298" y="362"/>
                  </a:lnTo>
                  <a:lnTo>
                    <a:pt x="320" y="460"/>
                  </a:lnTo>
                  <a:lnTo>
                    <a:pt x="335" y="465"/>
                  </a:lnTo>
                  <a:lnTo>
                    <a:pt x="338" y="493"/>
                  </a:lnTo>
                  <a:lnTo>
                    <a:pt x="381" y="504"/>
                  </a:lnTo>
                  <a:lnTo>
                    <a:pt x="448" y="505"/>
                  </a:lnTo>
                  <a:lnTo>
                    <a:pt x="477" y="517"/>
                  </a:lnTo>
                  <a:lnTo>
                    <a:pt x="435" y="764"/>
                  </a:lnTo>
                  <a:lnTo>
                    <a:pt x="217" y="723"/>
                  </a:lnTo>
                  <a:lnTo>
                    <a:pt x="0" y="677"/>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45" name="Freeform 27"/>
            <p:cNvSpPr>
              <a:spLocks/>
            </p:cNvSpPr>
            <p:nvPr/>
          </p:nvSpPr>
          <p:spPr bwMode="auto">
            <a:xfrm>
              <a:off x="1615" y="762"/>
              <a:ext cx="883" cy="504"/>
            </a:xfrm>
            <a:custGeom>
              <a:avLst/>
              <a:gdLst>
                <a:gd name="T0" fmla="*/ 14 w 817"/>
                <a:gd name="T1" fmla="*/ 129 h 516"/>
                <a:gd name="T2" fmla="*/ 15 w 817"/>
                <a:gd name="T3" fmla="*/ 152 h 516"/>
                <a:gd name="T4" fmla="*/ 8 w 817"/>
                <a:gd name="T5" fmla="*/ 155 h 516"/>
                <a:gd name="T6" fmla="*/ 32 w 817"/>
                <a:gd name="T7" fmla="*/ 179 h 516"/>
                <a:gd name="T8" fmla="*/ 57 w 817"/>
                <a:gd name="T9" fmla="*/ 240 h 516"/>
                <a:gd name="T10" fmla="*/ 65 w 817"/>
                <a:gd name="T11" fmla="*/ 295 h 516"/>
                <a:gd name="T12" fmla="*/ 69 w 817"/>
                <a:gd name="T13" fmla="*/ 326 h 516"/>
                <a:gd name="T14" fmla="*/ 51 w 817"/>
                <a:gd name="T15" fmla="*/ 354 h 516"/>
                <a:gd name="T16" fmla="*/ 64 w 817"/>
                <a:gd name="T17" fmla="*/ 366 h 516"/>
                <a:gd name="T18" fmla="*/ 97 w 817"/>
                <a:gd name="T19" fmla="*/ 348 h 516"/>
                <a:gd name="T20" fmla="*/ 119 w 817"/>
                <a:gd name="T21" fmla="*/ 446 h 516"/>
                <a:gd name="T22" fmla="*/ 134 w 817"/>
                <a:gd name="T23" fmla="*/ 451 h 516"/>
                <a:gd name="T24" fmla="*/ 137 w 817"/>
                <a:gd name="T25" fmla="*/ 479 h 516"/>
                <a:gd name="T26" fmla="*/ 149 w 817"/>
                <a:gd name="T27" fmla="*/ 492 h 516"/>
                <a:gd name="T28" fmla="*/ 180 w 817"/>
                <a:gd name="T29" fmla="*/ 490 h 516"/>
                <a:gd name="T30" fmla="*/ 247 w 817"/>
                <a:gd name="T31" fmla="*/ 491 h 516"/>
                <a:gd name="T32" fmla="*/ 276 w 817"/>
                <a:gd name="T33" fmla="*/ 503 h 516"/>
                <a:gd name="T34" fmla="*/ 285 w 817"/>
                <a:gd name="T35" fmla="*/ 453 h 516"/>
                <a:gd name="T36" fmla="*/ 506 w 817"/>
                <a:gd name="T37" fmla="*/ 486 h 516"/>
                <a:gd name="T38" fmla="*/ 780 w 817"/>
                <a:gd name="T39" fmla="*/ 515 h 516"/>
                <a:gd name="T40" fmla="*/ 789 w 817"/>
                <a:gd name="T41" fmla="*/ 422 h 516"/>
                <a:gd name="T42" fmla="*/ 816 w 817"/>
                <a:gd name="T43" fmla="*/ 120 h 516"/>
                <a:gd name="T44" fmla="*/ 454 w 817"/>
                <a:gd name="T45" fmla="*/ 77 h 516"/>
                <a:gd name="T46" fmla="*/ 274 w 817"/>
                <a:gd name="T47" fmla="*/ 48 h 516"/>
                <a:gd name="T48" fmla="*/ 21 w 817"/>
                <a:gd name="T49" fmla="*/ 0 h 516"/>
                <a:gd name="T50" fmla="*/ 0 w 817"/>
                <a:gd name="T51" fmla="*/ 96 h 516"/>
                <a:gd name="T52" fmla="*/ 14 w 817"/>
                <a:gd name="T53" fmla="*/ 129 h 5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7"/>
                <a:gd name="T82" fmla="*/ 0 h 516"/>
                <a:gd name="T83" fmla="*/ 817 w 817"/>
                <a:gd name="T84" fmla="*/ 516 h 5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7" h="516">
                  <a:moveTo>
                    <a:pt x="14" y="129"/>
                  </a:moveTo>
                  <a:lnTo>
                    <a:pt x="15" y="152"/>
                  </a:lnTo>
                  <a:lnTo>
                    <a:pt x="8" y="155"/>
                  </a:lnTo>
                  <a:lnTo>
                    <a:pt x="32" y="179"/>
                  </a:lnTo>
                  <a:lnTo>
                    <a:pt x="57" y="240"/>
                  </a:lnTo>
                  <a:lnTo>
                    <a:pt x="65" y="295"/>
                  </a:lnTo>
                  <a:lnTo>
                    <a:pt x="69" y="326"/>
                  </a:lnTo>
                  <a:lnTo>
                    <a:pt x="51" y="354"/>
                  </a:lnTo>
                  <a:lnTo>
                    <a:pt x="64" y="366"/>
                  </a:lnTo>
                  <a:lnTo>
                    <a:pt x="97" y="348"/>
                  </a:lnTo>
                  <a:lnTo>
                    <a:pt x="119" y="446"/>
                  </a:lnTo>
                  <a:lnTo>
                    <a:pt x="134" y="451"/>
                  </a:lnTo>
                  <a:lnTo>
                    <a:pt x="137" y="479"/>
                  </a:lnTo>
                  <a:lnTo>
                    <a:pt x="149" y="492"/>
                  </a:lnTo>
                  <a:lnTo>
                    <a:pt x="180" y="490"/>
                  </a:lnTo>
                  <a:lnTo>
                    <a:pt x="247" y="491"/>
                  </a:lnTo>
                  <a:lnTo>
                    <a:pt x="276" y="503"/>
                  </a:lnTo>
                  <a:lnTo>
                    <a:pt x="285" y="453"/>
                  </a:lnTo>
                  <a:lnTo>
                    <a:pt x="506" y="486"/>
                  </a:lnTo>
                  <a:lnTo>
                    <a:pt x="780" y="515"/>
                  </a:lnTo>
                  <a:lnTo>
                    <a:pt x="789" y="422"/>
                  </a:lnTo>
                  <a:lnTo>
                    <a:pt x="816" y="120"/>
                  </a:lnTo>
                  <a:lnTo>
                    <a:pt x="454" y="77"/>
                  </a:lnTo>
                  <a:lnTo>
                    <a:pt x="274" y="48"/>
                  </a:lnTo>
                  <a:lnTo>
                    <a:pt x="21" y="0"/>
                  </a:lnTo>
                  <a:lnTo>
                    <a:pt x="0" y="96"/>
                  </a:lnTo>
                  <a:lnTo>
                    <a:pt x="14" y="129"/>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146" name="Freeform 28"/>
            <p:cNvSpPr>
              <a:spLocks/>
            </p:cNvSpPr>
            <p:nvPr/>
          </p:nvSpPr>
          <p:spPr bwMode="auto">
            <a:xfrm>
              <a:off x="1363" y="1938"/>
              <a:ext cx="589" cy="612"/>
            </a:xfrm>
            <a:custGeom>
              <a:avLst/>
              <a:gdLst>
                <a:gd name="T0" fmla="*/ 35 w 545"/>
                <a:gd name="T1" fmla="*/ 398 h 627"/>
                <a:gd name="T2" fmla="*/ 21 w 545"/>
                <a:gd name="T3" fmla="*/ 374 h 627"/>
                <a:gd name="T4" fmla="*/ 27 w 545"/>
                <a:gd name="T5" fmla="*/ 340 h 627"/>
                <a:gd name="T6" fmla="*/ 63 w 545"/>
                <a:gd name="T7" fmla="*/ 281 h 627"/>
                <a:gd name="T8" fmla="*/ 90 w 545"/>
                <a:gd name="T9" fmla="*/ 264 h 627"/>
                <a:gd name="T10" fmla="*/ 75 w 545"/>
                <a:gd name="T11" fmla="*/ 244 h 627"/>
                <a:gd name="T12" fmla="*/ 64 w 545"/>
                <a:gd name="T13" fmla="*/ 186 h 627"/>
                <a:gd name="T14" fmla="*/ 76 w 545"/>
                <a:gd name="T15" fmla="*/ 81 h 627"/>
                <a:gd name="T16" fmla="*/ 94 w 545"/>
                <a:gd name="T17" fmla="*/ 74 h 627"/>
                <a:gd name="T18" fmla="*/ 125 w 545"/>
                <a:gd name="T19" fmla="*/ 92 h 627"/>
                <a:gd name="T20" fmla="*/ 151 w 545"/>
                <a:gd name="T21" fmla="*/ 0 h 627"/>
                <a:gd name="T22" fmla="*/ 544 w 545"/>
                <a:gd name="T23" fmla="*/ 67 h 627"/>
                <a:gd name="T24" fmla="*/ 461 w 545"/>
                <a:gd name="T25" fmla="*/ 626 h 627"/>
                <a:gd name="T26" fmla="*/ 341 w 545"/>
                <a:gd name="T27" fmla="*/ 608 h 627"/>
                <a:gd name="T28" fmla="*/ 266 w 545"/>
                <a:gd name="T29" fmla="*/ 587 h 627"/>
                <a:gd name="T30" fmla="*/ 112 w 545"/>
                <a:gd name="T31" fmla="*/ 524 h 627"/>
                <a:gd name="T32" fmla="*/ 0 w 545"/>
                <a:gd name="T33" fmla="*/ 428 h 627"/>
                <a:gd name="T34" fmla="*/ 35 w 545"/>
                <a:gd name="T35" fmla="*/ 398 h 6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5"/>
                <a:gd name="T55" fmla="*/ 0 h 627"/>
                <a:gd name="T56" fmla="*/ 545 w 545"/>
                <a:gd name="T57" fmla="*/ 627 h 6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5" h="627">
                  <a:moveTo>
                    <a:pt x="35" y="398"/>
                  </a:moveTo>
                  <a:lnTo>
                    <a:pt x="21" y="374"/>
                  </a:lnTo>
                  <a:lnTo>
                    <a:pt x="27" y="340"/>
                  </a:lnTo>
                  <a:lnTo>
                    <a:pt x="63" y="281"/>
                  </a:lnTo>
                  <a:lnTo>
                    <a:pt x="90" y="264"/>
                  </a:lnTo>
                  <a:lnTo>
                    <a:pt x="75" y="244"/>
                  </a:lnTo>
                  <a:lnTo>
                    <a:pt x="64" y="186"/>
                  </a:lnTo>
                  <a:lnTo>
                    <a:pt x="76" y="81"/>
                  </a:lnTo>
                  <a:lnTo>
                    <a:pt x="94" y="74"/>
                  </a:lnTo>
                  <a:lnTo>
                    <a:pt x="125" y="92"/>
                  </a:lnTo>
                  <a:lnTo>
                    <a:pt x="151" y="0"/>
                  </a:lnTo>
                  <a:lnTo>
                    <a:pt x="544" y="67"/>
                  </a:lnTo>
                  <a:lnTo>
                    <a:pt x="461" y="626"/>
                  </a:lnTo>
                  <a:lnTo>
                    <a:pt x="341" y="608"/>
                  </a:lnTo>
                  <a:lnTo>
                    <a:pt x="266" y="587"/>
                  </a:lnTo>
                  <a:lnTo>
                    <a:pt x="112" y="524"/>
                  </a:lnTo>
                  <a:lnTo>
                    <a:pt x="0" y="428"/>
                  </a:lnTo>
                  <a:lnTo>
                    <a:pt x="35" y="398"/>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47" name="Freeform 29"/>
            <p:cNvSpPr>
              <a:spLocks/>
            </p:cNvSpPr>
            <p:nvPr/>
          </p:nvSpPr>
          <p:spPr bwMode="auto">
            <a:xfrm>
              <a:off x="1853" y="1206"/>
              <a:ext cx="606" cy="450"/>
            </a:xfrm>
            <a:custGeom>
              <a:avLst/>
              <a:gdLst>
                <a:gd name="T0" fmla="*/ 0 w 561"/>
                <a:gd name="T1" fmla="*/ 394 h 461"/>
                <a:gd name="T2" fmla="*/ 66 w 561"/>
                <a:gd name="T3" fmla="*/ 0 h 461"/>
                <a:gd name="T4" fmla="*/ 286 w 561"/>
                <a:gd name="T5" fmla="*/ 33 h 461"/>
                <a:gd name="T6" fmla="*/ 560 w 561"/>
                <a:gd name="T7" fmla="*/ 61 h 461"/>
                <a:gd name="T8" fmla="*/ 541 w 561"/>
                <a:gd name="T9" fmla="*/ 261 h 461"/>
                <a:gd name="T10" fmla="*/ 522 w 561"/>
                <a:gd name="T11" fmla="*/ 460 h 461"/>
                <a:gd name="T12" fmla="*/ 150 w 561"/>
                <a:gd name="T13" fmla="*/ 418 h 461"/>
                <a:gd name="T14" fmla="*/ 0 w 561"/>
                <a:gd name="T15" fmla="*/ 394 h 461"/>
                <a:gd name="T16" fmla="*/ 0 60000 65536"/>
                <a:gd name="T17" fmla="*/ 0 60000 65536"/>
                <a:gd name="T18" fmla="*/ 0 60000 65536"/>
                <a:gd name="T19" fmla="*/ 0 60000 65536"/>
                <a:gd name="T20" fmla="*/ 0 60000 65536"/>
                <a:gd name="T21" fmla="*/ 0 60000 65536"/>
                <a:gd name="T22" fmla="*/ 0 60000 65536"/>
                <a:gd name="T23" fmla="*/ 0 60000 65536"/>
                <a:gd name="T24" fmla="*/ 0 w 561"/>
                <a:gd name="T25" fmla="*/ 0 h 461"/>
                <a:gd name="T26" fmla="*/ 561 w 561"/>
                <a:gd name="T27" fmla="*/ 461 h 4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1" h="461">
                  <a:moveTo>
                    <a:pt x="0" y="394"/>
                  </a:moveTo>
                  <a:lnTo>
                    <a:pt x="66" y="0"/>
                  </a:lnTo>
                  <a:lnTo>
                    <a:pt x="286" y="33"/>
                  </a:lnTo>
                  <a:lnTo>
                    <a:pt x="560" y="61"/>
                  </a:lnTo>
                  <a:lnTo>
                    <a:pt x="541" y="261"/>
                  </a:lnTo>
                  <a:lnTo>
                    <a:pt x="522" y="460"/>
                  </a:lnTo>
                  <a:lnTo>
                    <a:pt x="150" y="418"/>
                  </a:lnTo>
                  <a:lnTo>
                    <a:pt x="0" y="394"/>
                  </a:lnTo>
                </a:path>
              </a:pathLst>
            </a:custGeom>
            <a:solidFill>
              <a:srgbClr val="FFFFFF"/>
            </a:solidFill>
            <a:ln w="12700" cap="rnd">
              <a:solidFill>
                <a:srgbClr val="000000"/>
              </a:solidFill>
              <a:round/>
              <a:headEnd/>
              <a:tailEnd/>
            </a:ln>
          </p:spPr>
          <p:txBody>
            <a:bodyPr/>
            <a:lstStyle/>
            <a:p>
              <a:endParaRPr lang="en-US" dirty="0">
                <a:solidFill>
                  <a:srgbClr val="000000"/>
                </a:solidFill>
              </a:endParaRPr>
            </a:p>
          </p:txBody>
        </p:sp>
        <p:sp>
          <p:nvSpPr>
            <p:cNvPr id="148" name="Freeform 30"/>
            <p:cNvSpPr>
              <a:spLocks/>
            </p:cNvSpPr>
            <p:nvPr/>
          </p:nvSpPr>
          <p:spPr bwMode="auto">
            <a:xfrm>
              <a:off x="1951" y="1615"/>
              <a:ext cx="629" cy="445"/>
            </a:xfrm>
            <a:custGeom>
              <a:avLst/>
              <a:gdLst>
                <a:gd name="T0" fmla="*/ 58 w 582"/>
                <a:gd name="T1" fmla="*/ 0 h 456"/>
                <a:gd name="T2" fmla="*/ 431 w 582"/>
                <a:gd name="T3" fmla="*/ 41 h 456"/>
                <a:gd name="T4" fmla="*/ 581 w 582"/>
                <a:gd name="T5" fmla="*/ 54 h 456"/>
                <a:gd name="T6" fmla="*/ 574 w 582"/>
                <a:gd name="T7" fmla="*/ 153 h 456"/>
                <a:gd name="T8" fmla="*/ 554 w 582"/>
                <a:gd name="T9" fmla="*/ 455 h 456"/>
                <a:gd name="T10" fmla="*/ 478 w 582"/>
                <a:gd name="T11" fmla="*/ 450 h 456"/>
                <a:gd name="T12" fmla="*/ 240 w 582"/>
                <a:gd name="T13" fmla="*/ 428 h 456"/>
                <a:gd name="T14" fmla="*/ 0 w 582"/>
                <a:gd name="T15" fmla="*/ 397 h 456"/>
                <a:gd name="T16" fmla="*/ 58 w 582"/>
                <a:gd name="T17" fmla="*/ 0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456"/>
                <a:gd name="T29" fmla="*/ 582 w 582"/>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456">
                  <a:moveTo>
                    <a:pt x="58" y="0"/>
                  </a:moveTo>
                  <a:lnTo>
                    <a:pt x="431" y="41"/>
                  </a:lnTo>
                  <a:lnTo>
                    <a:pt x="581" y="54"/>
                  </a:lnTo>
                  <a:lnTo>
                    <a:pt x="574" y="153"/>
                  </a:lnTo>
                  <a:lnTo>
                    <a:pt x="554" y="455"/>
                  </a:lnTo>
                  <a:lnTo>
                    <a:pt x="478" y="450"/>
                  </a:lnTo>
                  <a:lnTo>
                    <a:pt x="240" y="428"/>
                  </a:lnTo>
                  <a:lnTo>
                    <a:pt x="0" y="397"/>
                  </a:lnTo>
                  <a:lnTo>
                    <a:pt x="58" y="0"/>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49" name="Freeform 31"/>
            <p:cNvSpPr>
              <a:spLocks/>
            </p:cNvSpPr>
            <p:nvPr/>
          </p:nvSpPr>
          <p:spPr bwMode="auto">
            <a:xfrm>
              <a:off x="1862" y="2003"/>
              <a:ext cx="608" cy="556"/>
            </a:xfrm>
            <a:custGeom>
              <a:avLst/>
              <a:gdLst>
                <a:gd name="T0" fmla="*/ 71 w 562"/>
                <a:gd name="T1" fmla="*/ 569 h 570"/>
                <a:gd name="T2" fmla="*/ 77 w 562"/>
                <a:gd name="T3" fmla="*/ 525 h 570"/>
                <a:gd name="T4" fmla="*/ 218 w 562"/>
                <a:gd name="T5" fmla="*/ 544 h 570"/>
                <a:gd name="T6" fmla="*/ 212 w 562"/>
                <a:gd name="T7" fmla="*/ 523 h 570"/>
                <a:gd name="T8" fmla="*/ 514 w 562"/>
                <a:gd name="T9" fmla="*/ 552 h 570"/>
                <a:gd name="T10" fmla="*/ 561 w 562"/>
                <a:gd name="T11" fmla="*/ 52 h 570"/>
                <a:gd name="T12" fmla="*/ 322 w 562"/>
                <a:gd name="T13" fmla="*/ 30 h 570"/>
                <a:gd name="T14" fmla="*/ 82 w 562"/>
                <a:gd name="T15" fmla="*/ 0 h 570"/>
                <a:gd name="T16" fmla="*/ 0 w 562"/>
                <a:gd name="T17" fmla="*/ 559 h 570"/>
                <a:gd name="T18" fmla="*/ 71 w 562"/>
                <a:gd name="T19" fmla="*/ 569 h 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2"/>
                <a:gd name="T31" fmla="*/ 0 h 570"/>
                <a:gd name="T32" fmla="*/ 562 w 562"/>
                <a:gd name="T33" fmla="*/ 570 h 5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2" h="570">
                  <a:moveTo>
                    <a:pt x="71" y="569"/>
                  </a:moveTo>
                  <a:lnTo>
                    <a:pt x="77" y="525"/>
                  </a:lnTo>
                  <a:lnTo>
                    <a:pt x="218" y="544"/>
                  </a:lnTo>
                  <a:lnTo>
                    <a:pt x="212" y="523"/>
                  </a:lnTo>
                  <a:lnTo>
                    <a:pt x="514" y="552"/>
                  </a:lnTo>
                  <a:lnTo>
                    <a:pt x="561" y="52"/>
                  </a:lnTo>
                  <a:lnTo>
                    <a:pt x="322" y="30"/>
                  </a:lnTo>
                  <a:lnTo>
                    <a:pt x="82" y="0"/>
                  </a:lnTo>
                  <a:lnTo>
                    <a:pt x="0" y="559"/>
                  </a:lnTo>
                  <a:lnTo>
                    <a:pt x="71" y="569"/>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150" name="Freeform 32"/>
            <p:cNvSpPr>
              <a:spLocks/>
            </p:cNvSpPr>
            <p:nvPr/>
          </p:nvSpPr>
          <p:spPr bwMode="auto">
            <a:xfrm>
              <a:off x="2092" y="2104"/>
              <a:ext cx="1205" cy="1048"/>
            </a:xfrm>
            <a:custGeom>
              <a:avLst/>
              <a:gdLst>
                <a:gd name="T0" fmla="*/ 0 w 1115"/>
                <a:gd name="T1" fmla="*/ 419 h 1074"/>
                <a:gd name="T2" fmla="*/ 303 w 1115"/>
                <a:gd name="T3" fmla="*/ 448 h 1074"/>
                <a:gd name="T4" fmla="*/ 344 w 1115"/>
                <a:gd name="T5" fmla="*/ 0 h 1074"/>
                <a:gd name="T6" fmla="*/ 585 w 1115"/>
                <a:gd name="T7" fmla="*/ 14 h 1074"/>
                <a:gd name="T8" fmla="*/ 577 w 1115"/>
                <a:gd name="T9" fmla="*/ 207 h 1074"/>
                <a:gd name="T10" fmla="*/ 600 w 1115"/>
                <a:gd name="T11" fmla="*/ 226 h 1074"/>
                <a:gd name="T12" fmla="*/ 623 w 1115"/>
                <a:gd name="T13" fmla="*/ 227 h 1074"/>
                <a:gd name="T14" fmla="*/ 641 w 1115"/>
                <a:gd name="T15" fmla="*/ 245 h 1074"/>
                <a:gd name="T16" fmla="*/ 678 w 1115"/>
                <a:gd name="T17" fmla="*/ 255 h 1074"/>
                <a:gd name="T18" fmla="*/ 750 w 1115"/>
                <a:gd name="T19" fmla="*/ 286 h 1074"/>
                <a:gd name="T20" fmla="*/ 764 w 1115"/>
                <a:gd name="T21" fmla="*/ 273 h 1074"/>
                <a:gd name="T22" fmla="*/ 810 w 1115"/>
                <a:gd name="T23" fmla="*/ 300 h 1074"/>
                <a:gd name="T24" fmla="*/ 872 w 1115"/>
                <a:gd name="T25" fmla="*/ 299 h 1074"/>
                <a:gd name="T26" fmla="*/ 916 w 1115"/>
                <a:gd name="T27" fmla="*/ 286 h 1074"/>
                <a:gd name="T28" fmla="*/ 974 w 1115"/>
                <a:gd name="T29" fmla="*/ 275 h 1074"/>
                <a:gd name="T30" fmla="*/ 1029 w 1115"/>
                <a:gd name="T31" fmla="*/ 305 h 1074"/>
                <a:gd name="T32" fmla="*/ 1038 w 1115"/>
                <a:gd name="T33" fmla="*/ 315 h 1074"/>
                <a:gd name="T34" fmla="*/ 1067 w 1115"/>
                <a:gd name="T35" fmla="*/ 315 h 1074"/>
                <a:gd name="T36" fmla="*/ 1073 w 1115"/>
                <a:gd name="T37" fmla="*/ 474 h 1074"/>
                <a:gd name="T38" fmla="*/ 1114 w 1115"/>
                <a:gd name="T39" fmla="*/ 550 h 1074"/>
                <a:gd name="T40" fmla="*/ 1099 w 1115"/>
                <a:gd name="T41" fmla="*/ 612 h 1074"/>
                <a:gd name="T42" fmla="*/ 1101 w 1115"/>
                <a:gd name="T43" fmla="*/ 664 h 1074"/>
                <a:gd name="T44" fmla="*/ 1083 w 1115"/>
                <a:gd name="T45" fmla="*/ 688 h 1074"/>
                <a:gd name="T46" fmla="*/ 1091 w 1115"/>
                <a:gd name="T47" fmla="*/ 697 h 1074"/>
                <a:gd name="T48" fmla="*/ 1045 w 1115"/>
                <a:gd name="T49" fmla="*/ 712 h 1074"/>
                <a:gd name="T50" fmla="*/ 1008 w 1115"/>
                <a:gd name="T51" fmla="*/ 716 h 1074"/>
                <a:gd name="T52" fmla="*/ 1015 w 1115"/>
                <a:gd name="T53" fmla="*/ 688 h 1074"/>
                <a:gd name="T54" fmla="*/ 995 w 1115"/>
                <a:gd name="T55" fmla="*/ 703 h 1074"/>
                <a:gd name="T56" fmla="*/ 997 w 1115"/>
                <a:gd name="T57" fmla="*/ 736 h 1074"/>
                <a:gd name="T58" fmla="*/ 973 w 1115"/>
                <a:gd name="T59" fmla="*/ 767 h 1074"/>
                <a:gd name="T60" fmla="*/ 841 w 1115"/>
                <a:gd name="T61" fmla="*/ 837 h 1074"/>
                <a:gd name="T62" fmla="*/ 798 w 1115"/>
                <a:gd name="T63" fmla="*/ 880 h 1074"/>
                <a:gd name="T64" fmla="*/ 760 w 1115"/>
                <a:gd name="T65" fmla="*/ 974 h 1074"/>
                <a:gd name="T66" fmla="*/ 793 w 1115"/>
                <a:gd name="T67" fmla="*/ 1072 h 1074"/>
                <a:gd name="T68" fmla="*/ 761 w 1115"/>
                <a:gd name="T69" fmla="*/ 1073 h 1074"/>
                <a:gd name="T70" fmla="*/ 619 w 1115"/>
                <a:gd name="T71" fmla="*/ 1022 h 1074"/>
                <a:gd name="T72" fmla="*/ 604 w 1115"/>
                <a:gd name="T73" fmla="*/ 978 h 1074"/>
                <a:gd name="T74" fmla="*/ 589 w 1115"/>
                <a:gd name="T75" fmla="*/ 960 h 1074"/>
                <a:gd name="T76" fmla="*/ 583 w 1115"/>
                <a:gd name="T77" fmla="*/ 904 h 1074"/>
                <a:gd name="T78" fmla="*/ 556 w 1115"/>
                <a:gd name="T79" fmla="*/ 883 h 1074"/>
                <a:gd name="T80" fmla="*/ 479 w 1115"/>
                <a:gd name="T81" fmla="*/ 734 h 1074"/>
                <a:gd name="T82" fmla="*/ 443 w 1115"/>
                <a:gd name="T83" fmla="*/ 706 h 1074"/>
                <a:gd name="T84" fmla="*/ 431 w 1115"/>
                <a:gd name="T85" fmla="*/ 682 h 1074"/>
                <a:gd name="T86" fmla="*/ 320 w 1115"/>
                <a:gd name="T87" fmla="*/ 675 h 1074"/>
                <a:gd name="T88" fmla="*/ 259 w 1115"/>
                <a:gd name="T89" fmla="*/ 746 h 1074"/>
                <a:gd name="T90" fmla="*/ 157 w 1115"/>
                <a:gd name="T91" fmla="*/ 673 h 1074"/>
                <a:gd name="T92" fmla="*/ 128 w 1115"/>
                <a:gd name="T93" fmla="*/ 571 h 1074"/>
                <a:gd name="T94" fmla="*/ 30 w 1115"/>
                <a:gd name="T95" fmla="*/ 476 h 1074"/>
                <a:gd name="T96" fmla="*/ 19 w 1115"/>
                <a:gd name="T97" fmla="*/ 446 h 1074"/>
                <a:gd name="T98" fmla="*/ 6 w 1115"/>
                <a:gd name="T99" fmla="*/ 441 h 1074"/>
                <a:gd name="T100" fmla="*/ 0 w 1115"/>
                <a:gd name="T101" fmla="*/ 419 h 10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5"/>
                <a:gd name="T154" fmla="*/ 0 h 1074"/>
                <a:gd name="T155" fmla="*/ 1115 w 1115"/>
                <a:gd name="T156" fmla="*/ 1074 h 10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5" h="1074">
                  <a:moveTo>
                    <a:pt x="0" y="419"/>
                  </a:moveTo>
                  <a:lnTo>
                    <a:pt x="303" y="448"/>
                  </a:lnTo>
                  <a:lnTo>
                    <a:pt x="344" y="0"/>
                  </a:lnTo>
                  <a:lnTo>
                    <a:pt x="585" y="14"/>
                  </a:lnTo>
                  <a:lnTo>
                    <a:pt x="577" y="207"/>
                  </a:lnTo>
                  <a:lnTo>
                    <a:pt x="600" y="226"/>
                  </a:lnTo>
                  <a:lnTo>
                    <a:pt x="623" y="227"/>
                  </a:lnTo>
                  <a:lnTo>
                    <a:pt x="641" y="245"/>
                  </a:lnTo>
                  <a:lnTo>
                    <a:pt x="678" y="255"/>
                  </a:lnTo>
                  <a:lnTo>
                    <a:pt x="750" y="286"/>
                  </a:lnTo>
                  <a:lnTo>
                    <a:pt x="764" y="273"/>
                  </a:lnTo>
                  <a:lnTo>
                    <a:pt x="810" y="300"/>
                  </a:lnTo>
                  <a:lnTo>
                    <a:pt x="872" y="299"/>
                  </a:lnTo>
                  <a:lnTo>
                    <a:pt x="916" y="286"/>
                  </a:lnTo>
                  <a:lnTo>
                    <a:pt x="974" y="275"/>
                  </a:lnTo>
                  <a:lnTo>
                    <a:pt x="1029" y="305"/>
                  </a:lnTo>
                  <a:lnTo>
                    <a:pt x="1038" y="315"/>
                  </a:lnTo>
                  <a:lnTo>
                    <a:pt x="1067" y="315"/>
                  </a:lnTo>
                  <a:lnTo>
                    <a:pt x="1073" y="474"/>
                  </a:lnTo>
                  <a:lnTo>
                    <a:pt x="1114" y="550"/>
                  </a:lnTo>
                  <a:lnTo>
                    <a:pt x="1099" y="612"/>
                  </a:lnTo>
                  <a:lnTo>
                    <a:pt x="1101" y="664"/>
                  </a:lnTo>
                  <a:lnTo>
                    <a:pt x="1083" y="688"/>
                  </a:lnTo>
                  <a:lnTo>
                    <a:pt x="1091" y="697"/>
                  </a:lnTo>
                  <a:lnTo>
                    <a:pt x="1045" y="712"/>
                  </a:lnTo>
                  <a:lnTo>
                    <a:pt x="1008" y="716"/>
                  </a:lnTo>
                  <a:lnTo>
                    <a:pt x="1015" y="688"/>
                  </a:lnTo>
                  <a:lnTo>
                    <a:pt x="995" y="703"/>
                  </a:lnTo>
                  <a:lnTo>
                    <a:pt x="997" y="736"/>
                  </a:lnTo>
                  <a:lnTo>
                    <a:pt x="973" y="767"/>
                  </a:lnTo>
                  <a:lnTo>
                    <a:pt x="841" y="837"/>
                  </a:lnTo>
                  <a:lnTo>
                    <a:pt x="798" y="880"/>
                  </a:lnTo>
                  <a:lnTo>
                    <a:pt x="760" y="974"/>
                  </a:lnTo>
                  <a:lnTo>
                    <a:pt x="793" y="1072"/>
                  </a:lnTo>
                  <a:lnTo>
                    <a:pt x="761" y="1073"/>
                  </a:lnTo>
                  <a:lnTo>
                    <a:pt x="619" y="1022"/>
                  </a:lnTo>
                  <a:lnTo>
                    <a:pt x="604" y="978"/>
                  </a:lnTo>
                  <a:lnTo>
                    <a:pt x="589" y="960"/>
                  </a:lnTo>
                  <a:lnTo>
                    <a:pt x="583" y="904"/>
                  </a:lnTo>
                  <a:lnTo>
                    <a:pt x="556" y="883"/>
                  </a:lnTo>
                  <a:lnTo>
                    <a:pt x="479" y="734"/>
                  </a:lnTo>
                  <a:lnTo>
                    <a:pt x="443" y="706"/>
                  </a:lnTo>
                  <a:lnTo>
                    <a:pt x="431" y="682"/>
                  </a:lnTo>
                  <a:lnTo>
                    <a:pt x="320" y="675"/>
                  </a:lnTo>
                  <a:lnTo>
                    <a:pt x="259" y="746"/>
                  </a:lnTo>
                  <a:lnTo>
                    <a:pt x="157" y="673"/>
                  </a:lnTo>
                  <a:lnTo>
                    <a:pt x="128" y="571"/>
                  </a:lnTo>
                  <a:lnTo>
                    <a:pt x="30" y="476"/>
                  </a:lnTo>
                  <a:lnTo>
                    <a:pt x="19" y="446"/>
                  </a:lnTo>
                  <a:lnTo>
                    <a:pt x="6" y="441"/>
                  </a:lnTo>
                  <a:lnTo>
                    <a:pt x="0" y="419"/>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51" name="Freeform 33"/>
            <p:cNvSpPr>
              <a:spLocks/>
            </p:cNvSpPr>
            <p:nvPr/>
          </p:nvSpPr>
          <p:spPr bwMode="auto">
            <a:xfrm>
              <a:off x="2467" y="881"/>
              <a:ext cx="567" cy="321"/>
            </a:xfrm>
            <a:custGeom>
              <a:avLst/>
              <a:gdLst>
                <a:gd name="T0" fmla="*/ 26 w 525"/>
                <a:gd name="T1" fmla="*/ 0 h 329"/>
                <a:gd name="T2" fmla="*/ 483 w 525"/>
                <a:gd name="T3" fmla="*/ 24 h 329"/>
                <a:gd name="T4" fmla="*/ 486 w 525"/>
                <a:gd name="T5" fmla="*/ 106 h 329"/>
                <a:gd name="T6" fmla="*/ 506 w 525"/>
                <a:gd name="T7" fmla="*/ 173 h 329"/>
                <a:gd name="T8" fmla="*/ 510 w 525"/>
                <a:gd name="T9" fmla="*/ 259 h 329"/>
                <a:gd name="T10" fmla="*/ 524 w 525"/>
                <a:gd name="T11" fmla="*/ 328 h 329"/>
                <a:gd name="T12" fmla="*/ 247 w 525"/>
                <a:gd name="T13" fmla="*/ 319 h 329"/>
                <a:gd name="T14" fmla="*/ 0 w 525"/>
                <a:gd name="T15" fmla="*/ 301 h 329"/>
                <a:gd name="T16" fmla="*/ 26 w 525"/>
                <a:gd name="T17" fmla="*/ 0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5"/>
                <a:gd name="T28" fmla="*/ 0 h 329"/>
                <a:gd name="T29" fmla="*/ 525 w 525"/>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 h="329">
                  <a:moveTo>
                    <a:pt x="26" y="0"/>
                  </a:moveTo>
                  <a:lnTo>
                    <a:pt x="483" y="24"/>
                  </a:lnTo>
                  <a:lnTo>
                    <a:pt x="486" y="106"/>
                  </a:lnTo>
                  <a:lnTo>
                    <a:pt x="506" y="173"/>
                  </a:lnTo>
                  <a:lnTo>
                    <a:pt x="510" y="259"/>
                  </a:lnTo>
                  <a:lnTo>
                    <a:pt x="524" y="328"/>
                  </a:lnTo>
                  <a:lnTo>
                    <a:pt x="247" y="319"/>
                  </a:lnTo>
                  <a:lnTo>
                    <a:pt x="0" y="301"/>
                  </a:lnTo>
                  <a:lnTo>
                    <a:pt x="26" y="0"/>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152" name="Freeform 34"/>
            <p:cNvSpPr>
              <a:spLocks/>
            </p:cNvSpPr>
            <p:nvPr/>
          </p:nvSpPr>
          <p:spPr bwMode="auto">
            <a:xfrm>
              <a:off x="2437" y="1174"/>
              <a:ext cx="607" cy="366"/>
            </a:xfrm>
            <a:custGeom>
              <a:avLst/>
              <a:gdLst>
                <a:gd name="T0" fmla="*/ 27 w 561"/>
                <a:gd name="T1" fmla="*/ 0 h 375"/>
                <a:gd name="T2" fmla="*/ 275 w 561"/>
                <a:gd name="T3" fmla="*/ 18 h 375"/>
                <a:gd name="T4" fmla="*/ 551 w 561"/>
                <a:gd name="T5" fmla="*/ 26 h 375"/>
                <a:gd name="T6" fmla="*/ 533 w 561"/>
                <a:gd name="T7" fmla="*/ 62 h 375"/>
                <a:gd name="T8" fmla="*/ 560 w 561"/>
                <a:gd name="T9" fmla="*/ 87 h 375"/>
                <a:gd name="T10" fmla="*/ 558 w 561"/>
                <a:gd name="T11" fmla="*/ 272 h 375"/>
                <a:gd name="T12" fmla="*/ 547 w 561"/>
                <a:gd name="T13" fmla="*/ 271 h 375"/>
                <a:gd name="T14" fmla="*/ 548 w 561"/>
                <a:gd name="T15" fmla="*/ 294 h 375"/>
                <a:gd name="T16" fmla="*/ 557 w 561"/>
                <a:gd name="T17" fmla="*/ 312 h 375"/>
                <a:gd name="T18" fmla="*/ 551 w 561"/>
                <a:gd name="T19" fmla="*/ 330 h 375"/>
                <a:gd name="T20" fmla="*/ 557 w 561"/>
                <a:gd name="T21" fmla="*/ 374 h 375"/>
                <a:gd name="T22" fmla="*/ 544 w 561"/>
                <a:gd name="T23" fmla="*/ 369 h 375"/>
                <a:gd name="T24" fmla="*/ 530 w 561"/>
                <a:gd name="T25" fmla="*/ 352 h 375"/>
                <a:gd name="T26" fmla="*/ 481 w 561"/>
                <a:gd name="T27" fmla="*/ 336 h 375"/>
                <a:gd name="T28" fmla="*/ 432 w 561"/>
                <a:gd name="T29" fmla="*/ 338 h 375"/>
                <a:gd name="T30" fmla="*/ 405 w 561"/>
                <a:gd name="T31" fmla="*/ 317 h 375"/>
                <a:gd name="T32" fmla="*/ 0 w 561"/>
                <a:gd name="T33" fmla="*/ 293 h 375"/>
                <a:gd name="T34" fmla="*/ 27 w 561"/>
                <a:gd name="T35" fmla="*/ 0 h 3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1"/>
                <a:gd name="T55" fmla="*/ 0 h 375"/>
                <a:gd name="T56" fmla="*/ 561 w 561"/>
                <a:gd name="T57" fmla="*/ 375 h 3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1" h="375">
                  <a:moveTo>
                    <a:pt x="27" y="0"/>
                  </a:moveTo>
                  <a:lnTo>
                    <a:pt x="275" y="18"/>
                  </a:lnTo>
                  <a:lnTo>
                    <a:pt x="551" y="26"/>
                  </a:lnTo>
                  <a:lnTo>
                    <a:pt x="533" y="62"/>
                  </a:lnTo>
                  <a:lnTo>
                    <a:pt x="560" y="87"/>
                  </a:lnTo>
                  <a:lnTo>
                    <a:pt x="558" y="272"/>
                  </a:lnTo>
                  <a:lnTo>
                    <a:pt x="547" y="271"/>
                  </a:lnTo>
                  <a:lnTo>
                    <a:pt x="548" y="294"/>
                  </a:lnTo>
                  <a:lnTo>
                    <a:pt x="557" y="312"/>
                  </a:lnTo>
                  <a:lnTo>
                    <a:pt x="551" y="330"/>
                  </a:lnTo>
                  <a:lnTo>
                    <a:pt x="557" y="374"/>
                  </a:lnTo>
                  <a:lnTo>
                    <a:pt x="544" y="369"/>
                  </a:lnTo>
                  <a:lnTo>
                    <a:pt x="530" y="352"/>
                  </a:lnTo>
                  <a:lnTo>
                    <a:pt x="481" y="336"/>
                  </a:lnTo>
                  <a:lnTo>
                    <a:pt x="432" y="338"/>
                  </a:lnTo>
                  <a:lnTo>
                    <a:pt x="405" y="317"/>
                  </a:lnTo>
                  <a:lnTo>
                    <a:pt x="0" y="293"/>
                  </a:lnTo>
                  <a:lnTo>
                    <a:pt x="27" y="0"/>
                  </a:lnTo>
                </a:path>
              </a:pathLst>
            </a:custGeom>
            <a:solidFill>
              <a:srgbClr val="FFFFFF"/>
            </a:solidFill>
            <a:ln w="12700" cap="rnd">
              <a:solidFill>
                <a:srgbClr val="000000"/>
              </a:solidFill>
              <a:round/>
              <a:headEnd/>
              <a:tailEnd/>
            </a:ln>
          </p:spPr>
          <p:txBody>
            <a:bodyPr/>
            <a:lstStyle/>
            <a:p>
              <a:endParaRPr lang="en-US" dirty="0">
                <a:solidFill>
                  <a:srgbClr val="000000"/>
                </a:solidFill>
              </a:endParaRPr>
            </a:p>
          </p:txBody>
        </p:sp>
        <p:sp>
          <p:nvSpPr>
            <p:cNvPr id="153" name="Freeform 35"/>
            <p:cNvSpPr>
              <a:spLocks/>
            </p:cNvSpPr>
            <p:nvPr/>
          </p:nvSpPr>
          <p:spPr bwMode="auto">
            <a:xfrm>
              <a:off x="2417" y="1461"/>
              <a:ext cx="711" cy="320"/>
            </a:xfrm>
            <a:custGeom>
              <a:avLst/>
              <a:gdLst>
                <a:gd name="T0" fmla="*/ 18 w 658"/>
                <a:gd name="T1" fmla="*/ 0 h 328"/>
                <a:gd name="T2" fmla="*/ 423 w 658"/>
                <a:gd name="T3" fmla="*/ 23 h 328"/>
                <a:gd name="T4" fmla="*/ 451 w 658"/>
                <a:gd name="T5" fmla="*/ 44 h 328"/>
                <a:gd name="T6" fmla="*/ 499 w 658"/>
                <a:gd name="T7" fmla="*/ 42 h 328"/>
                <a:gd name="T8" fmla="*/ 548 w 658"/>
                <a:gd name="T9" fmla="*/ 58 h 328"/>
                <a:gd name="T10" fmla="*/ 563 w 658"/>
                <a:gd name="T11" fmla="*/ 75 h 328"/>
                <a:gd name="T12" fmla="*/ 575 w 658"/>
                <a:gd name="T13" fmla="*/ 80 h 328"/>
                <a:gd name="T14" fmla="*/ 597 w 658"/>
                <a:gd name="T15" fmla="*/ 142 h 328"/>
                <a:gd name="T16" fmla="*/ 598 w 658"/>
                <a:gd name="T17" fmla="*/ 161 h 328"/>
                <a:gd name="T18" fmla="*/ 613 w 658"/>
                <a:gd name="T19" fmla="*/ 189 h 328"/>
                <a:gd name="T20" fmla="*/ 620 w 658"/>
                <a:gd name="T21" fmla="*/ 236 h 328"/>
                <a:gd name="T22" fmla="*/ 616 w 658"/>
                <a:gd name="T23" fmla="*/ 251 h 328"/>
                <a:gd name="T24" fmla="*/ 625 w 658"/>
                <a:gd name="T25" fmla="*/ 267 h 328"/>
                <a:gd name="T26" fmla="*/ 657 w 658"/>
                <a:gd name="T27" fmla="*/ 327 h 328"/>
                <a:gd name="T28" fmla="*/ 364 w 658"/>
                <a:gd name="T29" fmla="*/ 322 h 328"/>
                <a:gd name="T30" fmla="*/ 143 w 658"/>
                <a:gd name="T31" fmla="*/ 310 h 328"/>
                <a:gd name="T32" fmla="*/ 149 w 658"/>
                <a:gd name="T33" fmla="*/ 211 h 328"/>
                <a:gd name="T34" fmla="*/ 0 w 658"/>
                <a:gd name="T35" fmla="*/ 198 h 328"/>
                <a:gd name="T36" fmla="*/ 18 w 658"/>
                <a:gd name="T37" fmla="*/ 0 h 3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8"/>
                <a:gd name="T58" fmla="*/ 0 h 328"/>
                <a:gd name="T59" fmla="*/ 658 w 658"/>
                <a:gd name="T60" fmla="*/ 328 h 3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8" h="328">
                  <a:moveTo>
                    <a:pt x="18" y="0"/>
                  </a:moveTo>
                  <a:lnTo>
                    <a:pt x="423" y="23"/>
                  </a:lnTo>
                  <a:lnTo>
                    <a:pt x="451" y="44"/>
                  </a:lnTo>
                  <a:lnTo>
                    <a:pt x="499" y="42"/>
                  </a:lnTo>
                  <a:lnTo>
                    <a:pt x="548" y="58"/>
                  </a:lnTo>
                  <a:lnTo>
                    <a:pt x="563" y="75"/>
                  </a:lnTo>
                  <a:lnTo>
                    <a:pt x="575" y="80"/>
                  </a:lnTo>
                  <a:lnTo>
                    <a:pt x="597" y="142"/>
                  </a:lnTo>
                  <a:lnTo>
                    <a:pt x="598" y="161"/>
                  </a:lnTo>
                  <a:lnTo>
                    <a:pt x="613" y="189"/>
                  </a:lnTo>
                  <a:lnTo>
                    <a:pt x="620" y="236"/>
                  </a:lnTo>
                  <a:lnTo>
                    <a:pt x="616" y="251"/>
                  </a:lnTo>
                  <a:lnTo>
                    <a:pt x="625" y="267"/>
                  </a:lnTo>
                  <a:lnTo>
                    <a:pt x="657" y="327"/>
                  </a:lnTo>
                  <a:lnTo>
                    <a:pt x="364" y="322"/>
                  </a:lnTo>
                  <a:lnTo>
                    <a:pt x="143" y="310"/>
                  </a:lnTo>
                  <a:lnTo>
                    <a:pt x="149" y="211"/>
                  </a:lnTo>
                  <a:lnTo>
                    <a:pt x="0" y="198"/>
                  </a:lnTo>
                  <a:lnTo>
                    <a:pt x="18" y="0"/>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54" name="Freeform 36"/>
            <p:cNvSpPr>
              <a:spLocks/>
            </p:cNvSpPr>
            <p:nvPr/>
          </p:nvSpPr>
          <p:spPr bwMode="auto">
            <a:xfrm>
              <a:off x="2550" y="1765"/>
              <a:ext cx="642" cy="310"/>
            </a:xfrm>
            <a:custGeom>
              <a:avLst/>
              <a:gdLst>
                <a:gd name="T0" fmla="*/ 20 w 594"/>
                <a:gd name="T1" fmla="*/ 0 h 318"/>
                <a:gd name="T2" fmla="*/ 241 w 594"/>
                <a:gd name="T3" fmla="*/ 12 h 318"/>
                <a:gd name="T4" fmla="*/ 533 w 594"/>
                <a:gd name="T5" fmla="*/ 16 h 318"/>
                <a:gd name="T6" fmla="*/ 550 w 594"/>
                <a:gd name="T7" fmla="*/ 29 h 318"/>
                <a:gd name="T8" fmla="*/ 559 w 594"/>
                <a:gd name="T9" fmla="*/ 26 h 318"/>
                <a:gd name="T10" fmla="*/ 570 w 594"/>
                <a:gd name="T11" fmla="*/ 42 h 318"/>
                <a:gd name="T12" fmla="*/ 561 w 594"/>
                <a:gd name="T13" fmla="*/ 42 h 318"/>
                <a:gd name="T14" fmla="*/ 551 w 594"/>
                <a:gd name="T15" fmla="*/ 62 h 318"/>
                <a:gd name="T16" fmla="*/ 575 w 594"/>
                <a:gd name="T17" fmla="*/ 96 h 318"/>
                <a:gd name="T18" fmla="*/ 593 w 594"/>
                <a:gd name="T19" fmla="*/ 102 h 318"/>
                <a:gd name="T20" fmla="*/ 590 w 594"/>
                <a:gd name="T21" fmla="*/ 316 h 318"/>
                <a:gd name="T22" fmla="*/ 338 w 594"/>
                <a:gd name="T23" fmla="*/ 317 h 318"/>
                <a:gd name="T24" fmla="*/ 0 w 594"/>
                <a:gd name="T25" fmla="*/ 301 h 318"/>
                <a:gd name="T26" fmla="*/ 20 w 594"/>
                <a:gd name="T27" fmla="*/ 0 h 3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4"/>
                <a:gd name="T43" fmla="*/ 0 h 318"/>
                <a:gd name="T44" fmla="*/ 594 w 594"/>
                <a:gd name="T45" fmla="*/ 318 h 3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4" h="318">
                  <a:moveTo>
                    <a:pt x="20" y="0"/>
                  </a:moveTo>
                  <a:lnTo>
                    <a:pt x="241" y="12"/>
                  </a:lnTo>
                  <a:lnTo>
                    <a:pt x="533" y="16"/>
                  </a:lnTo>
                  <a:lnTo>
                    <a:pt x="550" y="29"/>
                  </a:lnTo>
                  <a:lnTo>
                    <a:pt x="559" y="26"/>
                  </a:lnTo>
                  <a:lnTo>
                    <a:pt x="570" y="42"/>
                  </a:lnTo>
                  <a:lnTo>
                    <a:pt x="561" y="42"/>
                  </a:lnTo>
                  <a:lnTo>
                    <a:pt x="551" y="62"/>
                  </a:lnTo>
                  <a:lnTo>
                    <a:pt x="575" y="96"/>
                  </a:lnTo>
                  <a:lnTo>
                    <a:pt x="593" y="102"/>
                  </a:lnTo>
                  <a:lnTo>
                    <a:pt x="590" y="316"/>
                  </a:lnTo>
                  <a:lnTo>
                    <a:pt x="338" y="317"/>
                  </a:lnTo>
                  <a:lnTo>
                    <a:pt x="0" y="301"/>
                  </a:lnTo>
                  <a:lnTo>
                    <a:pt x="20" y="0"/>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155" name="Freeform 37"/>
            <p:cNvSpPr>
              <a:spLocks/>
            </p:cNvSpPr>
            <p:nvPr/>
          </p:nvSpPr>
          <p:spPr bwMode="auto">
            <a:xfrm>
              <a:off x="2463" y="2054"/>
              <a:ext cx="746" cy="349"/>
            </a:xfrm>
            <a:custGeom>
              <a:avLst/>
              <a:gdLst>
                <a:gd name="T0" fmla="*/ 4 w 690"/>
                <a:gd name="T1" fmla="*/ 0 h 358"/>
                <a:gd name="T2" fmla="*/ 80 w 690"/>
                <a:gd name="T3" fmla="*/ 4 h 358"/>
                <a:gd name="T4" fmla="*/ 419 w 690"/>
                <a:gd name="T5" fmla="*/ 20 h 358"/>
                <a:gd name="T6" fmla="*/ 671 w 690"/>
                <a:gd name="T7" fmla="*/ 19 h 358"/>
                <a:gd name="T8" fmla="*/ 672 w 690"/>
                <a:gd name="T9" fmla="*/ 72 h 358"/>
                <a:gd name="T10" fmla="*/ 689 w 690"/>
                <a:gd name="T11" fmla="*/ 183 h 358"/>
                <a:gd name="T12" fmla="*/ 685 w 690"/>
                <a:gd name="T13" fmla="*/ 357 h 358"/>
                <a:gd name="T14" fmla="*/ 630 w 690"/>
                <a:gd name="T15" fmla="*/ 327 h 358"/>
                <a:gd name="T16" fmla="*/ 572 w 690"/>
                <a:gd name="T17" fmla="*/ 337 h 358"/>
                <a:gd name="T18" fmla="*/ 528 w 690"/>
                <a:gd name="T19" fmla="*/ 351 h 358"/>
                <a:gd name="T20" fmla="*/ 466 w 690"/>
                <a:gd name="T21" fmla="*/ 352 h 358"/>
                <a:gd name="T22" fmla="*/ 419 w 690"/>
                <a:gd name="T23" fmla="*/ 324 h 358"/>
                <a:gd name="T24" fmla="*/ 406 w 690"/>
                <a:gd name="T25" fmla="*/ 337 h 358"/>
                <a:gd name="T26" fmla="*/ 333 w 690"/>
                <a:gd name="T27" fmla="*/ 306 h 358"/>
                <a:gd name="T28" fmla="*/ 297 w 690"/>
                <a:gd name="T29" fmla="*/ 296 h 358"/>
                <a:gd name="T30" fmla="*/ 279 w 690"/>
                <a:gd name="T31" fmla="*/ 279 h 358"/>
                <a:gd name="T32" fmla="*/ 256 w 690"/>
                <a:gd name="T33" fmla="*/ 278 h 358"/>
                <a:gd name="T34" fmla="*/ 233 w 690"/>
                <a:gd name="T35" fmla="*/ 259 h 358"/>
                <a:gd name="T36" fmla="*/ 241 w 690"/>
                <a:gd name="T37" fmla="*/ 66 h 358"/>
                <a:gd name="T38" fmla="*/ 0 w 690"/>
                <a:gd name="T39" fmla="*/ 51 h 358"/>
                <a:gd name="T40" fmla="*/ 4 w 690"/>
                <a:gd name="T41" fmla="*/ 0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0"/>
                <a:gd name="T64" fmla="*/ 0 h 358"/>
                <a:gd name="T65" fmla="*/ 690 w 690"/>
                <a:gd name="T66" fmla="*/ 358 h 3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0" h="358">
                  <a:moveTo>
                    <a:pt x="4" y="0"/>
                  </a:moveTo>
                  <a:lnTo>
                    <a:pt x="80" y="4"/>
                  </a:lnTo>
                  <a:lnTo>
                    <a:pt x="419" y="20"/>
                  </a:lnTo>
                  <a:lnTo>
                    <a:pt x="671" y="19"/>
                  </a:lnTo>
                  <a:lnTo>
                    <a:pt x="672" y="72"/>
                  </a:lnTo>
                  <a:lnTo>
                    <a:pt x="689" y="183"/>
                  </a:lnTo>
                  <a:lnTo>
                    <a:pt x="685" y="357"/>
                  </a:lnTo>
                  <a:lnTo>
                    <a:pt x="630" y="327"/>
                  </a:lnTo>
                  <a:lnTo>
                    <a:pt x="572" y="337"/>
                  </a:lnTo>
                  <a:lnTo>
                    <a:pt x="528" y="351"/>
                  </a:lnTo>
                  <a:lnTo>
                    <a:pt x="466" y="352"/>
                  </a:lnTo>
                  <a:lnTo>
                    <a:pt x="419" y="324"/>
                  </a:lnTo>
                  <a:lnTo>
                    <a:pt x="406" y="337"/>
                  </a:lnTo>
                  <a:lnTo>
                    <a:pt x="333" y="306"/>
                  </a:lnTo>
                  <a:lnTo>
                    <a:pt x="297" y="296"/>
                  </a:lnTo>
                  <a:lnTo>
                    <a:pt x="279" y="279"/>
                  </a:lnTo>
                  <a:lnTo>
                    <a:pt x="256" y="278"/>
                  </a:lnTo>
                  <a:lnTo>
                    <a:pt x="233" y="259"/>
                  </a:lnTo>
                  <a:lnTo>
                    <a:pt x="241" y="66"/>
                  </a:lnTo>
                  <a:lnTo>
                    <a:pt x="0" y="51"/>
                  </a:lnTo>
                  <a:lnTo>
                    <a:pt x="4" y="0"/>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156" name="Freeform 38"/>
            <p:cNvSpPr>
              <a:spLocks/>
            </p:cNvSpPr>
            <p:nvPr/>
          </p:nvSpPr>
          <p:spPr bwMode="auto">
            <a:xfrm>
              <a:off x="2991" y="879"/>
              <a:ext cx="561" cy="562"/>
            </a:xfrm>
            <a:custGeom>
              <a:avLst/>
              <a:gdLst>
                <a:gd name="T0" fmla="*/ 3 w 519"/>
                <a:gd name="T1" fmla="*/ 109 h 576"/>
                <a:gd name="T2" fmla="*/ 23 w 519"/>
                <a:gd name="T3" fmla="*/ 175 h 576"/>
                <a:gd name="T4" fmla="*/ 26 w 519"/>
                <a:gd name="T5" fmla="*/ 261 h 576"/>
                <a:gd name="T6" fmla="*/ 40 w 519"/>
                <a:gd name="T7" fmla="*/ 330 h 576"/>
                <a:gd name="T8" fmla="*/ 21 w 519"/>
                <a:gd name="T9" fmla="*/ 365 h 576"/>
                <a:gd name="T10" fmla="*/ 48 w 519"/>
                <a:gd name="T11" fmla="*/ 391 h 576"/>
                <a:gd name="T12" fmla="*/ 46 w 519"/>
                <a:gd name="T13" fmla="*/ 575 h 576"/>
                <a:gd name="T14" fmla="*/ 424 w 519"/>
                <a:gd name="T15" fmla="*/ 567 h 576"/>
                <a:gd name="T16" fmla="*/ 418 w 519"/>
                <a:gd name="T17" fmla="*/ 531 h 576"/>
                <a:gd name="T18" fmla="*/ 377 w 519"/>
                <a:gd name="T19" fmla="*/ 499 h 576"/>
                <a:gd name="T20" fmla="*/ 357 w 519"/>
                <a:gd name="T21" fmla="*/ 477 h 576"/>
                <a:gd name="T22" fmla="*/ 305 w 519"/>
                <a:gd name="T23" fmla="*/ 445 h 576"/>
                <a:gd name="T24" fmla="*/ 308 w 519"/>
                <a:gd name="T25" fmla="*/ 392 h 576"/>
                <a:gd name="T26" fmla="*/ 296 w 519"/>
                <a:gd name="T27" fmla="*/ 357 h 576"/>
                <a:gd name="T28" fmla="*/ 339 w 519"/>
                <a:gd name="T29" fmla="*/ 306 h 576"/>
                <a:gd name="T30" fmla="*/ 336 w 519"/>
                <a:gd name="T31" fmla="*/ 255 h 576"/>
                <a:gd name="T32" fmla="*/ 406 w 519"/>
                <a:gd name="T33" fmla="*/ 203 h 576"/>
                <a:gd name="T34" fmla="*/ 422 w 519"/>
                <a:gd name="T35" fmla="*/ 173 h 576"/>
                <a:gd name="T36" fmla="*/ 518 w 519"/>
                <a:gd name="T37" fmla="*/ 122 h 576"/>
                <a:gd name="T38" fmla="*/ 475 w 519"/>
                <a:gd name="T39" fmla="*/ 104 h 576"/>
                <a:gd name="T40" fmla="*/ 437 w 519"/>
                <a:gd name="T41" fmla="*/ 107 h 576"/>
                <a:gd name="T42" fmla="*/ 429 w 519"/>
                <a:gd name="T43" fmla="*/ 93 h 576"/>
                <a:gd name="T44" fmla="*/ 360 w 519"/>
                <a:gd name="T45" fmla="*/ 91 h 576"/>
                <a:gd name="T46" fmla="*/ 314 w 519"/>
                <a:gd name="T47" fmla="*/ 78 h 576"/>
                <a:gd name="T48" fmla="*/ 219 w 519"/>
                <a:gd name="T49" fmla="*/ 69 h 576"/>
                <a:gd name="T50" fmla="*/ 204 w 519"/>
                <a:gd name="T51" fmla="*/ 51 h 576"/>
                <a:gd name="T52" fmla="*/ 166 w 519"/>
                <a:gd name="T53" fmla="*/ 35 h 576"/>
                <a:gd name="T54" fmla="*/ 159 w 519"/>
                <a:gd name="T55" fmla="*/ 0 h 576"/>
                <a:gd name="T56" fmla="*/ 135 w 519"/>
                <a:gd name="T57" fmla="*/ 0 h 576"/>
                <a:gd name="T58" fmla="*/ 135 w 519"/>
                <a:gd name="T59" fmla="*/ 26 h 576"/>
                <a:gd name="T60" fmla="*/ 0 w 519"/>
                <a:gd name="T61" fmla="*/ 26 h 576"/>
                <a:gd name="T62" fmla="*/ 3 w 519"/>
                <a:gd name="T63" fmla="*/ 109 h 5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9"/>
                <a:gd name="T97" fmla="*/ 0 h 576"/>
                <a:gd name="T98" fmla="*/ 519 w 519"/>
                <a:gd name="T99" fmla="*/ 576 h 5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9" h="576">
                  <a:moveTo>
                    <a:pt x="3" y="109"/>
                  </a:moveTo>
                  <a:lnTo>
                    <a:pt x="23" y="175"/>
                  </a:lnTo>
                  <a:lnTo>
                    <a:pt x="26" y="261"/>
                  </a:lnTo>
                  <a:lnTo>
                    <a:pt x="40" y="330"/>
                  </a:lnTo>
                  <a:lnTo>
                    <a:pt x="21" y="365"/>
                  </a:lnTo>
                  <a:lnTo>
                    <a:pt x="48" y="391"/>
                  </a:lnTo>
                  <a:lnTo>
                    <a:pt x="46" y="575"/>
                  </a:lnTo>
                  <a:lnTo>
                    <a:pt x="424" y="567"/>
                  </a:lnTo>
                  <a:lnTo>
                    <a:pt x="418" y="531"/>
                  </a:lnTo>
                  <a:lnTo>
                    <a:pt x="377" y="499"/>
                  </a:lnTo>
                  <a:lnTo>
                    <a:pt x="357" y="477"/>
                  </a:lnTo>
                  <a:lnTo>
                    <a:pt x="305" y="445"/>
                  </a:lnTo>
                  <a:lnTo>
                    <a:pt x="308" y="392"/>
                  </a:lnTo>
                  <a:lnTo>
                    <a:pt x="296" y="357"/>
                  </a:lnTo>
                  <a:lnTo>
                    <a:pt x="339" y="306"/>
                  </a:lnTo>
                  <a:lnTo>
                    <a:pt x="336" y="255"/>
                  </a:lnTo>
                  <a:lnTo>
                    <a:pt x="406" y="203"/>
                  </a:lnTo>
                  <a:lnTo>
                    <a:pt x="422" y="173"/>
                  </a:lnTo>
                  <a:lnTo>
                    <a:pt x="518" y="122"/>
                  </a:lnTo>
                  <a:lnTo>
                    <a:pt x="475" y="104"/>
                  </a:lnTo>
                  <a:lnTo>
                    <a:pt x="437" y="107"/>
                  </a:lnTo>
                  <a:lnTo>
                    <a:pt x="429" y="93"/>
                  </a:lnTo>
                  <a:lnTo>
                    <a:pt x="360" y="91"/>
                  </a:lnTo>
                  <a:lnTo>
                    <a:pt x="314" y="78"/>
                  </a:lnTo>
                  <a:lnTo>
                    <a:pt x="219" y="69"/>
                  </a:lnTo>
                  <a:lnTo>
                    <a:pt x="204" y="51"/>
                  </a:lnTo>
                  <a:lnTo>
                    <a:pt x="166" y="35"/>
                  </a:lnTo>
                  <a:lnTo>
                    <a:pt x="159" y="0"/>
                  </a:lnTo>
                  <a:lnTo>
                    <a:pt x="135" y="0"/>
                  </a:lnTo>
                  <a:lnTo>
                    <a:pt x="135" y="26"/>
                  </a:lnTo>
                  <a:lnTo>
                    <a:pt x="0" y="26"/>
                  </a:lnTo>
                  <a:lnTo>
                    <a:pt x="3" y="109"/>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57" name="Freeform 39"/>
            <p:cNvSpPr>
              <a:spLocks/>
            </p:cNvSpPr>
            <p:nvPr/>
          </p:nvSpPr>
          <p:spPr bwMode="auto">
            <a:xfrm>
              <a:off x="3029" y="1433"/>
              <a:ext cx="516" cy="307"/>
            </a:xfrm>
            <a:custGeom>
              <a:avLst/>
              <a:gdLst>
                <a:gd name="T0" fmla="*/ 0 w 478"/>
                <a:gd name="T1" fmla="*/ 29 h 314"/>
                <a:gd name="T2" fmla="*/ 9 w 478"/>
                <a:gd name="T3" fmla="*/ 47 h 314"/>
                <a:gd name="T4" fmla="*/ 4 w 478"/>
                <a:gd name="T5" fmla="*/ 66 h 314"/>
                <a:gd name="T6" fmla="*/ 9 w 478"/>
                <a:gd name="T7" fmla="*/ 109 h 314"/>
                <a:gd name="T8" fmla="*/ 31 w 478"/>
                <a:gd name="T9" fmla="*/ 170 h 314"/>
                <a:gd name="T10" fmla="*/ 32 w 478"/>
                <a:gd name="T11" fmla="*/ 189 h 314"/>
                <a:gd name="T12" fmla="*/ 47 w 478"/>
                <a:gd name="T13" fmla="*/ 218 h 314"/>
                <a:gd name="T14" fmla="*/ 54 w 478"/>
                <a:gd name="T15" fmla="*/ 265 h 314"/>
                <a:gd name="T16" fmla="*/ 50 w 478"/>
                <a:gd name="T17" fmla="*/ 280 h 314"/>
                <a:gd name="T18" fmla="*/ 59 w 478"/>
                <a:gd name="T19" fmla="*/ 296 h 314"/>
                <a:gd name="T20" fmla="*/ 367 w 478"/>
                <a:gd name="T21" fmla="*/ 289 h 314"/>
                <a:gd name="T22" fmla="*/ 390 w 478"/>
                <a:gd name="T23" fmla="*/ 313 h 314"/>
                <a:gd name="T24" fmla="*/ 422 w 478"/>
                <a:gd name="T25" fmla="*/ 241 h 314"/>
                <a:gd name="T26" fmla="*/ 412 w 478"/>
                <a:gd name="T27" fmla="*/ 214 h 314"/>
                <a:gd name="T28" fmla="*/ 465 w 478"/>
                <a:gd name="T29" fmla="*/ 172 h 314"/>
                <a:gd name="T30" fmla="*/ 477 w 478"/>
                <a:gd name="T31" fmla="*/ 142 h 314"/>
                <a:gd name="T32" fmla="*/ 438 w 478"/>
                <a:gd name="T33" fmla="*/ 97 h 314"/>
                <a:gd name="T34" fmla="*/ 397 w 478"/>
                <a:gd name="T35" fmla="*/ 50 h 314"/>
                <a:gd name="T36" fmla="*/ 390 w 478"/>
                <a:gd name="T37" fmla="*/ 0 h 314"/>
                <a:gd name="T38" fmla="*/ 10 w 478"/>
                <a:gd name="T39" fmla="*/ 7 h 314"/>
                <a:gd name="T40" fmla="*/ 0 w 478"/>
                <a:gd name="T41" fmla="*/ 6 h 314"/>
                <a:gd name="T42" fmla="*/ 0 w 478"/>
                <a:gd name="T43" fmla="*/ 29 h 3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8"/>
                <a:gd name="T67" fmla="*/ 0 h 314"/>
                <a:gd name="T68" fmla="*/ 478 w 478"/>
                <a:gd name="T69" fmla="*/ 314 h 3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8" h="314">
                  <a:moveTo>
                    <a:pt x="0" y="29"/>
                  </a:moveTo>
                  <a:lnTo>
                    <a:pt x="9" y="47"/>
                  </a:lnTo>
                  <a:lnTo>
                    <a:pt x="4" y="66"/>
                  </a:lnTo>
                  <a:lnTo>
                    <a:pt x="9" y="109"/>
                  </a:lnTo>
                  <a:lnTo>
                    <a:pt x="31" y="170"/>
                  </a:lnTo>
                  <a:lnTo>
                    <a:pt x="32" y="189"/>
                  </a:lnTo>
                  <a:lnTo>
                    <a:pt x="47" y="218"/>
                  </a:lnTo>
                  <a:lnTo>
                    <a:pt x="54" y="265"/>
                  </a:lnTo>
                  <a:lnTo>
                    <a:pt x="50" y="280"/>
                  </a:lnTo>
                  <a:lnTo>
                    <a:pt x="59" y="296"/>
                  </a:lnTo>
                  <a:lnTo>
                    <a:pt x="367" y="289"/>
                  </a:lnTo>
                  <a:lnTo>
                    <a:pt x="390" y="313"/>
                  </a:lnTo>
                  <a:lnTo>
                    <a:pt x="422" y="241"/>
                  </a:lnTo>
                  <a:lnTo>
                    <a:pt x="412" y="214"/>
                  </a:lnTo>
                  <a:lnTo>
                    <a:pt x="465" y="172"/>
                  </a:lnTo>
                  <a:lnTo>
                    <a:pt x="477" y="142"/>
                  </a:lnTo>
                  <a:lnTo>
                    <a:pt x="438" y="97"/>
                  </a:lnTo>
                  <a:lnTo>
                    <a:pt x="397" y="50"/>
                  </a:lnTo>
                  <a:lnTo>
                    <a:pt x="390" y="0"/>
                  </a:lnTo>
                  <a:lnTo>
                    <a:pt x="10" y="7"/>
                  </a:lnTo>
                  <a:lnTo>
                    <a:pt x="0" y="6"/>
                  </a:lnTo>
                  <a:lnTo>
                    <a:pt x="0" y="29"/>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58" name="Freeform 40"/>
            <p:cNvSpPr>
              <a:spLocks/>
            </p:cNvSpPr>
            <p:nvPr/>
          </p:nvSpPr>
          <p:spPr bwMode="auto">
            <a:xfrm>
              <a:off x="3092" y="1715"/>
              <a:ext cx="575" cy="449"/>
            </a:xfrm>
            <a:custGeom>
              <a:avLst/>
              <a:gdLst>
                <a:gd name="T0" fmla="*/ 31 w 532"/>
                <a:gd name="T1" fmla="*/ 67 h 460"/>
                <a:gd name="T2" fmla="*/ 47 w 532"/>
                <a:gd name="T3" fmla="*/ 80 h 460"/>
                <a:gd name="T4" fmla="*/ 57 w 532"/>
                <a:gd name="T5" fmla="*/ 77 h 460"/>
                <a:gd name="T6" fmla="*/ 68 w 532"/>
                <a:gd name="T7" fmla="*/ 92 h 460"/>
                <a:gd name="T8" fmla="*/ 59 w 532"/>
                <a:gd name="T9" fmla="*/ 92 h 460"/>
                <a:gd name="T10" fmla="*/ 49 w 532"/>
                <a:gd name="T11" fmla="*/ 113 h 460"/>
                <a:gd name="T12" fmla="*/ 72 w 532"/>
                <a:gd name="T13" fmla="*/ 147 h 460"/>
                <a:gd name="T14" fmla="*/ 90 w 532"/>
                <a:gd name="T15" fmla="*/ 153 h 460"/>
                <a:gd name="T16" fmla="*/ 88 w 532"/>
                <a:gd name="T17" fmla="*/ 367 h 460"/>
                <a:gd name="T18" fmla="*/ 89 w 532"/>
                <a:gd name="T19" fmla="*/ 419 h 460"/>
                <a:gd name="T20" fmla="*/ 444 w 532"/>
                <a:gd name="T21" fmla="*/ 407 h 460"/>
                <a:gd name="T22" fmla="*/ 447 w 532"/>
                <a:gd name="T23" fmla="*/ 439 h 460"/>
                <a:gd name="T24" fmla="*/ 433 w 532"/>
                <a:gd name="T25" fmla="*/ 459 h 460"/>
                <a:gd name="T26" fmla="*/ 487 w 532"/>
                <a:gd name="T27" fmla="*/ 456 h 460"/>
                <a:gd name="T28" fmla="*/ 496 w 532"/>
                <a:gd name="T29" fmla="*/ 439 h 460"/>
                <a:gd name="T30" fmla="*/ 496 w 532"/>
                <a:gd name="T31" fmla="*/ 419 h 460"/>
                <a:gd name="T32" fmla="*/ 509 w 532"/>
                <a:gd name="T33" fmla="*/ 404 h 460"/>
                <a:gd name="T34" fmla="*/ 513 w 532"/>
                <a:gd name="T35" fmla="*/ 390 h 460"/>
                <a:gd name="T36" fmla="*/ 527 w 532"/>
                <a:gd name="T37" fmla="*/ 387 h 460"/>
                <a:gd name="T38" fmla="*/ 531 w 532"/>
                <a:gd name="T39" fmla="*/ 357 h 460"/>
                <a:gd name="T40" fmla="*/ 512 w 532"/>
                <a:gd name="T41" fmla="*/ 352 h 460"/>
                <a:gd name="T42" fmla="*/ 499 w 532"/>
                <a:gd name="T43" fmla="*/ 329 h 460"/>
                <a:gd name="T44" fmla="*/ 479 w 532"/>
                <a:gd name="T45" fmla="*/ 275 h 460"/>
                <a:gd name="T46" fmla="*/ 458 w 532"/>
                <a:gd name="T47" fmla="*/ 266 h 460"/>
                <a:gd name="T48" fmla="*/ 432 w 532"/>
                <a:gd name="T49" fmla="*/ 246 h 460"/>
                <a:gd name="T50" fmla="*/ 423 w 532"/>
                <a:gd name="T51" fmla="*/ 217 h 460"/>
                <a:gd name="T52" fmla="*/ 438 w 532"/>
                <a:gd name="T53" fmla="*/ 173 h 460"/>
                <a:gd name="T54" fmla="*/ 426 w 532"/>
                <a:gd name="T55" fmla="*/ 164 h 460"/>
                <a:gd name="T56" fmla="*/ 394 w 532"/>
                <a:gd name="T57" fmla="*/ 165 h 460"/>
                <a:gd name="T58" fmla="*/ 389 w 532"/>
                <a:gd name="T59" fmla="*/ 138 h 460"/>
                <a:gd name="T60" fmla="*/ 338 w 532"/>
                <a:gd name="T61" fmla="*/ 85 h 460"/>
                <a:gd name="T62" fmla="*/ 325 w 532"/>
                <a:gd name="T63" fmla="*/ 41 h 460"/>
                <a:gd name="T64" fmla="*/ 331 w 532"/>
                <a:gd name="T65" fmla="*/ 24 h 460"/>
                <a:gd name="T66" fmla="*/ 308 w 532"/>
                <a:gd name="T67" fmla="*/ 0 h 460"/>
                <a:gd name="T68" fmla="*/ 0 w 532"/>
                <a:gd name="T69" fmla="*/ 7 h 460"/>
                <a:gd name="T70" fmla="*/ 31 w 532"/>
                <a:gd name="T71" fmla="*/ 67 h 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2"/>
                <a:gd name="T109" fmla="*/ 0 h 460"/>
                <a:gd name="T110" fmla="*/ 532 w 532"/>
                <a:gd name="T111" fmla="*/ 460 h 4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2" h="460">
                  <a:moveTo>
                    <a:pt x="31" y="67"/>
                  </a:moveTo>
                  <a:lnTo>
                    <a:pt x="47" y="80"/>
                  </a:lnTo>
                  <a:lnTo>
                    <a:pt x="57" y="77"/>
                  </a:lnTo>
                  <a:lnTo>
                    <a:pt x="68" y="92"/>
                  </a:lnTo>
                  <a:lnTo>
                    <a:pt x="59" y="92"/>
                  </a:lnTo>
                  <a:lnTo>
                    <a:pt x="49" y="113"/>
                  </a:lnTo>
                  <a:lnTo>
                    <a:pt x="72" y="147"/>
                  </a:lnTo>
                  <a:lnTo>
                    <a:pt x="90" y="153"/>
                  </a:lnTo>
                  <a:lnTo>
                    <a:pt x="88" y="367"/>
                  </a:lnTo>
                  <a:lnTo>
                    <a:pt x="89" y="419"/>
                  </a:lnTo>
                  <a:lnTo>
                    <a:pt x="444" y="407"/>
                  </a:lnTo>
                  <a:lnTo>
                    <a:pt x="447" y="439"/>
                  </a:lnTo>
                  <a:lnTo>
                    <a:pt x="433" y="459"/>
                  </a:lnTo>
                  <a:lnTo>
                    <a:pt x="487" y="456"/>
                  </a:lnTo>
                  <a:lnTo>
                    <a:pt x="496" y="439"/>
                  </a:lnTo>
                  <a:lnTo>
                    <a:pt x="496" y="419"/>
                  </a:lnTo>
                  <a:lnTo>
                    <a:pt x="509" y="404"/>
                  </a:lnTo>
                  <a:lnTo>
                    <a:pt x="513" y="390"/>
                  </a:lnTo>
                  <a:lnTo>
                    <a:pt x="527" y="387"/>
                  </a:lnTo>
                  <a:lnTo>
                    <a:pt x="531" y="357"/>
                  </a:lnTo>
                  <a:lnTo>
                    <a:pt x="512" y="352"/>
                  </a:lnTo>
                  <a:lnTo>
                    <a:pt x="499" y="329"/>
                  </a:lnTo>
                  <a:lnTo>
                    <a:pt x="479" y="275"/>
                  </a:lnTo>
                  <a:lnTo>
                    <a:pt x="458" y="266"/>
                  </a:lnTo>
                  <a:lnTo>
                    <a:pt x="432" y="246"/>
                  </a:lnTo>
                  <a:lnTo>
                    <a:pt x="423" y="217"/>
                  </a:lnTo>
                  <a:lnTo>
                    <a:pt x="438" y="173"/>
                  </a:lnTo>
                  <a:lnTo>
                    <a:pt x="426" y="164"/>
                  </a:lnTo>
                  <a:lnTo>
                    <a:pt x="394" y="165"/>
                  </a:lnTo>
                  <a:lnTo>
                    <a:pt x="389" y="138"/>
                  </a:lnTo>
                  <a:lnTo>
                    <a:pt x="338" y="85"/>
                  </a:lnTo>
                  <a:lnTo>
                    <a:pt x="325" y="41"/>
                  </a:lnTo>
                  <a:lnTo>
                    <a:pt x="331" y="24"/>
                  </a:lnTo>
                  <a:lnTo>
                    <a:pt x="308" y="0"/>
                  </a:lnTo>
                  <a:lnTo>
                    <a:pt x="0" y="7"/>
                  </a:lnTo>
                  <a:lnTo>
                    <a:pt x="31" y="67"/>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159" name="Freeform 41"/>
            <p:cNvSpPr>
              <a:spLocks/>
            </p:cNvSpPr>
            <p:nvPr/>
          </p:nvSpPr>
          <p:spPr bwMode="auto">
            <a:xfrm>
              <a:off x="3190" y="2113"/>
              <a:ext cx="436" cy="352"/>
            </a:xfrm>
            <a:custGeom>
              <a:avLst/>
              <a:gdLst>
                <a:gd name="T0" fmla="*/ 16 w 404"/>
                <a:gd name="T1" fmla="*/ 122 h 360"/>
                <a:gd name="T2" fmla="*/ 12 w 404"/>
                <a:gd name="T3" fmla="*/ 296 h 360"/>
                <a:gd name="T4" fmla="*/ 21 w 404"/>
                <a:gd name="T5" fmla="*/ 306 h 360"/>
                <a:gd name="T6" fmla="*/ 50 w 404"/>
                <a:gd name="T7" fmla="*/ 306 h 360"/>
                <a:gd name="T8" fmla="*/ 51 w 404"/>
                <a:gd name="T9" fmla="*/ 359 h 360"/>
                <a:gd name="T10" fmla="*/ 291 w 404"/>
                <a:gd name="T11" fmla="*/ 355 h 360"/>
                <a:gd name="T12" fmla="*/ 286 w 404"/>
                <a:gd name="T13" fmla="*/ 301 h 360"/>
                <a:gd name="T14" fmla="*/ 306 w 404"/>
                <a:gd name="T15" fmla="*/ 241 h 360"/>
                <a:gd name="T16" fmla="*/ 336 w 404"/>
                <a:gd name="T17" fmla="*/ 201 h 360"/>
                <a:gd name="T18" fmla="*/ 334 w 404"/>
                <a:gd name="T19" fmla="*/ 189 h 360"/>
                <a:gd name="T20" fmla="*/ 356 w 404"/>
                <a:gd name="T21" fmla="*/ 151 h 360"/>
                <a:gd name="T22" fmla="*/ 368 w 404"/>
                <a:gd name="T23" fmla="*/ 111 h 360"/>
                <a:gd name="T24" fmla="*/ 364 w 404"/>
                <a:gd name="T25" fmla="*/ 108 h 360"/>
                <a:gd name="T26" fmla="*/ 384 w 404"/>
                <a:gd name="T27" fmla="*/ 92 h 360"/>
                <a:gd name="T28" fmla="*/ 403 w 404"/>
                <a:gd name="T29" fmla="*/ 56 h 360"/>
                <a:gd name="T30" fmla="*/ 396 w 404"/>
                <a:gd name="T31" fmla="*/ 48 h 360"/>
                <a:gd name="T32" fmla="*/ 342 w 404"/>
                <a:gd name="T33" fmla="*/ 51 h 360"/>
                <a:gd name="T34" fmla="*/ 356 w 404"/>
                <a:gd name="T35" fmla="*/ 31 h 360"/>
                <a:gd name="T36" fmla="*/ 353 w 404"/>
                <a:gd name="T37" fmla="*/ 0 h 360"/>
                <a:gd name="T38" fmla="*/ 0 w 404"/>
                <a:gd name="T39" fmla="*/ 11 h 360"/>
                <a:gd name="T40" fmla="*/ 16 w 404"/>
                <a:gd name="T41" fmla="*/ 122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4"/>
                <a:gd name="T64" fmla="*/ 0 h 360"/>
                <a:gd name="T65" fmla="*/ 404 w 404"/>
                <a:gd name="T66" fmla="*/ 360 h 3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4" h="360">
                  <a:moveTo>
                    <a:pt x="16" y="122"/>
                  </a:moveTo>
                  <a:lnTo>
                    <a:pt x="12" y="296"/>
                  </a:lnTo>
                  <a:lnTo>
                    <a:pt x="21" y="306"/>
                  </a:lnTo>
                  <a:lnTo>
                    <a:pt x="50" y="306"/>
                  </a:lnTo>
                  <a:lnTo>
                    <a:pt x="51" y="359"/>
                  </a:lnTo>
                  <a:lnTo>
                    <a:pt x="291" y="355"/>
                  </a:lnTo>
                  <a:lnTo>
                    <a:pt x="286" y="301"/>
                  </a:lnTo>
                  <a:lnTo>
                    <a:pt x="306" y="241"/>
                  </a:lnTo>
                  <a:lnTo>
                    <a:pt x="336" y="201"/>
                  </a:lnTo>
                  <a:lnTo>
                    <a:pt x="334" y="189"/>
                  </a:lnTo>
                  <a:lnTo>
                    <a:pt x="356" y="151"/>
                  </a:lnTo>
                  <a:lnTo>
                    <a:pt x="368" y="111"/>
                  </a:lnTo>
                  <a:lnTo>
                    <a:pt x="364" y="108"/>
                  </a:lnTo>
                  <a:lnTo>
                    <a:pt x="384" y="92"/>
                  </a:lnTo>
                  <a:lnTo>
                    <a:pt x="403" y="56"/>
                  </a:lnTo>
                  <a:lnTo>
                    <a:pt x="396" y="48"/>
                  </a:lnTo>
                  <a:lnTo>
                    <a:pt x="342" y="51"/>
                  </a:lnTo>
                  <a:lnTo>
                    <a:pt x="356" y="31"/>
                  </a:lnTo>
                  <a:lnTo>
                    <a:pt x="353" y="0"/>
                  </a:lnTo>
                  <a:lnTo>
                    <a:pt x="0" y="11"/>
                  </a:lnTo>
                  <a:lnTo>
                    <a:pt x="16" y="122"/>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60" name="Freeform 42"/>
            <p:cNvSpPr>
              <a:spLocks/>
            </p:cNvSpPr>
            <p:nvPr/>
          </p:nvSpPr>
          <p:spPr bwMode="auto">
            <a:xfrm>
              <a:off x="3246" y="2461"/>
              <a:ext cx="493" cy="384"/>
            </a:xfrm>
            <a:custGeom>
              <a:avLst/>
              <a:gdLst>
                <a:gd name="T0" fmla="*/ 0 w 456"/>
                <a:gd name="T1" fmla="*/ 3 h 393"/>
                <a:gd name="T2" fmla="*/ 5 w 456"/>
                <a:gd name="T3" fmla="*/ 109 h 393"/>
                <a:gd name="T4" fmla="*/ 46 w 456"/>
                <a:gd name="T5" fmla="*/ 185 h 393"/>
                <a:gd name="T6" fmla="*/ 31 w 456"/>
                <a:gd name="T7" fmla="*/ 247 h 393"/>
                <a:gd name="T8" fmla="*/ 34 w 456"/>
                <a:gd name="T9" fmla="*/ 298 h 393"/>
                <a:gd name="T10" fmla="*/ 15 w 456"/>
                <a:gd name="T11" fmla="*/ 323 h 393"/>
                <a:gd name="T12" fmla="*/ 23 w 456"/>
                <a:gd name="T13" fmla="*/ 331 h 393"/>
                <a:gd name="T14" fmla="*/ 83 w 456"/>
                <a:gd name="T15" fmla="*/ 324 h 393"/>
                <a:gd name="T16" fmla="*/ 159 w 456"/>
                <a:gd name="T17" fmla="*/ 344 h 393"/>
                <a:gd name="T18" fmla="*/ 182 w 456"/>
                <a:gd name="T19" fmla="*/ 324 h 393"/>
                <a:gd name="T20" fmla="*/ 255 w 456"/>
                <a:gd name="T21" fmla="*/ 355 h 393"/>
                <a:gd name="T22" fmla="*/ 261 w 456"/>
                <a:gd name="T23" fmla="*/ 372 h 393"/>
                <a:gd name="T24" fmla="*/ 290 w 456"/>
                <a:gd name="T25" fmla="*/ 386 h 393"/>
                <a:gd name="T26" fmla="*/ 304 w 456"/>
                <a:gd name="T27" fmla="*/ 370 h 393"/>
                <a:gd name="T28" fmla="*/ 340 w 456"/>
                <a:gd name="T29" fmla="*/ 383 h 393"/>
                <a:gd name="T30" fmla="*/ 361 w 456"/>
                <a:gd name="T31" fmla="*/ 372 h 393"/>
                <a:gd name="T32" fmla="*/ 357 w 456"/>
                <a:gd name="T33" fmla="*/ 349 h 393"/>
                <a:gd name="T34" fmla="*/ 416 w 456"/>
                <a:gd name="T35" fmla="*/ 370 h 393"/>
                <a:gd name="T36" fmla="*/ 414 w 456"/>
                <a:gd name="T37" fmla="*/ 392 h 393"/>
                <a:gd name="T38" fmla="*/ 455 w 456"/>
                <a:gd name="T39" fmla="*/ 363 h 393"/>
                <a:gd name="T40" fmla="*/ 418 w 456"/>
                <a:gd name="T41" fmla="*/ 359 h 393"/>
                <a:gd name="T42" fmla="*/ 391 w 456"/>
                <a:gd name="T43" fmla="*/ 329 h 393"/>
                <a:gd name="T44" fmla="*/ 425 w 456"/>
                <a:gd name="T45" fmla="*/ 294 h 393"/>
                <a:gd name="T46" fmla="*/ 425 w 456"/>
                <a:gd name="T47" fmla="*/ 272 h 393"/>
                <a:gd name="T48" fmla="*/ 387 w 456"/>
                <a:gd name="T49" fmla="*/ 303 h 393"/>
                <a:gd name="T50" fmla="*/ 369 w 456"/>
                <a:gd name="T51" fmla="*/ 294 h 393"/>
                <a:gd name="T52" fmla="*/ 386 w 456"/>
                <a:gd name="T53" fmla="*/ 276 h 393"/>
                <a:gd name="T54" fmla="*/ 344 w 456"/>
                <a:gd name="T55" fmla="*/ 288 h 393"/>
                <a:gd name="T56" fmla="*/ 317 w 456"/>
                <a:gd name="T57" fmla="*/ 277 h 393"/>
                <a:gd name="T58" fmla="*/ 324 w 456"/>
                <a:gd name="T59" fmla="*/ 258 h 393"/>
                <a:gd name="T60" fmla="*/ 394 w 456"/>
                <a:gd name="T61" fmla="*/ 272 h 393"/>
                <a:gd name="T62" fmla="*/ 366 w 456"/>
                <a:gd name="T63" fmla="*/ 225 h 393"/>
                <a:gd name="T64" fmla="*/ 371 w 456"/>
                <a:gd name="T65" fmla="*/ 191 h 393"/>
                <a:gd name="T66" fmla="*/ 212 w 456"/>
                <a:gd name="T67" fmla="*/ 198 h 393"/>
                <a:gd name="T68" fmla="*/ 229 w 456"/>
                <a:gd name="T69" fmla="*/ 126 h 393"/>
                <a:gd name="T70" fmla="*/ 258 w 456"/>
                <a:gd name="T71" fmla="*/ 88 h 393"/>
                <a:gd name="T72" fmla="*/ 249 w 456"/>
                <a:gd name="T73" fmla="*/ 78 h 393"/>
                <a:gd name="T74" fmla="*/ 238 w 456"/>
                <a:gd name="T75" fmla="*/ 0 h 393"/>
                <a:gd name="T76" fmla="*/ 0 w 456"/>
                <a:gd name="T77" fmla="*/ 3 h 3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6"/>
                <a:gd name="T118" fmla="*/ 0 h 393"/>
                <a:gd name="T119" fmla="*/ 456 w 456"/>
                <a:gd name="T120" fmla="*/ 393 h 3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6" h="393">
                  <a:moveTo>
                    <a:pt x="0" y="3"/>
                  </a:moveTo>
                  <a:lnTo>
                    <a:pt x="5" y="109"/>
                  </a:lnTo>
                  <a:lnTo>
                    <a:pt x="46" y="185"/>
                  </a:lnTo>
                  <a:lnTo>
                    <a:pt x="31" y="247"/>
                  </a:lnTo>
                  <a:lnTo>
                    <a:pt x="34" y="298"/>
                  </a:lnTo>
                  <a:lnTo>
                    <a:pt x="15" y="323"/>
                  </a:lnTo>
                  <a:lnTo>
                    <a:pt x="23" y="331"/>
                  </a:lnTo>
                  <a:lnTo>
                    <a:pt x="83" y="324"/>
                  </a:lnTo>
                  <a:lnTo>
                    <a:pt x="159" y="344"/>
                  </a:lnTo>
                  <a:lnTo>
                    <a:pt x="182" y="324"/>
                  </a:lnTo>
                  <a:lnTo>
                    <a:pt x="255" y="355"/>
                  </a:lnTo>
                  <a:lnTo>
                    <a:pt x="261" y="372"/>
                  </a:lnTo>
                  <a:lnTo>
                    <a:pt x="290" y="386"/>
                  </a:lnTo>
                  <a:lnTo>
                    <a:pt x="304" y="370"/>
                  </a:lnTo>
                  <a:lnTo>
                    <a:pt x="340" y="383"/>
                  </a:lnTo>
                  <a:lnTo>
                    <a:pt x="361" y="372"/>
                  </a:lnTo>
                  <a:lnTo>
                    <a:pt x="357" y="349"/>
                  </a:lnTo>
                  <a:lnTo>
                    <a:pt x="416" y="370"/>
                  </a:lnTo>
                  <a:lnTo>
                    <a:pt x="414" y="392"/>
                  </a:lnTo>
                  <a:lnTo>
                    <a:pt x="455" y="363"/>
                  </a:lnTo>
                  <a:lnTo>
                    <a:pt x="418" y="359"/>
                  </a:lnTo>
                  <a:lnTo>
                    <a:pt x="391" y="329"/>
                  </a:lnTo>
                  <a:lnTo>
                    <a:pt x="425" y="294"/>
                  </a:lnTo>
                  <a:lnTo>
                    <a:pt x="425" y="272"/>
                  </a:lnTo>
                  <a:lnTo>
                    <a:pt x="387" y="303"/>
                  </a:lnTo>
                  <a:lnTo>
                    <a:pt x="369" y="294"/>
                  </a:lnTo>
                  <a:lnTo>
                    <a:pt x="386" y="276"/>
                  </a:lnTo>
                  <a:lnTo>
                    <a:pt x="344" y="288"/>
                  </a:lnTo>
                  <a:lnTo>
                    <a:pt x="317" y="277"/>
                  </a:lnTo>
                  <a:lnTo>
                    <a:pt x="324" y="258"/>
                  </a:lnTo>
                  <a:lnTo>
                    <a:pt x="394" y="272"/>
                  </a:lnTo>
                  <a:lnTo>
                    <a:pt x="366" y="225"/>
                  </a:lnTo>
                  <a:lnTo>
                    <a:pt x="371" y="191"/>
                  </a:lnTo>
                  <a:lnTo>
                    <a:pt x="212" y="198"/>
                  </a:lnTo>
                  <a:lnTo>
                    <a:pt x="229" y="126"/>
                  </a:lnTo>
                  <a:lnTo>
                    <a:pt x="258" y="88"/>
                  </a:lnTo>
                  <a:lnTo>
                    <a:pt x="249" y="78"/>
                  </a:lnTo>
                  <a:lnTo>
                    <a:pt x="238" y="0"/>
                  </a:lnTo>
                  <a:lnTo>
                    <a:pt x="0" y="3"/>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61" name="Freeform 43"/>
            <p:cNvSpPr>
              <a:spLocks/>
            </p:cNvSpPr>
            <p:nvPr/>
          </p:nvSpPr>
          <p:spPr bwMode="auto">
            <a:xfrm>
              <a:off x="3496" y="1035"/>
              <a:ext cx="491" cy="226"/>
            </a:xfrm>
            <a:custGeom>
              <a:avLst/>
              <a:gdLst>
                <a:gd name="T0" fmla="*/ 163 w 455"/>
                <a:gd name="T1" fmla="*/ 151 h 232"/>
                <a:gd name="T2" fmla="*/ 170 w 455"/>
                <a:gd name="T3" fmla="*/ 165 h 232"/>
                <a:gd name="T4" fmla="*/ 185 w 455"/>
                <a:gd name="T5" fmla="*/ 170 h 232"/>
                <a:gd name="T6" fmla="*/ 207 w 455"/>
                <a:gd name="T7" fmla="*/ 231 h 232"/>
                <a:gd name="T8" fmla="*/ 248 w 455"/>
                <a:gd name="T9" fmla="*/ 147 h 232"/>
                <a:gd name="T10" fmla="*/ 269 w 455"/>
                <a:gd name="T11" fmla="*/ 150 h 232"/>
                <a:gd name="T12" fmla="*/ 294 w 455"/>
                <a:gd name="T13" fmla="*/ 138 h 232"/>
                <a:gd name="T14" fmla="*/ 338 w 455"/>
                <a:gd name="T15" fmla="*/ 138 h 232"/>
                <a:gd name="T16" fmla="*/ 353 w 455"/>
                <a:gd name="T17" fmla="*/ 117 h 232"/>
                <a:gd name="T18" fmla="*/ 437 w 455"/>
                <a:gd name="T19" fmla="*/ 120 h 232"/>
                <a:gd name="T20" fmla="*/ 454 w 455"/>
                <a:gd name="T21" fmla="*/ 107 h 232"/>
                <a:gd name="T22" fmla="*/ 427 w 455"/>
                <a:gd name="T23" fmla="*/ 75 h 232"/>
                <a:gd name="T24" fmla="*/ 374 w 455"/>
                <a:gd name="T25" fmla="*/ 76 h 232"/>
                <a:gd name="T26" fmla="*/ 333 w 455"/>
                <a:gd name="T27" fmla="*/ 71 h 232"/>
                <a:gd name="T28" fmla="*/ 280 w 455"/>
                <a:gd name="T29" fmla="*/ 71 h 232"/>
                <a:gd name="T30" fmla="*/ 263 w 455"/>
                <a:gd name="T31" fmla="*/ 97 h 232"/>
                <a:gd name="T32" fmla="*/ 236 w 455"/>
                <a:gd name="T33" fmla="*/ 82 h 232"/>
                <a:gd name="T34" fmla="*/ 208 w 455"/>
                <a:gd name="T35" fmla="*/ 84 h 232"/>
                <a:gd name="T36" fmla="*/ 198 w 455"/>
                <a:gd name="T37" fmla="*/ 57 h 232"/>
                <a:gd name="T38" fmla="*/ 139 w 455"/>
                <a:gd name="T39" fmla="*/ 52 h 232"/>
                <a:gd name="T40" fmla="*/ 132 w 455"/>
                <a:gd name="T41" fmla="*/ 42 h 232"/>
                <a:gd name="T42" fmla="*/ 158 w 455"/>
                <a:gd name="T43" fmla="*/ 13 h 232"/>
                <a:gd name="T44" fmla="*/ 180 w 455"/>
                <a:gd name="T45" fmla="*/ 10 h 232"/>
                <a:gd name="T46" fmla="*/ 158 w 455"/>
                <a:gd name="T47" fmla="*/ 0 h 232"/>
                <a:gd name="T48" fmla="*/ 126 w 455"/>
                <a:gd name="T49" fmla="*/ 8 h 232"/>
                <a:gd name="T50" fmla="*/ 70 w 455"/>
                <a:gd name="T51" fmla="*/ 66 h 232"/>
                <a:gd name="T52" fmla="*/ 42 w 455"/>
                <a:gd name="T53" fmla="*/ 70 h 232"/>
                <a:gd name="T54" fmla="*/ 0 w 455"/>
                <a:gd name="T55" fmla="*/ 99 h 232"/>
                <a:gd name="T56" fmla="*/ 163 w 455"/>
                <a:gd name="T57" fmla="*/ 151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5"/>
                <a:gd name="T88" fmla="*/ 0 h 232"/>
                <a:gd name="T89" fmla="*/ 455 w 455"/>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5" h="232">
                  <a:moveTo>
                    <a:pt x="163" y="151"/>
                  </a:moveTo>
                  <a:lnTo>
                    <a:pt x="170" y="165"/>
                  </a:lnTo>
                  <a:lnTo>
                    <a:pt x="185" y="170"/>
                  </a:lnTo>
                  <a:lnTo>
                    <a:pt x="207" y="231"/>
                  </a:lnTo>
                  <a:lnTo>
                    <a:pt x="248" y="147"/>
                  </a:lnTo>
                  <a:lnTo>
                    <a:pt x="269" y="150"/>
                  </a:lnTo>
                  <a:lnTo>
                    <a:pt x="294" y="138"/>
                  </a:lnTo>
                  <a:lnTo>
                    <a:pt x="338" y="138"/>
                  </a:lnTo>
                  <a:lnTo>
                    <a:pt x="353" y="117"/>
                  </a:lnTo>
                  <a:lnTo>
                    <a:pt x="437" y="120"/>
                  </a:lnTo>
                  <a:lnTo>
                    <a:pt x="454" y="107"/>
                  </a:lnTo>
                  <a:lnTo>
                    <a:pt x="427" y="75"/>
                  </a:lnTo>
                  <a:lnTo>
                    <a:pt x="374" y="76"/>
                  </a:lnTo>
                  <a:lnTo>
                    <a:pt x="333" y="71"/>
                  </a:lnTo>
                  <a:lnTo>
                    <a:pt x="280" y="71"/>
                  </a:lnTo>
                  <a:lnTo>
                    <a:pt x="263" y="97"/>
                  </a:lnTo>
                  <a:lnTo>
                    <a:pt x="236" y="82"/>
                  </a:lnTo>
                  <a:lnTo>
                    <a:pt x="208" y="84"/>
                  </a:lnTo>
                  <a:lnTo>
                    <a:pt x="198" y="57"/>
                  </a:lnTo>
                  <a:lnTo>
                    <a:pt x="139" y="52"/>
                  </a:lnTo>
                  <a:lnTo>
                    <a:pt x="132" y="42"/>
                  </a:lnTo>
                  <a:lnTo>
                    <a:pt x="158" y="13"/>
                  </a:lnTo>
                  <a:lnTo>
                    <a:pt x="180" y="10"/>
                  </a:lnTo>
                  <a:lnTo>
                    <a:pt x="158" y="0"/>
                  </a:lnTo>
                  <a:lnTo>
                    <a:pt x="126" y="8"/>
                  </a:lnTo>
                  <a:lnTo>
                    <a:pt x="70" y="66"/>
                  </a:lnTo>
                  <a:lnTo>
                    <a:pt x="42" y="70"/>
                  </a:lnTo>
                  <a:lnTo>
                    <a:pt x="0" y="99"/>
                  </a:lnTo>
                  <a:lnTo>
                    <a:pt x="163" y="151"/>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62" name="Freeform 44"/>
            <p:cNvSpPr>
              <a:spLocks/>
            </p:cNvSpPr>
            <p:nvPr/>
          </p:nvSpPr>
          <p:spPr bwMode="auto">
            <a:xfrm>
              <a:off x="3813" y="1174"/>
              <a:ext cx="334" cy="407"/>
            </a:xfrm>
            <a:custGeom>
              <a:avLst/>
              <a:gdLst>
                <a:gd name="T0" fmla="*/ 35 w 309"/>
                <a:gd name="T1" fmla="*/ 346 h 417"/>
                <a:gd name="T2" fmla="*/ 29 w 309"/>
                <a:gd name="T3" fmla="*/ 277 h 417"/>
                <a:gd name="T4" fmla="*/ 4 w 309"/>
                <a:gd name="T5" fmla="*/ 224 h 417"/>
                <a:gd name="T6" fmla="*/ 16 w 309"/>
                <a:gd name="T7" fmla="*/ 119 h 417"/>
                <a:gd name="T8" fmla="*/ 59 w 309"/>
                <a:gd name="T9" fmla="*/ 63 h 417"/>
                <a:gd name="T10" fmla="*/ 57 w 309"/>
                <a:gd name="T11" fmla="*/ 105 h 417"/>
                <a:gd name="T12" fmla="*/ 71 w 309"/>
                <a:gd name="T13" fmla="*/ 96 h 417"/>
                <a:gd name="T14" fmla="*/ 70 w 309"/>
                <a:gd name="T15" fmla="*/ 62 h 417"/>
                <a:gd name="T16" fmla="*/ 87 w 309"/>
                <a:gd name="T17" fmla="*/ 43 h 417"/>
                <a:gd name="T18" fmla="*/ 93 w 309"/>
                <a:gd name="T19" fmla="*/ 5 h 417"/>
                <a:gd name="T20" fmla="*/ 108 w 309"/>
                <a:gd name="T21" fmla="*/ 0 h 417"/>
                <a:gd name="T22" fmla="*/ 201 w 309"/>
                <a:gd name="T23" fmla="*/ 33 h 417"/>
                <a:gd name="T24" fmla="*/ 209 w 309"/>
                <a:gd name="T25" fmla="*/ 60 h 417"/>
                <a:gd name="T26" fmla="*/ 222 w 309"/>
                <a:gd name="T27" fmla="*/ 85 h 417"/>
                <a:gd name="T28" fmla="*/ 225 w 309"/>
                <a:gd name="T29" fmla="*/ 131 h 417"/>
                <a:gd name="T30" fmla="*/ 192 w 309"/>
                <a:gd name="T31" fmla="*/ 169 h 417"/>
                <a:gd name="T32" fmla="*/ 192 w 309"/>
                <a:gd name="T33" fmla="*/ 199 h 417"/>
                <a:gd name="T34" fmla="*/ 209 w 309"/>
                <a:gd name="T35" fmla="*/ 210 h 417"/>
                <a:gd name="T36" fmla="*/ 235 w 309"/>
                <a:gd name="T37" fmla="*/ 169 h 417"/>
                <a:gd name="T38" fmla="*/ 259 w 309"/>
                <a:gd name="T39" fmla="*/ 154 h 417"/>
                <a:gd name="T40" fmla="*/ 276 w 309"/>
                <a:gd name="T41" fmla="*/ 163 h 417"/>
                <a:gd name="T42" fmla="*/ 308 w 309"/>
                <a:gd name="T43" fmla="*/ 255 h 417"/>
                <a:gd name="T44" fmla="*/ 285 w 309"/>
                <a:gd name="T45" fmla="*/ 294 h 417"/>
                <a:gd name="T46" fmla="*/ 281 w 309"/>
                <a:gd name="T47" fmla="*/ 322 h 417"/>
                <a:gd name="T48" fmla="*/ 268 w 309"/>
                <a:gd name="T49" fmla="*/ 331 h 417"/>
                <a:gd name="T50" fmla="*/ 267 w 309"/>
                <a:gd name="T51" fmla="*/ 358 h 417"/>
                <a:gd name="T52" fmla="*/ 251 w 309"/>
                <a:gd name="T53" fmla="*/ 390 h 417"/>
                <a:gd name="T54" fmla="*/ 150 w 309"/>
                <a:gd name="T55" fmla="*/ 405 h 417"/>
                <a:gd name="T56" fmla="*/ 147 w 309"/>
                <a:gd name="T57" fmla="*/ 399 h 417"/>
                <a:gd name="T58" fmla="*/ 0 w 309"/>
                <a:gd name="T59" fmla="*/ 416 h 417"/>
                <a:gd name="T60" fmla="*/ 35 w 309"/>
                <a:gd name="T61" fmla="*/ 346 h 4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9"/>
                <a:gd name="T94" fmla="*/ 0 h 417"/>
                <a:gd name="T95" fmla="*/ 309 w 309"/>
                <a:gd name="T96" fmla="*/ 417 h 4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9" h="417">
                  <a:moveTo>
                    <a:pt x="35" y="346"/>
                  </a:moveTo>
                  <a:lnTo>
                    <a:pt x="29" y="277"/>
                  </a:lnTo>
                  <a:lnTo>
                    <a:pt x="4" y="224"/>
                  </a:lnTo>
                  <a:lnTo>
                    <a:pt x="16" y="119"/>
                  </a:lnTo>
                  <a:lnTo>
                    <a:pt x="59" y="63"/>
                  </a:lnTo>
                  <a:lnTo>
                    <a:pt x="57" y="105"/>
                  </a:lnTo>
                  <a:lnTo>
                    <a:pt x="71" y="96"/>
                  </a:lnTo>
                  <a:lnTo>
                    <a:pt x="70" y="62"/>
                  </a:lnTo>
                  <a:lnTo>
                    <a:pt x="87" y="43"/>
                  </a:lnTo>
                  <a:lnTo>
                    <a:pt x="93" y="5"/>
                  </a:lnTo>
                  <a:lnTo>
                    <a:pt x="108" y="0"/>
                  </a:lnTo>
                  <a:lnTo>
                    <a:pt x="201" y="33"/>
                  </a:lnTo>
                  <a:lnTo>
                    <a:pt x="209" y="60"/>
                  </a:lnTo>
                  <a:lnTo>
                    <a:pt x="222" y="85"/>
                  </a:lnTo>
                  <a:lnTo>
                    <a:pt x="225" y="131"/>
                  </a:lnTo>
                  <a:lnTo>
                    <a:pt x="192" y="169"/>
                  </a:lnTo>
                  <a:lnTo>
                    <a:pt x="192" y="199"/>
                  </a:lnTo>
                  <a:lnTo>
                    <a:pt x="209" y="210"/>
                  </a:lnTo>
                  <a:lnTo>
                    <a:pt x="235" y="169"/>
                  </a:lnTo>
                  <a:lnTo>
                    <a:pt x="259" y="154"/>
                  </a:lnTo>
                  <a:lnTo>
                    <a:pt x="276" y="163"/>
                  </a:lnTo>
                  <a:lnTo>
                    <a:pt x="308" y="255"/>
                  </a:lnTo>
                  <a:lnTo>
                    <a:pt x="285" y="294"/>
                  </a:lnTo>
                  <a:lnTo>
                    <a:pt x="281" y="322"/>
                  </a:lnTo>
                  <a:lnTo>
                    <a:pt x="268" y="331"/>
                  </a:lnTo>
                  <a:lnTo>
                    <a:pt x="267" y="358"/>
                  </a:lnTo>
                  <a:lnTo>
                    <a:pt x="251" y="390"/>
                  </a:lnTo>
                  <a:lnTo>
                    <a:pt x="150" y="405"/>
                  </a:lnTo>
                  <a:lnTo>
                    <a:pt x="147" y="399"/>
                  </a:lnTo>
                  <a:lnTo>
                    <a:pt x="0" y="416"/>
                  </a:lnTo>
                  <a:lnTo>
                    <a:pt x="35" y="346"/>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63" name="Freeform 45"/>
            <p:cNvSpPr>
              <a:spLocks/>
            </p:cNvSpPr>
            <p:nvPr/>
          </p:nvSpPr>
          <p:spPr bwMode="auto">
            <a:xfrm>
              <a:off x="3311" y="1097"/>
              <a:ext cx="458" cy="432"/>
            </a:xfrm>
            <a:custGeom>
              <a:avLst/>
              <a:gdLst>
                <a:gd name="T0" fmla="*/ 12 w 424"/>
                <a:gd name="T1" fmla="*/ 167 h 442"/>
                <a:gd name="T2" fmla="*/ 9 w 424"/>
                <a:gd name="T3" fmla="*/ 220 h 442"/>
                <a:gd name="T4" fmla="*/ 61 w 424"/>
                <a:gd name="T5" fmla="*/ 253 h 442"/>
                <a:gd name="T6" fmla="*/ 81 w 424"/>
                <a:gd name="T7" fmla="*/ 275 h 442"/>
                <a:gd name="T8" fmla="*/ 122 w 424"/>
                <a:gd name="T9" fmla="*/ 307 h 442"/>
                <a:gd name="T10" fmla="*/ 128 w 424"/>
                <a:gd name="T11" fmla="*/ 343 h 442"/>
                <a:gd name="T12" fmla="*/ 136 w 424"/>
                <a:gd name="T13" fmla="*/ 393 h 442"/>
                <a:gd name="T14" fmla="*/ 176 w 424"/>
                <a:gd name="T15" fmla="*/ 441 h 442"/>
                <a:gd name="T16" fmla="*/ 385 w 424"/>
                <a:gd name="T17" fmla="*/ 426 h 442"/>
                <a:gd name="T18" fmla="*/ 373 w 424"/>
                <a:gd name="T19" fmla="*/ 359 h 442"/>
                <a:gd name="T20" fmla="*/ 393 w 424"/>
                <a:gd name="T21" fmla="*/ 256 h 442"/>
                <a:gd name="T22" fmla="*/ 391 w 424"/>
                <a:gd name="T23" fmla="*/ 228 h 442"/>
                <a:gd name="T24" fmla="*/ 423 w 424"/>
                <a:gd name="T25" fmla="*/ 147 h 442"/>
                <a:gd name="T26" fmla="*/ 414 w 424"/>
                <a:gd name="T27" fmla="*/ 144 h 442"/>
                <a:gd name="T28" fmla="*/ 395 w 424"/>
                <a:gd name="T29" fmla="*/ 190 h 442"/>
                <a:gd name="T30" fmla="*/ 378 w 424"/>
                <a:gd name="T31" fmla="*/ 193 h 442"/>
                <a:gd name="T32" fmla="*/ 371 w 424"/>
                <a:gd name="T33" fmla="*/ 213 h 442"/>
                <a:gd name="T34" fmla="*/ 353 w 424"/>
                <a:gd name="T35" fmla="*/ 226 h 442"/>
                <a:gd name="T36" fmla="*/ 366 w 424"/>
                <a:gd name="T37" fmla="*/ 183 h 442"/>
                <a:gd name="T38" fmla="*/ 378 w 424"/>
                <a:gd name="T39" fmla="*/ 167 h 442"/>
                <a:gd name="T40" fmla="*/ 356 w 424"/>
                <a:gd name="T41" fmla="*/ 106 h 442"/>
                <a:gd name="T42" fmla="*/ 341 w 424"/>
                <a:gd name="T43" fmla="*/ 101 h 442"/>
                <a:gd name="T44" fmla="*/ 334 w 424"/>
                <a:gd name="T45" fmla="*/ 87 h 442"/>
                <a:gd name="T46" fmla="*/ 170 w 424"/>
                <a:gd name="T47" fmla="*/ 35 h 442"/>
                <a:gd name="T48" fmla="*/ 151 w 424"/>
                <a:gd name="T49" fmla="*/ 26 h 442"/>
                <a:gd name="T50" fmla="*/ 139 w 424"/>
                <a:gd name="T51" fmla="*/ 35 h 442"/>
                <a:gd name="T52" fmla="*/ 135 w 424"/>
                <a:gd name="T53" fmla="*/ 33 h 442"/>
                <a:gd name="T54" fmla="*/ 141 w 424"/>
                <a:gd name="T55" fmla="*/ 14 h 442"/>
                <a:gd name="T56" fmla="*/ 145 w 424"/>
                <a:gd name="T57" fmla="*/ 2 h 442"/>
                <a:gd name="T58" fmla="*/ 140 w 424"/>
                <a:gd name="T59" fmla="*/ 0 h 442"/>
                <a:gd name="T60" fmla="*/ 72 w 424"/>
                <a:gd name="T61" fmla="*/ 28 h 442"/>
                <a:gd name="T62" fmla="*/ 65 w 424"/>
                <a:gd name="T63" fmla="*/ 28 h 442"/>
                <a:gd name="T64" fmla="*/ 52 w 424"/>
                <a:gd name="T65" fmla="*/ 23 h 442"/>
                <a:gd name="T66" fmla="*/ 40 w 424"/>
                <a:gd name="T67" fmla="*/ 31 h 442"/>
                <a:gd name="T68" fmla="*/ 42 w 424"/>
                <a:gd name="T69" fmla="*/ 81 h 442"/>
                <a:gd name="T70" fmla="*/ 0 w 424"/>
                <a:gd name="T71" fmla="*/ 133 h 442"/>
                <a:gd name="T72" fmla="*/ 12 w 424"/>
                <a:gd name="T73" fmla="*/ 167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4"/>
                <a:gd name="T112" fmla="*/ 0 h 442"/>
                <a:gd name="T113" fmla="*/ 424 w 424"/>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4" h="442">
                  <a:moveTo>
                    <a:pt x="12" y="167"/>
                  </a:moveTo>
                  <a:lnTo>
                    <a:pt x="9" y="220"/>
                  </a:lnTo>
                  <a:lnTo>
                    <a:pt x="61" y="253"/>
                  </a:lnTo>
                  <a:lnTo>
                    <a:pt x="81" y="275"/>
                  </a:lnTo>
                  <a:lnTo>
                    <a:pt x="122" y="307"/>
                  </a:lnTo>
                  <a:lnTo>
                    <a:pt x="128" y="343"/>
                  </a:lnTo>
                  <a:lnTo>
                    <a:pt x="136" y="393"/>
                  </a:lnTo>
                  <a:lnTo>
                    <a:pt x="176" y="441"/>
                  </a:lnTo>
                  <a:lnTo>
                    <a:pt x="385" y="426"/>
                  </a:lnTo>
                  <a:lnTo>
                    <a:pt x="373" y="359"/>
                  </a:lnTo>
                  <a:lnTo>
                    <a:pt x="393" y="256"/>
                  </a:lnTo>
                  <a:lnTo>
                    <a:pt x="391" y="228"/>
                  </a:lnTo>
                  <a:lnTo>
                    <a:pt x="423" y="147"/>
                  </a:lnTo>
                  <a:lnTo>
                    <a:pt x="414" y="144"/>
                  </a:lnTo>
                  <a:lnTo>
                    <a:pt x="395" y="190"/>
                  </a:lnTo>
                  <a:lnTo>
                    <a:pt x="378" y="193"/>
                  </a:lnTo>
                  <a:lnTo>
                    <a:pt x="371" y="213"/>
                  </a:lnTo>
                  <a:lnTo>
                    <a:pt x="353" y="226"/>
                  </a:lnTo>
                  <a:lnTo>
                    <a:pt x="366" y="183"/>
                  </a:lnTo>
                  <a:lnTo>
                    <a:pt x="378" y="167"/>
                  </a:lnTo>
                  <a:lnTo>
                    <a:pt x="356" y="106"/>
                  </a:lnTo>
                  <a:lnTo>
                    <a:pt x="341" y="101"/>
                  </a:lnTo>
                  <a:lnTo>
                    <a:pt x="334" y="87"/>
                  </a:lnTo>
                  <a:lnTo>
                    <a:pt x="170" y="35"/>
                  </a:lnTo>
                  <a:lnTo>
                    <a:pt x="151" y="26"/>
                  </a:lnTo>
                  <a:lnTo>
                    <a:pt x="139" y="35"/>
                  </a:lnTo>
                  <a:lnTo>
                    <a:pt x="135" y="33"/>
                  </a:lnTo>
                  <a:lnTo>
                    <a:pt x="141" y="14"/>
                  </a:lnTo>
                  <a:lnTo>
                    <a:pt x="145" y="2"/>
                  </a:lnTo>
                  <a:lnTo>
                    <a:pt x="140" y="0"/>
                  </a:lnTo>
                  <a:lnTo>
                    <a:pt x="72" y="28"/>
                  </a:lnTo>
                  <a:lnTo>
                    <a:pt x="65" y="28"/>
                  </a:lnTo>
                  <a:lnTo>
                    <a:pt x="52" y="23"/>
                  </a:lnTo>
                  <a:lnTo>
                    <a:pt x="40" y="31"/>
                  </a:lnTo>
                  <a:lnTo>
                    <a:pt x="42" y="81"/>
                  </a:lnTo>
                  <a:lnTo>
                    <a:pt x="0" y="133"/>
                  </a:lnTo>
                  <a:lnTo>
                    <a:pt x="12" y="167"/>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64" name="Freeform 46"/>
            <p:cNvSpPr>
              <a:spLocks/>
            </p:cNvSpPr>
            <p:nvPr/>
          </p:nvSpPr>
          <p:spPr bwMode="auto">
            <a:xfrm>
              <a:off x="3431" y="1514"/>
              <a:ext cx="346" cy="549"/>
            </a:xfrm>
            <a:custGeom>
              <a:avLst/>
              <a:gdLst>
                <a:gd name="T0" fmla="*/ 5 w 314"/>
                <a:gd name="T1" fmla="*/ 230 h 562"/>
                <a:gd name="T2" fmla="*/ 38 w 314"/>
                <a:gd name="T3" fmla="*/ 159 h 562"/>
                <a:gd name="T4" fmla="*/ 27 w 314"/>
                <a:gd name="T5" fmla="*/ 131 h 562"/>
                <a:gd name="T6" fmla="*/ 81 w 314"/>
                <a:gd name="T7" fmla="*/ 89 h 562"/>
                <a:gd name="T8" fmla="*/ 92 w 314"/>
                <a:gd name="T9" fmla="*/ 58 h 562"/>
                <a:gd name="T10" fmla="*/ 53 w 314"/>
                <a:gd name="T11" fmla="*/ 14 h 562"/>
                <a:gd name="T12" fmla="*/ 262 w 314"/>
                <a:gd name="T13" fmla="*/ 0 h 562"/>
                <a:gd name="T14" fmla="*/ 267 w 314"/>
                <a:gd name="T15" fmla="*/ 33 h 562"/>
                <a:gd name="T16" fmla="*/ 289 w 314"/>
                <a:gd name="T17" fmla="*/ 75 h 562"/>
                <a:gd name="T18" fmla="*/ 307 w 314"/>
                <a:gd name="T19" fmla="*/ 289 h 562"/>
                <a:gd name="T20" fmla="*/ 303 w 314"/>
                <a:gd name="T21" fmla="*/ 333 h 562"/>
                <a:gd name="T22" fmla="*/ 313 w 314"/>
                <a:gd name="T23" fmla="*/ 359 h 562"/>
                <a:gd name="T24" fmla="*/ 300 w 314"/>
                <a:gd name="T25" fmla="*/ 407 h 562"/>
                <a:gd name="T26" fmla="*/ 284 w 314"/>
                <a:gd name="T27" fmla="*/ 429 h 562"/>
                <a:gd name="T28" fmla="*/ 276 w 314"/>
                <a:gd name="T29" fmla="*/ 463 h 562"/>
                <a:gd name="T30" fmla="*/ 285 w 314"/>
                <a:gd name="T31" fmla="*/ 474 h 562"/>
                <a:gd name="T32" fmla="*/ 277 w 314"/>
                <a:gd name="T33" fmla="*/ 494 h 562"/>
                <a:gd name="T34" fmla="*/ 281 w 314"/>
                <a:gd name="T35" fmla="*/ 502 h 562"/>
                <a:gd name="T36" fmla="*/ 256 w 314"/>
                <a:gd name="T37" fmla="*/ 512 h 562"/>
                <a:gd name="T38" fmla="*/ 251 w 314"/>
                <a:gd name="T39" fmla="*/ 547 h 562"/>
                <a:gd name="T40" fmla="*/ 215 w 314"/>
                <a:gd name="T41" fmla="*/ 536 h 562"/>
                <a:gd name="T42" fmla="*/ 197 w 314"/>
                <a:gd name="T43" fmla="*/ 561 h 562"/>
                <a:gd name="T44" fmla="*/ 186 w 314"/>
                <a:gd name="T45" fmla="*/ 559 h 562"/>
                <a:gd name="T46" fmla="*/ 173 w 314"/>
                <a:gd name="T47" fmla="*/ 536 h 562"/>
                <a:gd name="T48" fmla="*/ 154 w 314"/>
                <a:gd name="T49" fmla="*/ 481 h 562"/>
                <a:gd name="T50" fmla="*/ 107 w 314"/>
                <a:gd name="T51" fmla="*/ 452 h 562"/>
                <a:gd name="T52" fmla="*/ 98 w 314"/>
                <a:gd name="T53" fmla="*/ 424 h 562"/>
                <a:gd name="T54" fmla="*/ 112 w 314"/>
                <a:gd name="T55" fmla="*/ 380 h 562"/>
                <a:gd name="T56" fmla="*/ 100 w 314"/>
                <a:gd name="T57" fmla="*/ 371 h 562"/>
                <a:gd name="T58" fmla="*/ 68 w 314"/>
                <a:gd name="T59" fmla="*/ 372 h 562"/>
                <a:gd name="T60" fmla="*/ 63 w 314"/>
                <a:gd name="T61" fmla="*/ 344 h 562"/>
                <a:gd name="T62" fmla="*/ 12 w 314"/>
                <a:gd name="T63" fmla="*/ 291 h 562"/>
                <a:gd name="T64" fmla="*/ 0 w 314"/>
                <a:gd name="T65" fmla="*/ 247 h 562"/>
                <a:gd name="T66" fmla="*/ 5 w 314"/>
                <a:gd name="T67" fmla="*/ 230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562"/>
                <a:gd name="T104" fmla="*/ 314 w 314"/>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562">
                  <a:moveTo>
                    <a:pt x="5" y="230"/>
                  </a:moveTo>
                  <a:lnTo>
                    <a:pt x="38" y="159"/>
                  </a:lnTo>
                  <a:lnTo>
                    <a:pt x="27" y="131"/>
                  </a:lnTo>
                  <a:lnTo>
                    <a:pt x="81" y="89"/>
                  </a:lnTo>
                  <a:lnTo>
                    <a:pt x="92" y="58"/>
                  </a:lnTo>
                  <a:lnTo>
                    <a:pt x="53" y="14"/>
                  </a:lnTo>
                  <a:lnTo>
                    <a:pt x="262" y="0"/>
                  </a:lnTo>
                  <a:lnTo>
                    <a:pt x="267" y="33"/>
                  </a:lnTo>
                  <a:lnTo>
                    <a:pt x="289" y="75"/>
                  </a:lnTo>
                  <a:lnTo>
                    <a:pt x="307" y="289"/>
                  </a:lnTo>
                  <a:lnTo>
                    <a:pt x="303" y="333"/>
                  </a:lnTo>
                  <a:lnTo>
                    <a:pt x="313" y="359"/>
                  </a:lnTo>
                  <a:lnTo>
                    <a:pt x="300" y="407"/>
                  </a:lnTo>
                  <a:lnTo>
                    <a:pt x="284" y="429"/>
                  </a:lnTo>
                  <a:lnTo>
                    <a:pt x="276" y="463"/>
                  </a:lnTo>
                  <a:lnTo>
                    <a:pt x="285" y="474"/>
                  </a:lnTo>
                  <a:lnTo>
                    <a:pt x="277" y="494"/>
                  </a:lnTo>
                  <a:lnTo>
                    <a:pt x="281" y="502"/>
                  </a:lnTo>
                  <a:lnTo>
                    <a:pt x="256" y="512"/>
                  </a:lnTo>
                  <a:lnTo>
                    <a:pt x="251" y="547"/>
                  </a:lnTo>
                  <a:lnTo>
                    <a:pt x="215" y="536"/>
                  </a:lnTo>
                  <a:lnTo>
                    <a:pt x="197" y="561"/>
                  </a:lnTo>
                  <a:lnTo>
                    <a:pt x="186" y="559"/>
                  </a:lnTo>
                  <a:lnTo>
                    <a:pt x="173" y="536"/>
                  </a:lnTo>
                  <a:lnTo>
                    <a:pt x="154" y="481"/>
                  </a:lnTo>
                  <a:lnTo>
                    <a:pt x="107" y="452"/>
                  </a:lnTo>
                  <a:lnTo>
                    <a:pt x="98" y="424"/>
                  </a:lnTo>
                  <a:lnTo>
                    <a:pt x="112" y="380"/>
                  </a:lnTo>
                  <a:lnTo>
                    <a:pt x="100" y="371"/>
                  </a:lnTo>
                  <a:lnTo>
                    <a:pt x="68" y="372"/>
                  </a:lnTo>
                  <a:lnTo>
                    <a:pt x="63" y="344"/>
                  </a:lnTo>
                  <a:lnTo>
                    <a:pt x="12" y="291"/>
                  </a:lnTo>
                  <a:lnTo>
                    <a:pt x="0" y="247"/>
                  </a:lnTo>
                  <a:lnTo>
                    <a:pt x="5" y="230"/>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65" name="Freeform 47"/>
            <p:cNvSpPr>
              <a:spLocks/>
            </p:cNvSpPr>
            <p:nvPr/>
          </p:nvSpPr>
          <p:spPr bwMode="auto">
            <a:xfrm>
              <a:off x="3743" y="1564"/>
              <a:ext cx="268" cy="413"/>
            </a:xfrm>
            <a:custGeom>
              <a:avLst/>
              <a:gdLst>
                <a:gd name="T0" fmla="*/ 8 w 248"/>
                <a:gd name="T1" fmla="*/ 422 h 423"/>
                <a:gd name="T2" fmla="*/ 14 w 248"/>
                <a:gd name="T3" fmla="*/ 410 h 423"/>
                <a:gd name="T4" fmla="*/ 63 w 248"/>
                <a:gd name="T5" fmla="*/ 407 h 423"/>
                <a:gd name="T6" fmla="*/ 101 w 248"/>
                <a:gd name="T7" fmla="*/ 394 h 423"/>
                <a:gd name="T8" fmla="*/ 138 w 248"/>
                <a:gd name="T9" fmla="*/ 369 h 423"/>
                <a:gd name="T10" fmla="*/ 170 w 248"/>
                <a:gd name="T11" fmla="*/ 369 h 423"/>
                <a:gd name="T12" fmla="*/ 207 w 248"/>
                <a:gd name="T13" fmla="*/ 308 h 423"/>
                <a:gd name="T14" fmla="*/ 218 w 248"/>
                <a:gd name="T15" fmla="*/ 311 h 423"/>
                <a:gd name="T16" fmla="*/ 247 w 248"/>
                <a:gd name="T17" fmla="*/ 291 h 423"/>
                <a:gd name="T18" fmla="*/ 239 w 248"/>
                <a:gd name="T19" fmla="*/ 275 h 423"/>
                <a:gd name="T20" fmla="*/ 242 w 248"/>
                <a:gd name="T21" fmla="*/ 266 h 423"/>
                <a:gd name="T22" fmla="*/ 215 w 248"/>
                <a:gd name="T23" fmla="*/ 5 h 423"/>
                <a:gd name="T24" fmla="*/ 212 w 248"/>
                <a:gd name="T25" fmla="*/ 0 h 423"/>
                <a:gd name="T26" fmla="*/ 65 w 248"/>
                <a:gd name="T27" fmla="*/ 16 h 423"/>
                <a:gd name="T28" fmla="*/ 37 w 248"/>
                <a:gd name="T29" fmla="*/ 31 h 423"/>
                <a:gd name="T30" fmla="*/ 13 w 248"/>
                <a:gd name="T31" fmla="*/ 24 h 423"/>
                <a:gd name="T32" fmla="*/ 30 w 248"/>
                <a:gd name="T33" fmla="*/ 237 h 423"/>
                <a:gd name="T34" fmla="*/ 26 w 248"/>
                <a:gd name="T35" fmla="*/ 281 h 423"/>
                <a:gd name="T36" fmla="*/ 36 w 248"/>
                <a:gd name="T37" fmla="*/ 308 h 423"/>
                <a:gd name="T38" fmla="*/ 24 w 248"/>
                <a:gd name="T39" fmla="*/ 356 h 423"/>
                <a:gd name="T40" fmla="*/ 8 w 248"/>
                <a:gd name="T41" fmla="*/ 378 h 423"/>
                <a:gd name="T42" fmla="*/ 0 w 248"/>
                <a:gd name="T43" fmla="*/ 412 h 423"/>
                <a:gd name="T44" fmla="*/ 8 w 248"/>
                <a:gd name="T45" fmla="*/ 422 h 4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8"/>
                <a:gd name="T70" fmla="*/ 0 h 423"/>
                <a:gd name="T71" fmla="*/ 248 w 248"/>
                <a:gd name="T72" fmla="*/ 423 h 4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8" h="423">
                  <a:moveTo>
                    <a:pt x="8" y="422"/>
                  </a:moveTo>
                  <a:lnTo>
                    <a:pt x="14" y="410"/>
                  </a:lnTo>
                  <a:lnTo>
                    <a:pt x="63" y="407"/>
                  </a:lnTo>
                  <a:lnTo>
                    <a:pt x="101" y="394"/>
                  </a:lnTo>
                  <a:lnTo>
                    <a:pt x="138" y="369"/>
                  </a:lnTo>
                  <a:lnTo>
                    <a:pt x="170" y="369"/>
                  </a:lnTo>
                  <a:lnTo>
                    <a:pt x="207" y="308"/>
                  </a:lnTo>
                  <a:lnTo>
                    <a:pt x="218" y="311"/>
                  </a:lnTo>
                  <a:lnTo>
                    <a:pt x="247" y="291"/>
                  </a:lnTo>
                  <a:lnTo>
                    <a:pt x="239" y="275"/>
                  </a:lnTo>
                  <a:lnTo>
                    <a:pt x="242" y="266"/>
                  </a:lnTo>
                  <a:lnTo>
                    <a:pt x="215" y="5"/>
                  </a:lnTo>
                  <a:lnTo>
                    <a:pt x="212" y="0"/>
                  </a:lnTo>
                  <a:lnTo>
                    <a:pt x="65" y="16"/>
                  </a:lnTo>
                  <a:lnTo>
                    <a:pt x="37" y="31"/>
                  </a:lnTo>
                  <a:lnTo>
                    <a:pt x="13" y="24"/>
                  </a:lnTo>
                  <a:lnTo>
                    <a:pt x="30" y="237"/>
                  </a:lnTo>
                  <a:lnTo>
                    <a:pt x="26" y="281"/>
                  </a:lnTo>
                  <a:lnTo>
                    <a:pt x="36" y="308"/>
                  </a:lnTo>
                  <a:lnTo>
                    <a:pt x="24" y="356"/>
                  </a:lnTo>
                  <a:lnTo>
                    <a:pt x="8" y="378"/>
                  </a:lnTo>
                  <a:lnTo>
                    <a:pt x="0" y="412"/>
                  </a:lnTo>
                  <a:lnTo>
                    <a:pt x="8" y="422"/>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66" name="Freeform 48"/>
            <p:cNvSpPr>
              <a:spLocks/>
            </p:cNvSpPr>
            <p:nvPr/>
          </p:nvSpPr>
          <p:spPr bwMode="auto">
            <a:xfrm>
              <a:off x="3643" y="1822"/>
              <a:ext cx="626" cy="288"/>
            </a:xfrm>
            <a:custGeom>
              <a:avLst/>
              <a:gdLst>
                <a:gd name="T0" fmla="*/ 4 w 580"/>
                <a:gd name="T1" fmla="*/ 279 h 295"/>
                <a:gd name="T2" fmla="*/ 17 w 580"/>
                <a:gd name="T3" fmla="*/ 277 h 295"/>
                <a:gd name="T4" fmla="*/ 21 w 580"/>
                <a:gd name="T5" fmla="*/ 246 h 295"/>
                <a:gd name="T6" fmla="*/ 12 w 580"/>
                <a:gd name="T7" fmla="*/ 244 h 295"/>
                <a:gd name="T8" fmla="*/ 31 w 580"/>
                <a:gd name="T9" fmla="*/ 219 h 295"/>
                <a:gd name="T10" fmla="*/ 67 w 580"/>
                <a:gd name="T11" fmla="*/ 231 h 295"/>
                <a:gd name="T12" fmla="*/ 72 w 580"/>
                <a:gd name="T13" fmla="*/ 195 h 295"/>
                <a:gd name="T14" fmla="*/ 97 w 580"/>
                <a:gd name="T15" fmla="*/ 186 h 295"/>
                <a:gd name="T16" fmla="*/ 93 w 580"/>
                <a:gd name="T17" fmla="*/ 178 h 295"/>
                <a:gd name="T18" fmla="*/ 106 w 580"/>
                <a:gd name="T19" fmla="*/ 145 h 295"/>
                <a:gd name="T20" fmla="*/ 155 w 580"/>
                <a:gd name="T21" fmla="*/ 142 h 295"/>
                <a:gd name="T22" fmla="*/ 193 w 580"/>
                <a:gd name="T23" fmla="*/ 129 h 295"/>
                <a:gd name="T24" fmla="*/ 218 w 580"/>
                <a:gd name="T25" fmla="*/ 113 h 295"/>
                <a:gd name="T26" fmla="*/ 231 w 580"/>
                <a:gd name="T27" fmla="*/ 104 h 295"/>
                <a:gd name="T28" fmla="*/ 263 w 580"/>
                <a:gd name="T29" fmla="*/ 104 h 295"/>
                <a:gd name="T30" fmla="*/ 300 w 580"/>
                <a:gd name="T31" fmla="*/ 43 h 295"/>
                <a:gd name="T32" fmla="*/ 311 w 580"/>
                <a:gd name="T33" fmla="*/ 47 h 295"/>
                <a:gd name="T34" fmla="*/ 340 w 580"/>
                <a:gd name="T35" fmla="*/ 27 h 295"/>
                <a:gd name="T36" fmla="*/ 332 w 580"/>
                <a:gd name="T37" fmla="*/ 10 h 295"/>
                <a:gd name="T38" fmla="*/ 336 w 580"/>
                <a:gd name="T39" fmla="*/ 1 h 295"/>
                <a:gd name="T40" fmla="*/ 360 w 580"/>
                <a:gd name="T41" fmla="*/ 0 h 295"/>
                <a:gd name="T42" fmla="*/ 377 w 580"/>
                <a:gd name="T43" fmla="*/ 6 h 295"/>
                <a:gd name="T44" fmla="*/ 427 w 580"/>
                <a:gd name="T45" fmla="*/ 36 h 295"/>
                <a:gd name="T46" fmla="*/ 463 w 580"/>
                <a:gd name="T47" fmla="*/ 34 h 295"/>
                <a:gd name="T48" fmla="*/ 480 w 580"/>
                <a:gd name="T49" fmla="*/ 23 h 295"/>
                <a:gd name="T50" fmla="*/ 519 w 580"/>
                <a:gd name="T51" fmla="*/ 48 h 295"/>
                <a:gd name="T52" fmla="*/ 532 w 580"/>
                <a:gd name="T53" fmla="*/ 96 h 295"/>
                <a:gd name="T54" fmla="*/ 579 w 580"/>
                <a:gd name="T55" fmla="*/ 131 h 295"/>
                <a:gd name="T56" fmla="*/ 556 w 580"/>
                <a:gd name="T57" fmla="*/ 156 h 295"/>
                <a:gd name="T58" fmla="*/ 516 w 580"/>
                <a:gd name="T59" fmla="*/ 195 h 295"/>
                <a:gd name="T60" fmla="*/ 516 w 580"/>
                <a:gd name="T61" fmla="*/ 203 h 295"/>
                <a:gd name="T62" fmla="*/ 459 w 580"/>
                <a:gd name="T63" fmla="*/ 241 h 295"/>
                <a:gd name="T64" fmla="*/ 139 w 580"/>
                <a:gd name="T65" fmla="*/ 271 h 295"/>
                <a:gd name="T66" fmla="*/ 105 w 580"/>
                <a:gd name="T67" fmla="*/ 270 h 295"/>
                <a:gd name="T68" fmla="*/ 106 w 580"/>
                <a:gd name="T69" fmla="*/ 286 h 295"/>
                <a:gd name="T70" fmla="*/ 0 w 580"/>
                <a:gd name="T71" fmla="*/ 294 h 295"/>
                <a:gd name="T72" fmla="*/ 4 w 580"/>
                <a:gd name="T73" fmla="*/ 279 h 2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0"/>
                <a:gd name="T112" fmla="*/ 0 h 295"/>
                <a:gd name="T113" fmla="*/ 580 w 580"/>
                <a:gd name="T114" fmla="*/ 295 h 2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0" h="295">
                  <a:moveTo>
                    <a:pt x="4" y="279"/>
                  </a:moveTo>
                  <a:lnTo>
                    <a:pt x="17" y="277"/>
                  </a:lnTo>
                  <a:lnTo>
                    <a:pt x="21" y="246"/>
                  </a:lnTo>
                  <a:lnTo>
                    <a:pt x="12" y="244"/>
                  </a:lnTo>
                  <a:lnTo>
                    <a:pt x="31" y="219"/>
                  </a:lnTo>
                  <a:lnTo>
                    <a:pt x="67" y="231"/>
                  </a:lnTo>
                  <a:lnTo>
                    <a:pt x="72" y="195"/>
                  </a:lnTo>
                  <a:lnTo>
                    <a:pt x="97" y="186"/>
                  </a:lnTo>
                  <a:lnTo>
                    <a:pt x="93" y="178"/>
                  </a:lnTo>
                  <a:lnTo>
                    <a:pt x="106" y="145"/>
                  </a:lnTo>
                  <a:lnTo>
                    <a:pt x="155" y="142"/>
                  </a:lnTo>
                  <a:lnTo>
                    <a:pt x="193" y="129"/>
                  </a:lnTo>
                  <a:lnTo>
                    <a:pt x="218" y="113"/>
                  </a:lnTo>
                  <a:lnTo>
                    <a:pt x="231" y="104"/>
                  </a:lnTo>
                  <a:lnTo>
                    <a:pt x="263" y="104"/>
                  </a:lnTo>
                  <a:lnTo>
                    <a:pt x="300" y="43"/>
                  </a:lnTo>
                  <a:lnTo>
                    <a:pt x="311" y="47"/>
                  </a:lnTo>
                  <a:lnTo>
                    <a:pt x="340" y="27"/>
                  </a:lnTo>
                  <a:lnTo>
                    <a:pt x="332" y="10"/>
                  </a:lnTo>
                  <a:lnTo>
                    <a:pt x="336" y="1"/>
                  </a:lnTo>
                  <a:lnTo>
                    <a:pt x="360" y="0"/>
                  </a:lnTo>
                  <a:lnTo>
                    <a:pt x="377" y="6"/>
                  </a:lnTo>
                  <a:lnTo>
                    <a:pt x="427" y="36"/>
                  </a:lnTo>
                  <a:lnTo>
                    <a:pt x="463" y="34"/>
                  </a:lnTo>
                  <a:lnTo>
                    <a:pt x="480" y="23"/>
                  </a:lnTo>
                  <a:lnTo>
                    <a:pt x="519" y="48"/>
                  </a:lnTo>
                  <a:lnTo>
                    <a:pt x="532" y="96"/>
                  </a:lnTo>
                  <a:lnTo>
                    <a:pt x="579" y="131"/>
                  </a:lnTo>
                  <a:lnTo>
                    <a:pt x="556" y="156"/>
                  </a:lnTo>
                  <a:lnTo>
                    <a:pt x="516" y="195"/>
                  </a:lnTo>
                  <a:lnTo>
                    <a:pt x="516" y="203"/>
                  </a:lnTo>
                  <a:lnTo>
                    <a:pt x="459" y="241"/>
                  </a:lnTo>
                  <a:lnTo>
                    <a:pt x="139" y="271"/>
                  </a:lnTo>
                  <a:lnTo>
                    <a:pt x="105" y="270"/>
                  </a:lnTo>
                  <a:lnTo>
                    <a:pt x="106" y="286"/>
                  </a:lnTo>
                  <a:lnTo>
                    <a:pt x="0" y="294"/>
                  </a:lnTo>
                  <a:lnTo>
                    <a:pt x="4" y="279"/>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67" name="Freeform 49"/>
            <p:cNvSpPr>
              <a:spLocks/>
            </p:cNvSpPr>
            <p:nvPr/>
          </p:nvSpPr>
          <p:spPr bwMode="auto">
            <a:xfrm>
              <a:off x="3598" y="2038"/>
              <a:ext cx="736" cy="224"/>
            </a:xfrm>
            <a:custGeom>
              <a:avLst/>
              <a:gdLst>
                <a:gd name="T0" fmla="*/ 11 w 681"/>
                <a:gd name="T1" fmla="*/ 188 h 229"/>
                <a:gd name="T2" fmla="*/ 7 w 681"/>
                <a:gd name="T3" fmla="*/ 185 h 229"/>
                <a:gd name="T4" fmla="*/ 27 w 681"/>
                <a:gd name="T5" fmla="*/ 169 h 229"/>
                <a:gd name="T6" fmla="*/ 46 w 681"/>
                <a:gd name="T7" fmla="*/ 133 h 229"/>
                <a:gd name="T8" fmla="*/ 39 w 681"/>
                <a:gd name="T9" fmla="*/ 125 h 229"/>
                <a:gd name="T10" fmla="*/ 48 w 681"/>
                <a:gd name="T11" fmla="*/ 108 h 229"/>
                <a:gd name="T12" fmla="*/ 49 w 681"/>
                <a:gd name="T13" fmla="*/ 88 h 229"/>
                <a:gd name="T14" fmla="*/ 62 w 681"/>
                <a:gd name="T15" fmla="*/ 73 h 229"/>
                <a:gd name="T16" fmla="*/ 169 w 681"/>
                <a:gd name="T17" fmla="*/ 66 h 229"/>
                <a:gd name="T18" fmla="*/ 167 w 681"/>
                <a:gd name="T19" fmla="*/ 49 h 229"/>
                <a:gd name="T20" fmla="*/ 201 w 681"/>
                <a:gd name="T21" fmla="*/ 51 h 229"/>
                <a:gd name="T22" fmla="*/ 521 w 681"/>
                <a:gd name="T23" fmla="*/ 20 h 229"/>
                <a:gd name="T24" fmla="*/ 680 w 681"/>
                <a:gd name="T25" fmla="*/ 0 h 229"/>
                <a:gd name="T26" fmla="*/ 651 w 681"/>
                <a:gd name="T27" fmla="*/ 54 h 229"/>
                <a:gd name="T28" fmla="*/ 607 w 681"/>
                <a:gd name="T29" fmla="*/ 63 h 229"/>
                <a:gd name="T30" fmla="*/ 588 w 681"/>
                <a:gd name="T31" fmla="*/ 91 h 229"/>
                <a:gd name="T32" fmla="*/ 510 w 681"/>
                <a:gd name="T33" fmla="*/ 137 h 229"/>
                <a:gd name="T34" fmla="*/ 505 w 681"/>
                <a:gd name="T35" fmla="*/ 155 h 229"/>
                <a:gd name="T36" fmla="*/ 485 w 681"/>
                <a:gd name="T37" fmla="*/ 165 h 229"/>
                <a:gd name="T38" fmla="*/ 486 w 681"/>
                <a:gd name="T39" fmla="*/ 186 h 229"/>
                <a:gd name="T40" fmla="*/ 382 w 681"/>
                <a:gd name="T41" fmla="*/ 199 h 229"/>
                <a:gd name="T42" fmla="*/ 170 w 681"/>
                <a:gd name="T43" fmla="*/ 218 h 229"/>
                <a:gd name="T44" fmla="*/ 0 w 681"/>
                <a:gd name="T45" fmla="*/ 228 h 229"/>
                <a:gd name="T46" fmla="*/ 11 w 681"/>
                <a:gd name="T47" fmla="*/ 188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1"/>
                <a:gd name="T73" fmla="*/ 0 h 229"/>
                <a:gd name="T74" fmla="*/ 681 w 681"/>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1" h="229">
                  <a:moveTo>
                    <a:pt x="11" y="188"/>
                  </a:moveTo>
                  <a:lnTo>
                    <a:pt x="7" y="185"/>
                  </a:lnTo>
                  <a:lnTo>
                    <a:pt x="27" y="169"/>
                  </a:lnTo>
                  <a:lnTo>
                    <a:pt x="46" y="133"/>
                  </a:lnTo>
                  <a:lnTo>
                    <a:pt x="39" y="125"/>
                  </a:lnTo>
                  <a:lnTo>
                    <a:pt x="48" y="108"/>
                  </a:lnTo>
                  <a:lnTo>
                    <a:pt x="49" y="88"/>
                  </a:lnTo>
                  <a:lnTo>
                    <a:pt x="62" y="73"/>
                  </a:lnTo>
                  <a:lnTo>
                    <a:pt x="169" y="66"/>
                  </a:lnTo>
                  <a:lnTo>
                    <a:pt x="167" y="49"/>
                  </a:lnTo>
                  <a:lnTo>
                    <a:pt x="201" y="51"/>
                  </a:lnTo>
                  <a:lnTo>
                    <a:pt x="521" y="20"/>
                  </a:lnTo>
                  <a:lnTo>
                    <a:pt x="680" y="0"/>
                  </a:lnTo>
                  <a:lnTo>
                    <a:pt x="651" y="54"/>
                  </a:lnTo>
                  <a:lnTo>
                    <a:pt x="607" y="63"/>
                  </a:lnTo>
                  <a:lnTo>
                    <a:pt x="588" y="91"/>
                  </a:lnTo>
                  <a:lnTo>
                    <a:pt x="510" y="137"/>
                  </a:lnTo>
                  <a:lnTo>
                    <a:pt x="505" y="155"/>
                  </a:lnTo>
                  <a:lnTo>
                    <a:pt x="485" y="165"/>
                  </a:lnTo>
                  <a:lnTo>
                    <a:pt x="486" y="186"/>
                  </a:lnTo>
                  <a:lnTo>
                    <a:pt x="382" y="199"/>
                  </a:lnTo>
                  <a:lnTo>
                    <a:pt x="170" y="218"/>
                  </a:lnTo>
                  <a:lnTo>
                    <a:pt x="0" y="228"/>
                  </a:lnTo>
                  <a:lnTo>
                    <a:pt x="11" y="188"/>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68" name="Freeform 50"/>
            <p:cNvSpPr>
              <a:spLocks/>
            </p:cNvSpPr>
            <p:nvPr/>
          </p:nvSpPr>
          <p:spPr bwMode="auto">
            <a:xfrm>
              <a:off x="3475" y="2251"/>
              <a:ext cx="306" cy="476"/>
            </a:xfrm>
            <a:custGeom>
              <a:avLst/>
              <a:gdLst>
                <a:gd name="T0" fmla="*/ 18 w 283"/>
                <a:gd name="T1" fmla="*/ 341 h 488"/>
                <a:gd name="T2" fmla="*/ 46 w 283"/>
                <a:gd name="T3" fmla="*/ 303 h 488"/>
                <a:gd name="T4" fmla="*/ 37 w 283"/>
                <a:gd name="T5" fmla="*/ 293 h 488"/>
                <a:gd name="T6" fmla="*/ 27 w 283"/>
                <a:gd name="T7" fmla="*/ 214 h 488"/>
                <a:gd name="T8" fmla="*/ 22 w 283"/>
                <a:gd name="T9" fmla="*/ 159 h 488"/>
                <a:gd name="T10" fmla="*/ 42 w 283"/>
                <a:gd name="T11" fmla="*/ 100 h 488"/>
                <a:gd name="T12" fmla="*/ 72 w 283"/>
                <a:gd name="T13" fmla="*/ 59 h 488"/>
                <a:gd name="T14" fmla="*/ 70 w 283"/>
                <a:gd name="T15" fmla="*/ 48 h 488"/>
                <a:gd name="T16" fmla="*/ 92 w 283"/>
                <a:gd name="T17" fmla="*/ 9 h 488"/>
                <a:gd name="T18" fmla="*/ 262 w 283"/>
                <a:gd name="T19" fmla="*/ 0 h 488"/>
                <a:gd name="T20" fmla="*/ 270 w 283"/>
                <a:gd name="T21" fmla="*/ 9 h 488"/>
                <a:gd name="T22" fmla="*/ 262 w 283"/>
                <a:gd name="T23" fmla="*/ 311 h 488"/>
                <a:gd name="T24" fmla="*/ 282 w 283"/>
                <a:gd name="T25" fmla="*/ 458 h 488"/>
                <a:gd name="T26" fmla="*/ 274 w 283"/>
                <a:gd name="T27" fmla="*/ 464 h 488"/>
                <a:gd name="T28" fmla="*/ 238 w 283"/>
                <a:gd name="T29" fmla="*/ 456 h 488"/>
                <a:gd name="T30" fmla="*/ 182 w 283"/>
                <a:gd name="T31" fmla="*/ 487 h 488"/>
                <a:gd name="T32" fmla="*/ 155 w 283"/>
                <a:gd name="T33" fmla="*/ 440 h 488"/>
                <a:gd name="T34" fmla="*/ 159 w 283"/>
                <a:gd name="T35" fmla="*/ 406 h 488"/>
                <a:gd name="T36" fmla="*/ 0 w 283"/>
                <a:gd name="T37" fmla="*/ 413 h 488"/>
                <a:gd name="T38" fmla="*/ 18 w 283"/>
                <a:gd name="T39" fmla="*/ 341 h 4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
                <a:gd name="T61" fmla="*/ 0 h 488"/>
                <a:gd name="T62" fmla="*/ 283 w 283"/>
                <a:gd name="T63" fmla="*/ 488 h 4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 h="488">
                  <a:moveTo>
                    <a:pt x="18" y="341"/>
                  </a:moveTo>
                  <a:lnTo>
                    <a:pt x="46" y="303"/>
                  </a:lnTo>
                  <a:lnTo>
                    <a:pt x="37" y="293"/>
                  </a:lnTo>
                  <a:lnTo>
                    <a:pt x="27" y="214"/>
                  </a:lnTo>
                  <a:lnTo>
                    <a:pt x="22" y="159"/>
                  </a:lnTo>
                  <a:lnTo>
                    <a:pt x="42" y="100"/>
                  </a:lnTo>
                  <a:lnTo>
                    <a:pt x="72" y="59"/>
                  </a:lnTo>
                  <a:lnTo>
                    <a:pt x="70" y="48"/>
                  </a:lnTo>
                  <a:lnTo>
                    <a:pt x="92" y="9"/>
                  </a:lnTo>
                  <a:lnTo>
                    <a:pt x="262" y="0"/>
                  </a:lnTo>
                  <a:lnTo>
                    <a:pt x="270" y="9"/>
                  </a:lnTo>
                  <a:lnTo>
                    <a:pt x="262" y="311"/>
                  </a:lnTo>
                  <a:lnTo>
                    <a:pt x="282" y="458"/>
                  </a:lnTo>
                  <a:lnTo>
                    <a:pt x="274" y="464"/>
                  </a:lnTo>
                  <a:lnTo>
                    <a:pt x="238" y="456"/>
                  </a:lnTo>
                  <a:lnTo>
                    <a:pt x="182" y="487"/>
                  </a:lnTo>
                  <a:lnTo>
                    <a:pt x="155" y="440"/>
                  </a:lnTo>
                  <a:lnTo>
                    <a:pt x="159" y="406"/>
                  </a:lnTo>
                  <a:lnTo>
                    <a:pt x="0" y="413"/>
                  </a:lnTo>
                  <a:lnTo>
                    <a:pt x="18" y="341"/>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69" name="Freeform 51"/>
            <p:cNvSpPr>
              <a:spLocks/>
            </p:cNvSpPr>
            <p:nvPr/>
          </p:nvSpPr>
          <p:spPr bwMode="auto">
            <a:xfrm>
              <a:off x="3759" y="2232"/>
              <a:ext cx="330" cy="482"/>
            </a:xfrm>
            <a:custGeom>
              <a:avLst/>
              <a:gdLst>
                <a:gd name="T0" fmla="*/ 8 w 305"/>
                <a:gd name="T1" fmla="*/ 28 h 493"/>
                <a:gd name="T2" fmla="*/ 0 w 305"/>
                <a:gd name="T3" fmla="*/ 330 h 493"/>
                <a:gd name="T4" fmla="*/ 19 w 305"/>
                <a:gd name="T5" fmla="*/ 477 h 493"/>
                <a:gd name="T6" fmla="*/ 40 w 305"/>
                <a:gd name="T7" fmla="*/ 482 h 493"/>
                <a:gd name="T8" fmla="*/ 59 w 305"/>
                <a:gd name="T9" fmla="*/ 470 h 493"/>
                <a:gd name="T10" fmla="*/ 70 w 305"/>
                <a:gd name="T11" fmla="*/ 482 h 493"/>
                <a:gd name="T12" fmla="*/ 52 w 305"/>
                <a:gd name="T13" fmla="*/ 492 h 493"/>
                <a:gd name="T14" fmla="*/ 95 w 305"/>
                <a:gd name="T15" fmla="*/ 481 h 493"/>
                <a:gd name="T16" fmla="*/ 104 w 305"/>
                <a:gd name="T17" fmla="*/ 467 h 493"/>
                <a:gd name="T18" fmla="*/ 98 w 305"/>
                <a:gd name="T19" fmla="*/ 458 h 493"/>
                <a:gd name="T20" fmla="*/ 101 w 305"/>
                <a:gd name="T21" fmla="*/ 447 h 493"/>
                <a:gd name="T22" fmla="*/ 81 w 305"/>
                <a:gd name="T23" fmla="*/ 428 h 493"/>
                <a:gd name="T24" fmla="*/ 81 w 305"/>
                <a:gd name="T25" fmla="*/ 412 h 493"/>
                <a:gd name="T26" fmla="*/ 304 w 305"/>
                <a:gd name="T27" fmla="*/ 392 h 493"/>
                <a:gd name="T28" fmla="*/ 285 w 305"/>
                <a:gd name="T29" fmla="*/ 315 h 493"/>
                <a:gd name="T30" fmla="*/ 297 w 305"/>
                <a:gd name="T31" fmla="*/ 268 h 493"/>
                <a:gd name="T32" fmla="*/ 268 w 305"/>
                <a:gd name="T33" fmla="*/ 207 h 493"/>
                <a:gd name="T34" fmla="*/ 211 w 305"/>
                <a:gd name="T35" fmla="*/ 0 h 493"/>
                <a:gd name="T36" fmla="*/ 0 w 305"/>
                <a:gd name="T37" fmla="*/ 19 h 493"/>
                <a:gd name="T38" fmla="*/ 8 w 305"/>
                <a:gd name="T39" fmla="*/ 28 h 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5"/>
                <a:gd name="T61" fmla="*/ 0 h 493"/>
                <a:gd name="T62" fmla="*/ 305 w 305"/>
                <a:gd name="T63" fmla="*/ 493 h 4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5" h="493">
                  <a:moveTo>
                    <a:pt x="8" y="28"/>
                  </a:moveTo>
                  <a:lnTo>
                    <a:pt x="0" y="330"/>
                  </a:lnTo>
                  <a:lnTo>
                    <a:pt x="19" y="477"/>
                  </a:lnTo>
                  <a:lnTo>
                    <a:pt x="40" y="482"/>
                  </a:lnTo>
                  <a:lnTo>
                    <a:pt x="59" y="470"/>
                  </a:lnTo>
                  <a:lnTo>
                    <a:pt x="70" y="482"/>
                  </a:lnTo>
                  <a:lnTo>
                    <a:pt x="52" y="492"/>
                  </a:lnTo>
                  <a:lnTo>
                    <a:pt x="95" y="481"/>
                  </a:lnTo>
                  <a:lnTo>
                    <a:pt x="104" y="467"/>
                  </a:lnTo>
                  <a:lnTo>
                    <a:pt x="98" y="458"/>
                  </a:lnTo>
                  <a:lnTo>
                    <a:pt x="101" y="447"/>
                  </a:lnTo>
                  <a:lnTo>
                    <a:pt x="81" y="428"/>
                  </a:lnTo>
                  <a:lnTo>
                    <a:pt x="81" y="412"/>
                  </a:lnTo>
                  <a:lnTo>
                    <a:pt x="304" y="392"/>
                  </a:lnTo>
                  <a:lnTo>
                    <a:pt x="285" y="315"/>
                  </a:lnTo>
                  <a:lnTo>
                    <a:pt x="297" y="268"/>
                  </a:lnTo>
                  <a:lnTo>
                    <a:pt x="268" y="207"/>
                  </a:lnTo>
                  <a:lnTo>
                    <a:pt x="211" y="0"/>
                  </a:lnTo>
                  <a:lnTo>
                    <a:pt x="0" y="19"/>
                  </a:lnTo>
                  <a:lnTo>
                    <a:pt x="8" y="28"/>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70" name="Freeform 52"/>
            <p:cNvSpPr>
              <a:spLocks/>
            </p:cNvSpPr>
            <p:nvPr/>
          </p:nvSpPr>
          <p:spPr bwMode="auto">
            <a:xfrm>
              <a:off x="3988" y="2209"/>
              <a:ext cx="464" cy="438"/>
            </a:xfrm>
            <a:custGeom>
              <a:avLst/>
              <a:gdLst>
                <a:gd name="T0" fmla="*/ 56 w 429"/>
                <a:gd name="T1" fmla="*/ 231 h 449"/>
                <a:gd name="T2" fmla="*/ 85 w 429"/>
                <a:gd name="T3" fmla="*/ 292 h 449"/>
                <a:gd name="T4" fmla="*/ 73 w 429"/>
                <a:gd name="T5" fmla="*/ 339 h 449"/>
                <a:gd name="T6" fmla="*/ 92 w 429"/>
                <a:gd name="T7" fmla="*/ 416 h 449"/>
                <a:gd name="T8" fmla="*/ 108 w 429"/>
                <a:gd name="T9" fmla="*/ 443 h 449"/>
                <a:gd name="T10" fmla="*/ 337 w 429"/>
                <a:gd name="T11" fmla="*/ 428 h 449"/>
                <a:gd name="T12" fmla="*/ 339 w 429"/>
                <a:gd name="T13" fmla="*/ 445 h 449"/>
                <a:gd name="T14" fmla="*/ 353 w 429"/>
                <a:gd name="T15" fmla="*/ 448 h 449"/>
                <a:gd name="T16" fmla="*/ 348 w 429"/>
                <a:gd name="T17" fmla="*/ 410 h 449"/>
                <a:gd name="T18" fmla="*/ 358 w 429"/>
                <a:gd name="T19" fmla="*/ 399 h 449"/>
                <a:gd name="T20" fmla="*/ 391 w 429"/>
                <a:gd name="T21" fmla="*/ 406 h 449"/>
                <a:gd name="T22" fmla="*/ 396 w 429"/>
                <a:gd name="T23" fmla="*/ 380 h 449"/>
                <a:gd name="T24" fmla="*/ 392 w 429"/>
                <a:gd name="T25" fmla="*/ 344 h 449"/>
                <a:gd name="T26" fmla="*/ 406 w 429"/>
                <a:gd name="T27" fmla="*/ 335 h 449"/>
                <a:gd name="T28" fmla="*/ 428 w 429"/>
                <a:gd name="T29" fmla="*/ 266 h 449"/>
                <a:gd name="T30" fmla="*/ 412 w 429"/>
                <a:gd name="T31" fmla="*/ 264 h 449"/>
                <a:gd name="T32" fmla="*/ 357 w 429"/>
                <a:gd name="T33" fmla="*/ 176 h 449"/>
                <a:gd name="T34" fmla="*/ 237 w 429"/>
                <a:gd name="T35" fmla="*/ 65 h 449"/>
                <a:gd name="T36" fmla="*/ 185 w 429"/>
                <a:gd name="T37" fmla="*/ 31 h 449"/>
                <a:gd name="T38" fmla="*/ 202 w 429"/>
                <a:gd name="T39" fmla="*/ 0 h 449"/>
                <a:gd name="T40" fmla="*/ 104 w 429"/>
                <a:gd name="T41" fmla="*/ 11 h 449"/>
                <a:gd name="T42" fmla="*/ 0 w 429"/>
                <a:gd name="T43" fmla="*/ 24 h 449"/>
                <a:gd name="T44" fmla="*/ 56 w 429"/>
                <a:gd name="T45" fmla="*/ 231 h 4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9"/>
                <a:gd name="T70" fmla="*/ 0 h 449"/>
                <a:gd name="T71" fmla="*/ 429 w 429"/>
                <a:gd name="T72" fmla="*/ 449 h 4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9" h="449">
                  <a:moveTo>
                    <a:pt x="56" y="231"/>
                  </a:moveTo>
                  <a:lnTo>
                    <a:pt x="85" y="292"/>
                  </a:lnTo>
                  <a:lnTo>
                    <a:pt x="73" y="339"/>
                  </a:lnTo>
                  <a:lnTo>
                    <a:pt x="92" y="416"/>
                  </a:lnTo>
                  <a:lnTo>
                    <a:pt x="108" y="443"/>
                  </a:lnTo>
                  <a:lnTo>
                    <a:pt x="337" y="428"/>
                  </a:lnTo>
                  <a:lnTo>
                    <a:pt x="339" y="445"/>
                  </a:lnTo>
                  <a:lnTo>
                    <a:pt x="353" y="448"/>
                  </a:lnTo>
                  <a:lnTo>
                    <a:pt x="348" y="410"/>
                  </a:lnTo>
                  <a:lnTo>
                    <a:pt x="358" y="399"/>
                  </a:lnTo>
                  <a:lnTo>
                    <a:pt x="391" y="406"/>
                  </a:lnTo>
                  <a:lnTo>
                    <a:pt x="396" y="380"/>
                  </a:lnTo>
                  <a:lnTo>
                    <a:pt x="392" y="344"/>
                  </a:lnTo>
                  <a:lnTo>
                    <a:pt x="406" y="335"/>
                  </a:lnTo>
                  <a:lnTo>
                    <a:pt x="428" y="266"/>
                  </a:lnTo>
                  <a:lnTo>
                    <a:pt x="412" y="264"/>
                  </a:lnTo>
                  <a:lnTo>
                    <a:pt x="357" y="176"/>
                  </a:lnTo>
                  <a:lnTo>
                    <a:pt x="237" y="65"/>
                  </a:lnTo>
                  <a:lnTo>
                    <a:pt x="185" y="31"/>
                  </a:lnTo>
                  <a:lnTo>
                    <a:pt x="202" y="0"/>
                  </a:lnTo>
                  <a:lnTo>
                    <a:pt x="104" y="11"/>
                  </a:lnTo>
                  <a:lnTo>
                    <a:pt x="0" y="24"/>
                  </a:lnTo>
                  <a:lnTo>
                    <a:pt x="56" y="231"/>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71" name="Freeform 53"/>
            <p:cNvSpPr>
              <a:spLocks/>
            </p:cNvSpPr>
            <p:nvPr/>
          </p:nvSpPr>
          <p:spPr bwMode="auto">
            <a:xfrm>
              <a:off x="3847" y="2600"/>
              <a:ext cx="783" cy="532"/>
            </a:xfrm>
            <a:custGeom>
              <a:avLst/>
              <a:gdLst>
                <a:gd name="T0" fmla="*/ 0 w 725"/>
                <a:gd name="T1" fmla="*/ 52 h 546"/>
                <a:gd name="T2" fmla="*/ 20 w 725"/>
                <a:gd name="T3" fmla="*/ 71 h 546"/>
                <a:gd name="T4" fmla="*/ 17 w 725"/>
                <a:gd name="T5" fmla="*/ 82 h 546"/>
                <a:gd name="T6" fmla="*/ 23 w 725"/>
                <a:gd name="T7" fmla="*/ 91 h 546"/>
                <a:gd name="T8" fmla="*/ 14 w 725"/>
                <a:gd name="T9" fmla="*/ 105 h 546"/>
                <a:gd name="T10" fmla="*/ 99 w 725"/>
                <a:gd name="T11" fmla="*/ 76 h 546"/>
                <a:gd name="T12" fmla="*/ 207 w 725"/>
                <a:gd name="T13" fmla="*/ 144 h 546"/>
                <a:gd name="T14" fmla="*/ 296 w 725"/>
                <a:gd name="T15" fmla="*/ 96 h 546"/>
                <a:gd name="T16" fmla="*/ 347 w 725"/>
                <a:gd name="T17" fmla="*/ 107 h 546"/>
                <a:gd name="T18" fmla="*/ 413 w 725"/>
                <a:gd name="T19" fmla="*/ 172 h 546"/>
                <a:gd name="T20" fmla="*/ 436 w 725"/>
                <a:gd name="T21" fmla="*/ 173 h 546"/>
                <a:gd name="T22" fmla="*/ 457 w 725"/>
                <a:gd name="T23" fmla="*/ 218 h 546"/>
                <a:gd name="T24" fmla="*/ 452 w 725"/>
                <a:gd name="T25" fmla="*/ 304 h 546"/>
                <a:gd name="T26" fmla="*/ 467 w 725"/>
                <a:gd name="T27" fmla="*/ 314 h 546"/>
                <a:gd name="T28" fmla="*/ 469 w 725"/>
                <a:gd name="T29" fmla="*/ 299 h 546"/>
                <a:gd name="T30" fmla="*/ 490 w 725"/>
                <a:gd name="T31" fmla="*/ 299 h 546"/>
                <a:gd name="T32" fmla="*/ 470 w 725"/>
                <a:gd name="T33" fmla="*/ 340 h 546"/>
                <a:gd name="T34" fmla="*/ 525 w 725"/>
                <a:gd name="T35" fmla="*/ 397 h 546"/>
                <a:gd name="T36" fmla="*/ 534 w 725"/>
                <a:gd name="T37" fmla="*/ 381 h 546"/>
                <a:gd name="T38" fmla="*/ 537 w 725"/>
                <a:gd name="T39" fmla="*/ 420 h 546"/>
                <a:gd name="T40" fmla="*/ 556 w 725"/>
                <a:gd name="T41" fmla="*/ 429 h 546"/>
                <a:gd name="T42" fmla="*/ 575 w 725"/>
                <a:gd name="T43" fmla="*/ 477 h 546"/>
                <a:gd name="T44" fmla="*/ 594 w 725"/>
                <a:gd name="T45" fmla="*/ 477 h 546"/>
                <a:gd name="T46" fmla="*/ 636 w 725"/>
                <a:gd name="T47" fmla="*/ 522 h 546"/>
                <a:gd name="T48" fmla="*/ 660 w 725"/>
                <a:gd name="T49" fmla="*/ 526 h 546"/>
                <a:gd name="T50" fmla="*/ 660 w 725"/>
                <a:gd name="T51" fmla="*/ 533 h 546"/>
                <a:gd name="T52" fmla="*/ 643 w 725"/>
                <a:gd name="T53" fmla="*/ 545 h 546"/>
                <a:gd name="T54" fmla="*/ 680 w 725"/>
                <a:gd name="T55" fmla="*/ 540 h 546"/>
                <a:gd name="T56" fmla="*/ 704 w 725"/>
                <a:gd name="T57" fmla="*/ 529 h 546"/>
                <a:gd name="T58" fmla="*/ 717 w 725"/>
                <a:gd name="T59" fmla="*/ 466 h 546"/>
                <a:gd name="T60" fmla="*/ 724 w 725"/>
                <a:gd name="T61" fmla="*/ 468 h 546"/>
                <a:gd name="T62" fmla="*/ 717 w 725"/>
                <a:gd name="T63" fmla="*/ 381 h 546"/>
                <a:gd name="T64" fmla="*/ 709 w 725"/>
                <a:gd name="T65" fmla="*/ 355 h 546"/>
                <a:gd name="T66" fmla="*/ 630 w 725"/>
                <a:gd name="T67" fmla="*/ 228 h 546"/>
                <a:gd name="T68" fmla="*/ 569 w 725"/>
                <a:gd name="T69" fmla="*/ 107 h 546"/>
                <a:gd name="T70" fmla="*/ 532 w 725"/>
                <a:gd name="T71" fmla="*/ 9 h 546"/>
                <a:gd name="T72" fmla="*/ 523 w 725"/>
                <a:gd name="T73" fmla="*/ 6 h 546"/>
                <a:gd name="T74" fmla="*/ 489 w 725"/>
                <a:gd name="T75" fmla="*/ 0 h 546"/>
                <a:gd name="T76" fmla="*/ 480 w 725"/>
                <a:gd name="T77" fmla="*/ 10 h 546"/>
                <a:gd name="T78" fmla="*/ 485 w 725"/>
                <a:gd name="T79" fmla="*/ 48 h 546"/>
                <a:gd name="T80" fmla="*/ 471 w 725"/>
                <a:gd name="T81" fmla="*/ 45 h 546"/>
                <a:gd name="T82" fmla="*/ 468 w 725"/>
                <a:gd name="T83" fmla="*/ 28 h 546"/>
                <a:gd name="T84" fmla="*/ 238 w 725"/>
                <a:gd name="T85" fmla="*/ 43 h 546"/>
                <a:gd name="T86" fmla="*/ 222 w 725"/>
                <a:gd name="T87" fmla="*/ 16 h 546"/>
                <a:gd name="T88" fmla="*/ 0 w 725"/>
                <a:gd name="T89" fmla="*/ 36 h 546"/>
                <a:gd name="T90" fmla="*/ 0 w 725"/>
                <a:gd name="T91" fmla="*/ 52 h 5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5"/>
                <a:gd name="T139" fmla="*/ 0 h 546"/>
                <a:gd name="T140" fmla="*/ 725 w 725"/>
                <a:gd name="T141" fmla="*/ 546 h 5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5" h="546">
                  <a:moveTo>
                    <a:pt x="0" y="52"/>
                  </a:moveTo>
                  <a:lnTo>
                    <a:pt x="20" y="71"/>
                  </a:lnTo>
                  <a:lnTo>
                    <a:pt x="17" y="82"/>
                  </a:lnTo>
                  <a:lnTo>
                    <a:pt x="23" y="91"/>
                  </a:lnTo>
                  <a:lnTo>
                    <a:pt x="14" y="105"/>
                  </a:lnTo>
                  <a:lnTo>
                    <a:pt x="99" y="76"/>
                  </a:lnTo>
                  <a:lnTo>
                    <a:pt x="207" y="144"/>
                  </a:lnTo>
                  <a:lnTo>
                    <a:pt x="296" y="96"/>
                  </a:lnTo>
                  <a:lnTo>
                    <a:pt x="347" y="107"/>
                  </a:lnTo>
                  <a:lnTo>
                    <a:pt x="413" y="172"/>
                  </a:lnTo>
                  <a:lnTo>
                    <a:pt x="436" y="173"/>
                  </a:lnTo>
                  <a:lnTo>
                    <a:pt x="457" y="218"/>
                  </a:lnTo>
                  <a:lnTo>
                    <a:pt x="452" y="304"/>
                  </a:lnTo>
                  <a:lnTo>
                    <a:pt x="467" y="314"/>
                  </a:lnTo>
                  <a:lnTo>
                    <a:pt x="469" y="299"/>
                  </a:lnTo>
                  <a:lnTo>
                    <a:pt x="490" y="299"/>
                  </a:lnTo>
                  <a:lnTo>
                    <a:pt x="470" y="340"/>
                  </a:lnTo>
                  <a:lnTo>
                    <a:pt x="525" y="397"/>
                  </a:lnTo>
                  <a:lnTo>
                    <a:pt x="534" y="381"/>
                  </a:lnTo>
                  <a:lnTo>
                    <a:pt x="537" y="420"/>
                  </a:lnTo>
                  <a:lnTo>
                    <a:pt x="556" y="429"/>
                  </a:lnTo>
                  <a:lnTo>
                    <a:pt x="575" y="477"/>
                  </a:lnTo>
                  <a:lnTo>
                    <a:pt x="594" y="477"/>
                  </a:lnTo>
                  <a:lnTo>
                    <a:pt x="636" y="522"/>
                  </a:lnTo>
                  <a:lnTo>
                    <a:pt x="660" y="526"/>
                  </a:lnTo>
                  <a:lnTo>
                    <a:pt x="660" y="533"/>
                  </a:lnTo>
                  <a:lnTo>
                    <a:pt x="643" y="545"/>
                  </a:lnTo>
                  <a:lnTo>
                    <a:pt x="680" y="540"/>
                  </a:lnTo>
                  <a:lnTo>
                    <a:pt x="704" y="529"/>
                  </a:lnTo>
                  <a:lnTo>
                    <a:pt x="717" y="466"/>
                  </a:lnTo>
                  <a:lnTo>
                    <a:pt x="724" y="468"/>
                  </a:lnTo>
                  <a:lnTo>
                    <a:pt x="717" y="381"/>
                  </a:lnTo>
                  <a:lnTo>
                    <a:pt x="709" y="355"/>
                  </a:lnTo>
                  <a:lnTo>
                    <a:pt x="630" y="228"/>
                  </a:lnTo>
                  <a:lnTo>
                    <a:pt x="569" y="107"/>
                  </a:lnTo>
                  <a:lnTo>
                    <a:pt x="532" y="9"/>
                  </a:lnTo>
                  <a:lnTo>
                    <a:pt x="523" y="6"/>
                  </a:lnTo>
                  <a:lnTo>
                    <a:pt x="489" y="0"/>
                  </a:lnTo>
                  <a:lnTo>
                    <a:pt x="480" y="10"/>
                  </a:lnTo>
                  <a:lnTo>
                    <a:pt x="485" y="48"/>
                  </a:lnTo>
                  <a:lnTo>
                    <a:pt x="471" y="45"/>
                  </a:lnTo>
                  <a:lnTo>
                    <a:pt x="468" y="28"/>
                  </a:lnTo>
                  <a:lnTo>
                    <a:pt x="238" y="43"/>
                  </a:lnTo>
                  <a:lnTo>
                    <a:pt x="222" y="16"/>
                  </a:lnTo>
                  <a:lnTo>
                    <a:pt x="0" y="36"/>
                  </a:lnTo>
                  <a:lnTo>
                    <a:pt x="0" y="52"/>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72" name="Freeform 54"/>
            <p:cNvSpPr>
              <a:spLocks/>
            </p:cNvSpPr>
            <p:nvPr/>
          </p:nvSpPr>
          <p:spPr bwMode="auto">
            <a:xfrm>
              <a:off x="3975" y="1504"/>
              <a:ext cx="363" cy="366"/>
            </a:xfrm>
            <a:custGeom>
              <a:avLst/>
              <a:gdLst>
                <a:gd name="T0" fmla="*/ 0 w 335"/>
                <a:gd name="T1" fmla="*/ 67 h 375"/>
                <a:gd name="T2" fmla="*/ 27 w 335"/>
                <a:gd name="T3" fmla="*/ 326 h 375"/>
                <a:gd name="T4" fmla="*/ 68 w 335"/>
                <a:gd name="T5" fmla="*/ 331 h 375"/>
                <a:gd name="T6" fmla="*/ 118 w 335"/>
                <a:gd name="T7" fmla="*/ 361 h 375"/>
                <a:gd name="T8" fmla="*/ 154 w 335"/>
                <a:gd name="T9" fmla="*/ 359 h 375"/>
                <a:gd name="T10" fmla="*/ 171 w 335"/>
                <a:gd name="T11" fmla="*/ 349 h 375"/>
                <a:gd name="T12" fmla="*/ 211 w 335"/>
                <a:gd name="T13" fmla="*/ 374 h 375"/>
                <a:gd name="T14" fmla="*/ 234 w 335"/>
                <a:gd name="T15" fmla="*/ 352 h 375"/>
                <a:gd name="T16" fmla="*/ 239 w 335"/>
                <a:gd name="T17" fmla="*/ 311 h 375"/>
                <a:gd name="T18" fmla="*/ 255 w 335"/>
                <a:gd name="T19" fmla="*/ 319 h 375"/>
                <a:gd name="T20" fmla="*/ 263 w 335"/>
                <a:gd name="T21" fmla="*/ 286 h 375"/>
                <a:gd name="T22" fmla="*/ 319 w 335"/>
                <a:gd name="T23" fmla="*/ 236 h 375"/>
                <a:gd name="T24" fmla="*/ 328 w 335"/>
                <a:gd name="T25" fmla="*/ 155 h 375"/>
                <a:gd name="T26" fmla="*/ 322 w 335"/>
                <a:gd name="T27" fmla="*/ 139 h 375"/>
                <a:gd name="T28" fmla="*/ 334 w 335"/>
                <a:gd name="T29" fmla="*/ 129 h 375"/>
                <a:gd name="T30" fmla="*/ 312 w 335"/>
                <a:gd name="T31" fmla="*/ 0 h 375"/>
                <a:gd name="T32" fmla="*/ 255 w 335"/>
                <a:gd name="T33" fmla="*/ 29 h 375"/>
                <a:gd name="T34" fmla="*/ 227 w 335"/>
                <a:gd name="T35" fmla="*/ 59 h 375"/>
                <a:gd name="T36" fmla="*/ 206 w 335"/>
                <a:gd name="T37" fmla="*/ 62 h 375"/>
                <a:gd name="T38" fmla="*/ 173 w 335"/>
                <a:gd name="T39" fmla="*/ 78 h 375"/>
                <a:gd name="T40" fmla="*/ 100 w 335"/>
                <a:gd name="T41" fmla="*/ 52 h 375"/>
                <a:gd name="T42" fmla="*/ 0 w 335"/>
                <a:gd name="T43" fmla="*/ 67 h 3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5"/>
                <a:gd name="T67" fmla="*/ 0 h 375"/>
                <a:gd name="T68" fmla="*/ 335 w 335"/>
                <a:gd name="T69" fmla="*/ 375 h 3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5" h="375">
                  <a:moveTo>
                    <a:pt x="0" y="67"/>
                  </a:moveTo>
                  <a:lnTo>
                    <a:pt x="27" y="326"/>
                  </a:lnTo>
                  <a:lnTo>
                    <a:pt x="68" y="331"/>
                  </a:lnTo>
                  <a:lnTo>
                    <a:pt x="118" y="361"/>
                  </a:lnTo>
                  <a:lnTo>
                    <a:pt x="154" y="359"/>
                  </a:lnTo>
                  <a:lnTo>
                    <a:pt x="171" y="349"/>
                  </a:lnTo>
                  <a:lnTo>
                    <a:pt x="211" y="374"/>
                  </a:lnTo>
                  <a:lnTo>
                    <a:pt x="234" y="352"/>
                  </a:lnTo>
                  <a:lnTo>
                    <a:pt x="239" y="311"/>
                  </a:lnTo>
                  <a:lnTo>
                    <a:pt x="255" y="319"/>
                  </a:lnTo>
                  <a:lnTo>
                    <a:pt x="263" y="286"/>
                  </a:lnTo>
                  <a:lnTo>
                    <a:pt x="319" y="236"/>
                  </a:lnTo>
                  <a:lnTo>
                    <a:pt x="328" y="155"/>
                  </a:lnTo>
                  <a:lnTo>
                    <a:pt x="322" y="139"/>
                  </a:lnTo>
                  <a:lnTo>
                    <a:pt x="334" y="129"/>
                  </a:lnTo>
                  <a:lnTo>
                    <a:pt x="312" y="0"/>
                  </a:lnTo>
                  <a:lnTo>
                    <a:pt x="255" y="29"/>
                  </a:lnTo>
                  <a:lnTo>
                    <a:pt x="227" y="59"/>
                  </a:lnTo>
                  <a:lnTo>
                    <a:pt x="206" y="62"/>
                  </a:lnTo>
                  <a:lnTo>
                    <a:pt x="173" y="78"/>
                  </a:lnTo>
                  <a:lnTo>
                    <a:pt x="100" y="52"/>
                  </a:lnTo>
                  <a:lnTo>
                    <a:pt x="0" y="67"/>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73" name="Freeform 55"/>
            <p:cNvSpPr>
              <a:spLocks/>
            </p:cNvSpPr>
            <p:nvPr/>
          </p:nvSpPr>
          <p:spPr bwMode="auto">
            <a:xfrm>
              <a:off x="4204" y="1631"/>
              <a:ext cx="386" cy="346"/>
            </a:xfrm>
            <a:custGeom>
              <a:avLst/>
              <a:gdLst>
                <a:gd name="T0" fmla="*/ 0 w 358"/>
                <a:gd name="T1" fmla="*/ 244 h 354"/>
                <a:gd name="T2" fmla="*/ 12 w 358"/>
                <a:gd name="T3" fmla="*/ 292 h 354"/>
                <a:gd name="T4" fmla="*/ 59 w 358"/>
                <a:gd name="T5" fmla="*/ 327 h 354"/>
                <a:gd name="T6" fmla="*/ 80 w 358"/>
                <a:gd name="T7" fmla="*/ 353 h 354"/>
                <a:gd name="T8" fmla="*/ 149 w 358"/>
                <a:gd name="T9" fmla="*/ 325 h 354"/>
                <a:gd name="T10" fmla="*/ 179 w 358"/>
                <a:gd name="T11" fmla="*/ 320 h 354"/>
                <a:gd name="T12" fmla="*/ 195 w 358"/>
                <a:gd name="T13" fmla="*/ 299 h 354"/>
                <a:gd name="T14" fmla="*/ 223 w 358"/>
                <a:gd name="T15" fmla="*/ 193 h 354"/>
                <a:gd name="T16" fmla="*/ 251 w 358"/>
                <a:gd name="T17" fmla="*/ 206 h 354"/>
                <a:gd name="T18" fmla="*/ 307 w 358"/>
                <a:gd name="T19" fmla="*/ 91 h 354"/>
                <a:gd name="T20" fmla="*/ 350 w 358"/>
                <a:gd name="T21" fmla="*/ 115 h 354"/>
                <a:gd name="T22" fmla="*/ 357 w 358"/>
                <a:gd name="T23" fmla="*/ 95 h 354"/>
                <a:gd name="T24" fmla="*/ 326 w 358"/>
                <a:gd name="T25" fmla="*/ 70 h 354"/>
                <a:gd name="T26" fmla="*/ 302 w 358"/>
                <a:gd name="T27" fmla="*/ 72 h 354"/>
                <a:gd name="T28" fmla="*/ 295 w 358"/>
                <a:gd name="T29" fmla="*/ 86 h 354"/>
                <a:gd name="T30" fmla="*/ 251 w 358"/>
                <a:gd name="T31" fmla="*/ 98 h 354"/>
                <a:gd name="T32" fmla="*/ 223 w 358"/>
                <a:gd name="T33" fmla="*/ 130 h 354"/>
                <a:gd name="T34" fmla="*/ 215 w 358"/>
                <a:gd name="T35" fmla="*/ 79 h 354"/>
                <a:gd name="T36" fmla="*/ 137 w 358"/>
                <a:gd name="T37" fmla="*/ 92 h 354"/>
                <a:gd name="T38" fmla="*/ 123 w 358"/>
                <a:gd name="T39" fmla="*/ 0 h 354"/>
                <a:gd name="T40" fmla="*/ 111 w 358"/>
                <a:gd name="T41" fmla="*/ 9 h 354"/>
                <a:gd name="T42" fmla="*/ 117 w 358"/>
                <a:gd name="T43" fmla="*/ 25 h 354"/>
                <a:gd name="T44" fmla="*/ 108 w 358"/>
                <a:gd name="T45" fmla="*/ 106 h 354"/>
                <a:gd name="T46" fmla="*/ 52 w 358"/>
                <a:gd name="T47" fmla="*/ 156 h 354"/>
                <a:gd name="T48" fmla="*/ 44 w 358"/>
                <a:gd name="T49" fmla="*/ 189 h 354"/>
                <a:gd name="T50" fmla="*/ 28 w 358"/>
                <a:gd name="T51" fmla="*/ 182 h 354"/>
                <a:gd name="T52" fmla="*/ 23 w 358"/>
                <a:gd name="T53" fmla="*/ 222 h 354"/>
                <a:gd name="T54" fmla="*/ 0 w 358"/>
                <a:gd name="T55" fmla="*/ 244 h 3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8"/>
                <a:gd name="T85" fmla="*/ 0 h 354"/>
                <a:gd name="T86" fmla="*/ 358 w 358"/>
                <a:gd name="T87" fmla="*/ 354 h 3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8" h="354">
                  <a:moveTo>
                    <a:pt x="0" y="244"/>
                  </a:moveTo>
                  <a:lnTo>
                    <a:pt x="12" y="292"/>
                  </a:lnTo>
                  <a:lnTo>
                    <a:pt x="59" y="327"/>
                  </a:lnTo>
                  <a:lnTo>
                    <a:pt x="80" y="353"/>
                  </a:lnTo>
                  <a:lnTo>
                    <a:pt x="149" y="325"/>
                  </a:lnTo>
                  <a:lnTo>
                    <a:pt x="179" y="320"/>
                  </a:lnTo>
                  <a:lnTo>
                    <a:pt x="195" y="299"/>
                  </a:lnTo>
                  <a:lnTo>
                    <a:pt x="223" y="193"/>
                  </a:lnTo>
                  <a:lnTo>
                    <a:pt x="251" y="206"/>
                  </a:lnTo>
                  <a:lnTo>
                    <a:pt x="307" y="91"/>
                  </a:lnTo>
                  <a:lnTo>
                    <a:pt x="350" y="115"/>
                  </a:lnTo>
                  <a:lnTo>
                    <a:pt x="357" y="95"/>
                  </a:lnTo>
                  <a:lnTo>
                    <a:pt x="326" y="70"/>
                  </a:lnTo>
                  <a:lnTo>
                    <a:pt x="302" y="72"/>
                  </a:lnTo>
                  <a:lnTo>
                    <a:pt x="295" y="86"/>
                  </a:lnTo>
                  <a:lnTo>
                    <a:pt x="251" y="98"/>
                  </a:lnTo>
                  <a:lnTo>
                    <a:pt x="223" y="130"/>
                  </a:lnTo>
                  <a:lnTo>
                    <a:pt x="215" y="79"/>
                  </a:lnTo>
                  <a:lnTo>
                    <a:pt x="137" y="92"/>
                  </a:lnTo>
                  <a:lnTo>
                    <a:pt x="123" y="0"/>
                  </a:lnTo>
                  <a:lnTo>
                    <a:pt x="111" y="9"/>
                  </a:lnTo>
                  <a:lnTo>
                    <a:pt x="117" y="25"/>
                  </a:lnTo>
                  <a:lnTo>
                    <a:pt x="108" y="106"/>
                  </a:lnTo>
                  <a:lnTo>
                    <a:pt x="52" y="156"/>
                  </a:lnTo>
                  <a:lnTo>
                    <a:pt x="44" y="189"/>
                  </a:lnTo>
                  <a:lnTo>
                    <a:pt x="28" y="182"/>
                  </a:lnTo>
                  <a:lnTo>
                    <a:pt x="23" y="222"/>
                  </a:lnTo>
                  <a:lnTo>
                    <a:pt x="0" y="244"/>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74" name="Freeform 56"/>
            <p:cNvSpPr>
              <a:spLocks/>
            </p:cNvSpPr>
            <p:nvPr/>
          </p:nvSpPr>
          <p:spPr bwMode="auto">
            <a:xfrm>
              <a:off x="4437" y="1658"/>
              <a:ext cx="391" cy="174"/>
            </a:xfrm>
            <a:custGeom>
              <a:avLst/>
              <a:gdLst>
                <a:gd name="T0" fmla="*/ 0 w 362"/>
                <a:gd name="T1" fmla="*/ 52 h 179"/>
                <a:gd name="T2" fmla="*/ 8 w 362"/>
                <a:gd name="T3" fmla="*/ 103 h 179"/>
                <a:gd name="T4" fmla="*/ 36 w 362"/>
                <a:gd name="T5" fmla="*/ 71 h 179"/>
                <a:gd name="T6" fmla="*/ 80 w 362"/>
                <a:gd name="T7" fmla="*/ 59 h 179"/>
                <a:gd name="T8" fmla="*/ 87 w 362"/>
                <a:gd name="T9" fmla="*/ 46 h 179"/>
                <a:gd name="T10" fmla="*/ 111 w 362"/>
                <a:gd name="T11" fmla="*/ 43 h 179"/>
                <a:gd name="T12" fmla="*/ 141 w 362"/>
                <a:gd name="T13" fmla="*/ 68 h 179"/>
                <a:gd name="T14" fmla="*/ 162 w 362"/>
                <a:gd name="T15" fmla="*/ 74 h 179"/>
                <a:gd name="T16" fmla="*/ 201 w 362"/>
                <a:gd name="T17" fmla="*/ 109 h 179"/>
                <a:gd name="T18" fmla="*/ 186 w 362"/>
                <a:gd name="T19" fmla="*/ 143 h 179"/>
                <a:gd name="T20" fmla="*/ 192 w 362"/>
                <a:gd name="T21" fmla="*/ 158 h 179"/>
                <a:gd name="T22" fmla="*/ 208 w 362"/>
                <a:gd name="T23" fmla="*/ 151 h 179"/>
                <a:gd name="T24" fmla="*/ 225 w 362"/>
                <a:gd name="T25" fmla="*/ 151 h 179"/>
                <a:gd name="T26" fmla="*/ 232 w 362"/>
                <a:gd name="T27" fmla="*/ 162 h 179"/>
                <a:gd name="T28" fmla="*/ 250 w 362"/>
                <a:gd name="T29" fmla="*/ 162 h 179"/>
                <a:gd name="T30" fmla="*/ 258 w 362"/>
                <a:gd name="T31" fmla="*/ 159 h 179"/>
                <a:gd name="T32" fmla="*/ 245 w 362"/>
                <a:gd name="T33" fmla="*/ 127 h 179"/>
                <a:gd name="T34" fmla="*/ 243 w 362"/>
                <a:gd name="T35" fmla="*/ 71 h 179"/>
                <a:gd name="T36" fmla="*/ 229 w 362"/>
                <a:gd name="T37" fmla="*/ 63 h 179"/>
                <a:gd name="T38" fmla="*/ 258 w 362"/>
                <a:gd name="T39" fmla="*/ 37 h 179"/>
                <a:gd name="T40" fmla="*/ 259 w 362"/>
                <a:gd name="T41" fmla="*/ 20 h 179"/>
                <a:gd name="T42" fmla="*/ 276 w 362"/>
                <a:gd name="T43" fmla="*/ 22 h 179"/>
                <a:gd name="T44" fmla="*/ 254 w 362"/>
                <a:gd name="T45" fmla="*/ 57 h 179"/>
                <a:gd name="T46" fmla="*/ 267 w 362"/>
                <a:gd name="T47" fmla="*/ 99 h 179"/>
                <a:gd name="T48" fmla="*/ 272 w 362"/>
                <a:gd name="T49" fmla="*/ 111 h 179"/>
                <a:gd name="T50" fmla="*/ 281 w 362"/>
                <a:gd name="T51" fmla="*/ 116 h 179"/>
                <a:gd name="T52" fmla="*/ 264 w 362"/>
                <a:gd name="T53" fmla="*/ 116 h 179"/>
                <a:gd name="T54" fmla="*/ 270 w 362"/>
                <a:gd name="T55" fmla="*/ 141 h 179"/>
                <a:gd name="T56" fmla="*/ 299 w 362"/>
                <a:gd name="T57" fmla="*/ 159 h 179"/>
                <a:gd name="T58" fmla="*/ 305 w 362"/>
                <a:gd name="T59" fmla="*/ 162 h 179"/>
                <a:gd name="T60" fmla="*/ 314 w 362"/>
                <a:gd name="T61" fmla="*/ 162 h 179"/>
                <a:gd name="T62" fmla="*/ 310 w 362"/>
                <a:gd name="T63" fmla="*/ 178 h 179"/>
                <a:gd name="T64" fmla="*/ 346 w 362"/>
                <a:gd name="T65" fmla="*/ 159 h 179"/>
                <a:gd name="T66" fmla="*/ 352 w 362"/>
                <a:gd name="T67" fmla="*/ 135 h 179"/>
                <a:gd name="T68" fmla="*/ 361 w 362"/>
                <a:gd name="T69" fmla="*/ 112 h 179"/>
                <a:gd name="T70" fmla="*/ 310 w 362"/>
                <a:gd name="T71" fmla="*/ 122 h 179"/>
                <a:gd name="T72" fmla="*/ 277 w 362"/>
                <a:gd name="T73" fmla="*/ 0 h 179"/>
                <a:gd name="T74" fmla="*/ 0 w 362"/>
                <a:gd name="T75" fmla="*/ 52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2"/>
                <a:gd name="T115" fmla="*/ 0 h 179"/>
                <a:gd name="T116" fmla="*/ 362 w 362"/>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2" h="179">
                  <a:moveTo>
                    <a:pt x="0" y="52"/>
                  </a:moveTo>
                  <a:lnTo>
                    <a:pt x="8" y="103"/>
                  </a:lnTo>
                  <a:lnTo>
                    <a:pt x="36" y="71"/>
                  </a:lnTo>
                  <a:lnTo>
                    <a:pt x="80" y="59"/>
                  </a:lnTo>
                  <a:lnTo>
                    <a:pt x="87" y="46"/>
                  </a:lnTo>
                  <a:lnTo>
                    <a:pt x="111" y="43"/>
                  </a:lnTo>
                  <a:lnTo>
                    <a:pt x="141" y="68"/>
                  </a:lnTo>
                  <a:lnTo>
                    <a:pt x="162" y="74"/>
                  </a:lnTo>
                  <a:lnTo>
                    <a:pt x="201" y="109"/>
                  </a:lnTo>
                  <a:lnTo>
                    <a:pt x="186" y="143"/>
                  </a:lnTo>
                  <a:lnTo>
                    <a:pt x="192" y="158"/>
                  </a:lnTo>
                  <a:lnTo>
                    <a:pt x="208" y="151"/>
                  </a:lnTo>
                  <a:lnTo>
                    <a:pt x="225" y="151"/>
                  </a:lnTo>
                  <a:lnTo>
                    <a:pt x="232" y="162"/>
                  </a:lnTo>
                  <a:lnTo>
                    <a:pt x="250" y="162"/>
                  </a:lnTo>
                  <a:lnTo>
                    <a:pt x="258" y="159"/>
                  </a:lnTo>
                  <a:lnTo>
                    <a:pt x="245" y="127"/>
                  </a:lnTo>
                  <a:lnTo>
                    <a:pt x="243" y="71"/>
                  </a:lnTo>
                  <a:lnTo>
                    <a:pt x="229" y="63"/>
                  </a:lnTo>
                  <a:lnTo>
                    <a:pt x="258" y="37"/>
                  </a:lnTo>
                  <a:lnTo>
                    <a:pt x="259" y="20"/>
                  </a:lnTo>
                  <a:lnTo>
                    <a:pt x="276" y="22"/>
                  </a:lnTo>
                  <a:lnTo>
                    <a:pt x="254" y="57"/>
                  </a:lnTo>
                  <a:lnTo>
                    <a:pt x="267" y="99"/>
                  </a:lnTo>
                  <a:lnTo>
                    <a:pt x="272" y="111"/>
                  </a:lnTo>
                  <a:lnTo>
                    <a:pt x="281" y="116"/>
                  </a:lnTo>
                  <a:lnTo>
                    <a:pt x="264" y="116"/>
                  </a:lnTo>
                  <a:lnTo>
                    <a:pt x="270" y="141"/>
                  </a:lnTo>
                  <a:lnTo>
                    <a:pt x="299" y="159"/>
                  </a:lnTo>
                  <a:lnTo>
                    <a:pt x="305" y="162"/>
                  </a:lnTo>
                  <a:lnTo>
                    <a:pt x="314" y="162"/>
                  </a:lnTo>
                  <a:lnTo>
                    <a:pt x="310" y="178"/>
                  </a:lnTo>
                  <a:lnTo>
                    <a:pt x="346" y="159"/>
                  </a:lnTo>
                  <a:lnTo>
                    <a:pt x="352" y="135"/>
                  </a:lnTo>
                  <a:lnTo>
                    <a:pt x="361" y="112"/>
                  </a:lnTo>
                  <a:lnTo>
                    <a:pt x="310" y="122"/>
                  </a:lnTo>
                  <a:lnTo>
                    <a:pt x="277" y="0"/>
                  </a:lnTo>
                  <a:lnTo>
                    <a:pt x="0" y="52"/>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75" name="Freeform 57"/>
            <p:cNvSpPr>
              <a:spLocks/>
            </p:cNvSpPr>
            <p:nvPr/>
          </p:nvSpPr>
          <p:spPr bwMode="auto">
            <a:xfrm>
              <a:off x="4139" y="1720"/>
              <a:ext cx="667" cy="339"/>
            </a:xfrm>
            <a:custGeom>
              <a:avLst/>
              <a:gdLst>
                <a:gd name="T0" fmla="*/ 57 w 617"/>
                <a:gd name="T1" fmla="*/ 308 h 347"/>
                <a:gd name="T2" fmla="*/ 57 w 617"/>
                <a:gd name="T3" fmla="*/ 300 h 347"/>
                <a:gd name="T4" fmla="*/ 97 w 617"/>
                <a:gd name="T5" fmla="*/ 261 h 347"/>
                <a:gd name="T6" fmla="*/ 119 w 617"/>
                <a:gd name="T7" fmla="*/ 235 h 347"/>
                <a:gd name="T8" fmla="*/ 141 w 617"/>
                <a:gd name="T9" fmla="*/ 261 h 347"/>
                <a:gd name="T10" fmla="*/ 209 w 617"/>
                <a:gd name="T11" fmla="*/ 234 h 347"/>
                <a:gd name="T12" fmla="*/ 239 w 617"/>
                <a:gd name="T13" fmla="*/ 229 h 347"/>
                <a:gd name="T14" fmla="*/ 256 w 617"/>
                <a:gd name="T15" fmla="*/ 207 h 347"/>
                <a:gd name="T16" fmla="*/ 283 w 617"/>
                <a:gd name="T17" fmla="*/ 101 h 347"/>
                <a:gd name="T18" fmla="*/ 312 w 617"/>
                <a:gd name="T19" fmla="*/ 115 h 347"/>
                <a:gd name="T20" fmla="*/ 367 w 617"/>
                <a:gd name="T21" fmla="*/ 0 h 347"/>
                <a:gd name="T22" fmla="*/ 410 w 617"/>
                <a:gd name="T23" fmla="*/ 24 h 347"/>
                <a:gd name="T24" fmla="*/ 417 w 617"/>
                <a:gd name="T25" fmla="*/ 4 h 347"/>
                <a:gd name="T26" fmla="*/ 438 w 617"/>
                <a:gd name="T27" fmla="*/ 9 h 347"/>
                <a:gd name="T28" fmla="*/ 478 w 617"/>
                <a:gd name="T29" fmla="*/ 45 h 347"/>
                <a:gd name="T30" fmla="*/ 463 w 617"/>
                <a:gd name="T31" fmla="*/ 79 h 347"/>
                <a:gd name="T32" fmla="*/ 469 w 617"/>
                <a:gd name="T33" fmla="*/ 94 h 347"/>
                <a:gd name="T34" fmla="*/ 485 w 617"/>
                <a:gd name="T35" fmla="*/ 87 h 347"/>
                <a:gd name="T36" fmla="*/ 497 w 617"/>
                <a:gd name="T37" fmla="*/ 104 h 347"/>
                <a:gd name="T38" fmla="*/ 558 w 617"/>
                <a:gd name="T39" fmla="*/ 123 h 347"/>
                <a:gd name="T40" fmla="*/ 501 w 617"/>
                <a:gd name="T41" fmla="*/ 120 h 347"/>
                <a:gd name="T42" fmla="*/ 560 w 617"/>
                <a:gd name="T43" fmla="*/ 173 h 347"/>
                <a:gd name="T44" fmla="*/ 523 w 617"/>
                <a:gd name="T45" fmla="*/ 168 h 347"/>
                <a:gd name="T46" fmla="*/ 598 w 617"/>
                <a:gd name="T47" fmla="*/ 216 h 347"/>
                <a:gd name="T48" fmla="*/ 616 w 617"/>
                <a:gd name="T49" fmla="*/ 248 h 347"/>
                <a:gd name="T50" fmla="*/ 603 w 617"/>
                <a:gd name="T51" fmla="*/ 243 h 347"/>
                <a:gd name="T52" fmla="*/ 601 w 617"/>
                <a:gd name="T53" fmla="*/ 252 h 347"/>
                <a:gd name="T54" fmla="*/ 359 w 617"/>
                <a:gd name="T55" fmla="*/ 298 h 347"/>
                <a:gd name="T56" fmla="*/ 158 w 617"/>
                <a:gd name="T57" fmla="*/ 325 h 347"/>
                <a:gd name="T58" fmla="*/ 0 w 617"/>
                <a:gd name="T59" fmla="*/ 346 h 347"/>
                <a:gd name="T60" fmla="*/ 57 w 617"/>
                <a:gd name="T61" fmla="*/ 308 h 3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7"/>
                <a:gd name="T94" fmla="*/ 0 h 347"/>
                <a:gd name="T95" fmla="*/ 617 w 617"/>
                <a:gd name="T96" fmla="*/ 347 h 3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7" h="347">
                  <a:moveTo>
                    <a:pt x="57" y="308"/>
                  </a:moveTo>
                  <a:lnTo>
                    <a:pt x="57" y="300"/>
                  </a:lnTo>
                  <a:lnTo>
                    <a:pt x="97" y="261"/>
                  </a:lnTo>
                  <a:lnTo>
                    <a:pt x="119" y="235"/>
                  </a:lnTo>
                  <a:lnTo>
                    <a:pt x="141" y="261"/>
                  </a:lnTo>
                  <a:lnTo>
                    <a:pt x="209" y="234"/>
                  </a:lnTo>
                  <a:lnTo>
                    <a:pt x="239" y="229"/>
                  </a:lnTo>
                  <a:lnTo>
                    <a:pt x="256" y="207"/>
                  </a:lnTo>
                  <a:lnTo>
                    <a:pt x="283" y="101"/>
                  </a:lnTo>
                  <a:lnTo>
                    <a:pt x="312" y="115"/>
                  </a:lnTo>
                  <a:lnTo>
                    <a:pt x="367" y="0"/>
                  </a:lnTo>
                  <a:lnTo>
                    <a:pt x="410" y="24"/>
                  </a:lnTo>
                  <a:lnTo>
                    <a:pt x="417" y="4"/>
                  </a:lnTo>
                  <a:lnTo>
                    <a:pt x="438" y="9"/>
                  </a:lnTo>
                  <a:lnTo>
                    <a:pt x="478" y="45"/>
                  </a:lnTo>
                  <a:lnTo>
                    <a:pt x="463" y="79"/>
                  </a:lnTo>
                  <a:lnTo>
                    <a:pt x="469" y="94"/>
                  </a:lnTo>
                  <a:lnTo>
                    <a:pt x="485" y="87"/>
                  </a:lnTo>
                  <a:lnTo>
                    <a:pt x="497" y="104"/>
                  </a:lnTo>
                  <a:lnTo>
                    <a:pt x="558" y="123"/>
                  </a:lnTo>
                  <a:lnTo>
                    <a:pt x="501" y="120"/>
                  </a:lnTo>
                  <a:lnTo>
                    <a:pt x="560" y="173"/>
                  </a:lnTo>
                  <a:lnTo>
                    <a:pt x="523" y="168"/>
                  </a:lnTo>
                  <a:lnTo>
                    <a:pt x="598" y="216"/>
                  </a:lnTo>
                  <a:lnTo>
                    <a:pt x="616" y="248"/>
                  </a:lnTo>
                  <a:lnTo>
                    <a:pt x="603" y="243"/>
                  </a:lnTo>
                  <a:lnTo>
                    <a:pt x="601" y="252"/>
                  </a:lnTo>
                  <a:lnTo>
                    <a:pt x="359" y="298"/>
                  </a:lnTo>
                  <a:lnTo>
                    <a:pt x="158" y="325"/>
                  </a:lnTo>
                  <a:lnTo>
                    <a:pt x="0" y="346"/>
                  </a:lnTo>
                  <a:lnTo>
                    <a:pt x="57" y="308"/>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76" name="Freeform 58"/>
            <p:cNvSpPr>
              <a:spLocks/>
            </p:cNvSpPr>
            <p:nvPr/>
          </p:nvSpPr>
          <p:spPr bwMode="auto">
            <a:xfrm>
              <a:off x="4774" y="1814"/>
              <a:ext cx="38" cy="85"/>
            </a:xfrm>
            <a:custGeom>
              <a:avLst/>
              <a:gdLst>
                <a:gd name="T0" fmla="*/ 0 w 35"/>
                <a:gd name="T1" fmla="*/ 86 h 87"/>
                <a:gd name="T2" fmla="*/ 12 w 35"/>
                <a:gd name="T3" fmla="*/ 62 h 87"/>
                <a:gd name="T4" fmla="*/ 24 w 35"/>
                <a:gd name="T5" fmla="*/ 47 h 87"/>
                <a:gd name="T6" fmla="*/ 34 w 35"/>
                <a:gd name="T7" fmla="*/ 0 h 87"/>
                <a:gd name="T8" fmla="*/ 13 w 35"/>
                <a:gd name="T9" fmla="*/ 10 h 87"/>
                <a:gd name="T10" fmla="*/ 0 w 35"/>
                <a:gd name="T11" fmla="*/ 55 h 87"/>
                <a:gd name="T12" fmla="*/ 0 w 35"/>
                <a:gd name="T13" fmla="*/ 86 h 87"/>
                <a:gd name="T14" fmla="*/ 0 60000 65536"/>
                <a:gd name="T15" fmla="*/ 0 60000 65536"/>
                <a:gd name="T16" fmla="*/ 0 60000 65536"/>
                <a:gd name="T17" fmla="*/ 0 60000 65536"/>
                <a:gd name="T18" fmla="*/ 0 60000 65536"/>
                <a:gd name="T19" fmla="*/ 0 60000 65536"/>
                <a:gd name="T20" fmla="*/ 0 60000 65536"/>
                <a:gd name="T21" fmla="*/ 0 w 35"/>
                <a:gd name="T22" fmla="*/ 0 h 87"/>
                <a:gd name="T23" fmla="*/ 35 w 3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87">
                  <a:moveTo>
                    <a:pt x="0" y="86"/>
                  </a:moveTo>
                  <a:lnTo>
                    <a:pt x="12" y="62"/>
                  </a:lnTo>
                  <a:lnTo>
                    <a:pt x="24" y="47"/>
                  </a:lnTo>
                  <a:lnTo>
                    <a:pt x="34" y="0"/>
                  </a:lnTo>
                  <a:lnTo>
                    <a:pt x="13" y="10"/>
                  </a:lnTo>
                  <a:lnTo>
                    <a:pt x="0" y="55"/>
                  </a:lnTo>
                  <a:lnTo>
                    <a:pt x="0" y="86"/>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77" name="Freeform 59"/>
            <p:cNvSpPr>
              <a:spLocks/>
            </p:cNvSpPr>
            <p:nvPr/>
          </p:nvSpPr>
          <p:spPr bwMode="auto">
            <a:xfrm>
              <a:off x="4101" y="1967"/>
              <a:ext cx="736" cy="297"/>
            </a:xfrm>
            <a:custGeom>
              <a:avLst/>
              <a:gdLst>
                <a:gd name="T0" fmla="*/ 0 w 681"/>
                <a:gd name="T1" fmla="*/ 259 h 304"/>
                <a:gd name="T2" fmla="*/ 98 w 681"/>
                <a:gd name="T3" fmla="*/ 248 h 304"/>
                <a:gd name="T4" fmla="*/ 156 w 681"/>
                <a:gd name="T5" fmla="*/ 220 h 304"/>
                <a:gd name="T6" fmla="*/ 264 w 681"/>
                <a:gd name="T7" fmla="*/ 208 h 304"/>
                <a:gd name="T8" fmla="*/ 309 w 681"/>
                <a:gd name="T9" fmla="*/ 235 h 304"/>
                <a:gd name="T10" fmla="*/ 379 w 681"/>
                <a:gd name="T11" fmla="*/ 226 h 304"/>
                <a:gd name="T12" fmla="*/ 486 w 681"/>
                <a:gd name="T13" fmla="*/ 303 h 304"/>
                <a:gd name="T14" fmla="*/ 527 w 681"/>
                <a:gd name="T15" fmla="*/ 293 h 304"/>
                <a:gd name="T16" fmla="*/ 587 w 681"/>
                <a:gd name="T17" fmla="*/ 205 h 304"/>
                <a:gd name="T18" fmla="*/ 635 w 681"/>
                <a:gd name="T19" fmla="*/ 187 h 304"/>
                <a:gd name="T20" fmla="*/ 650 w 681"/>
                <a:gd name="T21" fmla="*/ 161 h 304"/>
                <a:gd name="T22" fmla="*/ 598 w 681"/>
                <a:gd name="T23" fmla="*/ 170 h 304"/>
                <a:gd name="T24" fmla="*/ 584 w 681"/>
                <a:gd name="T25" fmla="*/ 153 h 304"/>
                <a:gd name="T26" fmla="*/ 616 w 681"/>
                <a:gd name="T27" fmla="*/ 144 h 304"/>
                <a:gd name="T28" fmla="*/ 616 w 681"/>
                <a:gd name="T29" fmla="*/ 132 h 304"/>
                <a:gd name="T30" fmla="*/ 579 w 681"/>
                <a:gd name="T31" fmla="*/ 120 h 304"/>
                <a:gd name="T32" fmla="*/ 625 w 681"/>
                <a:gd name="T33" fmla="*/ 103 h 304"/>
                <a:gd name="T34" fmla="*/ 622 w 681"/>
                <a:gd name="T35" fmla="*/ 122 h 304"/>
                <a:gd name="T36" fmla="*/ 653 w 681"/>
                <a:gd name="T37" fmla="*/ 120 h 304"/>
                <a:gd name="T38" fmla="*/ 669 w 681"/>
                <a:gd name="T39" fmla="*/ 89 h 304"/>
                <a:gd name="T40" fmla="*/ 680 w 681"/>
                <a:gd name="T41" fmla="*/ 88 h 304"/>
                <a:gd name="T42" fmla="*/ 672 w 681"/>
                <a:gd name="T43" fmla="*/ 61 h 304"/>
                <a:gd name="T44" fmla="*/ 651 w 681"/>
                <a:gd name="T45" fmla="*/ 88 h 304"/>
                <a:gd name="T46" fmla="*/ 632 w 681"/>
                <a:gd name="T47" fmla="*/ 26 h 304"/>
                <a:gd name="T48" fmla="*/ 646 w 681"/>
                <a:gd name="T49" fmla="*/ 24 h 304"/>
                <a:gd name="T50" fmla="*/ 664 w 681"/>
                <a:gd name="T51" fmla="*/ 41 h 304"/>
                <a:gd name="T52" fmla="*/ 650 w 681"/>
                <a:gd name="T53" fmla="*/ 12 h 304"/>
                <a:gd name="T54" fmla="*/ 636 w 681"/>
                <a:gd name="T55" fmla="*/ 0 h 304"/>
                <a:gd name="T56" fmla="*/ 394 w 681"/>
                <a:gd name="T57" fmla="*/ 46 h 304"/>
                <a:gd name="T58" fmla="*/ 194 w 681"/>
                <a:gd name="T59" fmla="*/ 72 h 304"/>
                <a:gd name="T60" fmla="*/ 165 w 681"/>
                <a:gd name="T61" fmla="*/ 127 h 304"/>
                <a:gd name="T62" fmla="*/ 122 w 681"/>
                <a:gd name="T63" fmla="*/ 136 h 304"/>
                <a:gd name="T64" fmla="*/ 102 w 681"/>
                <a:gd name="T65" fmla="*/ 164 h 304"/>
                <a:gd name="T66" fmla="*/ 25 w 681"/>
                <a:gd name="T67" fmla="*/ 210 h 304"/>
                <a:gd name="T68" fmla="*/ 20 w 681"/>
                <a:gd name="T69" fmla="*/ 228 h 304"/>
                <a:gd name="T70" fmla="*/ 0 w 681"/>
                <a:gd name="T71" fmla="*/ 238 h 304"/>
                <a:gd name="T72" fmla="*/ 0 w 681"/>
                <a:gd name="T73" fmla="*/ 259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1"/>
                <a:gd name="T112" fmla="*/ 0 h 304"/>
                <a:gd name="T113" fmla="*/ 681 w 681"/>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1" h="304">
                  <a:moveTo>
                    <a:pt x="0" y="259"/>
                  </a:moveTo>
                  <a:lnTo>
                    <a:pt x="98" y="248"/>
                  </a:lnTo>
                  <a:lnTo>
                    <a:pt x="156" y="220"/>
                  </a:lnTo>
                  <a:lnTo>
                    <a:pt x="264" y="208"/>
                  </a:lnTo>
                  <a:lnTo>
                    <a:pt x="309" y="235"/>
                  </a:lnTo>
                  <a:lnTo>
                    <a:pt x="379" y="226"/>
                  </a:lnTo>
                  <a:lnTo>
                    <a:pt x="486" y="303"/>
                  </a:lnTo>
                  <a:lnTo>
                    <a:pt x="527" y="293"/>
                  </a:lnTo>
                  <a:lnTo>
                    <a:pt x="587" y="205"/>
                  </a:lnTo>
                  <a:lnTo>
                    <a:pt x="635" y="187"/>
                  </a:lnTo>
                  <a:lnTo>
                    <a:pt x="650" y="161"/>
                  </a:lnTo>
                  <a:lnTo>
                    <a:pt x="598" y="170"/>
                  </a:lnTo>
                  <a:lnTo>
                    <a:pt x="584" y="153"/>
                  </a:lnTo>
                  <a:lnTo>
                    <a:pt x="616" y="144"/>
                  </a:lnTo>
                  <a:lnTo>
                    <a:pt x="616" y="132"/>
                  </a:lnTo>
                  <a:lnTo>
                    <a:pt x="579" y="120"/>
                  </a:lnTo>
                  <a:lnTo>
                    <a:pt x="625" y="103"/>
                  </a:lnTo>
                  <a:lnTo>
                    <a:pt x="622" y="122"/>
                  </a:lnTo>
                  <a:lnTo>
                    <a:pt x="653" y="120"/>
                  </a:lnTo>
                  <a:lnTo>
                    <a:pt x="669" y="89"/>
                  </a:lnTo>
                  <a:lnTo>
                    <a:pt x="680" y="88"/>
                  </a:lnTo>
                  <a:lnTo>
                    <a:pt x="672" y="61"/>
                  </a:lnTo>
                  <a:lnTo>
                    <a:pt x="651" y="88"/>
                  </a:lnTo>
                  <a:lnTo>
                    <a:pt x="632" y="26"/>
                  </a:lnTo>
                  <a:lnTo>
                    <a:pt x="646" y="24"/>
                  </a:lnTo>
                  <a:lnTo>
                    <a:pt x="664" y="41"/>
                  </a:lnTo>
                  <a:lnTo>
                    <a:pt x="650" y="12"/>
                  </a:lnTo>
                  <a:lnTo>
                    <a:pt x="636" y="0"/>
                  </a:lnTo>
                  <a:lnTo>
                    <a:pt x="394" y="46"/>
                  </a:lnTo>
                  <a:lnTo>
                    <a:pt x="194" y="72"/>
                  </a:lnTo>
                  <a:lnTo>
                    <a:pt x="165" y="127"/>
                  </a:lnTo>
                  <a:lnTo>
                    <a:pt x="122" y="136"/>
                  </a:lnTo>
                  <a:lnTo>
                    <a:pt x="102" y="164"/>
                  </a:lnTo>
                  <a:lnTo>
                    <a:pt x="25" y="210"/>
                  </a:lnTo>
                  <a:lnTo>
                    <a:pt x="20" y="228"/>
                  </a:lnTo>
                  <a:lnTo>
                    <a:pt x="0" y="238"/>
                  </a:lnTo>
                  <a:lnTo>
                    <a:pt x="0" y="259"/>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78" name="Freeform 60"/>
            <p:cNvSpPr>
              <a:spLocks/>
            </p:cNvSpPr>
            <p:nvPr/>
          </p:nvSpPr>
          <p:spPr bwMode="auto">
            <a:xfrm>
              <a:off x="4188" y="2170"/>
              <a:ext cx="439" cy="301"/>
            </a:xfrm>
            <a:custGeom>
              <a:avLst/>
              <a:gdLst>
                <a:gd name="T0" fmla="*/ 17 w 406"/>
                <a:gd name="T1" fmla="*/ 39 h 308"/>
                <a:gd name="T2" fmla="*/ 74 w 406"/>
                <a:gd name="T3" fmla="*/ 11 h 308"/>
                <a:gd name="T4" fmla="*/ 183 w 406"/>
                <a:gd name="T5" fmla="*/ 0 h 308"/>
                <a:gd name="T6" fmla="*/ 227 w 406"/>
                <a:gd name="T7" fmla="*/ 27 h 308"/>
                <a:gd name="T8" fmla="*/ 298 w 406"/>
                <a:gd name="T9" fmla="*/ 17 h 308"/>
                <a:gd name="T10" fmla="*/ 405 w 406"/>
                <a:gd name="T11" fmla="*/ 94 h 308"/>
                <a:gd name="T12" fmla="*/ 358 w 406"/>
                <a:gd name="T13" fmla="*/ 152 h 308"/>
                <a:gd name="T14" fmla="*/ 359 w 406"/>
                <a:gd name="T15" fmla="*/ 179 h 308"/>
                <a:gd name="T16" fmla="*/ 278 w 406"/>
                <a:gd name="T17" fmla="*/ 253 h 308"/>
                <a:gd name="T18" fmla="*/ 265 w 406"/>
                <a:gd name="T19" fmla="*/ 255 h 308"/>
                <a:gd name="T20" fmla="*/ 259 w 406"/>
                <a:gd name="T21" fmla="*/ 278 h 308"/>
                <a:gd name="T22" fmla="*/ 242 w 406"/>
                <a:gd name="T23" fmla="*/ 265 h 308"/>
                <a:gd name="T24" fmla="*/ 258 w 406"/>
                <a:gd name="T25" fmla="*/ 287 h 308"/>
                <a:gd name="T26" fmla="*/ 243 w 406"/>
                <a:gd name="T27" fmla="*/ 307 h 308"/>
                <a:gd name="T28" fmla="*/ 227 w 406"/>
                <a:gd name="T29" fmla="*/ 304 h 308"/>
                <a:gd name="T30" fmla="*/ 172 w 406"/>
                <a:gd name="T31" fmla="*/ 216 h 308"/>
                <a:gd name="T32" fmla="*/ 52 w 406"/>
                <a:gd name="T33" fmla="*/ 105 h 308"/>
                <a:gd name="T34" fmla="*/ 0 w 406"/>
                <a:gd name="T35" fmla="*/ 71 h 308"/>
                <a:gd name="T36" fmla="*/ 17 w 406"/>
                <a:gd name="T37" fmla="*/ 39 h 3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08"/>
                <a:gd name="T59" fmla="*/ 406 w 406"/>
                <a:gd name="T60" fmla="*/ 308 h 3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08">
                  <a:moveTo>
                    <a:pt x="17" y="39"/>
                  </a:moveTo>
                  <a:lnTo>
                    <a:pt x="74" y="11"/>
                  </a:lnTo>
                  <a:lnTo>
                    <a:pt x="183" y="0"/>
                  </a:lnTo>
                  <a:lnTo>
                    <a:pt x="227" y="27"/>
                  </a:lnTo>
                  <a:lnTo>
                    <a:pt x="298" y="17"/>
                  </a:lnTo>
                  <a:lnTo>
                    <a:pt x="405" y="94"/>
                  </a:lnTo>
                  <a:lnTo>
                    <a:pt x="358" y="152"/>
                  </a:lnTo>
                  <a:lnTo>
                    <a:pt x="359" y="179"/>
                  </a:lnTo>
                  <a:lnTo>
                    <a:pt x="278" y="253"/>
                  </a:lnTo>
                  <a:lnTo>
                    <a:pt x="265" y="255"/>
                  </a:lnTo>
                  <a:lnTo>
                    <a:pt x="259" y="278"/>
                  </a:lnTo>
                  <a:lnTo>
                    <a:pt x="242" y="265"/>
                  </a:lnTo>
                  <a:lnTo>
                    <a:pt x="258" y="287"/>
                  </a:lnTo>
                  <a:lnTo>
                    <a:pt x="243" y="307"/>
                  </a:lnTo>
                  <a:lnTo>
                    <a:pt x="227" y="304"/>
                  </a:lnTo>
                  <a:lnTo>
                    <a:pt x="172" y="216"/>
                  </a:lnTo>
                  <a:lnTo>
                    <a:pt x="52" y="105"/>
                  </a:lnTo>
                  <a:lnTo>
                    <a:pt x="0" y="71"/>
                  </a:lnTo>
                  <a:lnTo>
                    <a:pt x="17" y="39"/>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79" name="Freeform 61"/>
            <p:cNvSpPr>
              <a:spLocks/>
            </p:cNvSpPr>
            <p:nvPr/>
          </p:nvSpPr>
          <p:spPr bwMode="auto">
            <a:xfrm>
              <a:off x="4737" y="1644"/>
              <a:ext cx="91" cy="135"/>
            </a:xfrm>
            <a:custGeom>
              <a:avLst/>
              <a:gdLst>
                <a:gd name="T0" fmla="*/ 0 w 84"/>
                <a:gd name="T1" fmla="*/ 13 h 138"/>
                <a:gd name="T2" fmla="*/ 11 w 84"/>
                <a:gd name="T3" fmla="*/ 0 h 138"/>
                <a:gd name="T4" fmla="*/ 27 w 84"/>
                <a:gd name="T5" fmla="*/ 0 h 138"/>
                <a:gd name="T6" fmla="*/ 21 w 84"/>
                <a:gd name="T7" fmla="*/ 14 h 138"/>
                <a:gd name="T8" fmla="*/ 17 w 84"/>
                <a:gd name="T9" fmla="*/ 19 h 138"/>
                <a:gd name="T10" fmla="*/ 21 w 84"/>
                <a:gd name="T11" fmla="*/ 34 h 138"/>
                <a:gd name="T12" fmla="*/ 40 w 84"/>
                <a:gd name="T13" fmla="*/ 56 h 138"/>
                <a:gd name="T14" fmla="*/ 43 w 84"/>
                <a:gd name="T15" fmla="*/ 72 h 138"/>
                <a:gd name="T16" fmla="*/ 60 w 84"/>
                <a:gd name="T17" fmla="*/ 91 h 138"/>
                <a:gd name="T18" fmla="*/ 73 w 84"/>
                <a:gd name="T19" fmla="*/ 95 h 138"/>
                <a:gd name="T20" fmla="*/ 79 w 84"/>
                <a:gd name="T21" fmla="*/ 107 h 138"/>
                <a:gd name="T22" fmla="*/ 68 w 84"/>
                <a:gd name="T23" fmla="*/ 118 h 138"/>
                <a:gd name="T24" fmla="*/ 79 w 84"/>
                <a:gd name="T25" fmla="*/ 117 h 138"/>
                <a:gd name="T26" fmla="*/ 83 w 84"/>
                <a:gd name="T27" fmla="*/ 127 h 138"/>
                <a:gd name="T28" fmla="*/ 33 w 84"/>
                <a:gd name="T29" fmla="*/ 137 h 138"/>
                <a:gd name="T30" fmla="*/ 0 w 84"/>
                <a:gd name="T31" fmla="*/ 13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138"/>
                <a:gd name="T50" fmla="*/ 84 w 84"/>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138">
                  <a:moveTo>
                    <a:pt x="0" y="13"/>
                  </a:moveTo>
                  <a:lnTo>
                    <a:pt x="11" y="0"/>
                  </a:lnTo>
                  <a:lnTo>
                    <a:pt x="27" y="0"/>
                  </a:lnTo>
                  <a:lnTo>
                    <a:pt x="21" y="14"/>
                  </a:lnTo>
                  <a:lnTo>
                    <a:pt x="17" y="19"/>
                  </a:lnTo>
                  <a:lnTo>
                    <a:pt x="21" y="34"/>
                  </a:lnTo>
                  <a:lnTo>
                    <a:pt x="40" y="56"/>
                  </a:lnTo>
                  <a:lnTo>
                    <a:pt x="43" y="72"/>
                  </a:lnTo>
                  <a:lnTo>
                    <a:pt x="60" y="91"/>
                  </a:lnTo>
                  <a:lnTo>
                    <a:pt x="73" y="95"/>
                  </a:lnTo>
                  <a:lnTo>
                    <a:pt x="79" y="107"/>
                  </a:lnTo>
                  <a:lnTo>
                    <a:pt x="68" y="118"/>
                  </a:lnTo>
                  <a:lnTo>
                    <a:pt x="79" y="117"/>
                  </a:lnTo>
                  <a:lnTo>
                    <a:pt x="83" y="127"/>
                  </a:lnTo>
                  <a:lnTo>
                    <a:pt x="33" y="137"/>
                  </a:lnTo>
                  <a:lnTo>
                    <a:pt x="0" y="13"/>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80" name="Freeform 62"/>
            <p:cNvSpPr>
              <a:spLocks/>
            </p:cNvSpPr>
            <p:nvPr/>
          </p:nvSpPr>
          <p:spPr bwMode="auto">
            <a:xfrm>
              <a:off x="4314" y="1433"/>
              <a:ext cx="500" cy="290"/>
            </a:xfrm>
            <a:custGeom>
              <a:avLst/>
              <a:gdLst>
                <a:gd name="T0" fmla="*/ 36 w 463"/>
                <a:gd name="T1" fmla="*/ 296 h 297"/>
                <a:gd name="T2" fmla="*/ 113 w 463"/>
                <a:gd name="T3" fmla="*/ 282 h 297"/>
                <a:gd name="T4" fmla="*/ 391 w 463"/>
                <a:gd name="T5" fmla="*/ 229 h 297"/>
                <a:gd name="T6" fmla="*/ 402 w 463"/>
                <a:gd name="T7" fmla="*/ 216 h 297"/>
                <a:gd name="T8" fmla="*/ 419 w 463"/>
                <a:gd name="T9" fmla="*/ 216 h 297"/>
                <a:gd name="T10" fmla="*/ 436 w 463"/>
                <a:gd name="T11" fmla="*/ 203 h 297"/>
                <a:gd name="T12" fmla="*/ 462 w 463"/>
                <a:gd name="T13" fmla="*/ 169 h 297"/>
                <a:gd name="T14" fmla="*/ 417 w 463"/>
                <a:gd name="T15" fmla="*/ 132 h 297"/>
                <a:gd name="T16" fmla="*/ 415 w 463"/>
                <a:gd name="T17" fmla="*/ 98 h 297"/>
                <a:gd name="T18" fmla="*/ 436 w 463"/>
                <a:gd name="T19" fmla="*/ 51 h 297"/>
                <a:gd name="T20" fmla="*/ 406 w 463"/>
                <a:gd name="T21" fmla="*/ 34 h 297"/>
                <a:gd name="T22" fmla="*/ 372 w 463"/>
                <a:gd name="T23" fmla="*/ 0 h 297"/>
                <a:gd name="T24" fmla="*/ 66 w 463"/>
                <a:gd name="T25" fmla="*/ 58 h 297"/>
                <a:gd name="T26" fmla="*/ 50 w 463"/>
                <a:gd name="T27" fmla="*/ 34 h 297"/>
                <a:gd name="T28" fmla="*/ 0 w 463"/>
                <a:gd name="T29" fmla="*/ 72 h 297"/>
                <a:gd name="T30" fmla="*/ 36 w 463"/>
                <a:gd name="T31" fmla="*/ 296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3"/>
                <a:gd name="T49" fmla="*/ 0 h 297"/>
                <a:gd name="T50" fmla="*/ 463 w 463"/>
                <a:gd name="T51" fmla="*/ 297 h 2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3" h="297">
                  <a:moveTo>
                    <a:pt x="36" y="296"/>
                  </a:moveTo>
                  <a:lnTo>
                    <a:pt x="113" y="282"/>
                  </a:lnTo>
                  <a:lnTo>
                    <a:pt x="391" y="229"/>
                  </a:lnTo>
                  <a:lnTo>
                    <a:pt x="402" y="216"/>
                  </a:lnTo>
                  <a:lnTo>
                    <a:pt x="419" y="216"/>
                  </a:lnTo>
                  <a:lnTo>
                    <a:pt x="436" y="203"/>
                  </a:lnTo>
                  <a:lnTo>
                    <a:pt x="462" y="169"/>
                  </a:lnTo>
                  <a:lnTo>
                    <a:pt x="417" y="132"/>
                  </a:lnTo>
                  <a:lnTo>
                    <a:pt x="415" y="98"/>
                  </a:lnTo>
                  <a:lnTo>
                    <a:pt x="436" y="51"/>
                  </a:lnTo>
                  <a:lnTo>
                    <a:pt x="406" y="34"/>
                  </a:lnTo>
                  <a:lnTo>
                    <a:pt x="372" y="0"/>
                  </a:lnTo>
                  <a:lnTo>
                    <a:pt x="66" y="58"/>
                  </a:lnTo>
                  <a:lnTo>
                    <a:pt x="50" y="34"/>
                  </a:lnTo>
                  <a:lnTo>
                    <a:pt x="0" y="72"/>
                  </a:lnTo>
                  <a:lnTo>
                    <a:pt x="36" y="296"/>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81" name="Freeform 63"/>
            <p:cNvSpPr>
              <a:spLocks/>
            </p:cNvSpPr>
            <p:nvPr/>
          </p:nvSpPr>
          <p:spPr bwMode="auto">
            <a:xfrm>
              <a:off x="4760" y="1484"/>
              <a:ext cx="109" cy="236"/>
            </a:xfrm>
            <a:custGeom>
              <a:avLst/>
              <a:gdLst>
                <a:gd name="T0" fmla="*/ 6 w 101"/>
                <a:gd name="T1" fmla="*/ 164 h 242"/>
                <a:gd name="T2" fmla="*/ 24 w 101"/>
                <a:gd name="T3" fmla="*/ 151 h 242"/>
                <a:gd name="T4" fmla="*/ 49 w 101"/>
                <a:gd name="T5" fmla="*/ 117 h 242"/>
                <a:gd name="T6" fmla="*/ 4 w 101"/>
                <a:gd name="T7" fmla="*/ 80 h 242"/>
                <a:gd name="T8" fmla="*/ 3 w 101"/>
                <a:gd name="T9" fmla="*/ 47 h 242"/>
                <a:gd name="T10" fmla="*/ 23 w 101"/>
                <a:gd name="T11" fmla="*/ 0 h 242"/>
                <a:gd name="T12" fmla="*/ 91 w 101"/>
                <a:gd name="T13" fmla="*/ 23 h 242"/>
                <a:gd name="T14" fmla="*/ 91 w 101"/>
                <a:gd name="T15" fmla="*/ 32 h 242"/>
                <a:gd name="T16" fmla="*/ 84 w 101"/>
                <a:gd name="T17" fmla="*/ 58 h 242"/>
                <a:gd name="T18" fmla="*/ 77 w 101"/>
                <a:gd name="T19" fmla="*/ 65 h 242"/>
                <a:gd name="T20" fmla="*/ 75 w 101"/>
                <a:gd name="T21" fmla="*/ 78 h 242"/>
                <a:gd name="T22" fmla="*/ 83 w 101"/>
                <a:gd name="T23" fmla="*/ 82 h 242"/>
                <a:gd name="T24" fmla="*/ 99 w 101"/>
                <a:gd name="T25" fmla="*/ 78 h 242"/>
                <a:gd name="T26" fmla="*/ 100 w 101"/>
                <a:gd name="T27" fmla="*/ 119 h 242"/>
                <a:gd name="T28" fmla="*/ 99 w 101"/>
                <a:gd name="T29" fmla="*/ 145 h 242"/>
                <a:gd name="T30" fmla="*/ 100 w 101"/>
                <a:gd name="T31" fmla="*/ 158 h 242"/>
                <a:gd name="T32" fmla="*/ 94 w 101"/>
                <a:gd name="T33" fmla="*/ 171 h 242"/>
                <a:gd name="T34" fmla="*/ 87 w 101"/>
                <a:gd name="T35" fmla="*/ 172 h 242"/>
                <a:gd name="T36" fmla="*/ 90 w 101"/>
                <a:gd name="T37" fmla="*/ 184 h 242"/>
                <a:gd name="T38" fmla="*/ 66 w 101"/>
                <a:gd name="T39" fmla="*/ 241 h 242"/>
                <a:gd name="T40" fmla="*/ 58 w 101"/>
                <a:gd name="T41" fmla="*/ 241 h 242"/>
                <a:gd name="T42" fmla="*/ 57 w 101"/>
                <a:gd name="T43" fmla="*/ 219 h 242"/>
                <a:gd name="T44" fmla="*/ 39 w 101"/>
                <a:gd name="T45" fmla="*/ 220 h 242"/>
                <a:gd name="T46" fmla="*/ 5 w 101"/>
                <a:gd name="T47" fmla="*/ 197 h 242"/>
                <a:gd name="T48" fmla="*/ 0 w 101"/>
                <a:gd name="T49" fmla="*/ 178 h 242"/>
                <a:gd name="T50" fmla="*/ 6 w 101"/>
                <a:gd name="T51" fmla="*/ 164 h 2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242"/>
                <a:gd name="T80" fmla="*/ 101 w 101"/>
                <a:gd name="T81" fmla="*/ 242 h 2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242">
                  <a:moveTo>
                    <a:pt x="6" y="164"/>
                  </a:moveTo>
                  <a:lnTo>
                    <a:pt x="24" y="151"/>
                  </a:lnTo>
                  <a:lnTo>
                    <a:pt x="49" y="117"/>
                  </a:lnTo>
                  <a:lnTo>
                    <a:pt x="4" y="80"/>
                  </a:lnTo>
                  <a:lnTo>
                    <a:pt x="3" y="47"/>
                  </a:lnTo>
                  <a:lnTo>
                    <a:pt x="23" y="0"/>
                  </a:lnTo>
                  <a:lnTo>
                    <a:pt x="91" y="23"/>
                  </a:lnTo>
                  <a:lnTo>
                    <a:pt x="91" y="32"/>
                  </a:lnTo>
                  <a:lnTo>
                    <a:pt x="84" y="58"/>
                  </a:lnTo>
                  <a:lnTo>
                    <a:pt x="77" y="65"/>
                  </a:lnTo>
                  <a:lnTo>
                    <a:pt x="75" y="78"/>
                  </a:lnTo>
                  <a:lnTo>
                    <a:pt x="83" y="82"/>
                  </a:lnTo>
                  <a:lnTo>
                    <a:pt x="99" y="78"/>
                  </a:lnTo>
                  <a:lnTo>
                    <a:pt x="100" y="119"/>
                  </a:lnTo>
                  <a:lnTo>
                    <a:pt x="99" y="145"/>
                  </a:lnTo>
                  <a:lnTo>
                    <a:pt x="100" y="158"/>
                  </a:lnTo>
                  <a:lnTo>
                    <a:pt x="94" y="171"/>
                  </a:lnTo>
                  <a:lnTo>
                    <a:pt x="87" y="172"/>
                  </a:lnTo>
                  <a:lnTo>
                    <a:pt x="90" y="184"/>
                  </a:lnTo>
                  <a:lnTo>
                    <a:pt x="66" y="241"/>
                  </a:lnTo>
                  <a:lnTo>
                    <a:pt x="58" y="241"/>
                  </a:lnTo>
                  <a:lnTo>
                    <a:pt x="57" y="219"/>
                  </a:lnTo>
                  <a:lnTo>
                    <a:pt x="39" y="220"/>
                  </a:lnTo>
                  <a:lnTo>
                    <a:pt x="5" y="197"/>
                  </a:lnTo>
                  <a:lnTo>
                    <a:pt x="0" y="178"/>
                  </a:lnTo>
                  <a:lnTo>
                    <a:pt x="6" y="164"/>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82" name="Freeform 64"/>
            <p:cNvSpPr>
              <a:spLocks/>
            </p:cNvSpPr>
            <p:nvPr/>
          </p:nvSpPr>
          <p:spPr bwMode="auto">
            <a:xfrm>
              <a:off x="4368" y="1114"/>
              <a:ext cx="511" cy="411"/>
            </a:xfrm>
            <a:custGeom>
              <a:avLst/>
              <a:gdLst>
                <a:gd name="T0" fmla="*/ 16 w 473"/>
                <a:gd name="T1" fmla="*/ 385 h 421"/>
                <a:gd name="T2" fmla="*/ 323 w 473"/>
                <a:gd name="T3" fmla="*/ 327 h 421"/>
                <a:gd name="T4" fmla="*/ 356 w 473"/>
                <a:gd name="T5" fmla="*/ 362 h 421"/>
                <a:gd name="T6" fmla="*/ 386 w 473"/>
                <a:gd name="T7" fmla="*/ 378 h 421"/>
                <a:gd name="T8" fmla="*/ 454 w 473"/>
                <a:gd name="T9" fmla="*/ 401 h 421"/>
                <a:gd name="T10" fmla="*/ 459 w 473"/>
                <a:gd name="T11" fmla="*/ 420 h 421"/>
                <a:gd name="T12" fmla="*/ 471 w 473"/>
                <a:gd name="T13" fmla="*/ 394 h 421"/>
                <a:gd name="T14" fmla="*/ 472 w 473"/>
                <a:gd name="T15" fmla="*/ 358 h 421"/>
                <a:gd name="T16" fmla="*/ 459 w 473"/>
                <a:gd name="T17" fmla="*/ 291 h 421"/>
                <a:gd name="T18" fmla="*/ 459 w 473"/>
                <a:gd name="T19" fmla="*/ 220 h 421"/>
                <a:gd name="T20" fmla="*/ 426 w 473"/>
                <a:gd name="T21" fmla="*/ 116 h 421"/>
                <a:gd name="T22" fmla="*/ 421 w 473"/>
                <a:gd name="T23" fmla="*/ 71 h 421"/>
                <a:gd name="T24" fmla="*/ 400 w 473"/>
                <a:gd name="T25" fmla="*/ 0 h 421"/>
                <a:gd name="T26" fmla="*/ 301 w 473"/>
                <a:gd name="T27" fmla="*/ 23 h 421"/>
                <a:gd name="T28" fmla="*/ 245 w 473"/>
                <a:gd name="T29" fmla="*/ 83 h 421"/>
                <a:gd name="T30" fmla="*/ 242 w 473"/>
                <a:gd name="T31" fmla="*/ 98 h 421"/>
                <a:gd name="T32" fmla="*/ 210 w 473"/>
                <a:gd name="T33" fmla="*/ 135 h 421"/>
                <a:gd name="T34" fmla="*/ 219 w 473"/>
                <a:gd name="T35" fmla="*/ 147 h 421"/>
                <a:gd name="T36" fmla="*/ 225 w 473"/>
                <a:gd name="T37" fmla="*/ 156 h 421"/>
                <a:gd name="T38" fmla="*/ 220 w 473"/>
                <a:gd name="T39" fmla="*/ 159 h 421"/>
                <a:gd name="T40" fmla="*/ 229 w 473"/>
                <a:gd name="T41" fmla="*/ 173 h 421"/>
                <a:gd name="T42" fmla="*/ 231 w 473"/>
                <a:gd name="T43" fmla="*/ 186 h 421"/>
                <a:gd name="T44" fmla="*/ 200 w 473"/>
                <a:gd name="T45" fmla="*/ 216 h 421"/>
                <a:gd name="T46" fmla="*/ 155 w 473"/>
                <a:gd name="T47" fmla="*/ 229 h 421"/>
                <a:gd name="T48" fmla="*/ 144 w 473"/>
                <a:gd name="T49" fmla="*/ 237 h 421"/>
                <a:gd name="T50" fmla="*/ 127 w 473"/>
                <a:gd name="T51" fmla="*/ 230 h 421"/>
                <a:gd name="T52" fmla="*/ 76 w 473"/>
                <a:gd name="T53" fmla="*/ 236 h 421"/>
                <a:gd name="T54" fmla="*/ 38 w 473"/>
                <a:gd name="T55" fmla="*/ 251 h 421"/>
                <a:gd name="T56" fmla="*/ 38 w 473"/>
                <a:gd name="T57" fmla="*/ 270 h 421"/>
                <a:gd name="T58" fmla="*/ 46 w 473"/>
                <a:gd name="T59" fmla="*/ 284 h 421"/>
                <a:gd name="T60" fmla="*/ 51 w 473"/>
                <a:gd name="T61" fmla="*/ 284 h 421"/>
                <a:gd name="T62" fmla="*/ 56 w 473"/>
                <a:gd name="T63" fmla="*/ 300 h 421"/>
                <a:gd name="T64" fmla="*/ 46 w 473"/>
                <a:gd name="T65" fmla="*/ 308 h 421"/>
                <a:gd name="T66" fmla="*/ 42 w 473"/>
                <a:gd name="T67" fmla="*/ 322 h 421"/>
                <a:gd name="T68" fmla="*/ 0 w 473"/>
                <a:gd name="T69" fmla="*/ 362 h 421"/>
                <a:gd name="T70" fmla="*/ 16 w 473"/>
                <a:gd name="T71" fmla="*/ 385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3"/>
                <a:gd name="T109" fmla="*/ 0 h 421"/>
                <a:gd name="T110" fmla="*/ 473 w 473"/>
                <a:gd name="T111" fmla="*/ 421 h 4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3" h="421">
                  <a:moveTo>
                    <a:pt x="16" y="385"/>
                  </a:moveTo>
                  <a:lnTo>
                    <a:pt x="323" y="327"/>
                  </a:lnTo>
                  <a:lnTo>
                    <a:pt x="356" y="362"/>
                  </a:lnTo>
                  <a:lnTo>
                    <a:pt x="386" y="378"/>
                  </a:lnTo>
                  <a:lnTo>
                    <a:pt x="454" y="401"/>
                  </a:lnTo>
                  <a:lnTo>
                    <a:pt x="459" y="420"/>
                  </a:lnTo>
                  <a:lnTo>
                    <a:pt x="471" y="394"/>
                  </a:lnTo>
                  <a:lnTo>
                    <a:pt x="472" y="358"/>
                  </a:lnTo>
                  <a:lnTo>
                    <a:pt x="459" y="291"/>
                  </a:lnTo>
                  <a:lnTo>
                    <a:pt x="459" y="220"/>
                  </a:lnTo>
                  <a:lnTo>
                    <a:pt x="426" y="116"/>
                  </a:lnTo>
                  <a:lnTo>
                    <a:pt x="421" y="71"/>
                  </a:lnTo>
                  <a:lnTo>
                    <a:pt x="400" y="0"/>
                  </a:lnTo>
                  <a:lnTo>
                    <a:pt x="301" y="23"/>
                  </a:lnTo>
                  <a:lnTo>
                    <a:pt x="245" y="83"/>
                  </a:lnTo>
                  <a:lnTo>
                    <a:pt x="242" y="98"/>
                  </a:lnTo>
                  <a:lnTo>
                    <a:pt x="210" y="135"/>
                  </a:lnTo>
                  <a:lnTo>
                    <a:pt x="219" y="147"/>
                  </a:lnTo>
                  <a:lnTo>
                    <a:pt x="225" y="156"/>
                  </a:lnTo>
                  <a:lnTo>
                    <a:pt x="220" y="159"/>
                  </a:lnTo>
                  <a:lnTo>
                    <a:pt x="229" y="173"/>
                  </a:lnTo>
                  <a:lnTo>
                    <a:pt x="231" y="186"/>
                  </a:lnTo>
                  <a:lnTo>
                    <a:pt x="200" y="216"/>
                  </a:lnTo>
                  <a:lnTo>
                    <a:pt x="155" y="229"/>
                  </a:lnTo>
                  <a:lnTo>
                    <a:pt x="144" y="237"/>
                  </a:lnTo>
                  <a:lnTo>
                    <a:pt x="127" y="230"/>
                  </a:lnTo>
                  <a:lnTo>
                    <a:pt x="76" y="236"/>
                  </a:lnTo>
                  <a:lnTo>
                    <a:pt x="38" y="251"/>
                  </a:lnTo>
                  <a:lnTo>
                    <a:pt x="38" y="270"/>
                  </a:lnTo>
                  <a:lnTo>
                    <a:pt x="46" y="284"/>
                  </a:lnTo>
                  <a:lnTo>
                    <a:pt x="51" y="284"/>
                  </a:lnTo>
                  <a:lnTo>
                    <a:pt x="56" y="300"/>
                  </a:lnTo>
                  <a:lnTo>
                    <a:pt x="46" y="308"/>
                  </a:lnTo>
                  <a:lnTo>
                    <a:pt x="42" y="322"/>
                  </a:lnTo>
                  <a:lnTo>
                    <a:pt x="0" y="362"/>
                  </a:lnTo>
                  <a:lnTo>
                    <a:pt x="16" y="385"/>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83" name="Freeform 65"/>
            <p:cNvSpPr>
              <a:spLocks/>
            </p:cNvSpPr>
            <p:nvPr/>
          </p:nvSpPr>
          <p:spPr bwMode="auto">
            <a:xfrm>
              <a:off x="4843" y="1540"/>
              <a:ext cx="19" cy="21"/>
            </a:xfrm>
            <a:custGeom>
              <a:avLst/>
              <a:gdLst>
                <a:gd name="T0" fmla="*/ 0 w 17"/>
                <a:gd name="T1" fmla="*/ 20 h 21"/>
                <a:gd name="T2" fmla="*/ 2 w 17"/>
                <a:gd name="T3" fmla="*/ 6 h 21"/>
                <a:gd name="T4" fmla="*/ 11 w 17"/>
                <a:gd name="T5" fmla="*/ 0 h 21"/>
                <a:gd name="T6" fmla="*/ 16 w 17"/>
                <a:gd name="T7" fmla="*/ 4 h 21"/>
                <a:gd name="T8" fmla="*/ 0 w 17"/>
                <a:gd name="T9" fmla="*/ 20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20"/>
                  </a:moveTo>
                  <a:lnTo>
                    <a:pt x="2" y="6"/>
                  </a:lnTo>
                  <a:lnTo>
                    <a:pt x="11" y="0"/>
                  </a:lnTo>
                  <a:lnTo>
                    <a:pt x="16" y="4"/>
                  </a:lnTo>
                  <a:lnTo>
                    <a:pt x="0" y="20"/>
                  </a:lnTo>
                </a:path>
              </a:pathLst>
            </a:custGeom>
            <a:solidFill>
              <a:srgbClr val="FF0000"/>
            </a:solidFill>
            <a:ln w="12700" cap="rnd">
              <a:solidFill>
                <a:srgbClr val="000000"/>
              </a:solidFill>
              <a:round/>
              <a:headEnd/>
              <a:tailEnd/>
            </a:ln>
          </p:spPr>
          <p:txBody>
            <a:bodyPr/>
            <a:lstStyle/>
            <a:p>
              <a:endParaRPr lang="en-US" dirty="0">
                <a:solidFill>
                  <a:srgbClr val="000000"/>
                </a:solidFill>
              </a:endParaRPr>
            </a:p>
          </p:txBody>
        </p:sp>
        <p:sp>
          <p:nvSpPr>
            <p:cNvPr id="184" name="Freeform 66"/>
            <p:cNvSpPr>
              <a:spLocks/>
            </p:cNvSpPr>
            <p:nvPr/>
          </p:nvSpPr>
          <p:spPr bwMode="auto">
            <a:xfrm>
              <a:off x="4857" y="1463"/>
              <a:ext cx="160" cy="85"/>
            </a:xfrm>
            <a:custGeom>
              <a:avLst/>
              <a:gdLst>
                <a:gd name="T0" fmla="*/ 10 w 148"/>
                <a:gd name="T1" fmla="*/ 86 h 87"/>
                <a:gd name="T2" fmla="*/ 62 w 148"/>
                <a:gd name="T3" fmla="*/ 56 h 87"/>
                <a:gd name="T4" fmla="*/ 98 w 148"/>
                <a:gd name="T5" fmla="*/ 40 h 87"/>
                <a:gd name="T6" fmla="*/ 60 w 148"/>
                <a:gd name="T7" fmla="*/ 66 h 87"/>
                <a:gd name="T8" fmla="*/ 64 w 148"/>
                <a:gd name="T9" fmla="*/ 68 h 87"/>
                <a:gd name="T10" fmla="*/ 119 w 148"/>
                <a:gd name="T11" fmla="*/ 28 h 87"/>
                <a:gd name="T12" fmla="*/ 147 w 148"/>
                <a:gd name="T13" fmla="*/ 4 h 87"/>
                <a:gd name="T14" fmla="*/ 144 w 148"/>
                <a:gd name="T15" fmla="*/ 0 h 87"/>
                <a:gd name="T16" fmla="*/ 118 w 148"/>
                <a:gd name="T17" fmla="*/ 14 h 87"/>
                <a:gd name="T18" fmla="*/ 116 w 148"/>
                <a:gd name="T19" fmla="*/ 13 h 87"/>
                <a:gd name="T20" fmla="*/ 104 w 148"/>
                <a:gd name="T21" fmla="*/ 28 h 87"/>
                <a:gd name="T22" fmla="*/ 96 w 148"/>
                <a:gd name="T23" fmla="*/ 28 h 87"/>
                <a:gd name="T24" fmla="*/ 115 w 148"/>
                <a:gd name="T25" fmla="*/ 0 h 87"/>
                <a:gd name="T26" fmla="*/ 95 w 148"/>
                <a:gd name="T27" fmla="*/ 22 h 87"/>
                <a:gd name="T28" fmla="*/ 28 w 148"/>
                <a:gd name="T29" fmla="*/ 45 h 87"/>
                <a:gd name="T30" fmla="*/ 17 w 148"/>
                <a:gd name="T31" fmla="*/ 62 h 87"/>
                <a:gd name="T32" fmla="*/ 5 w 148"/>
                <a:gd name="T33" fmla="*/ 66 h 87"/>
                <a:gd name="T34" fmla="*/ 0 w 148"/>
                <a:gd name="T35" fmla="*/ 77 h 87"/>
                <a:gd name="T36" fmla="*/ 10 w 148"/>
                <a:gd name="T37" fmla="*/ 86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87"/>
                <a:gd name="T59" fmla="*/ 148 w 148"/>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87">
                  <a:moveTo>
                    <a:pt x="10" y="86"/>
                  </a:moveTo>
                  <a:lnTo>
                    <a:pt x="62" y="56"/>
                  </a:lnTo>
                  <a:lnTo>
                    <a:pt x="98" y="40"/>
                  </a:lnTo>
                  <a:lnTo>
                    <a:pt x="60" y="66"/>
                  </a:lnTo>
                  <a:lnTo>
                    <a:pt x="64" y="68"/>
                  </a:lnTo>
                  <a:lnTo>
                    <a:pt x="119" y="28"/>
                  </a:lnTo>
                  <a:lnTo>
                    <a:pt x="147" y="4"/>
                  </a:lnTo>
                  <a:lnTo>
                    <a:pt x="144" y="0"/>
                  </a:lnTo>
                  <a:lnTo>
                    <a:pt x="118" y="14"/>
                  </a:lnTo>
                  <a:lnTo>
                    <a:pt x="116" y="13"/>
                  </a:lnTo>
                  <a:lnTo>
                    <a:pt x="104" y="28"/>
                  </a:lnTo>
                  <a:lnTo>
                    <a:pt x="96" y="28"/>
                  </a:lnTo>
                  <a:lnTo>
                    <a:pt x="115" y="0"/>
                  </a:lnTo>
                  <a:lnTo>
                    <a:pt x="95" y="22"/>
                  </a:lnTo>
                  <a:lnTo>
                    <a:pt x="28" y="45"/>
                  </a:lnTo>
                  <a:lnTo>
                    <a:pt x="17" y="62"/>
                  </a:lnTo>
                  <a:lnTo>
                    <a:pt x="5" y="66"/>
                  </a:lnTo>
                  <a:lnTo>
                    <a:pt x="0" y="77"/>
                  </a:lnTo>
                  <a:lnTo>
                    <a:pt x="10" y="86"/>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85" name="Freeform 67"/>
            <p:cNvSpPr>
              <a:spLocks/>
            </p:cNvSpPr>
            <p:nvPr/>
          </p:nvSpPr>
          <p:spPr bwMode="auto">
            <a:xfrm>
              <a:off x="4865" y="1372"/>
              <a:ext cx="149" cy="127"/>
            </a:xfrm>
            <a:custGeom>
              <a:avLst/>
              <a:gdLst>
                <a:gd name="T0" fmla="*/ 12 w 138"/>
                <a:gd name="T1" fmla="*/ 93 h 130"/>
                <a:gd name="T2" fmla="*/ 11 w 138"/>
                <a:gd name="T3" fmla="*/ 129 h 130"/>
                <a:gd name="T4" fmla="*/ 22 w 138"/>
                <a:gd name="T5" fmla="*/ 126 h 130"/>
                <a:gd name="T6" fmla="*/ 48 w 138"/>
                <a:gd name="T7" fmla="*/ 107 h 130"/>
                <a:gd name="T8" fmla="*/ 57 w 138"/>
                <a:gd name="T9" fmla="*/ 90 h 130"/>
                <a:gd name="T10" fmla="*/ 62 w 138"/>
                <a:gd name="T11" fmla="*/ 93 h 130"/>
                <a:gd name="T12" fmla="*/ 98 w 138"/>
                <a:gd name="T13" fmla="*/ 83 h 130"/>
                <a:gd name="T14" fmla="*/ 99 w 138"/>
                <a:gd name="T15" fmla="*/ 76 h 130"/>
                <a:gd name="T16" fmla="*/ 105 w 138"/>
                <a:gd name="T17" fmla="*/ 80 h 130"/>
                <a:gd name="T18" fmla="*/ 112 w 138"/>
                <a:gd name="T19" fmla="*/ 75 h 130"/>
                <a:gd name="T20" fmla="*/ 123 w 138"/>
                <a:gd name="T21" fmla="*/ 73 h 130"/>
                <a:gd name="T22" fmla="*/ 137 w 138"/>
                <a:gd name="T23" fmla="*/ 65 h 130"/>
                <a:gd name="T24" fmla="*/ 124 w 138"/>
                <a:gd name="T25" fmla="*/ 0 h 130"/>
                <a:gd name="T26" fmla="*/ 0 w 138"/>
                <a:gd name="T27" fmla="*/ 26 h 130"/>
                <a:gd name="T28" fmla="*/ 12 w 138"/>
                <a:gd name="T29" fmla="*/ 93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30"/>
                <a:gd name="T47" fmla="*/ 138 w 138"/>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30">
                  <a:moveTo>
                    <a:pt x="12" y="93"/>
                  </a:moveTo>
                  <a:lnTo>
                    <a:pt x="11" y="129"/>
                  </a:lnTo>
                  <a:lnTo>
                    <a:pt x="22" y="126"/>
                  </a:lnTo>
                  <a:lnTo>
                    <a:pt x="48" y="107"/>
                  </a:lnTo>
                  <a:lnTo>
                    <a:pt x="57" y="90"/>
                  </a:lnTo>
                  <a:lnTo>
                    <a:pt x="62" y="93"/>
                  </a:lnTo>
                  <a:lnTo>
                    <a:pt x="98" y="83"/>
                  </a:lnTo>
                  <a:lnTo>
                    <a:pt x="99" y="76"/>
                  </a:lnTo>
                  <a:lnTo>
                    <a:pt x="105" y="80"/>
                  </a:lnTo>
                  <a:lnTo>
                    <a:pt x="112" y="75"/>
                  </a:lnTo>
                  <a:lnTo>
                    <a:pt x="123" y="73"/>
                  </a:lnTo>
                  <a:lnTo>
                    <a:pt x="137" y="65"/>
                  </a:lnTo>
                  <a:lnTo>
                    <a:pt x="124" y="0"/>
                  </a:lnTo>
                  <a:lnTo>
                    <a:pt x="0" y="26"/>
                  </a:lnTo>
                  <a:lnTo>
                    <a:pt x="12" y="93"/>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86" name="Freeform 68"/>
            <p:cNvSpPr>
              <a:spLocks/>
            </p:cNvSpPr>
            <p:nvPr/>
          </p:nvSpPr>
          <p:spPr bwMode="auto">
            <a:xfrm>
              <a:off x="4864" y="1276"/>
              <a:ext cx="290" cy="131"/>
            </a:xfrm>
            <a:custGeom>
              <a:avLst/>
              <a:gdLst>
                <a:gd name="T0" fmla="*/ 0 w 268"/>
                <a:gd name="T1" fmla="*/ 125 h 134"/>
                <a:gd name="T2" fmla="*/ 124 w 268"/>
                <a:gd name="T3" fmla="*/ 99 h 134"/>
                <a:gd name="T4" fmla="*/ 146 w 268"/>
                <a:gd name="T5" fmla="*/ 91 h 134"/>
                <a:gd name="T6" fmla="*/ 155 w 268"/>
                <a:gd name="T7" fmla="*/ 94 h 134"/>
                <a:gd name="T8" fmla="*/ 165 w 268"/>
                <a:gd name="T9" fmla="*/ 114 h 134"/>
                <a:gd name="T10" fmla="*/ 179 w 268"/>
                <a:gd name="T11" fmla="*/ 116 h 134"/>
                <a:gd name="T12" fmla="*/ 186 w 268"/>
                <a:gd name="T13" fmla="*/ 133 h 134"/>
                <a:gd name="T14" fmla="*/ 195 w 268"/>
                <a:gd name="T15" fmla="*/ 133 h 134"/>
                <a:gd name="T16" fmla="*/ 206 w 268"/>
                <a:gd name="T17" fmla="*/ 118 h 134"/>
                <a:gd name="T18" fmla="*/ 209 w 268"/>
                <a:gd name="T19" fmla="*/ 105 h 134"/>
                <a:gd name="T20" fmla="*/ 219 w 268"/>
                <a:gd name="T21" fmla="*/ 122 h 134"/>
                <a:gd name="T22" fmla="*/ 267 w 268"/>
                <a:gd name="T23" fmla="*/ 106 h 134"/>
                <a:gd name="T24" fmla="*/ 264 w 268"/>
                <a:gd name="T25" fmla="*/ 88 h 134"/>
                <a:gd name="T26" fmla="*/ 251 w 268"/>
                <a:gd name="T27" fmla="*/ 65 h 134"/>
                <a:gd name="T28" fmla="*/ 243 w 268"/>
                <a:gd name="T29" fmla="*/ 61 h 134"/>
                <a:gd name="T30" fmla="*/ 236 w 268"/>
                <a:gd name="T31" fmla="*/ 62 h 134"/>
                <a:gd name="T32" fmla="*/ 236 w 268"/>
                <a:gd name="T33" fmla="*/ 68 h 134"/>
                <a:gd name="T34" fmla="*/ 249 w 268"/>
                <a:gd name="T35" fmla="*/ 68 h 134"/>
                <a:gd name="T36" fmla="*/ 253 w 268"/>
                <a:gd name="T37" fmla="*/ 91 h 134"/>
                <a:gd name="T38" fmla="*/ 232 w 268"/>
                <a:gd name="T39" fmla="*/ 100 h 134"/>
                <a:gd name="T40" fmla="*/ 206 w 268"/>
                <a:gd name="T41" fmla="*/ 81 h 134"/>
                <a:gd name="T42" fmla="*/ 196 w 268"/>
                <a:gd name="T43" fmla="*/ 61 h 134"/>
                <a:gd name="T44" fmla="*/ 182 w 268"/>
                <a:gd name="T45" fmla="*/ 55 h 134"/>
                <a:gd name="T46" fmla="*/ 182 w 268"/>
                <a:gd name="T47" fmla="*/ 61 h 134"/>
                <a:gd name="T48" fmla="*/ 170 w 268"/>
                <a:gd name="T49" fmla="*/ 51 h 134"/>
                <a:gd name="T50" fmla="*/ 180 w 268"/>
                <a:gd name="T51" fmla="*/ 36 h 134"/>
                <a:gd name="T52" fmla="*/ 189 w 268"/>
                <a:gd name="T53" fmla="*/ 23 h 134"/>
                <a:gd name="T54" fmla="*/ 172 w 268"/>
                <a:gd name="T55" fmla="*/ 0 h 134"/>
                <a:gd name="T56" fmla="*/ 147 w 268"/>
                <a:gd name="T57" fmla="*/ 19 h 134"/>
                <a:gd name="T58" fmla="*/ 58 w 268"/>
                <a:gd name="T59" fmla="*/ 42 h 134"/>
                <a:gd name="T60" fmla="*/ 0 w 268"/>
                <a:gd name="T61" fmla="*/ 54 h 134"/>
                <a:gd name="T62" fmla="*/ 0 w 268"/>
                <a:gd name="T63" fmla="*/ 125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134"/>
                <a:gd name="T98" fmla="*/ 268 w 268"/>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134">
                  <a:moveTo>
                    <a:pt x="0" y="125"/>
                  </a:moveTo>
                  <a:lnTo>
                    <a:pt x="124" y="99"/>
                  </a:lnTo>
                  <a:lnTo>
                    <a:pt x="146" y="91"/>
                  </a:lnTo>
                  <a:lnTo>
                    <a:pt x="155" y="94"/>
                  </a:lnTo>
                  <a:lnTo>
                    <a:pt x="165" y="114"/>
                  </a:lnTo>
                  <a:lnTo>
                    <a:pt x="179" y="116"/>
                  </a:lnTo>
                  <a:lnTo>
                    <a:pt x="186" y="133"/>
                  </a:lnTo>
                  <a:lnTo>
                    <a:pt x="195" y="133"/>
                  </a:lnTo>
                  <a:lnTo>
                    <a:pt x="206" y="118"/>
                  </a:lnTo>
                  <a:lnTo>
                    <a:pt x="209" y="105"/>
                  </a:lnTo>
                  <a:lnTo>
                    <a:pt x="219" y="122"/>
                  </a:lnTo>
                  <a:lnTo>
                    <a:pt x="267" y="106"/>
                  </a:lnTo>
                  <a:lnTo>
                    <a:pt x="264" y="88"/>
                  </a:lnTo>
                  <a:lnTo>
                    <a:pt x="251" y="65"/>
                  </a:lnTo>
                  <a:lnTo>
                    <a:pt x="243" y="61"/>
                  </a:lnTo>
                  <a:lnTo>
                    <a:pt x="236" y="62"/>
                  </a:lnTo>
                  <a:lnTo>
                    <a:pt x="236" y="68"/>
                  </a:lnTo>
                  <a:lnTo>
                    <a:pt x="249" y="68"/>
                  </a:lnTo>
                  <a:lnTo>
                    <a:pt x="253" y="91"/>
                  </a:lnTo>
                  <a:lnTo>
                    <a:pt x="232" y="100"/>
                  </a:lnTo>
                  <a:lnTo>
                    <a:pt x="206" y="81"/>
                  </a:lnTo>
                  <a:lnTo>
                    <a:pt x="196" y="61"/>
                  </a:lnTo>
                  <a:lnTo>
                    <a:pt x="182" y="55"/>
                  </a:lnTo>
                  <a:lnTo>
                    <a:pt x="182" y="61"/>
                  </a:lnTo>
                  <a:lnTo>
                    <a:pt x="170" y="51"/>
                  </a:lnTo>
                  <a:lnTo>
                    <a:pt x="180" y="36"/>
                  </a:lnTo>
                  <a:lnTo>
                    <a:pt x="189" y="23"/>
                  </a:lnTo>
                  <a:lnTo>
                    <a:pt x="172" y="0"/>
                  </a:lnTo>
                  <a:lnTo>
                    <a:pt x="147" y="19"/>
                  </a:lnTo>
                  <a:lnTo>
                    <a:pt x="58" y="42"/>
                  </a:lnTo>
                  <a:lnTo>
                    <a:pt x="0" y="54"/>
                  </a:lnTo>
                  <a:lnTo>
                    <a:pt x="0" y="125"/>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87" name="Freeform 69"/>
            <p:cNvSpPr>
              <a:spLocks/>
            </p:cNvSpPr>
            <p:nvPr/>
          </p:nvSpPr>
          <p:spPr bwMode="auto">
            <a:xfrm>
              <a:off x="4801" y="1084"/>
              <a:ext cx="140" cy="247"/>
            </a:xfrm>
            <a:custGeom>
              <a:avLst/>
              <a:gdLst>
                <a:gd name="T0" fmla="*/ 21 w 129"/>
                <a:gd name="T1" fmla="*/ 102 h 253"/>
                <a:gd name="T2" fmla="*/ 25 w 129"/>
                <a:gd name="T3" fmla="*/ 148 h 253"/>
                <a:gd name="T4" fmla="*/ 58 w 129"/>
                <a:gd name="T5" fmla="*/ 252 h 253"/>
                <a:gd name="T6" fmla="*/ 116 w 129"/>
                <a:gd name="T7" fmla="*/ 239 h 253"/>
                <a:gd name="T8" fmla="*/ 111 w 129"/>
                <a:gd name="T9" fmla="*/ 92 h 253"/>
                <a:gd name="T10" fmla="*/ 126 w 129"/>
                <a:gd name="T11" fmla="*/ 63 h 253"/>
                <a:gd name="T12" fmla="*/ 128 w 129"/>
                <a:gd name="T13" fmla="*/ 0 h 253"/>
                <a:gd name="T14" fmla="*/ 0 w 129"/>
                <a:gd name="T15" fmla="*/ 31 h 253"/>
                <a:gd name="T16" fmla="*/ 21 w 129"/>
                <a:gd name="T17" fmla="*/ 102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253"/>
                <a:gd name="T29" fmla="*/ 129 w 129"/>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253">
                  <a:moveTo>
                    <a:pt x="21" y="102"/>
                  </a:moveTo>
                  <a:lnTo>
                    <a:pt x="25" y="148"/>
                  </a:lnTo>
                  <a:lnTo>
                    <a:pt x="58" y="252"/>
                  </a:lnTo>
                  <a:lnTo>
                    <a:pt x="116" y="239"/>
                  </a:lnTo>
                  <a:lnTo>
                    <a:pt x="111" y="92"/>
                  </a:lnTo>
                  <a:lnTo>
                    <a:pt x="126" y="63"/>
                  </a:lnTo>
                  <a:lnTo>
                    <a:pt x="128" y="0"/>
                  </a:lnTo>
                  <a:lnTo>
                    <a:pt x="0" y="31"/>
                  </a:lnTo>
                  <a:lnTo>
                    <a:pt x="21" y="102"/>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88" name="Freeform 70"/>
            <p:cNvSpPr>
              <a:spLocks/>
            </p:cNvSpPr>
            <p:nvPr/>
          </p:nvSpPr>
          <p:spPr bwMode="auto">
            <a:xfrm>
              <a:off x="4922" y="1047"/>
              <a:ext cx="130" cy="271"/>
            </a:xfrm>
            <a:custGeom>
              <a:avLst/>
              <a:gdLst>
                <a:gd name="T0" fmla="*/ 0 w 120"/>
                <a:gd name="T1" fmla="*/ 128 h 277"/>
                <a:gd name="T2" fmla="*/ 14 w 120"/>
                <a:gd name="T3" fmla="*/ 99 h 277"/>
                <a:gd name="T4" fmla="*/ 16 w 120"/>
                <a:gd name="T5" fmla="*/ 36 h 277"/>
                <a:gd name="T6" fmla="*/ 16 w 120"/>
                <a:gd name="T7" fmla="*/ 12 h 277"/>
                <a:gd name="T8" fmla="*/ 38 w 120"/>
                <a:gd name="T9" fmla="*/ 0 h 277"/>
                <a:gd name="T10" fmla="*/ 92 w 120"/>
                <a:gd name="T11" fmla="*/ 172 h 277"/>
                <a:gd name="T12" fmla="*/ 119 w 120"/>
                <a:gd name="T13" fmla="*/ 208 h 277"/>
                <a:gd name="T14" fmla="*/ 118 w 120"/>
                <a:gd name="T15" fmla="*/ 233 h 277"/>
                <a:gd name="T16" fmla="*/ 93 w 120"/>
                <a:gd name="T17" fmla="*/ 252 h 277"/>
                <a:gd name="T18" fmla="*/ 4 w 120"/>
                <a:gd name="T19" fmla="*/ 276 h 277"/>
                <a:gd name="T20" fmla="*/ 0 w 120"/>
                <a:gd name="T21" fmla="*/ 128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277"/>
                <a:gd name="T35" fmla="*/ 120 w 120"/>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277">
                  <a:moveTo>
                    <a:pt x="0" y="128"/>
                  </a:moveTo>
                  <a:lnTo>
                    <a:pt x="14" y="99"/>
                  </a:lnTo>
                  <a:lnTo>
                    <a:pt x="16" y="36"/>
                  </a:lnTo>
                  <a:lnTo>
                    <a:pt x="16" y="12"/>
                  </a:lnTo>
                  <a:lnTo>
                    <a:pt x="38" y="0"/>
                  </a:lnTo>
                  <a:lnTo>
                    <a:pt x="92" y="172"/>
                  </a:lnTo>
                  <a:lnTo>
                    <a:pt x="119" y="208"/>
                  </a:lnTo>
                  <a:lnTo>
                    <a:pt x="118" y="233"/>
                  </a:lnTo>
                  <a:lnTo>
                    <a:pt x="93" y="252"/>
                  </a:lnTo>
                  <a:lnTo>
                    <a:pt x="4" y="276"/>
                  </a:lnTo>
                  <a:lnTo>
                    <a:pt x="0" y="128"/>
                  </a:lnTo>
                </a:path>
              </a:pathLst>
            </a:custGeom>
            <a:solidFill>
              <a:srgbClr val="800080"/>
            </a:solidFill>
            <a:ln w="12700" cap="rnd">
              <a:solidFill>
                <a:srgbClr val="000000"/>
              </a:solidFill>
              <a:round/>
              <a:headEnd/>
              <a:tailEnd/>
            </a:ln>
          </p:spPr>
          <p:txBody>
            <a:bodyPr/>
            <a:lstStyle/>
            <a:p>
              <a:endParaRPr lang="en-US" dirty="0">
                <a:solidFill>
                  <a:srgbClr val="000000"/>
                </a:solidFill>
              </a:endParaRPr>
            </a:p>
          </p:txBody>
        </p:sp>
        <p:sp>
          <p:nvSpPr>
            <p:cNvPr id="189" name="Freeform 71"/>
            <p:cNvSpPr>
              <a:spLocks/>
            </p:cNvSpPr>
            <p:nvPr/>
          </p:nvSpPr>
          <p:spPr bwMode="auto">
            <a:xfrm>
              <a:off x="4963" y="808"/>
              <a:ext cx="317" cy="445"/>
            </a:xfrm>
            <a:custGeom>
              <a:avLst/>
              <a:gdLst>
                <a:gd name="T0" fmla="*/ 0 w 293"/>
                <a:gd name="T1" fmla="*/ 245 h 456"/>
                <a:gd name="T2" fmla="*/ 17 w 293"/>
                <a:gd name="T3" fmla="*/ 246 h 456"/>
                <a:gd name="T4" fmla="*/ 18 w 293"/>
                <a:gd name="T5" fmla="*/ 217 h 456"/>
                <a:gd name="T6" fmla="*/ 38 w 293"/>
                <a:gd name="T7" fmla="*/ 176 h 456"/>
                <a:gd name="T8" fmla="*/ 29 w 293"/>
                <a:gd name="T9" fmla="*/ 146 h 456"/>
                <a:gd name="T10" fmla="*/ 70 w 293"/>
                <a:gd name="T11" fmla="*/ 4 h 456"/>
                <a:gd name="T12" fmla="*/ 80 w 293"/>
                <a:gd name="T13" fmla="*/ 4 h 456"/>
                <a:gd name="T14" fmla="*/ 84 w 293"/>
                <a:gd name="T15" fmla="*/ 22 h 456"/>
                <a:gd name="T16" fmla="*/ 125 w 293"/>
                <a:gd name="T17" fmla="*/ 6 h 456"/>
                <a:gd name="T18" fmla="*/ 126 w 293"/>
                <a:gd name="T19" fmla="*/ 0 h 456"/>
                <a:gd name="T20" fmla="*/ 159 w 293"/>
                <a:gd name="T21" fmla="*/ 7 h 456"/>
                <a:gd name="T22" fmla="*/ 214 w 293"/>
                <a:gd name="T23" fmla="*/ 148 h 456"/>
                <a:gd name="T24" fmla="*/ 239 w 293"/>
                <a:gd name="T25" fmla="*/ 148 h 456"/>
                <a:gd name="T26" fmla="*/ 283 w 293"/>
                <a:gd name="T27" fmla="*/ 201 h 456"/>
                <a:gd name="T28" fmla="*/ 277 w 293"/>
                <a:gd name="T29" fmla="*/ 211 h 456"/>
                <a:gd name="T30" fmla="*/ 292 w 293"/>
                <a:gd name="T31" fmla="*/ 211 h 456"/>
                <a:gd name="T32" fmla="*/ 282 w 293"/>
                <a:gd name="T33" fmla="*/ 236 h 456"/>
                <a:gd name="T34" fmla="*/ 259 w 293"/>
                <a:gd name="T35" fmla="*/ 253 h 456"/>
                <a:gd name="T36" fmla="*/ 234 w 293"/>
                <a:gd name="T37" fmla="*/ 266 h 456"/>
                <a:gd name="T38" fmla="*/ 231 w 293"/>
                <a:gd name="T39" fmla="*/ 282 h 456"/>
                <a:gd name="T40" fmla="*/ 219 w 293"/>
                <a:gd name="T41" fmla="*/ 268 h 456"/>
                <a:gd name="T42" fmla="*/ 195 w 293"/>
                <a:gd name="T43" fmla="*/ 287 h 456"/>
                <a:gd name="T44" fmla="*/ 184 w 293"/>
                <a:gd name="T45" fmla="*/ 286 h 456"/>
                <a:gd name="T46" fmla="*/ 176 w 293"/>
                <a:gd name="T47" fmla="*/ 275 h 456"/>
                <a:gd name="T48" fmla="*/ 169 w 293"/>
                <a:gd name="T49" fmla="*/ 330 h 456"/>
                <a:gd name="T50" fmla="*/ 149 w 293"/>
                <a:gd name="T51" fmla="*/ 338 h 456"/>
                <a:gd name="T52" fmla="*/ 139 w 293"/>
                <a:gd name="T53" fmla="*/ 360 h 456"/>
                <a:gd name="T54" fmla="*/ 126 w 293"/>
                <a:gd name="T55" fmla="*/ 359 h 456"/>
                <a:gd name="T56" fmla="*/ 97 w 293"/>
                <a:gd name="T57" fmla="*/ 391 h 456"/>
                <a:gd name="T58" fmla="*/ 96 w 293"/>
                <a:gd name="T59" fmla="*/ 417 h 456"/>
                <a:gd name="T60" fmla="*/ 89 w 293"/>
                <a:gd name="T61" fmla="*/ 427 h 456"/>
                <a:gd name="T62" fmla="*/ 81 w 293"/>
                <a:gd name="T63" fmla="*/ 455 h 456"/>
                <a:gd name="T64" fmla="*/ 54 w 293"/>
                <a:gd name="T65" fmla="*/ 417 h 456"/>
                <a:gd name="T66" fmla="*/ 0 w 293"/>
                <a:gd name="T67" fmla="*/ 245 h 4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56"/>
                <a:gd name="T104" fmla="*/ 293 w 293"/>
                <a:gd name="T105" fmla="*/ 456 h 4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56">
                  <a:moveTo>
                    <a:pt x="0" y="245"/>
                  </a:moveTo>
                  <a:lnTo>
                    <a:pt x="17" y="246"/>
                  </a:lnTo>
                  <a:lnTo>
                    <a:pt x="18" y="217"/>
                  </a:lnTo>
                  <a:lnTo>
                    <a:pt x="38" y="176"/>
                  </a:lnTo>
                  <a:lnTo>
                    <a:pt x="29" y="146"/>
                  </a:lnTo>
                  <a:lnTo>
                    <a:pt x="70" y="4"/>
                  </a:lnTo>
                  <a:lnTo>
                    <a:pt x="80" y="4"/>
                  </a:lnTo>
                  <a:lnTo>
                    <a:pt x="84" y="22"/>
                  </a:lnTo>
                  <a:lnTo>
                    <a:pt x="125" y="6"/>
                  </a:lnTo>
                  <a:lnTo>
                    <a:pt x="126" y="0"/>
                  </a:lnTo>
                  <a:lnTo>
                    <a:pt x="159" y="7"/>
                  </a:lnTo>
                  <a:lnTo>
                    <a:pt x="214" y="148"/>
                  </a:lnTo>
                  <a:lnTo>
                    <a:pt x="239" y="148"/>
                  </a:lnTo>
                  <a:lnTo>
                    <a:pt x="283" y="201"/>
                  </a:lnTo>
                  <a:lnTo>
                    <a:pt x="277" y="211"/>
                  </a:lnTo>
                  <a:lnTo>
                    <a:pt x="292" y="211"/>
                  </a:lnTo>
                  <a:lnTo>
                    <a:pt x="282" y="236"/>
                  </a:lnTo>
                  <a:lnTo>
                    <a:pt x="259" y="253"/>
                  </a:lnTo>
                  <a:lnTo>
                    <a:pt x="234" y="266"/>
                  </a:lnTo>
                  <a:lnTo>
                    <a:pt x="231" y="282"/>
                  </a:lnTo>
                  <a:lnTo>
                    <a:pt x="219" y="268"/>
                  </a:lnTo>
                  <a:lnTo>
                    <a:pt x="195" y="287"/>
                  </a:lnTo>
                  <a:lnTo>
                    <a:pt x="184" y="286"/>
                  </a:lnTo>
                  <a:lnTo>
                    <a:pt x="176" y="275"/>
                  </a:lnTo>
                  <a:lnTo>
                    <a:pt x="169" y="330"/>
                  </a:lnTo>
                  <a:lnTo>
                    <a:pt x="149" y="338"/>
                  </a:lnTo>
                  <a:lnTo>
                    <a:pt x="139" y="360"/>
                  </a:lnTo>
                  <a:lnTo>
                    <a:pt x="126" y="359"/>
                  </a:lnTo>
                  <a:lnTo>
                    <a:pt x="97" y="391"/>
                  </a:lnTo>
                  <a:lnTo>
                    <a:pt x="96" y="417"/>
                  </a:lnTo>
                  <a:lnTo>
                    <a:pt x="89" y="427"/>
                  </a:lnTo>
                  <a:lnTo>
                    <a:pt x="81" y="455"/>
                  </a:lnTo>
                  <a:lnTo>
                    <a:pt x="54" y="417"/>
                  </a:lnTo>
                  <a:lnTo>
                    <a:pt x="0" y="245"/>
                  </a:lnTo>
                </a:path>
              </a:pathLst>
            </a:custGeom>
            <a:solidFill>
              <a:srgbClr val="00FFFF"/>
            </a:solidFill>
            <a:ln w="12700" cap="rnd">
              <a:solidFill>
                <a:srgbClr val="000000"/>
              </a:solidFill>
              <a:round/>
              <a:headEnd/>
              <a:tailEnd/>
            </a:ln>
          </p:spPr>
          <p:txBody>
            <a:bodyPr/>
            <a:lstStyle/>
            <a:p>
              <a:endParaRPr lang="en-US" dirty="0">
                <a:solidFill>
                  <a:srgbClr val="000000"/>
                </a:solidFill>
              </a:endParaRPr>
            </a:p>
          </p:txBody>
        </p:sp>
        <p:sp>
          <p:nvSpPr>
            <p:cNvPr id="190" name="Rectangle 72"/>
            <p:cNvSpPr>
              <a:spLocks noChangeArrowheads="1"/>
            </p:cNvSpPr>
            <p:nvPr/>
          </p:nvSpPr>
          <p:spPr bwMode="auto">
            <a:xfrm>
              <a:off x="5007" y="944"/>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ME</a:t>
              </a:r>
            </a:p>
          </p:txBody>
        </p:sp>
        <p:sp>
          <p:nvSpPr>
            <p:cNvPr id="191" name="Rectangle 73"/>
            <p:cNvSpPr>
              <a:spLocks noChangeArrowheads="1"/>
            </p:cNvSpPr>
            <p:nvPr/>
          </p:nvSpPr>
          <p:spPr bwMode="auto">
            <a:xfrm>
              <a:off x="4783" y="1118"/>
              <a:ext cx="19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VT</a:t>
              </a:r>
            </a:p>
          </p:txBody>
        </p:sp>
        <p:sp>
          <p:nvSpPr>
            <p:cNvPr id="192" name="Rectangle 74"/>
            <p:cNvSpPr>
              <a:spLocks noChangeArrowheads="1"/>
            </p:cNvSpPr>
            <p:nvPr/>
          </p:nvSpPr>
          <p:spPr bwMode="auto">
            <a:xfrm>
              <a:off x="4876" y="1193"/>
              <a:ext cx="20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NH</a:t>
              </a:r>
            </a:p>
          </p:txBody>
        </p:sp>
        <p:sp>
          <p:nvSpPr>
            <p:cNvPr id="193" name="Rectangle 75"/>
            <p:cNvSpPr>
              <a:spLocks noChangeArrowheads="1"/>
            </p:cNvSpPr>
            <p:nvPr/>
          </p:nvSpPr>
          <p:spPr bwMode="auto">
            <a:xfrm>
              <a:off x="5125" y="1184"/>
              <a:ext cx="217" cy="137"/>
            </a:xfrm>
            <a:prstGeom prst="rect">
              <a:avLst/>
            </a:prstGeom>
            <a:solidFill>
              <a:srgbClr val="800080"/>
            </a:solidFill>
            <a:ln w="3175">
              <a:solidFill>
                <a:schemeClr val="tx1"/>
              </a:solidFill>
              <a:miter lim="800000"/>
              <a:headEnd/>
              <a:tailEnd/>
            </a:ln>
          </p:spPr>
          <p:txBody>
            <a:bodyPr wrap="none" lIns="92075" tIns="46038" rIns="92075" bIns="46038">
              <a:spAutoFit/>
            </a:bodyPr>
            <a:lstStyle/>
            <a:p>
              <a:pPr algn="ctr" eaLnBrk="0" hangingPunct="0"/>
              <a:r>
                <a:rPr lang="en-US" sz="800" b="1" dirty="0">
                  <a:solidFill>
                    <a:srgbClr val="FFFFFF"/>
                  </a:solidFill>
                </a:rPr>
                <a:t>MA</a:t>
              </a:r>
            </a:p>
          </p:txBody>
        </p:sp>
        <p:sp>
          <p:nvSpPr>
            <p:cNvPr id="194" name="Rectangle 76"/>
            <p:cNvSpPr>
              <a:spLocks noChangeArrowheads="1"/>
            </p:cNvSpPr>
            <p:nvPr/>
          </p:nvSpPr>
          <p:spPr bwMode="auto">
            <a:xfrm>
              <a:off x="4616" y="1293"/>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NY</a:t>
              </a:r>
            </a:p>
          </p:txBody>
        </p:sp>
        <p:sp>
          <p:nvSpPr>
            <p:cNvPr id="195" name="Rectangle 77"/>
            <p:cNvSpPr>
              <a:spLocks noChangeArrowheads="1"/>
            </p:cNvSpPr>
            <p:nvPr/>
          </p:nvSpPr>
          <p:spPr bwMode="auto">
            <a:xfrm>
              <a:off x="4854" y="1357"/>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CT</a:t>
              </a:r>
            </a:p>
          </p:txBody>
        </p:sp>
        <p:sp>
          <p:nvSpPr>
            <p:cNvPr id="196" name="Rectangle 78"/>
            <p:cNvSpPr>
              <a:spLocks noChangeArrowheads="1"/>
            </p:cNvSpPr>
            <p:nvPr/>
          </p:nvSpPr>
          <p:spPr bwMode="auto">
            <a:xfrm>
              <a:off x="4461" y="1512"/>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PA</a:t>
              </a:r>
            </a:p>
          </p:txBody>
        </p:sp>
        <p:sp>
          <p:nvSpPr>
            <p:cNvPr id="197" name="Rectangle 79"/>
            <p:cNvSpPr>
              <a:spLocks noChangeArrowheads="1"/>
            </p:cNvSpPr>
            <p:nvPr/>
          </p:nvSpPr>
          <p:spPr bwMode="auto">
            <a:xfrm>
              <a:off x="4865" y="1768"/>
              <a:ext cx="215" cy="135"/>
            </a:xfrm>
            <a:prstGeom prst="rect">
              <a:avLst/>
            </a:prstGeom>
            <a:solidFill>
              <a:srgbClr val="800080"/>
            </a:solid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MD</a:t>
              </a:r>
            </a:p>
          </p:txBody>
        </p:sp>
        <p:sp>
          <p:nvSpPr>
            <p:cNvPr id="198" name="Rectangle 80"/>
            <p:cNvSpPr>
              <a:spLocks noChangeArrowheads="1"/>
            </p:cNvSpPr>
            <p:nvPr/>
          </p:nvSpPr>
          <p:spPr bwMode="auto">
            <a:xfrm>
              <a:off x="4886" y="1583"/>
              <a:ext cx="232" cy="136"/>
            </a:xfrm>
            <a:prstGeom prst="rect">
              <a:avLst/>
            </a:prstGeom>
            <a:solidFill>
              <a:srgbClr val="800080"/>
            </a:solidFill>
            <a:ln w="3175">
              <a:solidFill>
                <a:schemeClr val="tx1"/>
              </a:solidFill>
              <a:miter lim="800000"/>
              <a:headEnd/>
              <a:tailEnd/>
            </a:ln>
          </p:spPr>
          <p:txBody>
            <a:bodyPr wrap="none" lIns="92075" tIns="46038" rIns="92075" bIns="46038">
              <a:spAutoFit/>
            </a:bodyPr>
            <a:lstStyle/>
            <a:p>
              <a:pPr algn="ctr" eaLnBrk="0" hangingPunct="0"/>
              <a:r>
                <a:rPr lang="en-US" sz="800" b="1" dirty="0" smtClean="0">
                  <a:solidFill>
                    <a:srgbClr val="FFFFFF"/>
                  </a:solidFill>
                </a:rPr>
                <a:t>DE*</a:t>
              </a:r>
              <a:endParaRPr lang="en-US" sz="800" b="1" dirty="0">
                <a:solidFill>
                  <a:srgbClr val="FFFFFF"/>
                </a:solidFill>
              </a:endParaRPr>
            </a:p>
          </p:txBody>
        </p:sp>
        <p:sp>
          <p:nvSpPr>
            <p:cNvPr id="199" name="Rectangle 81"/>
            <p:cNvSpPr>
              <a:spLocks noChangeArrowheads="1"/>
            </p:cNvSpPr>
            <p:nvPr/>
          </p:nvSpPr>
          <p:spPr bwMode="auto">
            <a:xfrm>
              <a:off x="4471" y="1844"/>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VA</a:t>
              </a:r>
            </a:p>
          </p:txBody>
        </p:sp>
        <p:sp>
          <p:nvSpPr>
            <p:cNvPr id="200" name="Rectangle 82"/>
            <p:cNvSpPr>
              <a:spLocks noChangeArrowheads="1"/>
            </p:cNvSpPr>
            <p:nvPr/>
          </p:nvSpPr>
          <p:spPr bwMode="auto">
            <a:xfrm>
              <a:off x="4230" y="1774"/>
              <a:ext cx="219"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WV</a:t>
              </a:r>
            </a:p>
          </p:txBody>
        </p:sp>
        <p:sp>
          <p:nvSpPr>
            <p:cNvPr id="201" name="Rectangle 83"/>
            <p:cNvSpPr>
              <a:spLocks noChangeArrowheads="1"/>
            </p:cNvSpPr>
            <p:nvPr/>
          </p:nvSpPr>
          <p:spPr bwMode="auto">
            <a:xfrm>
              <a:off x="4429" y="2030"/>
              <a:ext cx="20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smtClean="0">
                  <a:solidFill>
                    <a:srgbClr val="000000"/>
                  </a:solidFill>
                </a:rPr>
                <a:t>NC</a:t>
              </a:r>
              <a:endParaRPr lang="en-US" sz="800" b="1" dirty="0">
                <a:solidFill>
                  <a:srgbClr val="000000"/>
                </a:solidFill>
              </a:endParaRPr>
            </a:p>
          </p:txBody>
        </p:sp>
        <p:sp>
          <p:nvSpPr>
            <p:cNvPr id="202" name="Rectangle 84"/>
            <p:cNvSpPr>
              <a:spLocks noChangeArrowheads="1"/>
            </p:cNvSpPr>
            <p:nvPr/>
          </p:nvSpPr>
          <p:spPr bwMode="auto">
            <a:xfrm>
              <a:off x="4347" y="2226"/>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SC</a:t>
              </a:r>
            </a:p>
          </p:txBody>
        </p:sp>
        <p:sp>
          <p:nvSpPr>
            <p:cNvPr id="203" name="Rectangle 85"/>
            <p:cNvSpPr>
              <a:spLocks noChangeArrowheads="1"/>
            </p:cNvSpPr>
            <p:nvPr/>
          </p:nvSpPr>
          <p:spPr bwMode="auto">
            <a:xfrm>
              <a:off x="4133" y="2380"/>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GA</a:t>
              </a:r>
            </a:p>
          </p:txBody>
        </p:sp>
        <p:sp>
          <p:nvSpPr>
            <p:cNvPr id="204" name="Rectangle 86"/>
            <p:cNvSpPr>
              <a:spLocks noChangeArrowheads="1"/>
            </p:cNvSpPr>
            <p:nvPr/>
          </p:nvSpPr>
          <p:spPr bwMode="auto">
            <a:xfrm>
              <a:off x="4341" y="2767"/>
              <a:ext cx="194"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FL</a:t>
              </a:r>
            </a:p>
          </p:txBody>
        </p:sp>
        <p:sp>
          <p:nvSpPr>
            <p:cNvPr id="205" name="Rectangle 87"/>
            <p:cNvSpPr>
              <a:spLocks noChangeArrowheads="1"/>
            </p:cNvSpPr>
            <p:nvPr/>
          </p:nvSpPr>
          <p:spPr bwMode="auto">
            <a:xfrm>
              <a:off x="3535" y="1688"/>
              <a:ext cx="173"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IL</a:t>
              </a:r>
            </a:p>
          </p:txBody>
        </p:sp>
        <p:sp>
          <p:nvSpPr>
            <p:cNvPr id="206" name="Rectangle 88"/>
            <p:cNvSpPr>
              <a:spLocks noChangeArrowheads="1"/>
            </p:cNvSpPr>
            <p:nvPr/>
          </p:nvSpPr>
          <p:spPr bwMode="auto">
            <a:xfrm>
              <a:off x="4048" y="1643"/>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OH</a:t>
              </a:r>
            </a:p>
          </p:txBody>
        </p:sp>
        <p:sp>
          <p:nvSpPr>
            <p:cNvPr id="207" name="Rectangle 89"/>
            <p:cNvSpPr>
              <a:spLocks noChangeArrowheads="1"/>
            </p:cNvSpPr>
            <p:nvPr/>
          </p:nvSpPr>
          <p:spPr bwMode="auto">
            <a:xfrm>
              <a:off x="3786" y="1681"/>
              <a:ext cx="180"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IN</a:t>
              </a:r>
            </a:p>
          </p:txBody>
        </p:sp>
        <p:sp>
          <p:nvSpPr>
            <p:cNvPr id="208" name="Rectangle 90"/>
            <p:cNvSpPr>
              <a:spLocks noChangeArrowheads="1"/>
            </p:cNvSpPr>
            <p:nvPr/>
          </p:nvSpPr>
          <p:spPr bwMode="auto">
            <a:xfrm>
              <a:off x="3839" y="1284"/>
              <a:ext cx="187"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MI</a:t>
              </a:r>
            </a:p>
          </p:txBody>
        </p:sp>
        <p:sp>
          <p:nvSpPr>
            <p:cNvPr id="209" name="Rectangle 91"/>
            <p:cNvSpPr>
              <a:spLocks noChangeArrowheads="1"/>
            </p:cNvSpPr>
            <p:nvPr/>
          </p:nvSpPr>
          <p:spPr bwMode="auto">
            <a:xfrm>
              <a:off x="3437" y="1254"/>
              <a:ext cx="194"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WI</a:t>
              </a:r>
            </a:p>
          </p:txBody>
        </p:sp>
        <p:sp>
          <p:nvSpPr>
            <p:cNvPr id="210" name="Rectangle 92"/>
            <p:cNvSpPr>
              <a:spLocks noChangeArrowheads="1"/>
            </p:cNvSpPr>
            <p:nvPr/>
          </p:nvSpPr>
          <p:spPr bwMode="auto">
            <a:xfrm>
              <a:off x="3926" y="1914"/>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KY</a:t>
              </a:r>
            </a:p>
          </p:txBody>
        </p:sp>
        <p:sp>
          <p:nvSpPr>
            <p:cNvPr id="211" name="Rectangle 93"/>
            <p:cNvSpPr>
              <a:spLocks noChangeArrowheads="1"/>
            </p:cNvSpPr>
            <p:nvPr/>
          </p:nvSpPr>
          <p:spPr bwMode="auto">
            <a:xfrm>
              <a:off x="3799" y="2099"/>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TN</a:t>
              </a:r>
            </a:p>
          </p:txBody>
        </p:sp>
        <p:sp>
          <p:nvSpPr>
            <p:cNvPr id="212" name="Rectangle 94"/>
            <p:cNvSpPr>
              <a:spLocks noChangeArrowheads="1"/>
            </p:cNvSpPr>
            <p:nvPr/>
          </p:nvSpPr>
          <p:spPr bwMode="auto">
            <a:xfrm>
              <a:off x="3816" y="2394"/>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AL</a:t>
              </a:r>
            </a:p>
          </p:txBody>
        </p:sp>
        <p:sp>
          <p:nvSpPr>
            <p:cNvPr id="213" name="Rectangle 95"/>
            <p:cNvSpPr>
              <a:spLocks noChangeArrowheads="1"/>
            </p:cNvSpPr>
            <p:nvPr/>
          </p:nvSpPr>
          <p:spPr bwMode="auto">
            <a:xfrm>
              <a:off x="3540" y="2406"/>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MS</a:t>
              </a:r>
            </a:p>
          </p:txBody>
        </p:sp>
        <p:sp>
          <p:nvSpPr>
            <p:cNvPr id="214" name="Rectangle 96"/>
            <p:cNvSpPr>
              <a:spLocks noChangeArrowheads="1"/>
            </p:cNvSpPr>
            <p:nvPr/>
          </p:nvSpPr>
          <p:spPr bwMode="auto">
            <a:xfrm>
              <a:off x="3269" y="2226"/>
              <a:ext cx="20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AR</a:t>
              </a:r>
            </a:p>
          </p:txBody>
        </p:sp>
        <p:sp>
          <p:nvSpPr>
            <p:cNvPr id="215" name="Rectangle 97"/>
            <p:cNvSpPr>
              <a:spLocks noChangeArrowheads="1"/>
            </p:cNvSpPr>
            <p:nvPr/>
          </p:nvSpPr>
          <p:spPr bwMode="auto">
            <a:xfrm>
              <a:off x="3286" y="2596"/>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LA</a:t>
              </a:r>
            </a:p>
          </p:txBody>
        </p:sp>
        <p:sp>
          <p:nvSpPr>
            <p:cNvPr id="216" name="Rectangle 98"/>
            <p:cNvSpPr>
              <a:spLocks noChangeArrowheads="1"/>
            </p:cNvSpPr>
            <p:nvPr/>
          </p:nvSpPr>
          <p:spPr bwMode="auto">
            <a:xfrm>
              <a:off x="2667" y="2573"/>
              <a:ext cx="19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TX</a:t>
              </a:r>
            </a:p>
          </p:txBody>
        </p:sp>
        <p:sp>
          <p:nvSpPr>
            <p:cNvPr id="217" name="Rectangle 99"/>
            <p:cNvSpPr>
              <a:spLocks noChangeArrowheads="1"/>
            </p:cNvSpPr>
            <p:nvPr/>
          </p:nvSpPr>
          <p:spPr bwMode="auto">
            <a:xfrm>
              <a:off x="2873" y="2174"/>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OK</a:t>
              </a:r>
            </a:p>
          </p:txBody>
        </p:sp>
        <p:sp>
          <p:nvSpPr>
            <p:cNvPr id="218" name="Rectangle 100"/>
            <p:cNvSpPr>
              <a:spLocks noChangeArrowheads="1"/>
            </p:cNvSpPr>
            <p:nvPr/>
          </p:nvSpPr>
          <p:spPr bwMode="auto">
            <a:xfrm>
              <a:off x="3259" y="1889"/>
              <a:ext cx="219"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MO</a:t>
              </a:r>
            </a:p>
          </p:txBody>
        </p:sp>
        <p:sp>
          <p:nvSpPr>
            <p:cNvPr id="219" name="Rectangle 101"/>
            <p:cNvSpPr>
              <a:spLocks noChangeArrowheads="1"/>
            </p:cNvSpPr>
            <p:nvPr/>
          </p:nvSpPr>
          <p:spPr bwMode="auto">
            <a:xfrm>
              <a:off x="2768" y="1863"/>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KS</a:t>
              </a:r>
            </a:p>
          </p:txBody>
        </p:sp>
        <p:sp>
          <p:nvSpPr>
            <p:cNvPr id="220" name="Rectangle 102"/>
            <p:cNvSpPr>
              <a:spLocks noChangeArrowheads="1"/>
            </p:cNvSpPr>
            <p:nvPr/>
          </p:nvSpPr>
          <p:spPr bwMode="auto">
            <a:xfrm>
              <a:off x="3180" y="1514"/>
              <a:ext cx="180"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IA</a:t>
              </a:r>
            </a:p>
          </p:txBody>
        </p:sp>
        <p:sp>
          <p:nvSpPr>
            <p:cNvPr id="221" name="Rectangle 103"/>
            <p:cNvSpPr>
              <a:spLocks noChangeArrowheads="1"/>
            </p:cNvSpPr>
            <p:nvPr/>
          </p:nvSpPr>
          <p:spPr bwMode="auto">
            <a:xfrm>
              <a:off x="3060" y="1042"/>
              <a:ext cx="233"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MN </a:t>
              </a:r>
            </a:p>
          </p:txBody>
        </p:sp>
        <p:sp>
          <p:nvSpPr>
            <p:cNvPr id="222" name="Rectangle 104"/>
            <p:cNvSpPr>
              <a:spLocks noChangeArrowheads="1"/>
            </p:cNvSpPr>
            <p:nvPr/>
          </p:nvSpPr>
          <p:spPr bwMode="auto">
            <a:xfrm>
              <a:off x="2643" y="983"/>
              <a:ext cx="20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ND</a:t>
              </a:r>
            </a:p>
          </p:txBody>
        </p:sp>
        <p:sp>
          <p:nvSpPr>
            <p:cNvPr id="223" name="Rectangle 105"/>
            <p:cNvSpPr>
              <a:spLocks noChangeArrowheads="1"/>
            </p:cNvSpPr>
            <p:nvPr/>
          </p:nvSpPr>
          <p:spPr bwMode="auto">
            <a:xfrm>
              <a:off x="2663" y="1279"/>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SD</a:t>
              </a:r>
            </a:p>
          </p:txBody>
        </p:sp>
        <p:sp>
          <p:nvSpPr>
            <p:cNvPr id="224" name="Rectangle 106"/>
            <p:cNvSpPr>
              <a:spLocks noChangeArrowheads="1"/>
            </p:cNvSpPr>
            <p:nvPr/>
          </p:nvSpPr>
          <p:spPr bwMode="auto">
            <a:xfrm>
              <a:off x="2665" y="1565"/>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NE</a:t>
              </a:r>
            </a:p>
          </p:txBody>
        </p:sp>
        <p:sp>
          <p:nvSpPr>
            <p:cNvPr id="225" name="Rectangle 107"/>
            <p:cNvSpPr>
              <a:spLocks noChangeArrowheads="1"/>
            </p:cNvSpPr>
            <p:nvPr/>
          </p:nvSpPr>
          <p:spPr bwMode="auto">
            <a:xfrm>
              <a:off x="2068" y="2214"/>
              <a:ext cx="21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NM</a:t>
              </a:r>
            </a:p>
          </p:txBody>
        </p:sp>
        <p:sp>
          <p:nvSpPr>
            <p:cNvPr id="226" name="Rectangle 108"/>
            <p:cNvSpPr>
              <a:spLocks noChangeArrowheads="1"/>
            </p:cNvSpPr>
            <p:nvPr/>
          </p:nvSpPr>
          <p:spPr bwMode="auto">
            <a:xfrm>
              <a:off x="1573" y="2184"/>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AZ</a:t>
              </a:r>
            </a:p>
          </p:txBody>
        </p:sp>
        <p:sp>
          <p:nvSpPr>
            <p:cNvPr id="227" name="Rectangle 109"/>
            <p:cNvSpPr>
              <a:spLocks noChangeArrowheads="1"/>
            </p:cNvSpPr>
            <p:nvPr/>
          </p:nvSpPr>
          <p:spPr bwMode="auto">
            <a:xfrm>
              <a:off x="2168" y="1779"/>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CO</a:t>
              </a:r>
            </a:p>
          </p:txBody>
        </p:sp>
        <p:sp>
          <p:nvSpPr>
            <p:cNvPr id="228" name="Rectangle 110"/>
            <p:cNvSpPr>
              <a:spLocks noChangeArrowheads="1"/>
            </p:cNvSpPr>
            <p:nvPr/>
          </p:nvSpPr>
          <p:spPr bwMode="auto">
            <a:xfrm>
              <a:off x="1676" y="1705"/>
              <a:ext cx="201"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UT</a:t>
              </a:r>
            </a:p>
          </p:txBody>
        </p:sp>
        <p:sp>
          <p:nvSpPr>
            <p:cNvPr id="229" name="Rectangle 111"/>
            <p:cNvSpPr>
              <a:spLocks noChangeArrowheads="1"/>
            </p:cNvSpPr>
            <p:nvPr/>
          </p:nvSpPr>
          <p:spPr bwMode="auto">
            <a:xfrm>
              <a:off x="2054" y="1371"/>
              <a:ext cx="219"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WY</a:t>
              </a:r>
            </a:p>
          </p:txBody>
        </p:sp>
        <p:sp>
          <p:nvSpPr>
            <p:cNvPr id="230" name="Rectangle 112"/>
            <p:cNvSpPr>
              <a:spLocks noChangeArrowheads="1"/>
            </p:cNvSpPr>
            <p:nvPr/>
          </p:nvSpPr>
          <p:spPr bwMode="auto">
            <a:xfrm>
              <a:off x="1992" y="983"/>
              <a:ext cx="208"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MT</a:t>
              </a:r>
            </a:p>
          </p:txBody>
        </p:sp>
        <p:sp>
          <p:nvSpPr>
            <p:cNvPr id="231" name="Rectangle 113"/>
            <p:cNvSpPr>
              <a:spLocks noChangeArrowheads="1"/>
            </p:cNvSpPr>
            <p:nvPr/>
          </p:nvSpPr>
          <p:spPr bwMode="auto">
            <a:xfrm>
              <a:off x="1223" y="774"/>
              <a:ext cx="22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WA</a:t>
              </a:r>
            </a:p>
          </p:txBody>
        </p:sp>
        <p:sp>
          <p:nvSpPr>
            <p:cNvPr id="232" name="Rectangle 114"/>
            <p:cNvSpPr>
              <a:spLocks noChangeArrowheads="1"/>
            </p:cNvSpPr>
            <p:nvPr/>
          </p:nvSpPr>
          <p:spPr bwMode="auto">
            <a:xfrm>
              <a:off x="1068" y="1108"/>
              <a:ext cx="212"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OR</a:t>
              </a:r>
            </a:p>
          </p:txBody>
        </p:sp>
        <p:sp>
          <p:nvSpPr>
            <p:cNvPr id="233" name="Rectangle 115"/>
            <p:cNvSpPr>
              <a:spLocks noChangeArrowheads="1"/>
            </p:cNvSpPr>
            <p:nvPr/>
          </p:nvSpPr>
          <p:spPr bwMode="auto">
            <a:xfrm>
              <a:off x="1544" y="1216"/>
              <a:ext cx="180"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FFFFFF"/>
                  </a:solidFill>
                </a:rPr>
                <a:t>ID</a:t>
              </a:r>
            </a:p>
          </p:txBody>
        </p:sp>
        <p:sp>
          <p:nvSpPr>
            <p:cNvPr id="234" name="Rectangle 116"/>
            <p:cNvSpPr>
              <a:spLocks noChangeArrowheads="1"/>
            </p:cNvSpPr>
            <p:nvPr/>
          </p:nvSpPr>
          <p:spPr bwMode="auto">
            <a:xfrm>
              <a:off x="1247" y="1565"/>
              <a:ext cx="205" cy="135"/>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a:solidFill>
                    <a:srgbClr val="000000"/>
                  </a:solidFill>
                </a:rPr>
                <a:t>NV</a:t>
              </a:r>
            </a:p>
          </p:txBody>
        </p:sp>
        <p:sp>
          <p:nvSpPr>
            <p:cNvPr id="235" name="Rectangle 117"/>
            <p:cNvSpPr>
              <a:spLocks noChangeArrowheads="1"/>
            </p:cNvSpPr>
            <p:nvPr/>
          </p:nvSpPr>
          <p:spPr bwMode="auto">
            <a:xfrm>
              <a:off x="940" y="1759"/>
              <a:ext cx="210" cy="136"/>
            </a:xfrm>
            <a:prstGeom prst="rect">
              <a:avLst/>
            </a:prstGeom>
            <a:noFill/>
            <a:ln w="9525">
              <a:noFill/>
              <a:miter lim="800000"/>
              <a:headEnd/>
              <a:tailEnd/>
            </a:ln>
          </p:spPr>
          <p:txBody>
            <a:bodyPr wrap="none" lIns="92075" tIns="46038" rIns="92075" bIns="46038">
              <a:spAutoFit/>
            </a:bodyPr>
            <a:lstStyle/>
            <a:p>
              <a:pPr algn="ctr" eaLnBrk="0" hangingPunct="0"/>
              <a:r>
                <a:rPr lang="en-US" sz="800" b="1" dirty="0" smtClean="0">
                  <a:solidFill>
                    <a:srgbClr val="000000"/>
                  </a:solidFill>
                </a:rPr>
                <a:t>CA</a:t>
              </a:r>
              <a:endParaRPr lang="en-US" sz="800" b="1" dirty="0">
                <a:solidFill>
                  <a:srgbClr val="000000"/>
                </a:solidFill>
              </a:endParaRPr>
            </a:p>
          </p:txBody>
        </p:sp>
        <p:sp>
          <p:nvSpPr>
            <p:cNvPr id="236" name="Text Box 118"/>
            <p:cNvSpPr txBox="1">
              <a:spLocks noChangeArrowheads="1"/>
            </p:cNvSpPr>
            <p:nvPr/>
          </p:nvSpPr>
          <p:spPr bwMode="auto">
            <a:xfrm>
              <a:off x="4862" y="1933"/>
              <a:ext cx="246" cy="135"/>
            </a:xfrm>
            <a:prstGeom prst="rect">
              <a:avLst/>
            </a:prstGeom>
            <a:solidFill>
              <a:srgbClr val="00FFFF"/>
            </a:solidFill>
            <a:ln w="9525">
              <a:noFill/>
              <a:miter lim="800000"/>
              <a:headEnd/>
              <a:tailEnd/>
            </a:ln>
          </p:spPr>
          <p:txBody>
            <a:bodyPr lIns="92075" tIns="46038" rIns="92075" bIns="46038">
              <a:spAutoFit/>
            </a:bodyPr>
            <a:lstStyle>
              <a:defPPr>
                <a:defRPr lang="en-US"/>
              </a:defPPr>
              <a:lvl1pPr algn="ctr" eaLnBrk="0" hangingPunct="0">
                <a:buSzTx/>
                <a:defRPr sz="800"/>
              </a:lvl1pPr>
            </a:lstStyle>
            <a:p>
              <a:r>
                <a:rPr lang="en-US" dirty="0">
                  <a:solidFill>
                    <a:srgbClr val="000000"/>
                  </a:solidFill>
                </a:rPr>
                <a:t>DC</a:t>
              </a:r>
              <a:endParaRPr lang="en-GB" dirty="0">
                <a:solidFill>
                  <a:srgbClr val="000000"/>
                </a:solidFill>
              </a:endParaRPr>
            </a:p>
          </p:txBody>
        </p:sp>
        <p:sp>
          <p:nvSpPr>
            <p:cNvPr id="237" name="Rectangle 123"/>
            <p:cNvSpPr>
              <a:spLocks noChangeArrowheads="1"/>
            </p:cNvSpPr>
            <p:nvPr/>
          </p:nvSpPr>
          <p:spPr bwMode="auto">
            <a:xfrm>
              <a:off x="4732" y="1545"/>
              <a:ext cx="189" cy="126"/>
            </a:xfrm>
            <a:prstGeom prst="rect">
              <a:avLst/>
            </a:prstGeom>
            <a:noFill/>
            <a:ln w="3175">
              <a:noFill/>
              <a:miter lim="800000"/>
              <a:headEnd/>
              <a:tailEnd/>
            </a:ln>
          </p:spPr>
          <p:txBody>
            <a:bodyPr wrap="none" lIns="92075" tIns="46038" rIns="92075" bIns="46038">
              <a:spAutoFit/>
            </a:bodyPr>
            <a:lstStyle/>
            <a:p>
              <a:pPr algn="ctr" eaLnBrk="0" hangingPunct="0"/>
              <a:r>
                <a:rPr lang="en-US" sz="700" b="1" dirty="0">
                  <a:solidFill>
                    <a:srgbClr val="000000"/>
                  </a:solidFill>
                </a:rPr>
                <a:t>NJ</a:t>
              </a:r>
            </a:p>
          </p:txBody>
        </p:sp>
        <p:sp>
          <p:nvSpPr>
            <p:cNvPr id="238" name="Rectangle 125"/>
            <p:cNvSpPr>
              <a:spLocks noChangeArrowheads="1"/>
            </p:cNvSpPr>
            <p:nvPr/>
          </p:nvSpPr>
          <p:spPr bwMode="auto">
            <a:xfrm rot="10800000" flipV="1">
              <a:off x="5115" y="1428"/>
              <a:ext cx="188" cy="135"/>
            </a:xfrm>
            <a:prstGeom prst="rect">
              <a:avLst/>
            </a:prstGeom>
            <a:solidFill>
              <a:srgbClr val="00FFFF"/>
            </a:solidFill>
            <a:ln w="9525">
              <a:noFill/>
              <a:miter lim="800000"/>
              <a:headEnd/>
              <a:tailEnd/>
            </a:ln>
          </p:spPr>
          <p:txBody>
            <a:bodyPr lIns="92075" tIns="46038" rIns="92075" bIns="46038">
              <a:spAutoFit/>
            </a:bodyPr>
            <a:lstStyle/>
            <a:p>
              <a:pPr algn="ctr" eaLnBrk="0" hangingPunct="0"/>
              <a:r>
                <a:rPr lang="en-US" sz="800" dirty="0">
                  <a:solidFill>
                    <a:srgbClr val="000000"/>
                  </a:solidFill>
                </a:rPr>
                <a:t>RI</a:t>
              </a:r>
            </a:p>
          </p:txBody>
        </p:sp>
      </p:grpSp>
      <p:grpSp>
        <p:nvGrpSpPr>
          <p:cNvPr id="248" name="Group 126"/>
          <p:cNvGrpSpPr>
            <a:grpSpLocks/>
          </p:cNvGrpSpPr>
          <p:nvPr/>
        </p:nvGrpSpPr>
        <p:grpSpPr bwMode="auto">
          <a:xfrm>
            <a:off x="5062537" y="5637214"/>
            <a:ext cx="381000" cy="728662"/>
            <a:chOff x="3120" y="3200"/>
            <a:chExt cx="240" cy="459"/>
          </a:xfrm>
        </p:grpSpPr>
        <p:sp>
          <p:nvSpPr>
            <p:cNvPr id="249" name="Rectangle 120"/>
            <p:cNvSpPr>
              <a:spLocks noChangeArrowheads="1"/>
            </p:cNvSpPr>
            <p:nvPr/>
          </p:nvSpPr>
          <p:spPr bwMode="auto">
            <a:xfrm>
              <a:off x="3120" y="3200"/>
              <a:ext cx="240" cy="96"/>
            </a:xfrm>
            <a:prstGeom prst="rect">
              <a:avLst/>
            </a:prstGeom>
            <a:solidFill>
              <a:srgbClr val="FF0000"/>
            </a:solidFill>
            <a:ln w="9525">
              <a:solidFill>
                <a:schemeClr val="tx1"/>
              </a:solidFill>
              <a:miter lim="800000"/>
              <a:headEnd/>
              <a:tailEnd/>
            </a:ln>
          </p:spPr>
          <p:txBody>
            <a:bodyPr wrap="none" anchor="ctr"/>
            <a:lstStyle/>
            <a:p>
              <a:endParaRPr lang="en-US" dirty="0">
                <a:solidFill>
                  <a:srgbClr val="000000"/>
                </a:solidFill>
              </a:endParaRPr>
            </a:p>
          </p:txBody>
        </p:sp>
        <p:sp>
          <p:nvSpPr>
            <p:cNvPr id="250" name="Rectangle 121"/>
            <p:cNvSpPr>
              <a:spLocks noChangeArrowheads="1"/>
            </p:cNvSpPr>
            <p:nvPr/>
          </p:nvSpPr>
          <p:spPr bwMode="auto">
            <a:xfrm>
              <a:off x="3120" y="3344"/>
              <a:ext cx="240" cy="123"/>
            </a:xfrm>
            <a:prstGeom prst="rect">
              <a:avLst/>
            </a:prstGeom>
            <a:solidFill>
              <a:srgbClr val="800080"/>
            </a:solidFill>
            <a:ln w="9525">
              <a:solidFill>
                <a:schemeClr val="tx1"/>
              </a:solidFill>
              <a:miter lim="800000"/>
              <a:headEnd/>
              <a:tailEnd/>
            </a:ln>
          </p:spPr>
          <p:txBody>
            <a:bodyPr wrap="none" anchor="ctr"/>
            <a:lstStyle/>
            <a:p>
              <a:endParaRPr lang="en-US" dirty="0">
                <a:solidFill>
                  <a:srgbClr val="000000"/>
                </a:solidFill>
              </a:endParaRPr>
            </a:p>
          </p:txBody>
        </p:sp>
        <p:sp>
          <p:nvSpPr>
            <p:cNvPr id="251" name="Rectangle 122"/>
            <p:cNvSpPr>
              <a:spLocks noChangeArrowheads="1"/>
            </p:cNvSpPr>
            <p:nvPr/>
          </p:nvSpPr>
          <p:spPr bwMode="auto">
            <a:xfrm>
              <a:off x="3120" y="3536"/>
              <a:ext cx="240" cy="123"/>
            </a:xfrm>
            <a:prstGeom prst="rect">
              <a:avLst/>
            </a:prstGeom>
            <a:solidFill>
              <a:srgbClr val="00FFFF"/>
            </a:solidFill>
            <a:ln w="9525">
              <a:solidFill>
                <a:schemeClr val="tx1"/>
              </a:solidFill>
              <a:miter lim="800000"/>
              <a:headEnd/>
              <a:tailEnd/>
            </a:ln>
          </p:spPr>
          <p:txBody>
            <a:bodyPr wrap="none" anchor="ctr"/>
            <a:lstStyle/>
            <a:p>
              <a:endParaRPr lang="en-US" dirty="0">
                <a:solidFill>
                  <a:srgbClr val="000000"/>
                </a:solidFill>
              </a:endParaRPr>
            </a:p>
          </p:txBody>
        </p:sp>
      </p:grpSp>
      <p:sp>
        <p:nvSpPr>
          <p:cNvPr id="252" name="Text Box 119"/>
          <p:cNvSpPr txBox="1">
            <a:spLocks noChangeArrowheads="1"/>
          </p:cNvSpPr>
          <p:nvPr/>
        </p:nvSpPr>
        <p:spPr bwMode="auto">
          <a:xfrm>
            <a:off x="5410201" y="5642540"/>
            <a:ext cx="3276600" cy="701675"/>
          </a:xfrm>
          <a:prstGeom prst="rect">
            <a:avLst/>
          </a:prstGeom>
          <a:noFill/>
          <a:ln w="12700" cap="rnd">
            <a:noFill/>
            <a:miter lim="800000"/>
            <a:headEnd/>
            <a:tailEnd/>
          </a:ln>
        </p:spPr>
        <p:txBody>
          <a:bodyPr>
            <a:spAutoFit/>
          </a:bodyPr>
          <a:lstStyle/>
          <a:p>
            <a:pPr eaLnBrk="0" hangingPunct="0">
              <a:spcBef>
                <a:spcPct val="50000"/>
              </a:spcBef>
            </a:pPr>
            <a:r>
              <a:rPr lang="en-US" sz="1000" dirty="0">
                <a:solidFill>
                  <a:srgbClr val="000000"/>
                </a:solidFill>
                <a:latin typeface="Georgia"/>
              </a:rPr>
              <a:t>Equally weighted  three factor  formula</a:t>
            </a:r>
          </a:p>
          <a:p>
            <a:pPr eaLnBrk="0" hangingPunct="0">
              <a:spcBef>
                <a:spcPct val="50000"/>
              </a:spcBef>
            </a:pPr>
            <a:r>
              <a:rPr lang="en-US" sz="1000" dirty="0">
                <a:solidFill>
                  <a:srgbClr val="000000"/>
                </a:solidFill>
                <a:latin typeface="Georgia"/>
              </a:rPr>
              <a:t>Double weighted sales factor</a:t>
            </a:r>
          </a:p>
          <a:p>
            <a:pPr eaLnBrk="0" hangingPunct="0">
              <a:spcBef>
                <a:spcPct val="50000"/>
              </a:spcBef>
            </a:pPr>
            <a:r>
              <a:rPr lang="en-US" sz="1000" dirty="0">
                <a:solidFill>
                  <a:srgbClr val="000000"/>
                </a:solidFill>
                <a:latin typeface="Georgia"/>
              </a:rPr>
              <a:t>Triple or greater weighted or single sales factor</a:t>
            </a:r>
          </a:p>
        </p:txBody>
      </p:sp>
      <p:sp>
        <p:nvSpPr>
          <p:cNvPr id="253" name="Rectangle 124"/>
          <p:cNvSpPr>
            <a:spLocks noChangeArrowheads="1"/>
          </p:cNvSpPr>
          <p:nvPr/>
        </p:nvSpPr>
        <p:spPr bwMode="auto">
          <a:xfrm>
            <a:off x="72310" y="5787925"/>
            <a:ext cx="4881465" cy="515526"/>
          </a:xfrm>
          <a:prstGeom prst="rect">
            <a:avLst/>
          </a:prstGeom>
          <a:noFill/>
          <a:ln w="12700" cap="sq">
            <a:noFill/>
            <a:miter lim="800000"/>
            <a:headEnd type="none" w="sm" len="sm"/>
            <a:tailEnd type="none" w="sm" len="sm"/>
          </a:ln>
        </p:spPr>
        <p:txBody>
          <a:bodyPr wrap="none">
            <a:spAutoFit/>
          </a:bodyPr>
          <a:lstStyle/>
          <a:p>
            <a:pPr algn="ctr" eaLnBrk="0" hangingPunct="0">
              <a:spcBef>
                <a:spcPct val="50000"/>
              </a:spcBef>
            </a:pPr>
            <a:r>
              <a:rPr lang="en-US" sz="1100" b="1" dirty="0">
                <a:solidFill>
                  <a:srgbClr val="000000"/>
                </a:solidFill>
                <a:latin typeface="Georgia"/>
              </a:rPr>
              <a:t>*Does not address industry-specific or optional </a:t>
            </a:r>
            <a:r>
              <a:rPr lang="en-US" sz="1100" b="1" dirty="0" smtClean="0">
                <a:solidFill>
                  <a:srgbClr val="000000"/>
                </a:solidFill>
                <a:latin typeface="Georgia"/>
              </a:rPr>
              <a:t>formulas</a:t>
            </a:r>
          </a:p>
          <a:p>
            <a:pPr eaLnBrk="0" hangingPunct="0">
              <a:spcBef>
                <a:spcPct val="50000"/>
              </a:spcBef>
            </a:pPr>
            <a:r>
              <a:rPr lang="en-US" sz="1100" b="1" dirty="0">
                <a:solidFill>
                  <a:srgbClr val="000000"/>
                </a:solidFill>
                <a:latin typeface="Georgia"/>
              </a:rPr>
              <a:t> </a:t>
            </a:r>
            <a:r>
              <a:rPr lang="en-US" sz="1100" b="1" dirty="0" smtClean="0">
                <a:solidFill>
                  <a:srgbClr val="000000"/>
                </a:solidFill>
                <a:latin typeface="Georgia"/>
              </a:rPr>
              <a:t>        *Reflects changes enacted in 2015 that might take effect later</a:t>
            </a:r>
            <a:endParaRPr lang="en-US" sz="1100" b="1" dirty="0">
              <a:solidFill>
                <a:srgbClr val="000000"/>
              </a:solidFill>
              <a:latin typeface="Georgia"/>
            </a:endParaRPr>
          </a:p>
        </p:txBody>
      </p:sp>
    </p:spTree>
    <p:extLst>
      <p:ext uri="{BB962C8B-B14F-4D97-AF65-F5344CB8AC3E}">
        <p14:creationId xmlns:p14="http://schemas.microsoft.com/office/powerpoint/2010/main" val="17407647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sz="2200" b="0" i="0" dirty="0" smtClean="0"/>
              <a:t>Apportionment Principles – Examples of State Apportionment </a:t>
            </a:r>
            <a:endParaRPr lang="en-US" sz="2200" b="0" i="0" dirty="0"/>
          </a:p>
        </p:txBody>
      </p:sp>
      <p:sp>
        <p:nvSpPr>
          <p:cNvPr id="9" name="Rectangle 6"/>
          <p:cNvSpPr>
            <a:spLocks noGrp="1" noChangeArrowheads="1"/>
          </p:cNvSpPr>
          <p:nvPr>
            <p:ph sz="quarter" idx="14"/>
          </p:nvPr>
        </p:nvSpPr>
        <p:spPr>
          <a:xfrm>
            <a:off x="533400" y="2159001"/>
            <a:ext cx="3962400" cy="2239074"/>
          </a:xfrm>
        </p:spPr>
        <p:txBody>
          <a:bodyPr>
            <a:spAutoFit/>
          </a:bodyPr>
          <a:lstStyle/>
          <a:p>
            <a:pPr lvl="1"/>
            <a:r>
              <a:rPr lang="en-IN" dirty="0" smtClean="0"/>
              <a:t>CA </a:t>
            </a:r>
          </a:p>
          <a:p>
            <a:pPr lvl="1"/>
            <a:r>
              <a:rPr lang="en-IN" dirty="0" smtClean="0"/>
              <a:t>CO</a:t>
            </a:r>
          </a:p>
          <a:p>
            <a:pPr lvl="1"/>
            <a:r>
              <a:rPr lang="en-IN" dirty="0" smtClean="0"/>
              <a:t>DE (Phased in by 2020) </a:t>
            </a:r>
          </a:p>
          <a:p>
            <a:pPr lvl="1"/>
            <a:r>
              <a:rPr lang="en-IN" dirty="0" smtClean="0"/>
              <a:t>GA</a:t>
            </a:r>
          </a:p>
          <a:p>
            <a:pPr lvl="1"/>
            <a:r>
              <a:rPr lang="en-IN" dirty="0" smtClean="0"/>
              <a:t>IA</a:t>
            </a:r>
          </a:p>
          <a:p>
            <a:pPr lvl="1"/>
            <a:r>
              <a:rPr lang="en-IN" dirty="0" smtClean="0"/>
              <a:t>IL</a:t>
            </a:r>
          </a:p>
        </p:txBody>
      </p:sp>
      <p:sp>
        <p:nvSpPr>
          <p:cNvPr id="134" name="Content Placeholder 133"/>
          <p:cNvSpPr>
            <a:spLocks noGrp="1"/>
          </p:cNvSpPr>
          <p:nvPr>
            <p:ph sz="quarter" idx="15"/>
          </p:nvPr>
        </p:nvSpPr>
        <p:spPr>
          <a:xfrm>
            <a:off x="4648201" y="2159000"/>
            <a:ext cx="3962399" cy="2239074"/>
          </a:xfrm>
        </p:spPr>
        <p:txBody>
          <a:bodyPr>
            <a:spAutoFit/>
          </a:bodyPr>
          <a:lstStyle/>
          <a:p>
            <a:pPr lvl="1"/>
            <a:r>
              <a:rPr lang="en-IN" dirty="0" smtClean="0"/>
              <a:t>IN </a:t>
            </a:r>
          </a:p>
          <a:p>
            <a:pPr lvl="1"/>
            <a:r>
              <a:rPr lang="en-IN" dirty="0" smtClean="0"/>
              <a:t>ME </a:t>
            </a:r>
          </a:p>
          <a:p>
            <a:pPr lvl="1"/>
            <a:r>
              <a:rPr lang="en-IN" dirty="0" smtClean="0"/>
              <a:t>MN (Phased in by 2014)</a:t>
            </a:r>
          </a:p>
          <a:p>
            <a:pPr lvl="1"/>
            <a:r>
              <a:rPr lang="en-IN" dirty="0" smtClean="0"/>
              <a:t>NC (Effective in 2018)</a:t>
            </a:r>
          </a:p>
          <a:p>
            <a:pPr lvl="1"/>
            <a:r>
              <a:rPr lang="en-IN" dirty="0" smtClean="0"/>
              <a:t>NE</a:t>
            </a:r>
          </a:p>
          <a:p>
            <a:pPr lvl="1"/>
            <a:r>
              <a:rPr lang="en-IN" dirty="0" smtClean="0"/>
              <a:t>NJ (Phased in by 2014)</a:t>
            </a:r>
          </a:p>
        </p:txBody>
      </p:sp>
      <p:sp>
        <p:nvSpPr>
          <p:cNvPr id="2" name="Footer Placeholder 1"/>
          <p:cNvSpPr>
            <a:spLocks noGrp="1"/>
          </p:cNvSpPr>
          <p:nvPr>
            <p:ph type="ftr" sz="quarter" idx="16"/>
          </p:nvPr>
        </p:nvSpPr>
        <p:spPr/>
        <p:txBody>
          <a:bodyPr/>
          <a:lstStyle/>
          <a:p>
            <a:r>
              <a:rPr lang="en-GB" smtClean="0">
                <a:solidFill>
                  <a:srgbClr val="000000"/>
                </a:solidFill>
              </a:rPr>
              <a:t>UC Davis Summer Tax Institute</a:t>
            </a:r>
            <a:endParaRPr lang="en-GB" dirty="0">
              <a:solidFill>
                <a:srgbClr val="000000"/>
              </a:solidFill>
            </a:endParaRPr>
          </a:p>
        </p:txBody>
      </p:sp>
      <p:sp>
        <p:nvSpPr>
          <p:cNvPr id="10" name="Slide Number Placeholder 9"/>
          <p:cNvSpPr>
            <a:spLocks noGrp="1"/>
          </p:cNvSpPr>
          <p:nvPr>
            <p:ph type="sldNum" sz="quarter" idx="17"/>
          </p:nvPr>
        </p:nvSpPr>
        <p:spPr/>
        <p:txBody>
          <a:bodyPr/>
          <a:lstStyle/>
          <a:p>
            <a:fld id="{9EBD5762-3BDC-484D-9503-7EA6D5A9A8CE}" type="slidenum">
              <a:rPr lang="en-GB" smtClean="0">
                <a:solidFill>
                  <a:srgbClr val="000000"/>
                </a:solidFill>
              </a:rPr>
              <a:pPr/>
              <a:t>183</a:t>
            </a:fld>
            <a:endParaRPr lang="en-GB" dirty="0">
              <a:solidFill>
                <a:srgbClr val="000000"/>
              </a:solidFill>
            </a:endParaRPr>
          </a:p>
        </p:txBody>
      </p:sp>
      <p:sp>
        <p:nvSpPr>
          <p:cNvPr id="7" name="Date Placeholder 6"/>
          <p:cNvSpPr>
            <a:spLocks noGrp="1"/>
          </p:cNvSpPr>
          <p:nvPr>
            <p:ph type="dt" sz="half" idx="18"/>
          </p:nvPr>
        </p:nvSpPr>
        <p:spPr/>
        <p:txBody>
          <a:bodyPr/>
          <a:lstStyle/>
          <a:p>
            <a:r>
              <a:rPr lang="en-US" smtClean="0">
                <a:solidFill>
                  <a:srgbClr val="000000"/>
                </a:solidFill>
              </a:rPr>
              <a:t>June 14, 2017</a:t>
            </a:r>
            <a:endParaRPr lang="en-GB" dirty="0">
              <a:solidFill>
                <a:srgbClr val="000000"/>
              </a:solidFill>
            </a:endParaRPr>
          </a:p>
        </p:txBody>
      </p:sp>
      <p:sp>
        <p:nvSpPr>
          <p:cNvPr id="135" name="Rectangle 134"/>
          <p:cNvSpPr/>
          <p:nvPr/>
        </p:nvSpPr>
        <p:spPr>
          <a:xfrm>
            <a:off x="533400" y="1753969"/>
            <a:ext cx="8077200" cy="276999"/>
          </a:xfrm>
          <a:prstGeom prst="rect">
            <a:avLst/>
          </a:prstGeom>
        </p:spPr>
        <p:txBody>
          <a:bodyPr wrap="square" lIns="0" tIns="0" rIns="0" bIns="0">
            <a:spAutoFit/>
          </a:bodyPr>
          <a:lstStyle/>
          <a:p>
            <a:endParaRPr lang="en-IN" dirty="0" smtClean="0">
              <a:solidFill>
                <a:srgbClr val="000000"/>
              </a:solidFill>
              <a:latin typeface="Georgia" pitchFamily="18" charset="0"/>
            </a:endParaRPr>
          </a:p>
        </p:txBody>
      </p:sp>
      <p:sp>
        <p:nvSpPr>
          <p:cNvPr id="21" name="Rectangle 20"/>
          <p:cNvSpPr/>
          <p:nvPr/>
        </p:nvSpPr>
        <p:spPr>
          <a:xfrm>
            <a:off x="533400" y="1753969"/>
            <a:ext cx="8077200" cy="276999"/>
          </a:xfrm>
          <a:prstGeom prst="rect">
            <a:avLst/>
          </a:prstGeom>
        </p:spPr>
        <p:txBody>
          <a:bodyPr wrap="square" lIns="0" tIns="0" rIns="0" bIns="0">
            <a:spAutoFit/>
          </a:bodyPr>
          <a:lstStyle/>
          <a:p>
            <a:r>
              <a:rPr lang="en-IN" dirty="0" smtClean="0">
                <a:solidFill>
                  <a:srgbClr val="000000"/>
                </a:solidFill>
                <a:latin typeface="Georgia" pitchFamily="18" charset="0"/>
              </a:rPr>
              <a:t>Examples of States Using Single Sales Factor Today</a:t>
            </a:r>
          </a:p>
        </p:txBody>
      </p:sp>
    </p:spTree>
    <p:extLst>
      <p:ext uri="{BB962C8B-B14F-4D97-AF65-F5344CB8AC3E}">
        <p14:creationId xmlns:p14="http://schemas.microsoft.com/office/powerpoint/2010/main" val="402232381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5"/>
          </p:nvPr>
        </p:nvSpPr>
        <p:spPr>
          <a:xfrm>
            <a:off x="545137" y="1637016"/>
            <a:ext cx="8077200" cy="4419600"/>
          </a:xfrm>
        </p:spPr>
        <p:txBody>
          <a:bodyPr/>
          <a:lstStyle/>
          <a:p>
            <a:r>
              <a:rPr lang="en-US" dirty="0" smtClean="0"/>
              <a:t>Three general apportionment methods in Missouri (excluding industry specific and alternative apportionment methods)</a:t>
            </a:r>
          </a:p>
          <a:p>
            <a:pPr lvl="1"/>
            <a:r>
              <a:rPr lang="en-US" dirty="0" smtClean="0"/>
              <a:t>Multistate Allocation and Three Factor Apportionment </a:t>
            </a:r>
            <a:r>
              <a:rPr lang="en-US" dirty="0"/>
              <a:t>– </a:t>
            </a:r>
            <a:r>
              <a:rPr lang="en-US" dirty="0" smtClean="0"/>
              <a:t>Multistate Tax Compact – </a:t>
            </a:r>
            <a:r>
              <a:rPr lang="en-US" dirty="0" err="1" smtClean="0"/>
              <a:t>RSMo</a:t>
            </a:r>
            <a:r>
              <a:rPr lang="en-US" dirty="0" smtClean="0"/>
              <a:t> Section 32.200</a:t>
            </a:r>
          </a:p>
          <a:p>
            <a:pPr lvl="1"/>
            <a:r>
              <a:rPr lang="en-US" dirty="0" smtClean="0"/>
              <a:t>Business Transaction Single Factor Apportionment – </a:t>
            </a:r>
            <a:r>
              <a:rPr lang="en-US" dirty="0" err="1" smtClean="0"/>
              <a:t>RSMo</a:t>
            </a:r>
            <a:r>
              <a:rPr lang="en-US" dirty="0" smtClean="0"/>
              <a:t> Section 143.451.2(2)</a:t>
            </a:r>
          </a:p>
          <a:p>
            <a:pPr lvl="1"/>
            <a:r>
              <a:rPr lang="en-US" dirty="0" smtClean="0"/>
              <a:t>Optional Single Sales Factor Apportionment – </a:t>
            </a:r>
            <a:r>
              <a:rPr lang="en-US" dirty="0" err="1" smtClean="0"/>
              <a:t>RSMo</a:t>
            </a:r>
            <a:r>
              <a:rPr lang="en-US" dirty="0" smtClean="0"/>
              <a:t> Section 143.451.2(3)</a:t>
            </a:r>
          </a:p>
        </p:txBody>
      </p:sp>
      <p:sp>
        <p:nvSpPr>
          <p:cNvPr id="24578" name="Rectangle 2"/>
          <p:cNvSpPr>
            <a:spLocks noGrp="1" noChangeArrowheads="1"/>
          </p:cNvSpPr>
          <p:nvPr>
            <p:ph type="title"/>
          </p:nvPr>
        </p:nvSpPr>
        <p:spPr/>
        <p:txBody>
          <a:bodyPr/>
          <a:lstStyle/>
          <a:p>
            <a:r>
              <a:rPr lang="en-GB" dirty="0" smtClean="0"/>
              <a:t>Advanced Income Tax Track</a:t>
            </a:r>
            <a:br>
              <a:rPr lang="en-GB" dirty="0" smtClean="0"/>
            </a:br>
            <a:r>
              <a:rPr lang="en-GB" sz="2000" b="0" i="0" dirty="0" smtClean="0"/>
              <a:t>Examples of State Apportionment -- </a:t>
            </a:r>
            <a:r>
              <a:rPr lang="en-US" sz="2000" b="0" i="0" dirty="0" smtClean="0"/>
              <a:t>Missouri Apportionment Options</a:t>
            </a:r>
          </a:p>
        </p:txBody>
      </p:sp>
      <p:sp>
        <p:nvSpPr>
          <p:cNvPr id="2" name="Date Placeholder 1"/>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3" name="Footer Placeholder 2"/>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3" name="Slide Number Placeholder 12"/>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184</a:t>
            </a:fld>
            <a:endParaRPr lang="en-GB" dirty="0">
              <a:solidFill>
                <a:srgbClr val="000000"/>
              </a:solidFill>
            </a:endParaRPr>
          </a:p>
        </p:txBody>
      </p:sp>
    </p:spTree>
    <p:extLst>
      <p:ext uri="{BB962C8B-B14F-4D97-AF65-F5344CB8AC3E}">
        <p14:creationId xmlns:p14="http://schemas.microsoft.com/office/powerpoint/2010/main" val="99338475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5"/>
          </p:nvPr>
        </p:nvSpPr>
        <p:spPr>
          <a:xfrm>
            <a:off x="536575" y="1676400"/>
            <a:ext cx="8077200" cy="4419600"/>
          </a:xfrm>
        </p:spPr>
        <p:txBody>
          <a:bodyPr/>
          <a:lstStyle/>
          <a:p>
            <a:r>
              <a:rPr lang="en-US" dirty="0" smtClean="0"/>
              <a:t>House Bill (“H.B”) 128, enacted, 7/12/13</a:t>
            </a:r>
          </a:p>
          <a:p>
            <a:pPr lvl="1"/>
            <a:r>
              <a:rPr lang="en-US" dirty="0" smtClean="0"/>
              <a:t>Provides alternative single sales factor income tax apportionment formula, which provides that:</a:t>
            </a:r>
          </a:p>
          <a:p>
            <a:pPr lvl="2"/>
            <a:r>
              <a:rPr lang="en-US" sz="1600" dirty="0" smtClean="0"/>
              <a:t>sales of tangible personal property are included in the numerator if the purchaser’s destination point is in Missouri (without regard to the FOB point or other condition of the sale)</a:t>
            </a:r>
          </a:p>
          <a:p>
            <a:pPr lvl="2"/>
            <a:r>
              <a:rPr lang="en-US" sz="1600" dirty="0" smtClean="0"/>
              <a:t>sales of tangible personal property are not included in the numerator if the destination point is outside Missouri, regardless of the shipping point location</a:t>
            </a:r>
          </a:p>
          <a:p>
            <a:pPr lvl="2"/>
            <a:r>
              <a:rPr lang="en-US" sz="1600" dirty="0" smtClean="0"/>
              <a:t>investment or reinvestment of taxpayer’s own funds, or the sale of any such investment or reinvestment, is excluded from the sales numerator or denominator.</a:t>
            </a:r>
          </a:p>
          <a:p>
            <a:pPr lvl="1"/>
            <a:r>
              <a:rPr lang="en-US" dirty="0"/>
              <a:t>The Missouri Department of Revenue </a:t>
            </a:r>
            <a:r>
              <a:rPr lang="en-US" dirty="0" smtClean="0"/>
              <a:t>adopted </a:t>
            </a:r>
            <a:r>
              <a:rPr lang="en-US" dirty="0"/>
              <a:t>a new regulation addressing the new apportionment election provided under H.B. </a:t>
            </a:r>
            <a:r>
              <a:rPr lang="en-US" dirty="0" smtClean="0"/>
              <a:t>128 providing that </a:t>
            </a:r>
            <a:r>
              <a:rPr lang="en-US" dirty="0"/>
              <a:t>the new single sales factor may be elected on an original income tax return filed on or after August 28, 2013, regardless of the taxable year for which the original income tax return is being filed.</a:t>
            </a:r>
          </a:p>
          <a:p>
            <a:pPr lvl="2"/>
            <a:endParaRPr lang="en-US" dirty="0"/>
          </a:p>
        </p:txBody>
      </p:sp>
      <p:sp>
        <p:nvSpPr>
          <p:cNvPr id="24578" name="Rectangle 2"/>
          <p:cNvSpPr>
            <a:spLocks noGrp="1" noChangeArrowheads="1"/>
          </p:cNvSpPr>
          <p:nvPr>
            <p:ph type="title"/>
          </p:nvPr>
        </p:nvSpPr>
        <p:spPr/>
        <p:txBody>
          <a:bodyPr/>
          <a:lstStyle/>
          <a:p>
            <a:r>
              <a:rPr lang="en-GB" dirty="0" smtClean="0"/>
              <a:t>Advanced Income Tax Track</a:t>
            </a:r>
            <a:r>
              <a:rPr lang="en-US" dirty="0" smtClean="0"/>
              <a:t/>
            </a:r>
            <a:br>
              <a:rPr lang="en-US" dirty="0" smtClean="0"/>
            </a:br>
            <a:r>
              <a:rPr lang="en-GB" b="0" i="0" dirty="0" smtClean="0"/>
              <a:t>Examples of State Apportionment </a:t>
            </a:r>
            <a:r>
              <a:rPr lang="en-US" b="0" i="0" dirty="0" smtClean="0"/>
              <a:t>– Missouri Enactment</a:t>
            </a:r>
          </a:p>
        </p:txBody>
      </p:sp>
      <p:sp>
        <p:nvSpPr>
          <p:cNvPr id="2" name="Date Placeholder 1"/>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3" name="Footer Placeholder 2"/>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3" name="Slide Number Placeholder 12"/>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185</a:t>
            </a:fld>
            <a:endParaRPr lang="en-GB" dirty="0">
              <a:solidFill>
                <a:srgbClr val="000000"/>
              </a:solidFill>
            </a:endParaRPr>
          </a:p>
        </p:txBody>
      </p:sp>
    </p:spTree>
    <p:extLst>
      <p:ext uri="{BB962C8B-B14F-4D97-AF65-F5344CB8AC3E}">
        <p14:creationId xmlns:p14="http://schemas.microsoft.com/office/powerpoint/2010/main" val="2005206478"/>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5"/>
          </p:nvPr>
        </p:nvSpPr>
        <p:spPr>
          <a:xfrm>
            <a:off x="533400" y="1600200"/>
            <a:ext cx="8305800" cy="4419600"/>
          </a:xfrm>
        </p:spPr>
        <p:txBody>
          <a:bodyPr/>
          <a:lstStyle/>
          <a:p>
            <a:r>
              <a:rPr lang="en-US" dirty="0" smtClean="0"/>
              <a:t>Senate Bill (“S.B.”) 19, enacted, 5/6/15</a:t>
            </a:r>
          </a:p>
          <a:p>
            <a:pPr lvl="1"/>
            <a:r>
              <a:rPr lang="en-US" dirty="0" smtClean="0"/>
              <a:t>Provides </a:t>
            </a:r>
            <a:r>
              <a:rPr lang="en-US" dirty="0"/>
              <a:t>that receipts from sales of services and intangibles are subject to market-based sourcing under the new single sales factor </a:t>
            </a:r>
            <a:r>
              <a:rPr lang="en-US" dirty="0" smtClean="0"/>
              <a:t>apportionment.</a:t>
            </a:r>
          </a:p>
          <a:p>
            <a:pPr lvl="1"/>
            <a:r>
              <a:rPr lang="en-US" dirty="0"/>
              <a:t>Prior to S.B. 19, the Department had interpreted the new election to apply only to sellers of tangible personal property. S.B. 19 provides that all taxpayers are eligible for the new single sales factor election. </a:t>
            </a:r>
            <a:endParaRPr lang="en-US" dirty="0" smtClean="0"/>
          </a:p>
          <a:p>
            <a:pPr lvl="1"/>
            <a:r>
              <a:rPr lang="en-US" dirty="0" smtClean="0"/>
              <a:t>Because </a:t>
            </a:r>
            <a:r>
              <a:rPr lang="en-US" dirty="0"/>
              <a:t>market based sourcing is applicable only within the new single sales factor election, sellers of services and intangibles should engage in a determination of the most beneficial apportionment method annually, comparing: </a:t>
            </a:r>
            <a:endParaRPr lang="en-US" dirty="0" smtClean="0"/>
          </a:p>
          <a:p>
            <a:pPr lvl="2">
              <a:spcAft>
                <a:spcPts val="600"/>
              </a:spcAft>
            </a:pPr>
            <a:r>
              <a:rPr lang="en-US" sz="1600" dirty="0" smtClean="0"/>
              <a:t>(</a:t>
            </a:r>
            <a:r>
              <a:rPr lang="en-US" sz="1600" dirty="0"/>
              <a:t>1) the standard 3 factor method under §32.200 </a:t>
            </a:r>
            <a:r>
              <a:rPr lang="en-US" sz="1600" dirty="0" smtClean="0"/>
              <a:t>(</a:t>
            </a:r>
            <a:r>
              <a:rPr lang="en-US" sz="1600" dirty="0"/>
              <a:t>a cost of performance approach), </a:t>
            </a:r>
            <a:endParaRPr lang="en-US" sz="1600" dirty="0" smtClean="0"/>
          </a:p>
          <a:p>
            <a:pPr lvl="2">
              <a:spcAft>
                <a:spcPts val="600"/>
              </a:spcAft>
            </a:pPr>
            <a:r>
              <a:rPr lang="en-US" sz="1600" dirty="0" smtClean="0"/>
              <a:t>(</a:t>
            </a:r>
            <a:r>
              <a:rPr lang="en-US" sz="1600" dirty="0"/>
              <a:t>2) the old single factor sales method under §143.451.2(2) (a partially within or wholly within/without approach), or </a:t>
            </a:r>
            <a:endParaRPr lang="en-US" sz="1600" dirty="0" smtClean="0"/>
          </a:p>
          <a:p>
            <a:pPr lvl="2">
              <a:spcAft>
                <a:spcPts val="600"/>
              </a:spcAft>
            </a:pPr>
            <a:r>
              <a:rPr lang="en-US" sz="1600" dirty="0" smtClean="0"/>
              <a:t>(</a:t>
            </a:r>
            <a:r>
              <a:rPr lang="en-US" sz="1600" dirty="0"/>
              <a:t>3) the new single factor method under 143.451.2(3) (a market based sourcing approach). </a:t>
            </a:r>
          </a:p>
        </p:txBody>
      </p:sp>
      <p:sp>
        <p:nvSpPr>
          <p:cNvPr id="24578" name="Rectangle 2"/>
          <p:cNvSpPr>
            <a:spLocks noGrp="1" noChangeArrowheads="1"/>
          </p:cNvSpPr>
          <p:nvPr>
            <p:ph type="title"/>
          </p:nvPr>
        </p:nvSpPr>
        <p:spPr/>
        <p:txBody>
          <a:bodyPr/>
          <a:lstStyle/>
          <a:p>
            <a:r>
              <a:rPr lang="en-GB" dirty="0" smtClean="0"/>
              <a:t>Advanced Income Tax Track</a:t>
            </a:r>
            <a:r>
              <a:rPr lang="en-US" dirty="0" smtClean="0"/>
              <a:t/>
            </a:r>
            <a:br>
              <a:rPr lang="en-US" dirty="0" smtClean="0"/>
            </a:br>
            <a:r>
              <a:rPr lang="en-GB" b="0" i="0" dirty="0" smtClean="0"/>
              <a:t>Examples of State Apportionment </a:t>
            </a:r>
            <a:r>
              <a:rPr lang="en-US" b="0" i="0" dirty="0" smtClean="0"/>
              <a:t>– Missouri Enactment</a:t>
            </a:r>
          </a:p>
        </p:txBody>
      </p:sp>
      <p:sp>
        <p:nvSpPr>
          <p:cNvPr id="2" name="Date Placeholder 1"/>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3" name="Footer Placeholder 2"/>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3" name="Slide Number Placeholder 12"/>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186</a:t>
            </a:fld>
            <a:endParaRPr lang="en-GB" dirty="0">
              <a:solidFill>
                <a:srgbClr val="000000"/>
              </a:solidFill>
            </a:endParaRPr>
          </a:p>
        </p:txBody>
      </p:sp>
    </p:spTree>
    <p:extLst>
      <p:ext uri="{BB962C8B-B14F-4D97-AF65-F5344CB8AC3E}">
        <p14:creationId xmlns:p14="http://schemas.microsoft.com/office/powerpoint/2010/main" val="427592534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IN" dirty="0" smtClean="0"/>
              <a:t>MTC Election to Use Evenly Weighted Three Factors </a:t>
            </a:r>
          </a:p>
          <a:p>
            <a:pPr lvl="1"/>
            <a:r>
              <a:rPr lang="en-IN" dirty="0" smtClean="0"/>
              <a:t>In certain states that are full members of the Multistate Tax Compact (‘the Compact’), a taxpayer may be able to elect to use the equally weighted apportionment formula, as well as other provisions of the Compact, in lieu of the state's specific apportionment methods set forth in the state's statute.</a:t>
            </a:r>
          </a:p>
          <a:p>
            <a:pPr lvl="1"/>
            <a:r>
              <a:rPr lang="en-US" dirty="0" smtClean="0"/>
              <a:t>At its July 30, 2014 annual meeting, the MTC adopted amendments to Art. IV.9 to remove the three-factor apportionment formula requirement and instead provide a suggestion (but not a requirement) that the state use a double-weighted sales factor formula.</a:t>
            </a:r>
          </a:p>
          <a:p>
            <a:r>
              <a:rPr lang="en-US" dirty="0" smtClean="0"/>
              <a:t>The provision now reads:  “</a:t>
            </a:r>
            <a:r>
              <a:rPr lang="en-US" dirty="0"/>
              <a:t>All business income shall be apportioned to this State by multiplying the </a:t>
            </a:r>
            <a:r>
              <a:rPr lang="en-US" dirty="0" smtClean="0"/>
              <a:t>income by </a:t>
            </a:r>
            <a:r>
              <a:rPr lang="en-US" dirty="0"/>
              <a:t>a fraction, [State should define its factor weighting fraction here. </a:t>
            </a:r>
            <a:r>
              <a:rPr lang="en-US" dirty="0" smtClean="0"/>
              <a:t>Recommended definition</a:t>
            </a:r>
            <a:r>
              <a:rPr lang="en-US" dirty="0"/>
              <a:t>: “the numerator of which is the property factor plus the payroll factor plus </a:t>
            </a:r>
            <a:r>
              <a:rPr lang="en-US" dirty="0" smtClean="0"/>
              <a:t>two times </a:t>
            </a:r>
            <a:r>
              <a:rPr lang="en-US" dirty="0"/>
              <a:t>the sales factor, and the denominator of which is four.”]</a:t>
            </a:r>
            <a:r>
              <a:rPr lang="en-US" dirty="0" smtClean="0"/>
              <a:t> </a:t>
            </a:r>
            <a:endParaRPr lang="en-IN" dirty="0" smtClean="0"/>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Apportionment Principles – </a:t>
            </a:r>
            <a:r>
              <a:rPr lang="en-US" b="0" i="0" dirty="0" smtClean="0"/>
              <a:t>MTC</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0" name="Slide Number Placeholder 9"/>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187</a:t>
            </a:fld>
            <a:endParaRPr lang="en-GB" dirty="0">
              <a:solidFill>
                <a:srgbClr val="000000"/>
              </a:solidFill>
            </a:endParaRPr>
          </a:p>
        </p:txBody>
      </p:sp>
    </p:spTree>
    <p:extLst>
      <p:ext uri="{BB962C8B-B14F-4D97-AF65-F5344CB8AC3E}">
        <p14:creationId xmlns:p14="http://schemas.microsoft.com/office/powerpoint/2010/main" val="1648144975"/>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1"/>
            <a:r>
              <a:rPr lang="en-IN" dirty="0" smtClean="0"/>
              <a:t>Possible election in California to use three factor apportionment formula under the MTC provisions</a:t>
            </a:r>
          </a:p>
          <a:p>
            <a:pPr lvl="2"/>
            <a:r>
              <a:rPr lang="en-IN" dirty="0" smtClean="0"/>
              <a:t>Single weighted sales</a:t>
            </a:r>
          </a:p>
          <a:p>
            <a:pPr lvl="2"/>
            <a:r>
              <a:rPr lang="en-IN" dirty="0" smtClean="0"/>
              <a:t>§38001 adopts the Multistate Tax Compact into law</a:t>
            </a:r>
          </a:p>
          <a:p>
            <a:pPr lvl="2"/>
            <a:r>
              <a:rPr lang="en-IN" dirty="0" smtClean="0"/>
              <a:t>§38006 allows the taxpayer to elect MTC apportionment</a:t>
            </a:r>
          </a:p>
          <a:p>
            <a:pPr lvl="2"/>
            <a:r>
              <a:rPr lang="en-IN" dirty="0" smtClean="0"/>
              <a:t>There is nothing in California law that explicitly “decouples” from the MTC apportionment provisions overall, although as will be discussed on Day 4 the State is arguing that the term “notwithstanding” contained in CRTC 25128 effectively does so with respect to the weighting of the sales factor.</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Apportionment Principles – </a:t>
            </a:r>
            <a:r>
              <a:rPr lang="en-US" b="0" i="0" dirty="0" smtClean="0"/>
              <a:t>MTC</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0" name="Slide Number Placeholder 9"/>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188</a:t>
            </a:fld>
            <a:endParaRPr lang="en-GB" dirty="0">
              <a:solidFill>
                <a:srgbClr val="000000"/>
              </a:solidFill>
            </a:endParaRPr>
          </a:p>
        </p:txBody>
      </p:sp>
    </p:spTree>
    <p:extLst>
      <p:ext uri="{BB962C8B-B14F-4D97-AF65-F5344CB8AC3E}">
        <p14:creationId xmlns:p14="http://schemas.microsoft.com/office/powerpoint/2010/main" val="3909588208"/>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8" name="Footer Placeholder 1"/>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189</a:t>
            </a:fld>
            <a:endParaRPr lang="en-GB" dirty="0">
              <a:solidFill>
                <a:srgbClr val="000000"/>
              </a:solidFill>
            </a:endParaRPr>
          </a:p>
        </p:txBody>
      </p:sp>
      <p:sp>
        <p:nvSpPr>
          <p:cNvPr id="4" name="Content Placeholder 3"/>
          <p:cNvSpPr>
            <a:spLocks noGrp="1"/>
          </p:cNvSpPr>
          <p:nvPr>
            <p:ph sz="quarter" idx="15"/>
          </p:nvPr>
        </p:nvSpPr>
        <p:spPr>
          <a:xfrm>
            <a:off x="76200" y="1447800"/>
            <a:ext cx="8839200" cy="4343400"/>
          </a:xfrm>
        </p:spPr>
        <p:txBody>
          <a:bodyPr/>
          <a:lstStyle/>
          <a:p>
            <a:pPr marL="285750" indent="-285750">
              <a:buFont typeface="Arial" pitchFamily="34" charset="0"/>
              <a:buChar char="•"/>
            </a:pPr>
            <a:r>
              <a:rPr lang="en-US" sz="1400" b="1" dirty="0" smtClean="0"/>
              <a:t>Refund Litigation over Article III/IV Elections</a:t>
            </a:r>
            <a:endParaRPr lang="en-US" sz="1400" b="1" dirty="0"/>
          </a:p>
          <a:p>
            <a:pPr marL="558800" lvl="1" indent="-285750">
              <a:buFontTx/>
              <a:buChar char="-"/>
            </a:pPr>
            <a:r>
              <a:rPr lang="en-US" sz="1400" dirty="0" smtClean="0"/>
              <a:t>California </a:t>
            </a:r>
            <a:r>
              <a:rPr lang="en-US" sz="1400" i="1" dirty="0" smtClean="0"/>
              <a:t>- </a:t>
            </a:r>
            <a:r>
              <a:rPr lang="en-US" sz="1400" i="1" dirty="0"/>
              <a:t>Gillette Co. v. Franchise Tax Bd.</a:t>
            </a:r>
            <a:r>
              <a:rPr lang="en-US" sz="1400" dirty="0"/>
              <a:t>, 62 Cal. 4th 468 (2015</a:t>
            </a:r>
            <a:r>
              <a:rPr lang="en-US" sz="1400" dirty="0" smtClean="0"/>
              <a:t>) (holding CA legislature not bound by compact’s election provision).</a:t>
            </a:r>
            <a:endParaRPr lang="en-US" sz="1400" dirty="0"/>
          </a:p>
          <a:p>
            <a:pPr marL="558800" lvl="1" indent="-285750">
              <a:buFontTx/>
              <a:buChar char="-"/>
            </a:pPr>
            <a:r>
              <a:rPr lang="en-US" sz="1400" dirty="0" smtClean="0"/>
              <a:t>Michigan – ** All MTC cases denied certiorari by USSC on May 22, 2017</a:t>
            </a:r>
          </a:p>
          <a:p>
            <a:pPr marL="833438" lvl="2" indent="-182880">
              <a:spcAft>
                <a:spcPts val="0"/>
              </a:spcAft>
              <a:buFont typeface="Wingdings" panose="05000000000000000000" pitchFamily="2" charset="2"/>
              <a:buChar char="Ø"/>
            </a:pPr>
            <a:r>
              <a:rPr lang="en-US" sz="1400" dirty="0" smtClean="0"/>
              <a:t>I</a:t>
            </a:r>
            <a:r>
              <a:rPr lang="en-US" sz="1400" i="1" dirty="0" smtClean="0"/>
              <a:t>BM </a:t>
            </a:r>
            <a:r>
              <a:rPr lang="en-US" sz="1400" i="1" dirty="0"/>
              <a:t>v. Department of Treasury</a:t>
            </a:r>
            <a:r>
              <a:rPr lang="en-US" sz="1400" dirty="0"/>
              <a:t> </a:t>
            </a:r>
          </a:p>
          <a:p>
            <a:pPr marL="833438" lvl="2" indent="-182880">
              <a:spcAft>
                <a:spcPts val="0"/>
              </a:spcAft>
              <a:buFont typeface="Wingdings" panose="05000000000000000000" pitchFamily="2" charset="2"/>
              <a:buChar char="Ø"/>
            </a:pPr>
            <a:r>
              <a:rPr lang="en-US" sz="1400" i="1" dirty="0" smtClean="0"/>
              <a:t>Gillette </a:t>
            </a:r>
            <a:r>
              <a:rPr lang="en-US" sz="1400" i="1" dirty="0"/>
              <a:t>Commercial Operations N.A. &amp; Subsidiaries v. </a:t>
            </a:r>
            <a:r>
              <a:rPr lang="en-US" sz="1400" i="1" dirty="0" smtClean="0"/>
              <a:t>Dep’t </a:t>
            </a:r>
            <a:r>
              <a:rPr lang="en-US" sz="1400" i="1" dirty="0"/>
              <a:t>of </a:t>
            </a:r>
            <a:r>
              <a:rPr lang="en-US" sz="1400" i="1" dirty="0" smtClean="0"/>
              <a:t>Treasury</a:t>
            </a:r>
          </a:p>
          <a:p>
            <a:pPr marL="833438" lvl="2" indent="-182880">
              <a:spcAft>
                <a:spcPts val="0"/>
              </a:spcAft>
              <a:buFont typeface="Wingdings" panose="05000000000000000000" pitchFamily="2" charset="2"/>
              <a:buChar char="Ø"/>
            </a:pPr>
            <a:r>
              <a:rPr lang="en-US" sz="1400" i="1" dirty="0" smtClean="0"/>
              <a:t>AK Steel Holding Corporation v. Dep’t of Treasury</a:t>
            </a:r>
            <a:br>
              <a:rPr lang="en-US" sz="1400" i="1" dirty="0" smtClean="0"/>
            </a:br>
            <a:endParaRPr lang="en-US" sz="1400" dirty="0"/>
          </a:p>
          <a:p>
            <a:pPr marL="558800" lvl="1" indent="-285750">
              <a:buFontTx/>
              <a:buChar char="-"/>
            </a:pPr>
            <a:r>
              <a:rPr lang="en-US" sz="1400" i="1" dirty="0" smtClean="0"/>
              <a:t>Oregon - Health </a:t>
            </a:r>
            <a:r>
              <a:rPr lang="en-US" sz="1400" i="1" dirty="0"/>
              <a:t>Net v. </a:t>
            </a:r>
            <a:r>
              <a:rPr lang="en-US" sz="1400" i="1" dirty="0" smtClean="0"/>
              <a:t>Oregon – </a:t>
            </a:r>
            <a:r>
              <a:rPr lang="en-US" sz="1400" dirty="0" smtClean="0"/>
              <a:t>Oral arguments heard in Oregon Supreme Court in Sept. 2016</a:t>
            </a:r>
            <a:endParaRPr lang="en-US" sz="1400" i="1" dirty="0" smtClean="0"/>
          </a:p>
          <a:p>
            <a:pPr marL="558800" lvl="1" indent="-285750">
              <a:buFontTx/>
              <a:buChar char="-"/>
            </a:pPr>
            <a:r>
              <a:rPr lang="en-US" sz="1400" i="1" dirty="0" smtClean="0"/>
              <a:t>Texas - Graphic </a:t>
            </a:r>
            <a:r>
              <a:rPr lang="en-US" sz="1400" i="1" dirty="0"/>
              <a:t>Packaging v. </a:t>
            </a:r>
            <a:r>
              <a:rPr lang="en-US" sz="1400" i="1" dirty="0" smtClean="0"/>
              <a:t>Combs – </a:t>
            </a:r>
            <a:r>
              <a:rPr lang="en-US" sz="1400" dirty="0" smtClean="0"/>
              <a:t>Texas Supreme Court undecided on review of case as of May 26, 2017</a:t>
            </a:r>
            <a:endParaRPr lang="en-US" sz="1400" i="1" dirty="0" smtClean="0"/>
          </a:p>
          <a:p>
            <a:pPr marL="558800" lvl="1" indent="-285750">
              <a:buFontTx/>
              <a:buChar char="-"/>
            </a:pPr>
            <a:r>
              <a:rPr lang="en-US" sz="1400" i="1" dirty="0" smtClean="0"/>
              <a:t>Minnesota – Kimberly Clark v. Commissioner of Revenue </a:t>
            </a:r>
            <a:r>
              <a:rPr lang="en-US" sz="1400" dirty="0" smtClean="0"/>
              <a:t>– Denied cert by USSC on Dec. 12, 2016</a:t>
            </a:r>
            <a:endParaRPr lang="en-US" sz="1400" i="1" dirty="0" smtClean="0"/>
          </a:p>
          <a:p>
            <a:pPr marL="285750" indent="-285750">
              <a:buFont typeface="Arial" panose="020B0604020202020204" pitchFamily="34" charset="0"/>
              <a:buChar char="•"/>
            </a:pPr>
            <a:r>
              <a:rPr lang="en-US" sz="1400" b="1" dirty="0"/>
              <a:t>Audit </a:t>
            </a:r>
            <a:r>
              <a:rPr lang="en-US" sz="1400" b="1" dirty="0" smtClean="0"/>
              <a:t>Challenges</a:t>
            </a:r>
          </a:p>
          <a:p>
            <a:pPr marL="558800" lvl="1" indent="-285750">
              <a:buFontTx/>
              <a:buChar char="-"/>
            </a:pPr>
            <a:r>
              <a:rPr lang="en-US" sz="1400" i="1" dirty="0"/>
              <a:t>Non-party </a:t>
            </a:r>
            <a:r>
              <a:rPr lang="en-US" sz="1400" i="1" dirty="0" smtClean="0"/>
              <a:t>states</a:t>
            </a:r>
          </a:p>
          <a:p>
            <a:pPr marL="558800" lvl="1" indent="-285750">
              <a:buFontTx/>
              <a:buChar char="-"/>
            </a:pPr>
            <a:r>
              <a:rPr lang="en-US" sz="1400" i="1" dirty="0" smtClean="0"/>
              <a:t>Party states sharing taxpayer confidential information</a:t>
            </a:r>
          </a:p>
          <a:p>
            <a:pPr marL="558800" lvl="1" indent="-285750">
              <a:buFontTx/>
              <a:buChar char="-"/>
            </a:pPr>
            <a:r>
              <a:rPr lang="en-US" sz="1400" i="1" dirty="0" smtClean="0"/>
              <a:t>Inefficiency of audits when uniformity is severely lacking</a:t>
            </a:r>
            <a:endParaRPr lang="en-GB" sz="1400" i="1" dirty="0" smtClean="0"/>
          </a:p>
          <a:p>
            <a:pPr marL="0" lvl="1" indent="0" algn="ctr">
              <a:buNone/>
            </a:pPr>
            <a:r>
              <a:rPr lang="en-GB" sz="1400" i="1" dirty="0" smtClean="0"/>
              <a:t>*</a:t>
            </a:r>
            <a:r>
              <a:rPr lang="en-GB" sz="1400" i="1" dirty="0"/>
              <a:t>The MTC election and issues will be covered in greater depth on Day 4</a:t>
            </a:r>
            <a:r>
              <a:rPr lang="en-GB" sz="1400" i="1" dirty="0" smtClean="0"/>
              <a:t>.</a:t>
            </a:r>
            <a:endParaRPr lang="en-US" sz="1400" i="1" dirty="0"/>
          </a:p>
        </p:txBody>
      </p:sp>
      <p:sp>
        <p:nvSpPr>
          <p:cNvPr id="5" name="Title 4"/>
          <p:cNvSpPr>
            <a:spLocks noGrp="1"/>
          </p:cNvSpPr>
          <p:nvPr>
            <p:ph type="title"/>
          </p:nvPr>
        </p:nvSpPr>
        <p:spPr/>
        <p:txBody>
          <a:bodyPr/>
          <a:lstStyle/>
          <a:p>
            <a:r>
              <a:rPr lang="en-US" dirty="0"/>
              <a:t>Advanced Income Tax </a:t>
            </a:r>
            <a:r>
              <a:rPr lang="en-US" dirty="0" smtClean="0"/>
              <a:t>Track</a:t>
            </a:r>
            <a:br>
              <a:rPr lang="en-US" dirty="0" smtClean="0"/>
            </a:br>
            <a:r>
              <a:rPr lang="en-US" b="0" i="0" dirty="0" smtClean="0"/>
              <a:t>Multistate Tax Compact Issues</a:t>
            </a:r>
            <a:endParaRPr lang="en-US" b="0" i="0" dirty="0"/>
          </a:p>
        </p:txBody>
      </p:sp>
    </p:spTree>
    <p:extLst>
      <p:ext uri="{BB962C8B-B14F-4D97-AF65-F5344CB8AC3E}">
        <p14:creationId xmlns:p14="http://schemas.microsoft.com/office/powerpoint/2010/main" val="737425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sz="1800" dirty="0" smtClean="0"/>
              <a:t>Franchise Tax Board Legal Division Guidance 2011-01-01 (Impact of Proposition 26 on SB 401):</a:t>
            </a:r>
          </a:p>
          <a:p>
            <a:pPr lvl="1"/>
            <a:r>
              <a:rPr lang="en-IN" sz="1800" dirty="0" smtClean="0"/>
              <a:t>FTB says SB 401 is the law and that they are required to apply the provisions of SB 401 for the periods for which it is applicable.</a:t>
            </a:r>
          </a:p>
          <a:p>
            <a:pPr lvl="1"/>
            <a:r>
              <a:rPr lang="en-IN" sz="1800" dirty="0" smtClean="0"/>
              <a:t>Section 3.5 of Article III of the California Constitution prohibits an administrative agency from declaring a statute unenforceable. Therefore, Section 3.5 of Article III requires the FTB to enforce SB 401 until an appellate court has made a determination that some portion or all of SB 401 is ‘void’ pursuant to Proposition 26. </a:t>
            </a:r>
          </a:p>
          <a:p>
            <a:pPr marL="0" lvl="1" indent="0">
              <a:buNone/>
            </a:pPr>
            <a:r>
              <a:rPr lang="en-US" sz="1800" dirty="0" smtClean="0"/>
              <a:t>Note: The most recent conformity bill, AB 154 of the 2015-16 Regular Session, passed with a supermajority and updated the IRC reference date to January 1, 2015 for tax years beginning on or after that date and included </a:t>
            </a:r>
            <a:r>
              <a:rPr lang="en-US" sz="1800" dirty="0"/>
              <a:t>legislative findings and declarations stating that SB 401 is valid (“[</a:t>
            </a:r>
            <a:r>
              <a:rPr lang="en-US" sz="1800" dirty="0" err="1"/>
              <a:t>i</a:t>
            </a:r>
            <a:r>
              <a:rPr lang="en-US" sz="1800" dirty="0"/>
              <a:t>]t is the intent of the Legislature to confirm the validity and ongoing effect of Senate Bill No. 401 of the 2009–10 Regular Session”).  </a:t>
            </a:r>
            <a:endParaRPr lang="en-IN" sz="1800" dirty="0"/>
          </a:p>
        </p:txBody>
      </p:sp>
      <p:sp>
        <p:nvSpPr>
          <p:cNvPr id="2" name="Title 1"/>
          <p:cNvSpPr>
            <a:spLocks noGrp="1"/>
          </p:cNvSpPr>
          <p:nvPr>
            <p:ph type="title"/>
          </p:nvPr>
        </p:nvSpPr>
        <p:spPr/>
        <p:txBody>
          <a:bodyPr/>
          <a:lstStyle/>
          <a:p>
            <a:r>
              <a:rPr lang="en-GB" dirty="0" smtClean="0"/>
              <a:t>Advanced Income Tax Track</a:t>
            </a:r>
            <a:r>
              <a:rPr lang="en-IN" dirty="0" smtClean="0"/>
              <a:t/>
            </a:r>
            <a:br>
              <a:rPr lang="en-IN" dirty="0" smtClean="0"/>
            </a:br>
            <a:r>
              <a:rPr lang="en-IN" b="0" i="0" dirty="0" smtClean="0"/>
              <a:t>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19</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17597585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IN" dirty="0" smtClean="0"/>
              <a:t>Internal and External Consistency Tests </a:t>
            </a:r>
          </a:p>
          <a:p>
            <a:pPr lvl="1"/>
            <a:r>
              <a:rPr lang="en-IN" dirty="0" smtClean="0"/>
              <a:t>A tax must be fairly apportioned in order to avoid offending the Commerce Clause of the United States Constitution. See </a:t>
            </a:r>
            <a:r>
              <a:rPr lang="en-IN" i="1" dirty="0" smtClean="0"/>
              <a:t>Container Corp. of America v. Franchise Tax Board</a:t>
            </a:r>
            <a:r>
              <a:rPr lang="en-IN" dirty="0" smtClean="0"/>
              <a:t>, 463 U.S. 159, 103 S. Ct. 2933 (1983). That means the tax must be both internally and externally consistent. </a:t>
            </a:r>
          </a:p>
          <a:p>
            <a:pPr lvl="2"/>
            <a:r>
              <a:rPr lang="en-IN" dirty="0" smtClean="0"/>
              <a:t>Internal Consistency: To be internally consistent, the tax must be structured so that if, hypothetically, each state imposed an identical tax, no multiple taxation would result.</a:t>
            </a:r>
          </a:p>
          <a:p>
            <a:pPr lvl="2"/>
            <a:r>
              <a:rPr lang="en-IN" dirty="0" smtClean="0"/>
              <a:t>External Consistency: The external consistency test requires that the state’s apportionment formula reasonably reflects the activities of the taxpayer that produces income.</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Apportionment Principles – </a:t>
            </a:r>
            <a:r>
              <a:rPr lang="en-US" b="0" i="0" dirty="0" smtClean="0"/>
              <a:t>Fair Apportionment</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0" name="Slide Number Placeholder 9"/>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190</a:t>
            </a:fld>
            <a:endParaRPr lang="en-GB" dirty="0">
              <a:solidFill>
                <a:srgbClr val="000000"/>
              </a:solidFill>
            </a:endParaRPr>
          </a:p>
        </p:txBody>
      </p:sp>
    </p:spTree>
    <p:extLst>
      <p:ext uri="{BB962C8B-B14F-4D97-AF65-F5344CB8AC3E}">
        <p14:creationId xmlns:p14="http://schemas.microsoft.com/office/powerpoint/2010/main" val="1640215616"/>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IN" dirty="0" smtClean="0"/>
              <a:t>Methods of Dividing the Tax Base</a:t>
            </a:r>
          </a:p>
          <a:p>
            <a:pPr lvl="1"/>
            <a:r>
              <a:rPr lang="en-IN" dirty="0" smtClean="0"/>
              <a:t>State taxation of multistate corporations is restricted by the Commerce and Due Process Clauses of the United States Constitution. In that context, the income tax base subject to tax by the state is limited to the portion of the income attributable to the taxing state. Methods employed by the states for determining that portion of the tax base attributable to the state are separate accounting, allocation, and formulary apportionment.</a:t>
            </a:r>
          </a:p>
          <a:p>
            <a:pPr lvl="2"/>
            <a:r>
              <a:rPr lang="en-IN" dirty="0" smtClean="0"/>
              <a:t>See business/non-business section.</a:t>
            </a:r>
          </a:p>
          <a:p>
            <a:pPr lvl="2"/>
            <a:r>
              <a:rPr lang="en-IN" dirty="0" smtClean="0"/>
              <a:t>See constitutional limitations section. </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Apportionment Principles – </a:t>
            </a:r>
            <a:r>
              <a:rPr lang="en-US" b="0" i="0" dirty="0" smtClean="0"/>
              <a:t>Division of the Tax Base</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0" name="Slide Number Placeholder 9"/>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191</a:t>
            </a:fld>
            <a:endParaRPr lang="en-GB" dirty="0">
              <a:solidFill>
                <a:srgbClr val="000000"/>
              </a:solidFill>
            </a:endParaRPr>
          </a:p>
        </p:txBody>
      </p:sp>
    </p:spTree>
    <p:extLst>
      <p:ext uri="{BB962C8B-B14F-4D97-AF65-F5344CB8AC3E}">
        <p14:creationId xmlns:p14="http://schemas.microsoft.com/office/powerpoint/2010/main" val="390963452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482137" y="605118"/>
            <a:ext cx="8179724" cy="5922085"/>
            <a:chOff x="530352" y="685800"/>
            <a:chExt cx="8997696" cy="6711696"/>
          </a:xfrm>
        </p:grpSpPr>
        <p:sp>
          <p:nvSpPr>
            <p:cNvPr id="14"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15"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16"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rgbClr val="A32020"/>
                </a:solidFill>
              </a:endParaRPr>
            </a:p>
          </p:txBody>
        </p:sp>
        <p:grpSp>
          <p:nvGrpSpPr>
            <p:cNvPr id="3" name="Group 600" hidden="1"/>
            <p:cNvGrpSpPr/>
            <p:nvPr/>
          </p:nvGrpSpPr>
          <p:grpSpPr>
            <a:xfrm>
              <a:off x="530352" y="6016752"/>
              <a:ext cx="8997696" cy="609600"/>
              <a:chOff x="530352" y="6016752"/>
              <a:chExt cx="8997696" cy="609600"/>
            </a:xfrm>
          </p:grpSpPr>
          <p:sp>
            <p:nvSpPr>
              <p:cNvPr id="53"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4"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9"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60"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61"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4" name="Group 500" hidden="1"/>
            <p:cNvGrpSpPr/>
            <p:nvPr/>
          </p:nvGrpSpPr>
          <p:grpSpPr>
            <a:xfrm>
              <a:off x="530352" y="5257800"/>
              <a:ext cx="8997696" cy="609600"/>
              <a:chOff x="530352" y="5257800"/>
              <a:chExt cx="8997696" cy="609600"/>
            </a:xfrm>
          </p:grpSpPr>
          <p:sp>
            <p:nvSpPr>
              <p:cNvPr id="47"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8"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9"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0"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1"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2"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5" name="Group 400" hidden="1"/>
            <p:cNvGrpSpPr/>
            <p:nvPr/>
          </p:nvGrpSpPr>
          <p:grpSpPr>
            <a:xfrm>
              <a:off x="530352" y="4498848"/>
              <a:ext cx="8997696" cy="609600"/>
              <a:chOff x="530352" y="4498848"/>
              <a:chExt cx="8997696" cy="609600"/>
            </a:xfrm>
          </p:grpSpPr>
          <p:sp>
            <p:nvSpPr>
              <p:cNvPr id="41"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2"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3"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4"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5"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6"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6" name="Group 300" hidden="1"/>
            <p:cNvGrpSpPr/>
            <p:nvPr/>
          </p:nvGrpSpPr>
          <p:grpSpPr>
            <a:xfrm>
              <a:off x="530352" y="3730752"/>
              <a:ext cx="8997696" cy="609600"/>
              <a:chOff x="530352" y="3730752"/>
              <a:chExt cx="8997696" cy="609600"/>
            </a:xfrm>
          </p:grpSpPr>
          <p:sp>
            <p:nvSpPr>
              <p:cNvPr id="35"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6"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7"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8"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9"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0"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11" name="Group 200" hidden="1"/>
            <p:cNvGrpSpPr/>
            <p:nvPr/>
          </p:nvGrpSpPr>
          <p:grpSpPr>
            <a:xfrm>
              <a:off x="530352" y="2971800"/>
              <a:ext cx="8997696" cy="609600"/>
              <a:chOff x="530352" y="2971800"/>
              <a:chExt cx="8997696" cy="609600"/>
            </a:xfrm>
          </p:grpSpPr>
          <p:sp>
            <p:nvSpPr>
              <p:cNvPr id="29"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0"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1"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2"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3"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4"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12" name="Group 100" hidden="1"/>
            <p:cNvGrpSpPr/>
            <p:nvPr/>
          </p:nvGrpSpPr>
          <p:grpSpPr>
            <a:xfrm>
              <a:off x="530352" y="2212848"/>
              <a:ext cx="8997696" cy="609600"/>
              <a:chOff x="530352" y="2212848"/>
              <a:chExt cx="8997696" cy="609600"/>
            </a:xfrm>
          </p:grpSpPr>
          <p:sp>
            <p:nvSpPr>
              <p:cNvPr id="23"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4"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5"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6"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7"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8"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sp>
        <p:nvSpPr>
          <p:cNvPr id="57" name="Textbox"/>
          <p:cNvSpPr txBox="1"/>
          <p:nvPr>
            <p:custDataLst>
              <p:tags r:id="rId3"/>
            </p:custDataLst>
          </p:nvPr>
        </p:nvSpPr>
        <p:spPr>
          <a:xfrm>
            <a:off x="533400" y="1262048"/>
            <a:ext cx="540212" cy="169277"/>
          </a:xfrm>
          <a:prstGeom prst="rect">
            <a:avLst/>
          </a:prstGeom>
          <a:noFill/>
        </p:spPr>
        <p:txBody>
          <a:bodyPr wrap="none" lIns="0" tIns="0" rIns="0" bIns="0" rtlCol="0">
            <a:spAutoFit/>
          </a:bodyPr>
          <a:lstStyle/>
          <a:p>
            <a:r>
              <a:rPr lang="en-US" sz="1100" b="1" dirty="0">
                <a:solidFill>
                  <a:srgbClr val="A32020"/>
                </a:solidFill>
                <a:latin typeface="Georgia" pitchFamily="18" charset="0"/>
              </a:rPr>
              <a:t>Section</a:t>
            </a:r>
          </a:p>
        </p:txBody>
      </p:sp>
      <p:sp>
        <p:nvSpPr>
          <p:cNvPr id="58" name="Textbox"/>
          <p:cNvSpPr txBox="1"/>
          <p:nvPr>
            <p:custDataLst>
              <p:tags r:id="rId4"/>
            </p:custDataLst>
          </p:nvPr>
        </p:nvSpPr>
        <p:spPr>
          <a:xfrm>
            <a:off x="1348048" y="1262048"/>
            <a:ext cx="681277" cy="169277"/>
          </a:xfrm>
          <a:prstGeom prst="rect">
            <a:avLst/>
          </a:prstGeom>
          <a:noFill/>
        </p:spPr>
        <p:txBody>
          <a:bodyPr wrap="none" lIns="0" tIns="0" rIns="0" bIns="0" rtlCol="0">
            <a:spAutoFit/>
          </a:bodyPr>
          <a:lstStyle/>
          <a:p>
            <a:r>
              <a:rPr lang="en-US" sz="1100" b="1" dirty="0">
                <a:solidFill>
                  <a:srgbClr val="A32020"/>
                </a:solidFill>
                <a:latin typeface="Georgia" pitchFamily="18" charset="0"/>
              </a:rPr>
              <a:t>Overview</a:t>
            </a:r>
          </a:p>
        </p:txBody>
      </p:sp>
      <p:cxnSp>
        <p:nvCxnSpPr>
          <p:cNvPr id="8" name="Straight Connector 7"/>
          <p:cNvCxnSpPr/>
          <p:nvPr/>
        </p:nvCxnSpPr>
        <p:spPr>
          <a:xfrm>
            <a:off x="484303" y="1210235"/>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4303" y="1455964"/>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5"/>
          </p:nvPr>
        </p:nvSpPr>
        <p:spPr/>
        <p:txBody>
          <a:bodyPr/>
          <a:lstStyle/>
          <a:p>
            <a:pPr marL="548640" lvl="2" indent="-274320">
              <a:buFont typeface="+mj-lt"/>
              <a:buAutoNum type="alphaUcPeriod" startAt="2"/>
            </a:pPr>
            <a:r>
              <a:rPr lang="en-US" dirty="0" smtClean="0"/>
              <a:t>The Property Factor </a:t>
            </a:r>
          </a:p>
          <a:p>
            <a:pPr marL="822960" lvl="3" indent="-274320">
              <a:buFont typeface="+mj-lt"/>
              <a:buAutoNum type="arabicPeriod"/>
            </a:pPr>
            <a:r>
              <a:rPr lang="en-US" dirty="0" smtClean="0"/>
              <a:t>General Rules</a:t>
            </a:r>
          </a:p>
          <a:p>
            <a:pPr marL="822960" lvl="3" indent="-274320">
              <a:buFont typeface="+mj-lt"/>
              <a:buAutoNum type="arabicPeriod"/>
            </a:pPr>
            <a:r>
              <a:rPr lang="en-US" dirty="0" smtClean="0"/>
              <a:t>Special Issues</a:t>
            </a:r>
          </a:p>
        </p:txBody>
      </p:sp>
      <p:sp>
        <p:nvSpPr>
          <p:cNvPr id="55" name="Title 54"/>
          <p:cNvSpPr>
            <a:spLocks noGrp="1"/>
          </p:cNvSpPr>
          <p:nvPr>
            <p:ph type="title"/>
          </p:nvPr>
        </p:nvSpPr>
        <p:spPr/>
        <p:txBody>
          <a:bodyPr/>
          <a:lstStyle/>
          <a:p>
            <a:r>
              <a:rPr lang="en-IN" dirty="0"/>
              <a:t>Table of Contents</a:t>
            </a:r>
          </a:p>
        </p:txBody>
      </p:sp>
      <p:sp>
        <p:nvSpPr>
          <p:cNvPr id="7" name="Date Placeholder 6"/>
          <p:cNvSpPr>
            <a:spLocks noGrp="1"/>
          </p:cNvSpPr>
          <p:nvPr>
            <p:ph type="dt" sz="half" idx="16"/>
          </p:nvPr>
        </p:nvSpPr>
        <p:spPr/>
        <p:txBody>
          <a:bodyPr/>
          <a:lstStyle/>
          <a:p>
            <a:r>
              <a:rPr lang="en-US" smtClean="0">
                <a:solidFill>
                  <a:srgbClr val="000000"/>
                </a:solidFill>
              </a:rPr>
              <a:t>June 14, 2017</a:t>
            </a:r>
            <a:endParaRPr lang="en-GB" dirty="0">
              <a:solidFill>
                <a:srgbClr val="000000"/>
              </a:solidFill>
            </a:endParaRPr>
          </a:p>
        </p:txBody>
      </p:sp>
      <p:sp>
        <p:nvSpPr>
          <p:cNvPr id="17" name="Footer Placeholder 16"/>
          <p:cNvSpPr>
            <a:spLocks noGrp="1"/>
          </p:cNvSpPr>
          <p:nvPr>
            <p:ph type="ftr" sz="quarter" idx="17"/>
          </p:nvPr>
        </p:nvSpPr>
        <p:spPr/>
        <p:txBody>
          <a:bodyPr/>
          <a:lstStyle/>
          <a:p>
            <a:r>
              <a:rPr lang="en-GB" smtClean="0">
                <a:solidFill>
                  <a:srgbClr val="000000"/>
                </a:solidFill>
              </a:rPr>
              <a:t>UC Davis Summer Tax Institute</a:t>
            </a:r>
            <a:endParaRPr lang="en-GB" dirty="0">
              <a:solidFill>
                <a:srgbClr val="000000"/>
              </a:solidFill>
            </a:endParaRPr>
          </a:p>
        </p:txBody>
      </p:sp>
      <p:sp>
        <p:nvSpPr>
          <p:cNvPr id="18" name="Slide Number Placeholder 17"/>
          <p:cNvSpPr>
            <a:spLocks noGrp="1"/>
          </p:cNvSpPr>
          <p:nvPr>
            <p:ph type="sldNum" sz="quarter" idx="18"/>
          </p:nvPr>
        </p:nvSpPr>
        <p:spPr/>
        <p:txBody>
          <a:bodyPr/>
          <a:lstStyle/>
          <a:p>
            <a:fld id="{6B22BB8E-5BF0-42CE-A011-AD609F148EE5}" type="slidenum">
              <a:rPr lang="en-GB" smtClean="0">
                <a:solidFill>
                  <a:srgbClr val="000000"/>
                </a:solidFill>
              </a:rPr>
              <a:pPr/>
              <a:t>192</a:t>
            </a:fld>
            <a:endParaRPr lang="en-GB" dirty="0">
              <a:solidFill>
                <a:srgbClr val="000000"/>
              </a:solidFill>
            </a:endParaRPr>
          </a:p>
        </p:txBody>
      </p:sp>
    </p:spTree>
    <p:custDataLst>
      <p:tags r:id="rId1"/>
    </p:custDataLst>
    <p:extLst>
      <p:ext uri="{BB962C8B-B14F-4D97-AF65-F5344CB8AC3E}">
        <p14:creationId xmlns:p14="http://schemas.microsoft.com/office/powerpoint/2010/main" val="1477833333"/>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1"/>
            <a:r>
              <a:rPr lang="en-US" dirty="0" smtClean="0"/>
              <a:t>Property is included in the property factor when it is used or capable of being used in the taxpayer's trade or business. See MTC Reg. Sec. IV.10.(b). That essentially means only property which produces </a:t>
            </a:r>
            <a:r>
              <a:rPr lang="en-US" dirty="0" err="1" smtClean="0"/>
              <a:t>apportionable</a:t>
            </a:r>
            <a:r>
              <a:rPr lang="en-US" dirty="0" smtClean="0"/>
              <a:t> business income is includible in the property factor.</a:t>
            </a:r>
          </a:p>
          <a:p>
            <a:pPr lvl="1"/>
            <a:r>
              <a:rPr lang="en-US" dirty="0" smtClean="0"/>
              <a:t>Property is removed from the property factor when “its permanent withdrawal is established by an identifiable event such as its conversion to the production of non-business income, its sale, or the lapse of an extended period of time (normally five years) during which the property is no longer held for use in the trade or business.” MTC Reg. Sec. IV. 10.(b).</a:t>
            </a:r>
          </a:p>
          <a:p>
            <a:pPr lvl="1"/>
            <a:r>
              <a:rPr lang="en-US" dirty="0" smtClean="0"/>
              <a:t>In order to avoid distortion, many states exclude allocable, nonbusiness income producing property from the property factor.</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Property Factor – General Rules</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13" name="Slide Number Placeholder 12"/>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193</a:t>
            </a:fld>
            <a:endParaRPr lang="en-GB" dirty="0">
              <a:solidFill>
                <a:srgbClr val="000000"/>
              </a:solidFill>
            </a:endParaRPr>
          </a:p>
        </p:txBody>
      </p:sp>
    </p:spTree>
    <p:extLst>
      <p:ext uri="{BB962C8B-B14F-4D97-AF65-F5344CB8AC3E}">
        <p14:creationId xmlns:p14="http://schemas.microsoft.com/office/powerpoint/2010/main" val="314393389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IN" dirty="0"/>
              <a:t>Denominator</a:t>
            </a:r>
          </a:p>
          <a:p>
            <a:pPr lvl="1"/>
            <a:r>
              <a:rPr lang="en-IN" dirty="0"/>
              <a:t>The denominator includes the average value of all real and tangible personal property owned or rented and used during the tax period in the regular course of the trade or business.</a:t>
            </a:r>
          </a:p>
          <a:p>
            <a:r>
              <a:rPr lang="en-GB" dirty="0" smtClean="0"/>
              <a:t>Inclusions in Property Factor: </a:t>
            </a:r>
            <a:endParaRPr lang="en-US" dirty="0" smtClean="0"/>
          </a:p>
          <a:p>
            <a:pPr lvl="1"/>
            <a:r>
              <a:rPr lang="en-GB" dirty="0" smtClean="0"/>
              <a:t>Land</a:t>
            </a:r>
            <a:endParaRPr lang="en-US" dirty="0" smtClean="0"/>
          </a:p>
          <a:p>
            <a:pPr lvl="1"/>
            <a:r>
              <a:rPr lang="en-GB" dirty="0" smtClean="0"/>
              <a:t>Buildings</a:t>
            </a:r>
            <a:endParaRPr lang="en-US" dirty="0" smtClean="0"/>
          </a:p>
          <a:p>
            <a:pPr lvl="1"/>
            <a:r>
              <a:rPr lang="en-GB" dirty="0" smtClean="0"/>
              <a:t>Leasehold improvements</a:t>
            </a:r>
            <a:endParaRPr lang="en-US" dirty="0" smtClean="0"/>
          </a:p>
          <a:p>
            <a:pPr lvl="1"/>
            <a:r>
              <a:rPr lang="en-GB" dirty="0" smtClean="0"/>
              <a:t>Machinery</a:t>
            </a:r>
            <a:endParaRPr lang="en-US" dirty="0" smtClean="0"/>
          </a:p>
          <a:p>
            <a:pPr lvl="1"/>
            <a:r>
              <a:rPr lang="en-GB" dirty="0" smtClean="0"/>
              <a:t>Inventory</a:t>
            </a:r>
            <a:endParaRPr lang="en-US" dirty="0" smtClean="0"/>
          </a:p>
          <a:p>
            <a:pPr lvl="1"/>
            <a:r>
              <a:rPr lang="en-GB" dirty="0" smtClean="0"/>
              <a:t>Equipment</a:t>
            </a:r>
            <a:endParaRPr lang="en-US" dirty="0" smtClean="0"/>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Property Factor – General Rules</a:t>
            </a:r>
            <a:endParaRPr lang="en-US" b="0" i="0" dirty="0"/>
          </a:p>
        </p:txBody>
      </p:sp>
      <p:sp>
        <p:nvSpPr>
          <p:cNvPr id="7" name="Date Placeholder 6"/>
          <p:cNvSpPr>
            <a:spLocks noGrp="1"/>
          </p:cNvSpPr>
          <p:nvPr>
            <p:ph type="dt" sz="half" idx="16"/>
          </p:nvPr>
        </p:nvSpPr>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p:txBody>
          <a:bodyPr/>
          <a:lstStyle/>
          <a:p>
            <a:r>
              <a:rPr lang="en-GB" smtClean="0">
                <a:solidFill>
                  <a:srgbClr val="000000"/>
                </a:solidFill>
              </a:rPr>
              <a:t>UC Davis Summer Tax Institute</a:t>
            </a:r>
            <a:endParaRPr lang="en-GB" dirty="0">
              <a:solidFill>
                <a:srgbClr val="000000"/>
              </a:solidFill>
            </a:endParaRPr>
          </a:p>
        </p:txBody>
      </p:sp>
      <p:sp>
        <p:nvSpPr>
          <p:cNvPr id="12" name="Slide Number Placeholder 11"/>
          <p:cNvSpPr>
            <a:spLocks noGrp="1"/>
          </p:cNvSpPr>
          <p:nvPr>
            <p:ph type="sldNum" sz="quarter" idx="18"/>
          </p:nvPr>
        </p:nvSpPr>
        <p:spPr/>
        <p:txBody>
          <a:bodyPr/>
          <a:lstStyle/>
          <a:p>
            <a:fld id="{9EBD5762-3BDC-484D-9503-7EA6D5A9A8CE}" type="slidenum">
              <a:rPr lang="en-GB" smtClean="0">
                <a:solidFill>
                  <a:srgbClr val="000000"/>
                </a:solidFill>
              </a:rPr>
              <a:pPr/>
              <a:t>194</a:t>
            </a:fld>
            <a:endParaRPr lang="en-GB" dirty="0">
              <a:solidFill>
                <a:srgbClr val="000000"/>
              </a:solidFill>
            </a:endParaRPr>
          </a:p>
        </p:txBody>
      </p:sp>
      <p:sp>
        <p:nvSpPr>
          <p:cNvPr id="10" name="Content Placeholder 9"/>
          <p:cNvSpPr>
            <a:spLocks noGrp="1"/>
          </p:cNvSpPr>
          <p:nvPr>
            <p:ph sz="quarter" idx="4294967295"/>
          </p:nvPr>
        </p:nvSpPr>
        <p:spPr>
          <a:xfrm>
            <a:off x="4651375" y="3149124"/>
            <a:ext cx="3962400" cy="2819400"/>
          </a:xfrm>
        </p:spPr>
        <p:txBody>
          <a:bodyPr/>
          <a:lstStyle/>
          <a:p>
            <a:r>
              <a:rPr lang="en-GB" sz="1800" dirty="0" smtClean="0"/>
              <a:t>Exclusions from Property Factor:</a:t>
            </a:r>
            <a:endParaRPr lang="en-US" sz="1800" dirty="0" smtClean="0"/>
          </a:p>
          <a:p>
            <a:pPr lvl="1"/>
            <a:r>
              <a:rPr lang="en-GB" sz="1800" dirty="0" smtClean="0"/>
              <a:t>Cash</a:t>
            </a:r>
            <a:endParaRPr lang="en-US" sz="1800" dirty="0" smtClean="0"/>
          </a:p>
          <a:p>
            <a:pPr lvl="1"/>
            <a:r>
              <a:rPr lang="en-GB" sz="1800" dirty="0" smtClean="0"/>
              <a:t>Property or equipment under construction during the tax period</a:t>
            </a:r>
            <a:endParaRPr lang="en-US" sz="1800" dirty="0" smtClean="0"/>
          </a:p>
          <a:p>
            <a:pPr lvl="1"/>
            <a:r>
              <a:rPr lang="en-GB" sz="1800" dirty="0" smtClean="0"/>
              <a:t>Property used in connection with the production of </a:t>
            </a:r>
            <a:r>
              <a:rPr lang="en-GB" sz="1800" dirty="0" err="1" smtClean="0"/>
              <a:t>nonbusiness</a:t>
            </a:r>
            <a:r>
              <a:rPr lang="en-GB" sz="1800" dirty="0" smtClean="0"/>
              <a:t> income</a:t>
            </a:r>
            <a:endParaRPr lang="en-US" sz="1800" dirty="0" smtClean="0"/>
          </a:p>
        </p:txBody>
      </p:sp>
    </p:spTree>
    <p:extLst>
      <p:ext uri="{BB962C8B-B14F-4D97-AF65-F5344CB8AC3E}">
        <p14:creationId xmlns:p14="http://schemas.microsoft.com/office/powerpoint/2010/main" val="229685607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US" dirty="0" smtClean="0"/>
              <a:t>Numerator: </a:t>
            </a:r>
          </a:p>
          <a:p>
            <a:pPr lvl="1"/>
            <a:r>
              <a:rPr lang="en-GB" dirty="0" smtClean="0"/>
              <a:t>The numerator includes the average value of the real and tangible personal property owned or rented by the taxpayer that is used in this state during the tax period.</a:t>
            </a:r>
          </a:p>
          <a:p>
            <a:pPr lvl="1"/>
            <a:r>
              <a:rPr lang="en-GB" dirty="0" smtClean="0"/>
              <a:t>Property in transit between locations of the taxpayer to which it belongs shall be considered to be at the destination for purposes of the property factor.</a:t>
            </a:r>
          </a:p>
          <a:p>
            <a:pPr lvl="1"/>
            <a:r>
              <a:rPr lang="en-GB" dirty="0" smtClean="0"/>
              <a:t>Property in transit between a buyer and seller that is included by a taxpayer in its property factor denominator (in accordance with its regular accounting practices) must be included in the numerator according to the state of destination.</a:t>
            </a:r>
            <a:endParaRPr lang="en-US" dirty="0" smtClean="0"/>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Property Factor – General Rules</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195</a:t>
            </a:fld>
            <a:endParaRPr lang="en-GB" dirty="0">
              <a:solidFill>
                <a:srgbClr val="000000"/>
              </a:solidFill>
            </a:endParaRPr>
          </a:p>
        </p:txBody>
      </p:sp>
    </p:spTree>
    <p:extLst>
      <p:ext uri="{BB962C8B-B14F-4D97-AF65-F5344CB8AC3E}">
        <p14:creationId xmlns:p14="http://schemas.microsoft.com/office/powerpoint/2010/main" val="41603192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GB" dirty="0" smtClean="0"/>
              <a:t>Valuation of Owned Property</a:t>
            </a:r>
          </a:p>
          <a:p>
            <a:pPr lvl="1"/>
            <a:r>
              <a:rPr lang="en-GB" dirty="0" smtClean="0"/>
              <a:t>Property owned by the taxpayer shall be valued at its original cost--that is cost before any allowance for depreciation.</a:t>
            </a:r>
          </a:p>
          <a:p>
            <a:pPr lvl="1"/>
            <a:r>
              <a:rPr lang="en-GB" dirty="0" smtClean="0"/>
              <a:t>If the original cost of property is unascertainable, it is included in the factor at its fair market value as of the date of acquisition by the taxpayer.</a:t>
            </a:r>
          </a:p>
          <a:p>
            <a:pPr lvl="1"/>
            <a:r>
              <a:rPr lang="en-GB" dirty="0" smtClean="0"/>
              <a:t>May need to average on monthly basis (e.g., acquisition/disposition)</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Property Factor – General Rules</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196</a:t>
            </a:fld>
            <a:endParaRPr lang="en-GB" dirty="0">
              <a:solidFill>
                <a:srgbClr val="000000"/>
              </a:solidFill>
            </a:endParaRPr>
          </a:p>
        </p:txBody>
      </p:sp>
    </p:spTree>
    <p:extLst>
      <p:ext uri="{BB962C8B-B14F-4D97-AF65-F5344CB8AC3E}">
        <p14:creationId xmlns:p14="http://schemas.microsoft.com/office/powerpoint/2010/main" val="1593945616"/>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GB" dirty="0" smtClean="0"/>
              <a:t>Valuation of Rented Property</a:t>
            </a:r>
          </a:p>
          <a:p>
            <a:pPr lvl="1"/>
            <a:r>
              <a:rPr lang="en-GB" dirty="0" smtClean="0"/>
              <a:t>Rental property is valued at eight times its net annual rental rate. </a:t>
            </a:r>
          </a:p>
          <a:p>
            <a:pPr lvl="1"/>
            <a:r>
              <a:rPr lang="en-GB" dirty="0" smtClean="0"/>
              <a:t>The net annual rental rate is the annual rental paid less the aggregate annual </a:t>
            </a:r>
            <a:r>
              <a:rPr lang="en-GB" dirty="0" err="1" smtClean="0"/>
              <a:t>subrentals</a:t>
            </a:r>
            <a:r>
              <a:rPr lang="en-GB" dirty="0" smtClean="0"/>
              <a:t> paid by subtenants of the taxpayer.</a:t>
            </a:r>
          </a:p>
          <a:p>
            <a:pPr lvl="1"/>
            <a:r>
              <a:rPr lang="en-GB" dirty="0" err="1" smtClean="0"/>
              <a:t>Subrents</a:t>
            </a:r>
            <a:r>
              <a:rPr lang="en-GB" dirty="0" smtClean="0"/>
              <a:t> are not deducted when they constitute business income because the property that produces the </a:t>
            </a:r>
            <a:r>
              <a:rPr lang="en-GB" dirty="0" err="1" smtClean="0"/>
              <a:t>subrents</a:t>
            </a:r>
            <a:r>
              <a:rPr lang="en-GB" dirty="0" smtClean="0"/>
              <a:t> is used in the taxpayer’s regular course of a trade or business.</a:t>
            </a:r>
            <a:endParaRPr lang="en-US" dirty="0" smtClean="0"/>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Property Factor – General Rules</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197</a:t>
            </a:fld>
            <a:endParaRPr lang="en-GB" dirty="0">
              <a:solidFill>
                <a:srgbClr val="000000"/>
              </a:solidFill>
            </a:endParaRPr>
          </a:p>
        </p:txBody>
      </p:sp>
    </p:spTree>
    <p:extLst>
      <p:ext uri="{BB962C8B-B14F-4D97-AF65-F5344CB8AC3E}">
        <p14:creationId xmlns:p14="http://schemas.microsoft.com/office/powerpoint/2010/main" val="3506552129"/>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GB" dirty="0" smtClean="0"/>
              <a:t>Averaging Property Values</a:t>
            </a:r>
          </a:p>
          <a:p>
            <a:pPr lvl="1"/>
            <a:r>
              <a:rPr lang="en-GB" dirty="0" smtClean="0"/>
              <a:t>As a general rule, the average value of property owned by the taxpayer shall be determined by averaging the values at the beginning and end of the tax period.</a:t>
            </a:r>
          </a:p>
          <a:p>
            <a:pPr lvl="1"/>
            <a:r>
              <a:rPr lang="en-GB" dirty="0" smtClean="0"/>
              <a:t>However, the tax administrator may require or allow averaging by monthly values if such method of averaging is required to properly reflect the average value of the taxpayer’s property for the tax period.</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Property Factor – General Rules</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198</a:t>
            </a:fld>
            <a:endParaRPr lang="en-GB" dirty="0">
              <a:solidFill>
                <a:srgbClr val="000000"/>
              </a:solidFill>
            </a:endParaRPr>
          </a:p>
        </p:txBody>
      </p:sp>
    </p:spTree>
    <p:extLst>
      <p:ext uri="{BB962C8B-B14F-4D97-AF65-F5344CB8AC3E}">
        <p14:creationId xmlns:p14="http://schemas.microsoft.com/office/powerpoint/2010/main" val="3947717392"/>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1"/>
            <a:r>
              <a:rPr lang="en-US" dirty="0" smtClean="0"/>
              <a:t>Intangible Property</a:t>
            </a:r>
          </a:p>
          <a:p>
            <a:pPr lvl="1"/>
            <a:r>
              <a:rPr lang="en-US" dirty="0" smtClean="0"/>
              <a:t>Property Under Construction</a:t>
            </a:r>
          </a:p>
          <a:p>
            <a:pPr lvl="1"/>
            <a:r>
              <a:rPr lang="en-US" dirty="0" smtClean="0"/>
              <a:t>Property Used But Not Owned or Rented by Taxpayer</a:t>
            </a:r>
          </a:p>
          <a:p>
            <a:pPr lvl="1"/>
            <a:r>
              <a:rPr lang="en-US" dirty="0" smtClean="0"/>
              <a:t>Property in Transit</a:t>
            </a:r>
          </a:p>
          <a:p>
            <a:pPr lvl="1"/>
            <a:r>
              <a:rPr lang="en-US" dirty="0" smtClean="0"/>
              <a:t>Outer Jurisdictional Property</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Property Factor – Special Issues</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199</a:t>
            </a:fld>
            <a:endParaRPr lang="en-GB" dirty="0">
              <a:solidFill>
                <a:srgbClr val="000000"/>
              </a:solidFill>
            </a:endParaRPr>
          </a:p>
        </p:txBody>
      </p:sp>
    </p:spTree>
    <p:extLst>
      <p:ext uri="{BB962C8B-B14F-4D97-AF65-F5344CB8AC3E}">
        <p14:creationId xmlns:p14="http://schemas.microsoft.com/office/powerpoint/2010/main" val="2254506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482137" y="605118"/>
            <a:ext cx="8179724" cy="5922085"/>
            <a:chOff x="530352" y="685800"/>
            <a:chExt cx="8997696" cy="6711696"/>
          </a:xfrm>
        </p:grpSpPr>
        <p:sp>
          <p:nvSpPr>
            <p:cNvPr id="14"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15"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16"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fontAlgn="base">
                <a:spcBef>
                  <a:spcPct val="0"/>
                </a:spcBef>
                <a:spcAft>
                  <a:spcPct val="0"/>
                </a:spcAft>
                <a:buSzPct val="90000"/>
                <a:defRPr/>
              </a:pPr>
              <a:endParaRPr lang="en-US" sz="1300" dirty="0">
                <a:solidFill>
                  <a:srgbClr val="A32020"/>
                </a:solidFill>
                <a:cs typeface="Arial" charset="0"/>
              </a:endParaRPr>
            </a:p>
          </p:txBody>
        </p:sp>
        <p:grpSp>
          <p:nvGrpSpPr>
            <p:cNvPr id="3" name="Group 600" hidden="1"/>
            <p:cNvGrpSpPr/>
            <p:nvPr/>
          </p:nvGrpSpPr>
          <p:grpSpPr>
            <a:xfrm>
              <a:off x="530352" y="6016752"/>
              <a:ext cx="8997696" cy="609600"/>
              <a:chOff x="530352" y="6016752"/>
              <a:chExt cx="8997696" cy="609600"/>
            </a:xfrm>
          </p:grpSpPr>
          <p:sp>
            <p:nvSpPr>
              <p:cNvPr id="53"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54"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5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59"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60"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61"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grpSp>
        <p:grpSp>
          <p:nvGrpSpPr>
            <p:cNvPr id="4" name="Group 500" hidden="1"/>
            <p:cNvGrpSpPr/>
            <p:nvPr/>
          </p:nvGrpSpPr>
          <p:grpSpPr>
            <a:xfrm>
              <a:off x="530352" y="5257800"/>
              <a:ext cx="8997696" cy="609600"/>
              <a:chOff x="530352" y="5257800"/>
              <a:chExt cx="8997696" cy="609600"/>
            </a:xfrm>
          </p:grpSpPr>
          <p:sp>
            <p:nvSpPr>
              <p:cNvPr id="47"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48"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49"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50"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51"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52"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grpSp>
        <p:grpSp>
          <p:nvGrpSpPr>
            <p:cNvPr id="5" name="Group 400" hidden="1"/>
            <p:cNvGrpSpPr/>
            <p:nvPr/>
          </p:nvGrpSpPr>
          <p:grpSpPr>
            <a:xfrm>
              <a:off x="530352" y="4498848"/>
              <a:ext cx="8997696" cy="609600"/>
              <a:chOff x="530352" y="4498848"/>
              <a:chExt cx="8997696" cy="609600"/>
            </a:xfrm>
          </p:grpSpPr>
          <p:sp>
            <p:nvSpPr>
              <p:cNvPr id="41"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42"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43"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44"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45"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46"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grpSp>
        <p:grpSp>
          <p:nvGrpSpPr>
            <p:cNvPr id="6" name="Group 300" hidden="1"/>
            <p:cNvGrpSpPr/>
            <p:nvPr/>
          </p:nvGrpSpPr>
          <p:grpSpPr>
            <a:xfrm>
              <a:off x="530352" y="3730752"/>
              <a:ext cx="8997696" cy="609600"/>
              <a:chOff x="530352" y="3730752"/>
              <a:chExt cx="8997696" cy="609600"/>
            </a:xfrm>
          </p:grpSpPr>
          <p:sp>
            <p:nvSpPr>
              <p:cNvPr id="35"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6"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7"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8"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9"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40"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grpSp>
        <p:grpSp>
          <p:nvGrpSpPr>
            <p:cNvPr id="12" name="Group 200" hidden="1"/>
            <p:cNvGrpSpPr/>
            <p:nvPr/>
          </p:nvGrpSpPr>
          <p:grpSpPr>
            <a:xfrm>
              <a:off x="530352" y="2971800"/>
              <a:ext cx="8997696" cy="609600"/>
              <a:chOff x="530352" y="2971800"/>
              <a:chExt cx="8997696" cy="609600"/>
            </a:xfrm>
          </p:grpSpPr>
          <p:sp>
            <p:nvSpPr>
              <p:cNvPr id="29"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0"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1"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2"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3"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4"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grpSp>
        <p:grpSp>
          <p:nvGrpSpPr>
            <p:cNvPr id="13" name="Group 100" hidden="1"/>
            <p:cNvGrpSpPr/>
            <p:nvPr/>
          </p:nvGrpSpPr>
          <p:grpSpPr>
            <a:xfrm>
              <a:off x="530352" y="2212848"/>
              <a:ext cx="8997696" cy="609600"/>
              <a:chOff x="530352" y="2212848"/>
              <a:chExt cx="8997696" cy="609600"/>
            </a:xfrm>
          </p:grpSpPr>
          <p:sp>
            <p:nvSpPr>
              <p:cNvPr id="23"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24"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25"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26"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27"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28"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grpSp>
      </p:grpSp>
      <p:grpSp>
        <p:nvGrpSpPr>
          <p:cNvPr id="62" name="Group 61"/>
          <p:cNvGrpSpPr/>
          <p:nvPr/>
        </p:nvGrpSpPr>
        <p:grpSpPr>
          <a:xfrm>
            <a:off x="533400" y="1252523"/>
            <a:ext cx="1600200" cy="169277"/>
            <a:chOff x="533400" y="1262048"/>
            <a:chExt cx="1600200" cy="169277"/>
          </a:xfrm>
        </p:grpSpPr>
        <p:sp>
          <p:nvSpPr>
            <p:cNvPr id="57" name="Textbox"/>
            <p:cNvSpPr txBox="1"/>
            <p:nvPr>
              <p:custDataLst>
                <p:tags r:id="rId3"/>
              </p:custDataLst>
            </p:nvPr>
          </p:nvSpPr>
          <p:spPr>
            <a:xfrm>
              <a:off x="533400" y="1262048"/>
              <a:ext cx="540212" cy="169277"/>
            </a:xfrm>
            <a:prstGeom prst="rect">
              <a:avLst/>
            </a:prstGeom>
            <a:noFill/>
          </p:spPr>
          <p:txBody>
            <a:bodyPr wrap="none" lIns="0" tIns="0" rIns="0" bIns="0" rtlCol="0">
              <a:spAutoFit/>
            </a:bodyPr>
            <a:lstStyle/>
            <a:p>
              <a:pPr fontAlgn="base">
                <a:spcBef>
                  <a:spcPct val="0"/>
                </a:spcBef>
                <a:spcAft>
                  <a:spcPct val="0"/>
                </a:spcAft>
              </a:pPr>
              <a:r>
                <a:rPr lang="en-US" sz="1100" b="1" dirty="0">
                  <a:solidFill>
                    <a:srgbClr val="A32020"/>
                  </a:solidFill>
                  <a:latin typeface="Georgia" pitchFamily="18" charset="0"/>
                  <a:cs typeface="Arial" charset="0"/>
                </a:rPr>
                <a:t>Section</a:t>
              </a:r>
            </a:p>
          </p:txBody>
        </p:sp>
        <p:sp>
          <p:nvSpPr>
            <p:cNvPr id="58" name="Textbox"/>
            <p:cNvSpPr txBox="1"/>
            <p:nvPr>
              <p:custDataLst>
                <p:tags r:id="rId4"/>
              </p:custDataLst>
            </p:nvPr>
          </p:nvSpPr>
          <p:spPr>
            <a:xfrm>
              <a:off x="1452323" y="1262048"/>
              <a:ext cx="681277" cy="169277"/>
            </a:xfrm>
            <a:prstGeom prst="rect">
              <a:avLst/>
            </a:prstGeom>
            <a:noFill/>
          </p:spPr>
          <p:txBody>
            <a:bodyPr wrap="none" lIns="0" tIns="0" rIns="0" bIns="0" rtlCol="0">
              <a:spAutoFit/>
            </a:bodyPr>
            <a:lstStyle/>
            <a:p>
              <a:pPr fontAlgn="base">
                <a:spcBef>
                  <a:spcPct val="0"/>
                </a:spcBef>
                <a:spcAft>
                  <a:spcPct val="0"/>
                </a:spcAft>
              </a:pPr>
              <a:r>
                <a:rPr lang="en-US" sz="1100" b="1" dirty="0">
                  <a:solidFill>
                    <a:srgbClr val="A32020"/>
                  </a:solidFill>
                  <a:latin typeface="Georgia" pitchFamily="18" charset="0"/>
                  <a:cs typeface="Arial" charset="0"/>
                </a:rPr>
                <a:t>Overview</a:t>
              </a:r>
            </a:p>
          </p:txBody>
        </p:sp>
      </p:grpSp>
      <p:cxnSp>
        <p:nvCxnSpPr>
          <p:cNvPr id="8" name="Straight Connector 7"/>
          <p:cNvCxnSpPr/>
          <p:nvPr/>
        </p:nvCxnSpPr>
        <p:spPr>
          <a:xfrm>
            <a:off x="484303" y="1210235"/>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0450" y="1455964"/>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5"/>
          </p:nvPr>
        </p:nvSpPr>
        <p:spPr/>
        <p:txBody>
          <a:bodyPr/>
          <a:lstStyle/>
          <a:p>
            <a:pPr marL="457200" lvl="1" indent="-914400">
              <a:buFont typeface="+mj-lt"/>
              <a:buAutoNum type="arabicPeriod"/>
            </a:pPr>
            <a:r>
              <a:rPr lang="en-US" dirty="0" smtClean="0"/>
              <a:t>Tax Base Issues</a:t>
            </a:r>
          </a:p>
          <a:p>
            <a:pPr marL="457200" lvl="1" indent="-914400">
              <a:buFont typeface="+mj-lt"/>
              <a:buAutoNum type="arabicPeriod"/>
            </a:pPr>
            <a:r>
              <a:rPr lang="en-US" dirty="0" smtClean="0"/>
              <a:t>Apportionment Factors –Payroll &amp; Property</a:t>
            </a:r>
          </a:p>
          <a:p>
            <a:pPr marL="457200" lvl="1" indent="-914400">
              <a:buFont typeface="+mj-lt"/>
              <a:buAutoNum type="arabicPeriod"/>
            </a:pPr>
            <a:r>
              <a:rPr lang="en-US" dirty="0" smtClean="0"/>
              <a:t>The Sales Factor</a:t>
            </a:r>
          </a:p>
          <a:p>
            <a:pPr marL="457200" lvl="1" indent="-914400">
              <a:buFont typeface="+mj-lt"/>
              <a:buAutoNum type="arabicPeriod"/>
            </a:pPr>
            <a:r>
              <a:rPr lang="en-US" dirty="0" smtClean="0"/>
              <a:t>Sales Factor—Market Sourcing</a:t>
            </a:r>
            <a:endParaRPr lang="en-US" dirty="0"/>
          </a:p>
        </p:txBody>
      </p:sp>
      <p:sp>
        <p:nvSpPr>
          <p:cNvPr id="66" name="Title 65"/>
          <p:cNvSpPr>
            <a:spLocks noGrp="1"/>
          </p:cNvSpPr>
          <p:nvPr>
            <p:ph type="title"/>
          </p:nvPr>
        </p:nvSpPr>
        <p:spPr/>
        <p:txBody>
          <a:bodyPr/>
          <a:lstStyle/>
          <a:p>
            <a:r>
              <a:rPr lang="en-IN" dirty="0"/>
              <a:t>Table of </a:t>
            </a:r>
            <a:r>
              <a:rPr lang="en-IN" dirty="0" smtClean="0"/>
              <a:t>Contents</a:t>
            </a:r>
            <a:endParaRPr lang="en-IN" dirty="0"/>
          </a:p>
        </p:txBody>
      </p:sp>
      <p:sp>
        <p:nvSpPr>
          <p:cNvPr id="7" name="Date Placeholder 6"/>
          <p:cNvSpPr>
            <a:spLocks noGrp="1"/>
          </p:cNvSpPr>
          <p:nvPr>
            <p:ph type="dt" sz="half" idx="16"/>
          </p:nvPr>
        </p:nvSpPr>
        <p:spPr/>
        <p:txBody>
          <a:bodyPr/>
          <a:lstStyle/>
          <a:p>
            <a:r>
              <a:rPr lang="en-US" smtClean="0"/>
              <a:t>June 14, 2017</a:t>
            </a:r>
            <a:endParaRPr lang="en-US" dirty="0" smtClean="0"/>
          </a:p>
        </p:txBody>
      </p:sp>
      <p:sp>
        <p:nvSpPr>
          <p:cNvPr id="67" name="Slide Number Placeholder 66"/>
          <p:cNvSpPr>
            <a:spLocks noGrp="1"/>
          </p:cNvSpPr>
          <p:nvPr>
            <p:ph type="sldNum" sz="quarter" idx="18"/>
          </p:nvPr>
        </p:nvSpPr>
        <p:spPr/>
        <p:txBody>
          <a:bodyPr/>
          <a:lstStyle/>
          <a:p>
            <a:pPr>
              <a:defRPr/>
            </a:pPr>
            <a:r>
              <a:rPr lang="en-GB" dirty="0" smtClean="0"/>
              <a:t> </a:t>
            </a:r>
            <a:fld id="{6B22BB8E-5BF0-42CE-A011-AD609F148EE5}" type="slidenum">
              <a:rPr lang="en-GB" smtClean="0"/>
              <a:pPr>
                <a:defRPr/>
              </a:pPr>
              <a:t>2</a:t>
            </a:fld>
            <a:endParaRPr lang="en-GB" dirty="0"/>
          </a:p>
        </p:txBody>
      </p:sp>
      <p:sp>
        <p:nvSpPr>
          <p:cNvPr id="63"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custDataLst>
      <p:tags r:id="rId1"/>
    </p:custDataLst>
    <p:extLst>
      <p:ext uri="{BB962C8B-B14F-4D97-AF65-F5344CB8AC3E}">
        <p14:creationId xmlns:p14="http://schemas.microsoft.com/office/powerpoint/2010/main" val="2792852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1600200"/>
            <a:ext cx="8077200" cy="4419600"/>
          </a:xfrm>
        </p:spPr>
        <p:txBody>
          <a:bodyPr/>
          <a:lstStyle/>
          <a:p>
            <a:pPr marL="274320" lvl="1" indent="-274320" defTabSz="912813"/>
            <a:r>
              <a:rPr lang="en-US" sz="1800" dirty="0"/>
              <a:t>Cal. Chief Counsel Ruling 2012-06 (Oct. 25, 2012) held that for California franchise tax purposes, Treas. Reg. </a:t>
            </a:r>
            <a:r>
              <a:rPr lang="en-US" sz="1800" dirty="0">
                <a:latin typeface="Arial"/>
                <a:cs typeface="Arial"/>
              </a:rPr>
              <a:t>§</a:t>
            </a:r>
            <a:r>
              <a:rPr lang="en-US" sz="1800" dirty="0"/>
              <a:t>1.337(d)-2(a)(1) does not operate to disallow a worthless stock deduction upon the conversion of certain insolvent entities that were included in a federal consolidated group and that filed a California combined tax return.  The FTB reasoned that since such Treas. Reg. only applied to taxpayers that filed a consolidated federal return, it would not be applicable for California purposes because California does not generally provide for the filing of consolidated returns.</a:t>
            </a:r>
          </a:p>
          <a:p>
            <a:pPr marL="274320" lvl="1" indent="-274320" defTabSz="912813"/>
            <a:r>
              <a:rPr lang="en-US" sz="1800" dirty="0"/>
              <a:t>Because Treas. Reg. 1.337(d)-2(a)(1) provides that for transactions involving loss shares of subsidiary stock occurring on or after September 17, 2008, a position exists that the unified loss rule does not apply to California under the same rationale.</a:t>
            </a:r>
          </a:p>
          <a:p>
            <a:pPr marL="274320" lvl="1" indent="-274320" defTabSz="912813"/>
            <a:r>
              <a:rPr lang="en-US" sz="1800" b="1" u="sng" dirty="0"/>
              <a:t>Query</a:t>
            </a:r>
            <a:r>
              <a:rPr lang="en-US" sz="1800" dirty="0"/>
              <a:t>:  Would states, in addition to California, which do not adopt or follow the federal consolidated return rules hold that the loss limitation rules and the unified loss rule are not applicable?</a:t>
            </a:r>
          </a:p>
        </p:txBody>
      </p:sp>
      <p:sp>
        <p:nvSpPr>
          <p:cNvPr id="2" name="Title 1"/>
          <p:cNvSpPr>
            <a:spLocks noGrp="1"/>
          </p:cNvSpPr>
          <p:nvPr>
            <p:ph type="title"/>
          </p:nvPr>
        </p:nvSpPr>
        <p:spPr/>
        <p:txBody>
          <a:bodyPr/>
          <a:lstStyle/>
          <a:p>
            <a:r>
              <a:rPr lang="en-GB" dirty="0" smtClean="0"/>
              <a:t>Advanced Income Tax Track</a:t>
            </a:r>
            <a:r>
              <a:rPr lang="en-IN" dirty="0" smtClean="0"/>
              <a:t/>
            </a:r>
            <a:br>
              <a:rPr lang="en-IN" dirty="0" smtClean="0"/>
            </a:br>
            <a:r>
              <a:rPr lang="en-IN" b="0" i="0" dirty="0" smtClean="0"/>
              <a:t>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20</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38457917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a:spcAft>
                <a:spcPts val="600"/>
              </a:spcAft>
            </a:pPr>
            <a:r>
              <a:rPr lang="en-US" sz="1700" dirty="0" smtClean="0"/>
              <a:t>Intangible Property</a:t>
            </a:r>
          </a:p>
          <a:p>
            <a:pPr>
              <a:spcAft>
                <a:spcPts val="600"/>
              </a:spcAft>
            </a:pPr>
            <a:r>
              <a:rPr lang="en-US" sz="1700" b="1" dirty="0" smtClean="0"/>
              <a:t>Banks &amp; Financial Corporations:</a:t>
            </a:r>
          </a:p>
          <a:p>
            <a:pPr lvl="1">
              <a:spcAft>
                <a:spcPts val="600"/>
              </a:spcAft>
            </a:pPr>
            <a:r>
              <a:rPr lang="en-US" sz="1700" dirty="0" smtClean="0"/>
              <a:t>Cal. Civ. Reg. § 25137-4.2(d)(1):</a:t>
            </a:r>
          </a:p>
          <a:p>
            <a:pPr lvl="2">
              <a:spcAft>
                <a:spcPts val="600"/>
              </a:spcAft>
            </a:pPr>
            <a:r>
              <a:rPr lang="en-US" sz="1700" dirty="0" smtClean="0"/>
              <a:t>“[The property factor] shall include the average value of the taxpayer's loans and credit card receivables located or used within and without this state during the income year.” </a:t>
            </a:r>
          </a:p>
          <a:p>
            <a:pPr lvl="2">
              <a:spcAft>
                <a:spcPts val="600"/>
              </a:spcAft>
            </a:pPr>
            <a:r>
              <a:rPr lang="en-US" sz="1700" dirty="0" smtClean="0"/>
              <a:t>See also Crocker Equipment Leasing, Oregon Supreme Court 1992</a:t>
            </a:r>
          </a:p>
          <a:p>
            <a:pPr>
              <a:spcAft>
                <a:spcPts val="600"/>
              </a:spcAft>
            </a:pPr>
            <a:r>
              <a:rPr lang="en-US" sz="1700" b="1" dirty="0" smtClean="0"/>
              <a:t>Software Companies:</a:t>
            </a:r>
          </a:p>
          <a:p>
            <a:pPr>
              <a:spcAft>
                <a:spcPts val="600"/>
              </a:spcAft>
            </a:pPr>
            <a:r>
              <a:rPr lang="en-US" sz="1700" i="1" dirty="0" smtClean="0"/>
              <a:t>Microsoft Corporation v. Franchise Tax Board</a:t>
            </a:r>
            <a:r>
              <a:rPr lang="en-US" sz="1700" dirty="0" smtClean="0"/>
              <a:t>,</a:t>
            </a:r>
            <a:r>
              <a:rPr lang="en-GB" sz="1700" dirty="0" smtClean="0"/>
              <a:t> </a:t>
            </a:r>
            <a:r>
              <a:rPr lang="en-US" sz="1700" dirty="0" smtClean="0"/>
              <a:t>Court of Appeal, First Appellate District, No. A131964, 12/18/12</a:t>
            </a:r>
          </a:p>
          <a:p>
            <a:pPr lvl="1">
              <a:spcAft>
                <a:spcPts val="600"/>
              </a:spcAft>
            </a:pPr>
            <a:r>
              <a:rPr lang="en-US" sz="1700" dirty="0" smtClean="0"/>
              <a:t>While the primary issue before the appellate court was the proper sourcing of royalties from licensing software to original equipment manufacturers (“OEMs”), Microsoft had unsuccessfully argued at trial that the value of its intangibles, including its software should be included in the property factor. This argument was later dropped and was not before the appellate court.</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Property Factor – Special Issues</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200</a:t>
            </a:fld>
            <a:endParaRPr lang="en-GB" dirty="0">
              <a:solidFill>
                <a:srgbClr val="000000"/>
              </a:solidFill>
            </a:endParaRPr>
          </a:p>
        </p:txBody>
      </p:sp>
    </p:spTree>
    <p:extLst>
      <p:ext uri="{BB962C8B-B14F-4D97-AF65-F5344CB8AC3E}">
        <p14:creationId xmlns:p14="http://schemas.microsoft.com/office/powerpoint/2010/main" val="121878264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US" dirty="0" smtClean="0"/>
              <a:t>Property Under Construction</a:t>
            </a:r>
          </a:p>
          <a:p>
            <a:r>
              <a:rPr lang="en-US" i="1" dirty="0" smtClean="0"/>
              <a:t>Commissioner of Revenue v. New England Power Co.</a:t>
            </a:r>
            <a:r>
              <a:rPr lang="en-US" dirty="0" smtClean="0"/>
              <a:t>, 411 Mass. 418, 582 N.E.2d 543 (1991):</a:t>
            </a:r>
          </a:p>
          <a:p>
            <a:pPr lvl="1"/>
            <a:r>
              <a:rPr lang="en-US" dirty="0" smtClean="0"/>
              <a:t>The Massachusetts Supreme Court held that, in contrast to the general rule, property under construction is includible in the property factor. The taxpayer, an electric power company, was regularly constructing large amounts of new property. Although the property under construction did not directly generate income during the taxable year, the Court found that it nevertheless contributed to the taxpayer’s overall revenue production, especially in light of the fact that the costs of the property under construction were factors in setting the power company's rate base. Thus, the Court found that the property was “used” by the taxpayer within the meaning of the statute, and thus includible in the property factor.</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Property Factor – Special Issues</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201</a:t>
            </a:fld>
            <a:endParaRPr lang="en-GB" dirty="0">
              <a:solidFill>
                <a:srgbClr val="000000"/>
              </a:solidFill>
            </a:endParaRPr>
          </a:p>
        </p:txBody>
      </p:sp>
    </p:spTree>
    <p:extLst>
      <p:ext uri="{BB962C8B-B14F-4D97-AF65-F5344CB8AC3E}">
        <p14:creationId xmlns:p14="http://schemas.microsoft.com/office/powerpoint/2010/main" val="929370904"/>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US" dirty="0" smtClean="0"/>
              <a:t>FTB TAM 2011-01:</a:t>
            </a:r>
          </a:p>
          <a:p>
            <a:pPr lvl="1"/>
            <a:r>
              <a:rPr lang="en-US" dirty="0" smtClean="0"/>
              <a:t>A homebuilder/developer’s real property classified as Construction in Progress (CIP) must be excluded from the property factor because it is not regarded as property owned or rented and used in California.</a:t>
            </a:r>
          </a:p>
          <a:p>
            <a:pPr lvl="1"/>
            <a:r>
              <a:rPr lang="en-US" dirty="0" smtClean="0"/>
              <a:t>Specified items that have not yet become CIP or may be treated as CIP in the future, or that have been completed and are held for sale or other disposition, should be treated as property that is available to be used in the taxpayer's regular trade or business and not as CIP, and should be included in the property factor.</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Property Factor – Special Issues</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202</a:t>
            </a:fld>
            <a:endParaRPr lang="en-GB" dirty="0">
              <a:solidFill>
                <a:srgbClr val="000000"/>
              </a:solidFill>
            </a:endParaRPr>
          </a:p>
        </p:txBody>
      </p:sp>
    </p:spTree>
    <p:extLst>
      <p:ext uri="{BB962C8B-B14F-4D97-AF65-F5344CB8AC3E}">
        <p14:creationId xmlns:p14="http://schemas.microsoft.com/office/powerpoint/2010/main" val="447458968"/>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US" dirty="0" smtClean="0"/>
              <a:t>Property Used At Below Market or Zero Rental Rates</a:t>
            </a:r>
          </a:p>
          <a:p>
            <a:pPr lvl="1"/>
            <a:r>
              <a:rPr lang="en-US" dirty="0" smtClean="0"/>
              <a:t>If property is rented for a nominal charge or without charge, following the usual rules for valuation of rented property may result in property factor distortion since it will potentially understate the true extent of the taxpayer's business activities within a state. </a:t>
            </a:r>
          </a:p>
          <a:p>
            <a:pPr lvl="1"/>
            <a:r>
              <a:rPr lang="en-US" i="1" dirty="0" smtClean="0"/>
              <a:t>McDonnell Douglas v. Franchise Tax Board</a:t>
            </a:r>
            <a:r>
              <a:rPr lang="en-US" dirty="0" smtClean="0"/>
              <a:t>, 446 P.2d 313 (Cal. 1968):</a:t>
            </a:r>
          </a:p>
          <a:p>
            <a:pPr lvl="2"/>
            <a:r>
              <a:rPr lang="en-US" dirty="0" smtClean="0"/>
              <a:t>The California Supreme Court held that the FTB’s exclusion of government owned property produced an unreasonable result and remanded the case in order to determine a proper remedy. </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Property Factor – Special Issues</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203</a:t>
            </a:fld>
            <a:endParaRPr lang="en-GB" dirty="0">
              <a:solidFill>
                <a:srgbClr val="000000"/>
              </a:solidFill>
            </a:endParaRPr>
          </a:p>
        </p:txBody>
      </p:sp>
    </p:spTree>
    <p:extLst>
      <p:ext uri="{BB962C8B-B14F-4D97-AF65-F5344CB8AC3E}">
        <p14:creationId xmlns:p14="http://schemas.microsoft.com/office/powerpoint/2010/main" val="3895402019"/>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1"/>
            <a:r>
              <a:rPr lang="en-US" dirty="0" smtClean="0"/>
              <a:t>Cal. Reg. 25137(b)(1)(B):</a:t>
            </a:r>
          </a:p>
          <a:p>
            <a:pPr lvl="2"/>
            <a:r>
              <a:rPr lang="en-US" dirty="0" smtClean="0"/>
              <a:t>“If property owned by others is used by the taxpayer at no charge or rented by the taxpayer for a nominal rate, the net annual rental rate for such property shall be determined on the basis of a reasonable market rental rate for such property.”</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Property Factor – Special Issues</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204</a:t>
            </a:fld>
            <a:endParaRPr lang="en-GB" dirty="0">
              <a:solidFill>
                <a:srgbClr val="000000"/>
              </a:solidFill>
            </a:endParaRPr>
          </a:p>
        </p:txBody>
      </p:sp>
    </p:spTree>
    <p:extLst>
      <p:ext uri="{BB962C8B-B14F-4D97-AF65-F5344CB8AC3E}">
        <p14:creationId xmlns:p14="http://schemas.microsoft.com/office/powerpoint/2010/main" val="4288263838"/>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1"/>
            <a:r>
              <a:rPr lang="en-GB" dirty="0" smtClean="0"/>
              <a:t>Government Owned Property Used by Taxpayer:</a:t>
            </a:r>
          </a:p>
          <a:p>
            <a:pPr lvl="2"/>
            <a:r>
              <a:rPr lang="en-GB" i="1" dirty="0" smtClean="0"/>
              <a:t>Appeal of The Proctor &amp; Gamble Manufacturing Company</a:t>
            </a:r>
            <a:r>
              <a:rPr lang="en-GB" dirty="0" smtClean="0"/>
              <a:t>, et al., 89-SBE-028 (Cal. St. Bd. of Equal. Sept. 26, 1989): </a:t>
            </a:r>
          </a:p>
          <a:p>
            <a:pPr marL="548640"/>
            <a:r>
              <a:rPr lang="en-GB" dirty="0" smtClean="0"/>
              <a:t>The issue was whether the taxpayer properly included in the property factor government-owned property that was used by the taxpayer in its unitary business and, if so, the amount to be included.</a:t>
            </a:r>
          </a:p>
          <a:p>
            <a:pPr marL="548640"/>
            <a:r>
              <a:rPr lang="en-GB" dirty="0" smtClean="0"/>
              <a:t>The taxpayer in its combined report included $399 million in the denominator of the property factor, which purportedly represented the fair market value of the entire timberland in 1974, the year that the taxpayer stated the land was placed in productive use. The FTB disallowed that inclusion.</a:t>
            </a:r>
          </a:p>
          <a:p>
            <a:pPr marL="548640"/>
            <a:r>
              <a:rPr lang="en-GB" dirty="0" smtClean="0"/>
              <a:t>The SBE concluded that the taxpayer must use the reasonable market rental value of the property rather than its fair market value. </a:t>
            </a:r>
            <a:endParaRPr lang="en-US" dirty="0" smtClean="0"/>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Property Factor – Special Issues</a:t>
            </a:r>
            <a:endParaRPr lang="en-US" b="0" i="0" dirty="0"/>
          </a:p>
        </p:txBody>
      </p:sp>
      <p:sp>
        <p:nvSpPr>
          <p:cNvPr id="5" name="Date Placeholder 4"/>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p:txBody>
          <a:bodyPr/>
          <a:lstStyle/>
          <a:p>
            <a:fld id="{2A650BFF-BAF5-400C-A987-52EFE6C6CD00}" type="slidenum">
              <a:rPr lang="en-GB" smtClean="0">
                <a:solidFill>
                  <a:srgbClr val="000000"/>
                </a:solidFill>
              </a:rPr>
              <a:pPr/>
              <a:t>205</a:t>
            </a:fld>
            <a:endParaRPr lang="en-GB" dirty="0">
              <a:solidFill>
                <a:srgbClr val="000000"/>
              </a:solidFill>
            </a:endParaRPr>
          </a:p>
        </p:txBody>
      </p:sp>
    </p:spTree>
    <p:extLst>
      <p:ext uri="{BB962C8B-B14F-4D97-AF65-F5344CB8AC3E}">
        <p14:creationId xmlns:p14="http://schemas.microsoft.com/office/powerpoint/2010/main" val="2365022071"/>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GB" i="1" dirty="0" smtClean="0"/>
              <a:t>Matter of Weyerhaeuser Co. and Subsidiaries</a:t>
            </a:r>
            <a:r>
              <a:rPr lang="en-GB" dirty="0" smtClean="0"/>
              <a:t>, No. 103555 (Cal. St. Bd. of Equal. Jan. 26, 2005): </a:t>
            </a:r>
          </a:p>
          <a:p>
            <a:pPr lvl="2"/>
            <a:r>
              <a:rPr lang="en-GB" dirty="0" smtClean="0"/>
              <a:t>The SBE concluded that the taxpayer failed to attribute a reasonable value to land leased from Canadian provincial governments for purposes of including such land in its property factor denominator. For property factor purposes, property rented by the taxpayer is valued at eight times the net annual rental rate, and annual rent includes consideration paid for the use of the property whether it is a fixed sum or a percentage of sales or profits. However, annual rent does not include "royalties based on extraction of natural resources." Under regulation 25137,"[</a:t>
            </a:r>
            <a:r>
              <a:rPr lang="en-GB" dirty="0" err="1" smtClean="0"/>
              <a:t>i</a:t>
            </a:r>
            <a:r>
              <a:rPr lang="en-GB" dirty="0" smtClean="0"/>
              <a:t>]f property owned by others is used by the taxpayer at no charge or rented by the taxpayer for a nominal rate, the net annual rental rate for such property shall be determined on the basis of a reasonable market rental rate for such property." </a:t>
            </a:r>
            <a:endParaRPr lang="en-US" dirty="0" smtClean="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Property Factor – Special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206</a:t>
            </a:fld>
            <a:endParaRPr lang="en-GB" dirty="0">
              <a:solidFill>
                <a:srgbClr val="000000"/>
              </a:solidFill>
            </a:endParaRPr>
          </a:p>
        </p:txBody>
      </p:sp>
    </p:spTree>
    <p:extLst>
      <p:ext uri="{BB962C8B-B14F-4D97-AF65-F5344CB8AC3E}">
        <p14:creationId xmlns:p14="http://schemas.microsoft.com/office/powerpoint/2010/main" val="2509533675"/>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Property in Transit</a:t>
            </a:r>
          </a:p>
          <a:p>
            <a:r>
              <a:rPr lang="en-US" i="1" dirty="0" smtClean="0"/>
              <a:t>Mercedes Benz of North America Inc. v. Comptroller of Treasury</a:t>
            </a:r>
            <a:r>
              <a:rPr lang="en-US" dirty="0" smtClean="0"/>
              <a:t>, (Md. Tax Ct. </a:t>
            </a:r>
            <a:br>
              <a:rPr lang="en-US" dirty="0" smtClean="0"/>
            </a:br>
            <a:r>
              <a:rPr lang="en-US" dirty="0" smtClean="0"/>
              <a:t>Oct. 7, 1988): </a:t>
            </a:r>
          </a:p>
          <a:p>
            <a:pPr lvl="1"/>
            <a:r>
              <a:rPr lang="en-US" dirty="0" smtClean="0"/>
              <a:t>The taxpayer had inventory in transit at the time it calculated its property factor. The taxpayer included the inventory destined for Maryland from Germany in its Maryland property factor denominator, but excluded it from the Maryland numerator. </a:t>
            </a:r>
          </a:p>
          <a:p>
            <a:pPr lvl="1"/>
            <a:r>
              <a:rPr lang="en-US" dirty="0" smtClean="0"/>
              <a:t>In rejecting this treatment, the Court stated “[</a:t>
            </a:r>
            <a:r>
              <a:rPr lang="en-US" dirty="0" err="1" smtClean="0"/>
              <a:t>i</a:t>
            </a:r>
            <a:r>
              <a:rPr lang="en-US" dirty="0" smtClean="0"/>
              <a:t>]f Petitioner wishes to include in-transit property in the denominator, in order to avoid a skewing of the factor in favor of tax avoidance, it must likewise include Maryland property in the numerator. If, as Petitioner suggests, in-transit inventory has no </a:t>
            </a:r>
            <a:r>
              <a:rPr lang="en-US" dirty="0" err="1" smtClean="0"/>
              <a:t>situs</a:t>
            </a:r>
            <a:r>
              <a:rPr lang="en-US" dirty="0" smtClean="0"/>
              <a:t> in Maryland and therefore should not be included in the numerator, then we believe that it has no </a:t>
            </a:r>
            <a:r>
              <a:rPr lang="en-US" dirty="0" err="1" smtClean="0"/>
              <a:t>situs</a:t>
            </a:r>
            <a:r>
              <a:rPr lang="en-US" dirty="0" smtClean="0"/>
              <a:t> anywhere and should not be included in the denominator.”</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Property Factor – Special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GB"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207</a:t>
            </a:fld>
            <a:endParaRPr lang="en-GB" dirty="0">
              <a:solidFill>
                <a:srgbClr val="000000"/>
              </a:solidFill>
            </a:endParaRPr>
          </a:p>
        </p:txBody>
      </p:sp>
    </p:spTree>
    <p:extLst>
      <p:ext uri="{BB962C8B-B14F-4D97-AF65-F5344CB8AC3E}">
        <p14:creationId xmlns:p14="http://schemas.microsoft.com/office/powerpoint/2010/main" val="2917484635"/>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Property in Transit</a:t>
            </a:r>
          </a:p>
          <a:p>
            <a:r>
              <a:rPr lang="en-US" i="1" dirty="0" smtClean="0"/>
              <a:t>Mercedes Benz of North America Inc. v. Comptroller of Treasury</a:t>
            </a:r>
            <a:r>
              <a:rPr lang="en-US" dirty="0" smtClean="0"/>
              <a:t>, (Md. Tax Ct. </a:t>
            </a:r>
            <a:br>
              <a:rPr lang="en-US" dirty="0" smtClean="0"/>
            </a:br>
            <a:r>
              <a:rPr lang="en-US" dirty="0" smtClean="0"/>
              <a:t>Oct. 7, 1988): </a:t>
            </a:r>
          </a:p>
          <a:p>
            <a:pPr lvl="1"/>
            <a:r>
              <a:rPr lang="en-IN" dirty="0" smtClean="0"/>
              <a:t>Maryland has since adopted MD Reg. 03.04.03.08, which provides that property in transit shall be sourced to the destination state for purposes of calculating the property factor.</a:t>
            </a:r>
            <a:r>
              <a:rPr lang="en-US" dirty="0" smtClean="0"/>
              <a:t>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Property Factor – Special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208</a:t>
            </a:fld>
            <a:endParaRPr lang="en-GB" dirty="0">
              <a:solidFill>
                <a:srgbClr val="000000"/>
              </a:solidFill>
            </a:endParaRPr>
          </a:p>
        </p:txBody>
      </p:sp>
    </p:spTree>
    <p:extLst>
      <p:ext uri="{BB962C8B-B14F-4D97-AF65-F5344CB8AC3E}">
        <p14:creationId xmlns:p14="http://schemas.microsoft.com/office/powerpoint/2010/main" val="2315140070"/>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Loan Inclusion and Sourcing for Financial </a:t>
            </a:r>
            <a:r>
              <a:rPr lang="en-US" b="1" dirty="0"/>
              <a:t>I</a:t>
            </a:r>
            <a:r>
              <a:rPr lang="en-US" b="1" dirty="0" smtClean="0"/>
              <a:t>nstituti0ons</a:t>
            </a:r>
          </a:p>
          <a:p>
            <a:r>
              <a:rPr lang="en-US" dirty="0" smtClean="0"/>
              <a:t>Some states, e.g</a:t>
            </a:r>
            <a:r>
              <a:rPr lang="en-US" dirty="0"/>
              <a:t>.</a:t>
            </a:r>
            <a:r>
              <a:rPr lang="en-US" dirty="0" smtClean="0"/>
              <a:t> CA and Mass., continue to use a property factor for financial institutions for which loans are included.  The proper sourcing for loans can be unclear.</a:t>
            </a:r>
          </a:p>
          <a:p>
            <a:pPr marL="285750" indent="-285750">
              <a:buFont typeface="Arial" panose="020B0604020202020204" pitchFamily="34" charset="0"/>
              <a:buChar char="•"/>
            </a:pPr>
            <a:r>
              <a:rPr lang="en-US" dirty="0" smtClean="0"/>
              <a:t>California – Cal. Reg. 25137-4.2 provides for sourcing of loans based on solicitation, investigation, negotiation, approval, and administration (SINAA)</a:t>
            </a:r>
          </a:p>
          <a:p>
            <a:pPr marL="833438" lvl="2" indent="-285750">
              <a:buFont typeface="Arial" panose="020B0604020202020204" pitchFamily="34" charset="0"/>
              <a:buChar char="•"/>
            </a:pPr>
            <a:r>
              <a:rPr lang="en-US" dirty="0" smtClean="0"/>
              <a:t>How are loans sourced which are acquired from third parties?</a:t>
            </a:r>
          </a:p>
          <a:p>
            <a:pPr marL="285750" indent="-285750">
              <a:buFont typeface="Arial" panose="020B0604020202020204" pitchFamily="34" charset="0"/>
              <a:buChar char="•"/>
            </a:pPr>
            <a:r>
              <a:rPr lang="en-US" dirty="0" smtClean="0"/>
              <a:t>Massachusetts –</a:t>
            </a:r>
            <a:r>
              <a:rPr lang="en-US" i="1" dirty="0" smtClean="0"/>
              <a:t>First Marblehead</a:t>
            </a:r>
          </a:p>
          <a:p>
            <a:pPr lvl="2" indent="0">
              <a:buNone/>
            </a:pPr>
            <a:r>
              <a:rPr lang="en-US" dirty="0" smtClean="0"/>
              <a:t>Mass. Supreme Court did not attribute third party activity </a:t>
            </a:r>
            <a:r>
              <a:rPr lang="en-US" dirty="0"/>
              <a:t>(such as servicing) </a:t>
            </a:r>
            <a:r>
              <a:rPr lang="en-US" dirty="0" smtClean="0"/>
              <a:t>to the third party resulting in 100% sourcing of the loan to First Marblehead in Mass., the state of its commercial domicile.</a:t>
            </a:r>
          </a:p>
          <a:p>
            <a:pPr lvl="2" indent="0">
              <a:buNone/>
            </a:pPr>
            <a:endParaRPr lang="en-US" b="1"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Property Factor – Special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209</a:t>
            </a:fld>
            <a:endParaRPr lang="en-GB" dirty="0">
              <a:solidFill>
                <a:srgbClr val="000000"/>
              </a:solidFill>
            </a:endParaRPr>
          </a:p>
        </p:txBody>
      </p:sp>
    </p:spTree>
    <p:extLst>
      <p:ext uri="{BB962C8B-B14F-4D97-AF65-F5344CB8AC3E}">
        <p14:creationId xmlns:p14="http://schemas.microsoft.com/office/powerpoint/2010/main" val="1942980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smtClean="0"/>
              <a:t>Impact of Federal Regulations on State Tax Base</a:t>
            </a:r>
            <a:endParaRPr lang="en-US" b="1" dirty="0" smtClean="0"/>
          </a:p>
          <a:p>
            <a:r>
              <a:rPr lang="en-US" b="1" dirty="0" smtClean="0"/>
              <a:t>Proposed </a:t>
            </a:r>
            <a:r>
              <a:rPr lang="en-US" b="1" dirty="0"/>
              <a:t>section 385 regulations </a:t>
            </a:r>
            <a:endParaRPr lang="en-US" b="1" dirty="0" smtClean="0"/>
          </a:p>
          <a:p>
            <a:pPr lvl="1"/>
            <a:r>
              <a:rPr lang="en-US" dirty="0"/>
              <a:t>Guidance released on April 4, 2016 with temporary Section 7847 anti-inversion regulations, with stated intent to limit ‘earnings stripping’</a:t>
            </a:r>
          </a:p>
          <a:p>
            <a:pPr lvl="1"/>
            <a:r>
              <a:rPr lang="en-US" dirty="0"/>
              <a:t>Section 385 proposed regulations are not limited to inverted companies, but apply to both US- and foreign-headquartered companies operating in the United </a:t>
            </a:r>
            <a:r>
              <a:rPr lang="en-US" dirty="0" smtClean="0"/>
              <a:t>States</a:t>
            </a:r>
          </a:p>
          <a:p>
            <a:pPr lvl="1"/>
            <a:endParaRPr lang="en-US" dirty="0" smtClean="0"/>
          </a:p>
        </p:txBody>
      </p:sp>
      <p:sp>
        <p:nvSpPr>
          <p:cNvPr id="3" name="Title 2"/>
          <p:cNvSpPr>
            <a:spLocks noGrp="1"/>
          </p:cNvSpPr>
          <p:nvPr>
            <p:ph type="title"/>
          </p:nvPr>
        </p:nvSpPr>
        <p:spPr/>
        <p:txBody>
          <a:bodyPr/>
          <a:lstStyle/>
          <a:p>
            <a:r>
              <a:rPr lang="en-GB" dirty="0"/>
              <a:t>Advanced Income Tax Track</a:t>
            </a:r>
            <a:r>
              <a:rPr lang="en-IN" dirty="0"/>
              <a:t/>
            </a:r>
            <a:br>
              <a:rPr lang="en-IN" dirty="0"/>
            </a:br>
            <a:r>
              <a:rPr lang="en-IN" b="0" i="0" dirty="0"/>
              <a:t>Overview</a:t>
            </a:r>
            <a:endParaRPr lang="en-US" dirty="0"/>
          </a:p>
        </p:txBody>
      </p:sp>
      <p:sp>
        <p:nvSpPr>
          <p:cNvPr id="4" name="Date Placeholder 3"/>
          <p:cNvSpPr>
            <a:spLocks noGrp="1"/>
          </p:cNvSpPr>
          <p:nvPr>
            <p:ph type="dt" sz="half" idx="16"/>
          </p:nvPr>
        </p:nvSpPr>
        <p:spPr/>
        <p:txBody>
          <a:bodyPr/>
          <a:lstStyle/>
          <a:p>
            <a:r>
              <a:rPr lang="en-US" smtClean="0"/>
              <a:t>June 14, 2017</a:t>
            </a:r>
            <a:endParaRPr lang="en-US" dirty="0"/>
          </a:p>
        </p:txBody>
      </p:sp>
      <p:sp>
        <p:nvSpPr>
          <p:cNvPr id="5" name="Footer Placeholder 4"/>
          <p:cNvSpPr>
            <a:spLocks noGrp="1"/>
          </p:cNvSpPr>
          <p:nvPr>
            <p:ph type="ftr" sz="quarter" idx="17"/>
          </p:nvPr>
        </p:nvSpPr>
        <p:spPr/>
        <p:txBody>
          <a:bodyPr/>
          <a:lstStyle/>
          <a:p>
            <a:pPr>
              <a:defRPr/>
            </a:pPr>
            <a:r>
              <a:rPr lang="en-GB"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r>
              <a:rPr lang="en-GB" smtClean="0"/>
              <a:t> </a:t>
            </a:r>
            <a:fld id="{6B22BB8E-5BF0-42CE-A011-AD609F148EE5}" type="slidenum">
              <a:rPr lang="en-GB" smtClean="0"/>
              <a:pPr>
                <a:defRPr/>
              </a:pPr>
              <a:t>21</a:t>
            </a:fld>
            <a:endParaRPr lang="en-GB" dirty="0"/>
          </a:p>
        </p:txBody>
      </p:sp>
    </p:spTree>
    <p:extLst>
      <p:ext uri="{BB962C8B-B14F-4D97-AF65-F5344CB8AC3E}">
        <p14:creationId xmlns:p14="http://schemas.microsoft.com/office/powerpoint/2010/main" val="206120482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a:spcAft>
                <a:spcPts val="600"/>
              </a:spcAft>
            </a:pPr>
            <a:r>
              <a:rPr lang="en-US" b="1" dirty="0" smtClean="0"/>
              <a:t>Extraterritorial Property</a:t>
            </a:r>
          </a:p>
          <a:p>
            <a:pPr lvl="1">
              <a:spcAft>
                <a:spcPts val="600"/>
              </a:spcAft>
            </a:pPr>
            <a:r>
              <a:rPr lang="en-US" i="1" dirty="0" smtClean="0"/>
              <a:t>Communications Satellite Corporation v. Franchise Tax Board</a:t>
            </a:r>
            <a:r>
              <a:rPr lang="en-US" dirty="0" smtClean="0"/>
              <a:t>, 156 Cal.App.3d 726 (1984):</a:t>
            </a:r>
          </a:p>
          <a:p>
            <a:pPr lvl="2">
              <a:spcAft>
                <a:spcPts val="600"/>
              </a:spcAft>
            </a:pPr>
            <a:r>
              <a:rPr lang="en-US" dirty="0" smtClean="0"/>
              <a:t>The Court held that a satellite and a ground station function only when used together, and because the ground station is located in California, the satellite is also “used” in California. Therefore, both the ground station and the satellite must be placed in the property factor numerator. </a:t>
            </a:r>
          </a:p>
          <a:p>
            <a:pPr lvl="1">
              <a:spcAft>
                <a:spcPts val="600"/>
              </a:spcAft>
            </a:pPr>
            <a:r>
              <a:rPr lang="en-US" dirty="0" smtClean="0"/>
              <a:t>In contrast, the MTC regulations recommend </a:t>
            </a:r>
            <a:r>
              <a:rPr lang="en-US" dirty="0" err="1" smtClean="0"/>
              <a:t>throwout</a:t>
            </a:r>
            <a:r>
              <a:rPr lang="en-US" dirty="0" smtClean="0"/>
              <a:t> of extraterritorial/nowhere property. </a:t>
            </a:r>
          </a:p>
          <a:p>
            <a:pPr lvl="1">
              <a:spcAft>
                <a:spcPts val="600"/>
              </a:spcAft>
            </a:pPr>
            <a:r>
              <a:rPr lang="en-US" dirty="0" smtClean="0"/>
              <a:t>See also </a:t>
            </a:r>
            <a:r>
              <a:rPr lang="en-US" i="1" dirty="0" smtClean="0"/>
              <a:t>Twentieth Century Fox Films</a:t>
            </a:r>
            <a:r>
              <a:rPr lang="en-US" dirty="0" smtClean="0"/>
              <a:t>, Oregon Supreme Court (1985) wherein the court held that the value of films attributed to Oregon should include the total value of the films, including the value of film negatives located in California, and not merely the much lower value of film positives actually located in Oregon. California’s Motion Picture etc Producer special apportionment regulation essentially takes the same approach.</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Property Factor – Special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210</a:t>
            </a:fld>
            <a:endParaRPr lang="en-GB" dirty="0">
              <a:solidFill>
                <a:srgbClr val="000000"/>
              </a:solidFill>
            </a:endParaRPr>
          </a:p>
        </p:txBody>
      </p:sp>
    </p:spTree>
    <p:extLst>
      <p:ext uri="{BB962C8B-B14F-4D97-AF65-F5344CB8AC3E}">
        <p14:creationId xmlns:p14="http://schemas.microsoft.com/office/powerpoint/2010/main" val="1128280115"/>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482137" y="605118"/>
            <a:ext cx="8179724" cy="5922085"/>
            <a:chOff x="530352" y="685800"/>
            <a:chExt cx="8997696" cy="6711696"/>
          </a:xfrm>
        </p:grpSpPr>
        <p:sp>
          <p:nvSpPr>
            <p:cNvPr id="14"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15"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16"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rgbClr val="A32020"/>
                </a:solidFill>
              </a:endParaRPr>
            </a:p>
          </p:txBody>
        </p:sp>
        <p:grpSp>
          <p:nvGrpSpPr>
            <p:cNvPr id="3" name="Group 600" hidden="1"/>
            <p:cNvGrpSpPr/>
            <p:nvPr/>
          </p:nvGrpSpPr>
          <p:grpSpPr>
            <a:xfrm>
              <a:off x="530352" y="6016752"/>
              <a:ext cx="8997696" cy="609600"/>
              <a:chOff x="530352" y="6016752"/>
              <a:chExt cx="8997696" cy="609600"/>
            </a:xfrm>
          </p:grpSpPr>
          <p:sp>
            <p:nvSpPr>
              <p:cNvPr id="53"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4"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9"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60"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61"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4" name="Group 500" hidden="1"/>
            <p:cNvGrpSpPr/>
            <p:nvPr/>
          </p:nvGrpSpPr>
          <p:grpSpPr>
            <a:xfrm>
              <a:off x="530352" y="5257800"/>
              <a:ext cx="8997696" cy="609600"/>
              <a:chOff x="530352" y="5257800"/>
              <a:chExt cx="8997696" cy="609600"/>
            </a:xfrm>
          </p:grpSpPr>
          <p:sp>
            <p:nvSpPr>
              <p:cNvPr id="47"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8"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9"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0"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1"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2"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5" name="Group 400" hidden="1"/>
            <p:cNvGrpSpPr/>
            <p:nvPr/>
          </p:nvGrpSpPr>
          <p:grpSpPr>
            <a:xfrm>
              <a:off x="530352" y="4498848"/>
              <a:ext cx="8997696" cy="609600"/>
              <a:chOff x="530352" y="4498848"/>
              <a:chExt cx="8997696" cy="609600"/>
            </a:xfrm>
          </p:grpSpPr>
          <p:sp>
            <p:nvSpPr>
              <p:cNvPr id="41"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2"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3"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4"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5"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6"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6" name="Group 300" hidden="1"/>
            <p:cNvGrpSpPr/>
            <p:nvPr/>
          </p:nvGrpSpPr>
          <p:grpSpPr>
            <a:xfrm>
              <a:off x="530352" y="3730752"/>
              <a:ext cx="8997696" cy="609600"/>
              <a:chOff x="530352" y="3730752"/>
              <a:chExt cx="8997696" cy="609600"/>
            </a:xfrm>
          </p:grpSpPr>
          <p:sp>
            <p:nvSpPr>
              <p:cNvPr id="35"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6"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7"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8"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9"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0"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11" name="Group 200" hidden="1"/>
            <p:cNvGrpSpPr/>
            <p:nvPr/>
          </p:nvGrpSpPr>
          <p:grpSpPr>
            <a:xfrm>
              <a:off x="530352" y="2971800"/>
              <a:ext cx="8997696" cy="609600"/>
              <a:chOff x="530352" y="2971800"/>
              <a:chExt cx="8997696" cy="609600"/>
            </a:xfrm>
          </p:grpSpPr>
          <p:sp>
            <p:nvSpPr>
              <p:cNvPr id="29"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0"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1"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2"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3"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4"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12" name="Group 100" hidden="1"/>
            <p:cNvGrpSpPr/>
            <p:nvPr/>
          </p:nvGrpSpPr>
          <p:grpSpPr>
            <a:xfrm>
              <a:off x="530352" y="2212848"/>
              <a:ext cx="8997696" cy="609600"/>
              <a:chOff x="530352" y="2212848"/>
              <a:chExt cx="8997696" cy="609600"/>
            </a:xfrm>
          </p:grpSpPr>
          <p:sp>
            <p:nvSpPr>
              <p:cNvPr id="23"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4"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5"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6"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7"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8"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sp>
        <p:nvSpPr>
          <p:cNvPr id="57" name="Textbox"/>
          <p:cNvSpPr txBox="1"/>
          <p:nvPr>
            <p:custDataLst>
              <p:tags r:id="rId3"/>
            </p:custDataLst>
          </p:nvPr>
        </p:nvSpPr>
        <p:spPr>
          <a:xfrm>
            <a:off x="541453" y="1262048"/>
            <a:ext cx="540212" cy="169277"/>
          </a:xfrm>
          <a:prstGeom prst="rect">
            <a:avLst/>
          </a:prstGeom>
          <a:noFill/>
        </p:spPr>
        <p:txBody>
          <a:bodyPr wrap="none" lIns="0" tIns="0" rIns="0" bIns="0" rtlCol="0">
            <a:spAutoFit/>
          </a:bodyPr>
          <a:lstStyle/>
          <a:p>
            <a:r>
              <a:rPr lang="en-US" sz="1100" b="1" dirty="0">
                <a:solidFill>
                  <a:srgbClr val="A32020"/>
                </a:solidFill>
                <a:latin typeface="Georgia" pitchFamily="18" charset="0"/>
              </a:rPr>
              <a:t>Section</a:t>
            </a:r>
          </a:p>
        </p:txBody>
      </p:sp>
      <p:sp>
        <p:nvSpPr>
          <p:cNvPr id="58" name="Textbox"/>
          <p:cNvSpPr txBox="1"/>
          <p:nvPr>
            <p:custDataLst>
              <p:tags r:id="rId4"/>
            </p:custDataLst>
          </p:nvPr>
        </p:nvSpPr>
        <p:spPr>
          <a:xfrm>
            <a:off x="1356101" y="1262048"/>
            <a:ext cx="681277" cy="169277"/>
          </a:xfrm>
          <a:prstGeom prst="rect">
            <a:avLst/>
          </a:prstGeom>
          <a:noFill/>
        </p:spPr>
        <p:txBody>
          <a:bodyPr wrap="none" lIns="0" tIns="0" rIns="0" bIns="0" rtlCol="0">
            <a:spAutoFit/>
          </a:bodyPr>
          <a:lstStyle/>
          <a:p>
            <a:r>
              <a:rPr lang="en-US" sz="1100" b="1" dirty="0">
                <a:solidFill>
                  <a:srgbClr val="A32020"/>
                </a:solidFill>
                <a:latin typeface="Georgia" pitchFamily="18" charset="0"/>
              </a:rPr>
              <a:t>Overview</a:t>
            </a:r>
          </a:p>
        </p:txBody>
      </p:sp>
      <p:cxnSp>
        <p:nvCxnSpPr>
          <p:cNvPr id="8" name="Straight Connector 7"/>
          <p:cNvCxnSpPr/>
          <p:nvPr/>
        </p:nvCxnSpPr>
        <p:spPr>
          <a:xfrm>
            <a:off x="484303" y="1210235"/>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4303" y="1455964"/>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5"/>
          </p:nvPr>
        </p:nvSpPr>
        <p:spPr/>
        <p:txBody>
          <a:bodyPr/>
          <a:lstStyle/>
          <a:p>
            <a:pPr marL="442913" indent="-342900">
              <a:buAutoNum type="alphaUcPeriod" startAt="2"/>
            </a:pPr>
            <a:r>
              <a:rPr lang="en-US" dirty="0" smtClean="0"/>
              <a:t>The Payroll Factor</a:t>
            </a:r>
          </a:p>
          <a:p>
            <a:pPr marL="715963" lvl="1" indent="-342900">
              <a:buFont typeface="+mj-lt"/>
              <a:buAutoNum type="arabicPeriod"/>
            </a:pPr>
            <a:r>
              <a:rPr lang="en-US" dirty="0" smtClean="0"/>
              <a:t>Overview</a:t>
            </a:r>
          </a:p>
          <a:p>
            <a:pPr marL="715963" lvl="1" indent="-342900">
              <a:buFont typeface="+mj-lt"/>
              <a:buAutoNum type="arabicPeriod"/>
            </a:pPr>
            <a:r>
              <a:rPr lang="en-US" dirty="0" smtClean="0"/>
              <a:t>Variations</a:t>
            </a:r>
          </a:p>
          <a:p>
            <a:pPr marL="715963" lvl="1" indent="-342900">
              <a:buFont typeface="+mj-lt"/>
              <a:buAutoNum type="arabicPeriod"/>
            </a:pPr>
            <a:r>
              <a:rPr lang="en-US" dirty="0" smtClean="0"/>
              <a:t>Special Issues</a:t>
            </a:r>
            <a:endParaRPr lang="en-US" sz="1800" dirty="0" smtClean="0"/>
          </a:p>
        </p:txBody>
      </p:sp>
      <p:sp>
        <p:nvSpPr>
          <p:cNvPr id="55" name="Title 54"/>
          <p:cNvSpPr>
            <a:spLocks noGrp="1"/>
          </p:cNvSpPr>
          <p:nvPr>
            <p:ph type="title"/>
          </p:nvPr>
        </p:nvSpPr>
        <p:spPr/>
        <p:txBody>
          <a:bodyPr/>
          <a:lstStyle/>
          <a:p>
            <a:r>
              <a:rPr lang="en-IN" dirty="0"/>
              <a:t>Table of Contents</a:t>
            </a:r>
          </a:p>
        </p:txBody>
      </p:sp>
      <p:sp>
        <p:nvSpPr>
          <p:cNvPr id="7" name="Date Placeholder 6"/>
          <p:cNvSpPr>
            <a:spLocks noGrp="1"/>
          </p:cNvSpPr>
          <p:nvPr>
            <p:ph type="dt" sz="half" idx="16"/>
          </p:nvPr>
        </p:nvSpPr>
        <p:spPr/>
        <p:txBody>
          <a:bodyPr/>
          <a:lstStyle/>
          <a:p>
            <a:r>
              <a:rPr lang="en-US" smtClean="0">
                <a:solidFill>
                  <a:srgbClr val="000000"/>
                </a:solidFill>
              </a:rPr>
              <a:t>June 14, 2017</a:t>
            </a:r>
            <a:endParaRPr lang="en-US" dirty="0">
              <a:solidFill>
                <a:srgbClr val="000000"/>
              </a:solidFill>
            </a:endParaRPr>
          </a:p>
        </p:txBody>
      </p:sp>
      <p:sp>
        <p:nvSpPr>
          <p:cNvPr id="17" name="Footer Placeholder 16"/>
          <p:cNvSpPr>
            <a:spLocks noGrp="1"/>
          </p:cNvSpPr>
          <p:nvPr>
            <p:ph type="ftr" sz="quarter" idx="17"/>
          </p:nvPr>
        </p:nvSpPr>
        <p:spPr/>
        <p:txBody>
          <a:bodyPr/>
          <a:lstStyle/>
          <a:p>
            <a:r>
              <a:rPr lang="en-GB" smtClean="0">
                <a:solidFill>
                  <a:srgbClr val="000000"/>
                </a:solidFill>
              </a:rPr>
              <a:t>UC Davis Summer Tax Institute</a:t>
            </a:r>
            <a:endParaRPr lang="en-GB" dirty="0">
              <a:solidFill>
                <a:srgbClr val="000000"/>
              </a:solidFill>
            </a:endParaRPr>
          </a:p>
        </p:txBody>
      </p:sp>
      <p:sp>
        <p:nvSpPr>
          <p:cNvPr id="18" name="Slide Number Placeholder 17"/>
          <p:cNvSpPr>
            <a:spLocks noGrp="1"/>
          </p:cNvSpPr>
          <p:nvPr>
            <p:ph type="sldNum" sz="quarter" idx="18"/>
          </p:nvPr>
        </p:nvSpPr>
        <p:spPr/>
        <p:txBody>
          <a:bodyPr/>
          <a:lstStyle/>
          <a:p>
            <a:fld id="{6B22BB8E-5BF0-42CE-A011-AD609F148EE5}" type="slidenum">
              <a:rPr lang="en-GB" smtClean="0">
                <a:solidFill>
                  <a:srgbClr val="000000"/>
                </a:solidFill>
              </a:rPr>
              <a:pPr/>
              <a:t>211</a:t>
            </a:fld>
            <a:endParaRPr lang="en-GB" dirty="0">
              <a:solidFill>
                <a:srgbClr val="000000"/>
              </a:solidFill>
            </a:endParaRPr>
          </a:p>
        </p:txBody>
      </p:sp>
    </p:spTree>
    <p:custDataLst>
      <p:tags r:id="rId1"/>
    </p:custDataLst>
    <p:extLst>
      <p:ext uri="{BB962C8B-B14F-4D97-AF65-F5344CB8AC3E}">
        <p14:creationId xmlns:p14="http://schemas.microsoft.com/office/powerpoint/2010/main" val="3261378884"/>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What is Payroll</a:t>
            </a:r>
          </a:p>
          <a:p>
            <a:r>
              <a:rPr lang="en-US" dirty="0" smtClean="0"/>
              <a:t>General Rules</a:t>
            </a:r>
          </a:p>
          <a:p>
            <a:pPr lvl="1"/>
            <a:r>
              <a:rPr lang="en-US" dirty="0" smtClean="0"/>
              <a:t>Under UDITPA and the Multistate Tax Commission (MTC) Regulations, the payroll factor includes amounts paid for compensation by the taxpayer in the regular course of its trade or business.</a:t>
            </a:r>
          </a:p>
          <a:p>
            <a:r>
              <a:rPr lang="en-US" dirty="0" smtClean="0"/>
              <a:t>Compensation</a:t>
            </a:r>
          </a:p>
          <a:p>
            <a:pPr lvl="1"/>
            <a:r>
              <a:rPr lang="en-US" dirty="0" smtClean="0"/>
              <a:t>Compensation is defined as “wages, salaries, commissions and any other form of remuneration paid to employees for personal services.” UDITPA § 1(c). The states generally interpret compensation as encompassing any item, whether paid in cash or in kind, that constitutes gross income under the Internal Revenue Code.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Payroll Factor – 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212</a:t>
            </a:fld>
            <a:endParaRPr lang="en-GB" dirty="0">
              <a:solidFill>
                <a:srgbClr val="000000"/>
              </a:solidFill>
            </a:endParaRPr>
          </a:p>
        </p:txBody>
      </p:sp>
    </p:spTree>
    <p:extLst>
      <p:ext uri="{BB962C8B-B14F-4D97-AF65-F5344CB8AC3E}">
        <p14:creationId xmlns:p14="http://schemas.microsoft.com/office/powerpoint/2010/main" val="2860659984"/>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US" dirty="0" smtClean="0"/>
              <a:t>Compensation does not include any amounts paid to independent contractors or any other person not properly classified as an employee. UDITPA does not define the term “employee,” but it is interpreted using the common law rules governing the Federal Insurance Contributions Act (FICA).</a:t>
            </a:r>
          </a:p>
          <a:p>
            <a:pPr lvl="1"/>
            <a:r>
              <a:rPr lang="en-US" dirty="0" smtClean="0"/>
              <a:t>Some states exclude executive compensation from the payroll factor on the theory that it tends to distort the factor.</a:t>
            </a:r>
          </a:p>
          <a:p>
            <a:r>
              <a:rPr lang="en-US" dirty="0" smtClean="0"/>
              <a:t>Other Rules for Inclusion and Exclusion</a:t>
            </a:r>
          </a:p>
          <a:p>
            <a:pPr lvl="1"/>
            <a:r>
              <a:rPr lang="en-US" dirty="0" smtClean="0"/>
              <a:t>Payroll that is capitalized in the basis of a self-constructed asset is also included in the payroll factor. See MTC Reg. Sec. IV.13.(a)(2).</a:t>
            </a:r>
          </a:p>
          <a:p>
            <a:pPr lvl="1"/>
            <a:r>
              <a:rPr lang="en-US" dirty="0" smtClean="0"/>
              <a:t>Payroll related to activities generating non-business income should be excluded from the payroll factor. See MTC Reg. Sec. IV.13.(a)(2).</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Payroll Factor – 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213</a:t>
            </a:fld>
            <a:endParaRPr lang="en-GB" dirty="0">
              <a:solidFill>
                <a:srgbClr val="000000"/>
              </a:solidFill>
            </a:endParaRPr>
          </a:p>
        </p:txBody>
      </p:sp>
    </p:spTree>
    <p:extLst>
      <p:ext uri="{BB962C8B-B14F-4D97-AF65-F5344CB8AC3E}">
        <p14:creationId xmlns:p14="http://schemas.microsoft.com/office/powerpoint/2010/main" val="2505054958"/>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b="1" dirty="0" smtClean="0"/>
              <a:t>Where is the Source </a:t>
            </a:r>
          </a:p>
          <a:p>
            <a:pPr lvl="1"/>
            <a:r>
              <a:rPr lang="en-IN" dirty="0" smtClean="0"/>
              <a:t>The numerator of the payroll factor includes compensation paid to employees for services rendered within the state. See UDITPA Sec. 13.</a:t>
            </a:r>
          </a:p>
          <a:p>
            <a:pPr lvl="1"/>
            <a:r>
              <a:rPr lang="en-IN" dirty="0" smtClean="0"/>
              <a:t>If an employee works both within and without the state, then the wages are sourced in accordance with the rules set forth in the Model Unemployment Compensation Act, which require application of four successive tests (see below) for sourcing the wages. This is an “all or nothing” sourcing rule -- the compensation paid to employees working in multiple states is not divided among the various states' numerators.</a:t>
            </a:r>
          </a:p>
        </p:txBody>
      </p:sp>
      <p:sp>
        <p:nvSpPr>
          <p:cNvPr id="2" name="Title 1"/>
          <p:cNvSpPr>
            <a:spLocks noGrp="1"/>
          </p:cNvSpPr>
          <p:nvPr>
            <p:ph type="title"/>
          </p:nvPr>
        </p:nvSpPr>
        <p:spPr/>
        <p:txBody>
          <a:bodyPr/>
          <a:lstStyle/>
          <a:p>
            <a:r>
              <a:rPr lang="en-IN" dirty="0" smtClean="0"/>
              <a:t>Advanced Income Tax Track</a:t>
            </a:r>
            <a:br>
              <a:rPr lang="en-IN" dirty="0" smtClean="0"/>
            </a:br>
            <a:r>
              <a:rPr lang="en-IN" b="0" i="0" dirty="0" smtClean="0"/>
              <a:t>Payroll Factor – Variations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214</a:t>
            </a:fld>
            <a:endParaRPr lang="en-GB" dirty="0">
              <a:solidFill>
                <a:srgbClr val="000000"/>
              </a:solidFill>
            </a:endParaRPr>
          </a:p>
        </p:txBody>
      </p:sp>
    </p:spTree>
    <p:extLst>
      <p:ext uri="{BB962C8B-B14F-4D97-AF65-F5344CB8AC3E}">
        <p14:creationId xmlns:p14="http://schemas.microsoft.com/office/powerpoint/2010/main" val="4005816166"/>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r>
              <a:rPr lang="en-US" dirty="0" smtClean="0"/>
              <a:t>4 Tests (applied successively)</a:t>
            </a:r>
          </a:p>
          <a:p>
            <a:pPr marL="274320" lvl="1" indent="-274320">
              <a:buFont typeface="+mj-lt"/>
              <a:buAutoNum type="arabicPeriod"/>
            </a:pPr>
            <a:r>
              <a:rPr lang="en-US" dirty="0" smtClean="0"/>
              <a:t>Source to state where majority of services are performed, if only incidental services are performed outside the state.</a:t>
            </a:r>
          </a:p>
          <a:p>
            <a:pPr marL="274320" lvl="1" indent="-274320">
              <a:buFont typeface="+mj-lt"/>
              <a:buAutoNum type="arabicPeriod"/>
            </a:pPr>
            <a:r>
              <a:rPr lang="en-US" dirty="0" smtClean="0"/>
              <a:t>If employee’s services outside the state are more than incidental, source wages to the state that is the base of operations for the employee, as long as some services are performed in that state.</a:t>
            </a:r>
          </a:p>
          <a:p>
            <a:pPr marL="548640" lvl="2" indent="-274320">
              <a:buFont typeface="+mj-lt"/>
              <a:buAutoNum type="alphaLcPeriod"/>
            </a:pPr>
            <a:r>
              <a:rPr lang="en-US" dirty="0" smtClean="0"/>
              <a:t>“Base of Operations”: Place of more or less permanent nature from which the employee starts work and to which he/she ordinarily returns to complete work.</a:t>
            </a:r>
          </a:p>
          <a:p>
            <a:pPr marL="274320" lvl="1" indent="-274320">
              <a:buFont typeface="+mj-lt"/>
              <a:buAutoNum type="arabicPeriod"/>
            </a:pPr>
            <a:r>
              <a:rPr lang="en-US" b="1" dirty="0" smtClean="0"/>
              <a:t>If second test does not apply, source wages to the state from which the employer exercises direction and control, only as long as some services are performed in that state.</a:t>
            </a:r>
          </a:p>
          <a:p>
            <a:pPr marL="274320" lvl="1" indent="-274320">
              <a:buFont typeface="+mj-lt"/>
              <a:buAutoNum type="arabicPeriod"/>
            </a:pPr>
            <a:r>
              <a:rPr lang="en-US" dirty="0" smtClean="0"/>
              <a:t>If the employee’s wages cannot be sourced under the three preceding tests, use his/her state of residence.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Payroll Factor – Variations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3" name="Footer Placeholder 2"/>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215</a:t>
            </a:fld>
            <a:endParaRPr lang="en-GB" dirty="0">
              <a:solidFill>
                <a:srgbClr val="000000"/>
              </a:solidFill>
            </a:endParaRPr>
          </a:p>
        </p:txBody>
      </p:sp>
    </p:spTree>
    <p:extLst>
      <p:ext uri="{BB962C8B-B14F-4D97-AF65-F5344CB8AC3E}">
        <p14:creationId xmlns:p14="http://schemas.microsoft.com/office/powerpoint/2010/main" val="2233518450"/>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Creation of “Nowhere” Income</a:t>
            </a:r>
          </a:p>
          <a:p>
            <a:pPr lvl="1"/>
            <a:r>
              <a:rPr lang="en-US" dirty="0" smtClean="0"/>
              <a:t>To the extent that payroll is assignable to a state where the taxpayer lacks nexus, the payroll escapes inclusion in any state's numerator, thereby generating “nowhere” income.</a:t>
            </a:r>
          </a:p>
        </p:txBody>
      </p:sp>
      <p:sp>
        <p:nvSpPr>
          <p:cNvPr id="2" name="Title 1"/>
          <p:cNvSpPr>
            <a:spLocks noGrp="1"/>
          </p:cNvSpPr>
          <p:nvPr>
            <p:ph type="title"/>
          </p:nvPr>
        </p:nvSpPr>
        <p:spPr/>
        <p:txBody>
          <a:bodyPr/>
          <a:lstStyle/>
          <a:p>
            <a:r>
              <a:rPr lang="en-IN" dirty="0" smtClean="0"/>
              <a:t>Advanced Income Tax Track</a:t>
            </a:r>
            <a:br>
              <a:rPr lang="en-IN" dirty="0" smtClean="0"/>
            </a:br>
            <a:r>
              <a:rPr lang="en-IN" b="0" i="0" dirty="0" smtClean="0"/>
              <a:t>Payroll Factor – Variations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216</a:t>
            </a:fld>
            <a:endParaRPr lang="en-GB" dirty="0">
              <a:solidFill>
                <a:srgbClr val="000000"/>
              </a:solidFill>
            </a:endParaRPr>
          </a:p>
        </p:txBody>
      </p:sp>
    </p:spTree>
    <p:extLst>
      <p:ext uri="{BB962C8B-B14F-4D97-AF65-F5344CB8AC3E}">
        <p14:creationId xmlns:p14="http://schemas.microsoft.com/office/powerpoint/2010/main" val="412980836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a:spcAft>
                <a:spcPts val="800"/>
              </a:spcAft>
            </a:pPr>
            <a:r>
              <a:rPr lang="en-IN" dirty="0" smtClean="0"/>
              <a:t>All or Nothing Sourcing</a:t>
            </a:r>
          </a:p>
          <a:p>
            <a:pPr lvl="1">
              <a:spcAft>
                <a:spcPts val="800"/>
              </a:spcAft>
            </a:pPr>
            <a:r>
              <a:rPr lang="en-IN" i="1" dirty="0" smtClean="0"/>
              <a:t>Cooper Tire &amp; Rubber Co. v. Tax Commissioner</a:t>
            </a:r>
            <a:r>
              <a:rPr lang="en-IN" dirty="0" smtClean="0"/>
              <a:t>, 639 N.E.2d 27 (1994):</a:t>
            </a:r>
          </a:p>
          <a:p>
            <a:pPr lvl="2">
              <a:spcAft>
                <a:spcPts val="800"/>
              </a:spcAft>
            </a:pPr>
            <a:r>
              <a:rPr lang="en-IN" dirty="0" smtClean="0"/>
              <a:t>The Supreme Court of Ohio rejected an Ohio-based manufacturer's argument that compensation paid to its employee operators of mobile property used inside and outside the state should be sourced to Ohio's payroll factor in accordance with percentage of use methods.</a:t>
            </a:r>
          </a:p>
          <a:p>
            <a:pPr lvl="1">
              <a:spcAft>
                <a:spcPts val="800"/>
              </a:spcAft>
            </a:pPr>
            <a:r>
              <a:rPr lang="en-IN" i="1" dirty="0" smtClean="0"/>
              <a:t>Appeal of New York Football Giants, Inc</a:t>
            </a:r>
            <a:r>
              <a:rPr lang="en-IN" dirty="0" smtClean="0"/>
              <a:t>., Cal. St. Bd. of Equal. </a:t>
            </a:r>
            <a:br>
              <a:rPr lang="en-IN" dirty="0" smtClean="0"/>
            </a:br>
            <a:r>
              <a:rPr lang="en-IN" dirty="0" smtClean="0"/>
              <a:t>(Feb. 3, 1977)</a:t>
            </a:r>
          </a:p>
          <a:p>
            <a:pPr lvl="2">
              <a:spcAft>
                <a:spcPts val="800"/>
              </a:spcAft>
            </a:pPr>
            <a:r>
              <a:rPr lang="en-IN" dirty="0" smtClean="0"/>
              <a:t>The Board of Equalization held that compensation should be sourced to California’s payroll factor on a pro rata basis.</a:t>
            </a:r>
          </a:p>
          <a:p>
            <a:pPr lvl="1">
              <a:spcAft>
                <a:spcPts val="800"/>
              </a:spcAft>
            </a:pPr>
            <a:r>
              <a:rPr lang="en-IN" dirty="0" smtClean="0"/>
              <a:t>Section 25137-8.2, Motion Picture and Television Film Producers, Distributors, and Television Networks</a:t>
            </a:r>
          </a:p>
          <a:p>
            <a:pPr lvl="2">
              <a:spcAft>
                <a:spcPts val="800"/>
              </a:spcAft>
            </a:pPr>
            <a:r>
              <a:rPr lang="en-IN" dirty="0" smtClean="0"/>
              <a:t>“Compensation of employees in the production of a film on location shall be attributed to the state where the services are or were performed.”</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Payroll Factor – Special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217</a:t>
            </a:fld>
            <a:endParaRPr lang="en-GB" dirty="0">
              <a:solidFill>
                <a:srgbClr val="000000"/>
              </a:solidFill>
            </a:endParaRPr>
          </a:p>
        </p:txBody>
      </p:sp>
    </p:spTree>
    <p:extLst>
      <p:ext uri="{BB962C8B-B14F-4D97-AF65-F5344CB8AC3E}">
        <p14:creationId xmlns:p14="http://schemas.microsoft.com/office/powerpoint/2010/main" val="3421007073"/>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Base of Operations</a:t>
            </a:r>
          </a:p>
          <a:p>
            <a:r>
              <a:rPr lang="en-IN" i="1" dirty="0" smtClean="0"/>
              <a:t>In re Appeal of Photo-Marker Corporation of California</a:t>
            </a:r>
            <a:r>
              <a:rPr lang="en-IN" dirty="0" smtClean="0"/>
              <a:t>, Cal. St. Bd. of Equal., Nov. 19, 1986: </a:t>
            </a:r>
          </a:p>
          <a:p>
            <a:pPr lvl="1"/>
            <a:r>
              <a:rPr lang="en-IN" dirty="0" smtClean="0"/>
              <a:t>The taxpayer argued that the employees’ executive duties in New York were more important and permanent than their jobs in California, and that the base of operations for the employees was New York at the parent’s corporate headquarters. The California State Board of Equalization disagreed, and cited Regulation 25133 which provides that if the employee’s services are performed both within and without California, the compensation will be attributed to California if the employee’s “base of operations” is in California. The Board found the evidence demonstrated the base of operations was in California, based upon the long-term presence of the individuals in California and their business-related duties in California.</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Payroll Factor – Special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218</a:t>
            </a:fld>
            <a:endParaRPr lang="en-GB" dirty="0">
              <a:solidFill>
                <a:srgbClr val="000000"/>
              </a:solidFill>
            </a:endParaRPr>
          </a:p>
        </p:txBody>
      </p:sp>
    </p:spTree>
    <p:extLst>
      <p:ext uri="{BB962C8B-B14F-4D97-AF65-F5344CB8AC3E}">
        <p14:creationId xmlns:p14="http://schemas.microsoft.com/office/powerpoint/2010/main" val="3874709811"/>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i="1" dirty="0" smtClean="0"/>
              <a:t>A.W. Chesterton v. Commissioner of Revenue</a:t>
            </a:r>
            <a:r>
              <a:rPr lang="en-IN" dirty="0" smtClean="0"/>
              <a:t>, 37 Mass. App. Ct. 936, 641 N.E.2d 1353 (1994):</a:t>
            </a:r>
          </a:p>
          <a:p>
            <a:pPr lvl="1"/>
            <a:r>
              <a:rPr lang="en-IN" dirty="0" smtClean="0"/>
              <a:t>The Appeals Court of Massachusetts upheld the Appellate Tax Board's ruling that wages were properly sourced to the numerator of the Massachusetts payroll factor where the corporation had employees working out of their homes outside of the state, but spending some time in the state. The corporation failed to meet its burden of proving that its employees had a base of operations outside of the state, or alternatively, that its employees were directed and controlled from outside of the state.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Payroll Factor – Special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219</a:t>
            </a:fld>
            <a:endParaRPr lang="en-GB" dirty="0">
              <a:solidFill>
                <a:srgbClr val="000000"/>
              </a:solidFill>
            </a:endParaRPr>
          </a:p>
        </p:txBody>
      </p:sp>
    </p:spTree>
    <p:extLst>
      <p:ext uri="{BB962C8B-B14F-4D97-AF65-F5344CB8AC3E}">
        <p14:creationId xmlns:p14="http://schemas.microsoft.com/office/powerpoint/2010/main" val="134407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pPr marL="0" lvl="1" indent="0">
              <a:buNone/>
            </a:pPr>
            <a:r>
              <a:rPr lang="en-US" dirty="0"/>
              <a:t>Impact of Federal Regulations on State Tax </a:t>
            </a:r>
            <a:r>
              <a:rPr lang="en-US" dirty="0" smtClean="0"/>
              <a:t>Base (continued)</a:t>
            </a:r>
          </a:p>
          <a:p>
            <a:pPr lvl="1"/>
            <a:r>
              <a:rPr lang="en-US" b="1" dirty="0" smtClean="0"/>
              <a:t>Proposed </a:t>
            </a:r>
            <a:r>
              <a:rPr lang="en-US" b="1" dirty="0"/>
              <a:t>section 385 </a:t>
            </a:r>
            <a:r>
              <a:rPr lang="en-US" b="1" dirty="0" smtClean="0"/>
              <a:t>regulation:</a:t>
            </a:r>
            <a:endParaRPr lang="en-US" b="1" dirty="0"/>
          </a:p>
          <a:p>
            <a:pPr lvl="2"/>
            <a:r>
              <a:rPr lang="en-US" dirty="0"/>
              <a:t>Affect broad categories of related-party debt transactions, regardless of the debt instrument’s characteristics or purpose</a:t>
            </a:r>
          </a:p>
          <a:p>
            <a:pPr lvl="2"/>
            <a:r>
              <a:rPr lang="en-US" dirty="0"/>
              <a:t>Impact typical day-to-day international treasury management practices, such as cash pooling and related-party financing</a:t>
            </a:r>
          </a:p>
          <a:p>
            <a:pPr lvl="2"/>
            <a:r>
              <a:rPr lang="en-US" dirty="0"/>
              <a:t>Allow IRS on audit to </a:t>
            </a:r>
            <a:r>
              <a:rPr lang="en-US" dirty="0" err="1"/>
              <a:t>recharacterize</a:t>
            </a:r>
            <a:r>
              <a:rPr lang="en-US" dirty="0"/>
              <a:t> debt as equity or part equity / part debt</a:t>
            </a:r>
          </a:p>
          <a:p>
            <a:pPr lvl="2"/>
            <a:r>
              <a:rPr lang="en-US" dirty="0"/>
              <a:t>Require contemporaneous documentation with respect to the characterization of related-party financial instruments as debt</a:t>
            </a:r>
          </a:p>
          <a:p>
            <a:pPr lvl="2"/>
            <a:r>
              <a:rPr lang="en-US" dirty="0"/>
              <a:t>Apply retroactively to financial instruments issued after April 4, 2016, once regulations are finalized</a:t>
            </a:r>
          </a:p>
          <a:p>
            <a:endParaRPr lang="en-US" dirty="0"/>
          </a:p>
        </p:txBody>
      </p:sp>
      <p:sp>
        <p:nvSpPr>
          <p:cNvPr id="3" name="Title 2"/>
          <p:cNvSpPr>
            <a:spLocks noGrp="1"/>
          </p:cNvSpPr>
          <p:nvPr>
            <p:ph type="title"/>
          </p:nvPr>
        </p:nvSpPr>
        <p:spPr/>
        <p:txBody>
          <a:bodyPr/>
          <a:lstStyle/>
          <a:p>
            <a:r>
              <a:rPr lang="en-GB" dirty="0"/>
              <a:t>Advanced Income Tax Track</a:t>
            </a:r>
            <a:r>
              <a:rPr lang="en-IN" dirty="0"/>
              <a:t/>
            </a:r>
            <a:br>
              <a:rPr lang="en-IN" dirty="0"/>
            </a:br>
            <a:r>
              <a:rPr lang="en-IN" b="0" i="0" dirty="0"/>
              <a:t>Overview</a:t>
            </a:r>
            <a:endParaRPr lang="en-US" dirty="0"/>
          </a:p>
        </p:txBody>
      </p:sp>
      <p:sp>
        <p:nvSpPr>
          <p:cNvPr id="4" name="Date Placeholder 3"/>
          <p:cNvSpPr>
            <a:spLocks noGrp="1"/>
          </p:cNvSpPr>
          <p:nvPr>
            <p:ph type="dt" sz="half" idx="16"/>
          </p:nvPr>
        </p:nvSpPr>
        <p:spPr/>
        <p:txBody>
          <a:bodyPr/>
          <a:lstStyle/>
          <a:p>
            <a:r>
              <a:rPr lang="en-US" smtClean="0"/>
              <a:t>June 14, 2017</a:t>
            </a:r>
            <a:endParaRPr lang="en-US" dirty="0"/>
          </a:p>
        </p:txBody>
      </p:sp>
      <p:sp>
        <p:nvSpPr>
          <p:cNvPr id="5" name="Footer Placeholder 4"/>
          <p:cNvSpPr>
            <a:spLocks noGrp="1"/>
          </p:cNvSpPr>
          <p:nvPr>
            <p:ph type="ftr" sz="quarter" idx="17"/>
          </p:nvPr>
        </p:nvSpPr>
        <p:spPr/>
        <p:txBody>
          <a:bodyPr/>
          <a:lstStyle/>
          <a:p>
            <a:pPr>
              <a:defRPr/>
            </a:pPr>
            <a:r>
              <a:rPr lang="en-GB"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r>
              <a:rPr lang="en-GB" smtClean="0"/>
              <a:t> </a:t>
            </a:r>
            <a:fld id="{6B22BB8E-5BF0-42CE-A011-AD609F148EE5}" type="slidenum">
              <a:rPr lang="en-GB" smtClean="0"/>
              <a:pPr>
                <a:defRPr/>
              </a:pPr>
              <a:t>22</a:t>
            </a:fld>
            <a:endParaRPr lang="en-GB" dirty="0"/>
          </a:p>
        </p:txBody>
      </p:sp>
    </p:spTree>
    <p:extLst>
      <p:ext uri="{BB962C8B-B14F-4D97-AF65-F5344CB8AC3E}">
        <p14:creationId xmlns:p14="http://schemas.microsoft.com/office/powerpoint/2010/main" val="1260796409"/>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Fully Reimbursed</a:t>
            </a:r>
          </a:p>
          <a:p>
            <a:r>
              <a:rPr lang="en-US" i="1" dirty="0" smtClean="0"/>
              <a:t>In the matter of Appeal of Hercules, Inc</a:t>
            </a:r>
            <a:r>
              <a:rPr lang="en-US" dirty="0" smtClean="0"/>
              <a:t>., Kansas Board of Tax Appeals, Docket No. 1998-1666-DT, 03/15/2000</a:t>
            </a:r>
          </a:p>
          <a:p>
            <a:pPr lvl="1"/>
            <a:r>
              <a:rPr lang="en-US" dirty="0" smtClean="0"/>
              <a:t>The Taxpayer was required to include payroll for munitions factory employees in the payroll factor, even though the U.S. government reimbursed the taxpayer for operating the property and payroll expenses. </a:t>
            </a:r>
            <a:endParaRPr lang="en-IN" dirty="0" smtClean="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Payroll Factor – Special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220</a:t>
            </a:fld>
            <a:endParaRPr lang="en-GB" dirty="0">
              <a:solidFill>
                <a:srgbClr val="000000"/>
              </a:solidFill>
            </a:endParaRPr>
          </a:p>
        </p:txBody>
      </p:sp>
    </p:spTree>
    <p:extLst>
      <p:ext uri="{BB962C8B-B14F-4D97-AF65-F5344CB8AC3E}">
        <p14:creationId xmlns:p14="http://schemas.microsoft.com/office/powerpoint/2010/main" val="169333068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Loaned Employees</a:t>
            </a:r>
          </a:p>
          <a:p>
            <a:r>
              <a:rPr lang="en-US" dirty="0" smtClean="0"/>
              <a:t>Intercompany Use of Employees</a:t>
            </a:r>
          </a:p>
          <a:p>
            <a:pPr lvl="1"/>
            <a:r>
              <a:rPr lang="en-US" dirty="0" smtClean="0"/>
              <a:t>It is not unusual for affiliated companies to loan employees to one another under cost reimbursement arrangements, whereby the company compensating the employee is reimbursed by the company for which the employee performed the services. In this context, the question arises which company's payroll factor should include the employee compensation.</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Payroll Factor – Special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221</a:t>
            </a:fld>
            <a:endParaRPr lang="en-GB" dirty="0">
              <a:solidFill>
                <a:srgbClr val="000000"/>
              </a:solidFill>
            </a:endParaRPr>
          </a:p>
        </p:txBody>
      </p:sp>
    </p:spTree>
    <p:extLst>
      <p:ext uri="{BB962C8B-B14F-4D97-AF65-F5344CB8AC3E}">
        <p14:creationId xmlns:p14="http://schemas.microsoft.com/office/powerpoint/2010/main" val="4170315644"/>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i="1" dirty="0" smtClean="0"/>
              <a:t>C&amp;D Chemical Products Inc. v. State of Alabama Department of Revenue</a:t>
            </a:r>
            <a:r>
              <a:rPr lang="en-US" dirty="0" smtClean="0"/>
              <a:t>, No. CORP. 00-258 (Feb. 9, 2001): </a:t>
            </a:r>
          </a:p>
          <a:p>
            <a:r>
              <a:rPr lang="en-US" dirty="0" smtClean="0"/>
              <a:t>The Alabama Department of Revenue, Administrative Law Division, ruled that in computing the payroll factor, compensation includes amounts paid to another as reimbursement for services provided by shared employees. </a:t>
            </a:r>
          </a:p>
          <a:p>
            <a:r>
              <a:rPr lang="en-US" dirty="0" smtClean="0"/>
              <a:t>In finding that the taxpayer properly included its distributive share of the partnership's payroll in its payroll factor, which included the administrative fee that related to reimbursement for shared employee services, the ALJ noted that “compensation” includes amounts paid in reparation for services. There was nothing in the statute which excluded from the payroll factor amounts paid for services provided by indirect employees. The shared employees contributed to the production of the partnership's income, and thus the compensation paid was properly included in the apportionment formula.</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Payroll Factor – Special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222</a:t>
            </a:fld>
            <a:endParaRPr lang="en-GB" dirty="0">
              <a:solidFill>
                <a:srgbClr val="000000"/>
              </a:solidFill>
            </a:endParaRPr>
          </a:p>
        </p:txBody>
      </p:sp>
    </p:spTree>
    <p:extLst>
      <p:ext uri="{BB962C8B-B14F-4D97-AF65-F5344CB8AC3E}">
        <p14:creationId xmlns:p14="http://schemas.microsoft.com/office/powerpoint/2010/main" val="2233345167"/>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Leased Employees</a:t>
            </a:r>
          </a:p>
          <a:p>
            <a:r>
              <a:rPr lang="en-US" dirty="0" smtClean="0"/>
              <a:t>Which company should include the compensation of the leased employee in its payroll factor - the lessor or the lessee (or both). Most of the states addressing this issue seem to be moving toward inclusion in the lessee's payroll factor.</a:t>
            </a:r>
          </a:p>
          <a:p>
            <a:pPr lvl="1"/>
            <a:r>
              <a:rPr lang="en-US" dirty="0" smtClean="0"/>
              <a:t>Massachusetts Regulations provide that “[c]</a:t>
            </a:r>
            <a:r>
              <a:rPr lang="en-US" dirty="0" err="1" smtClean="0"/>
              <a:t>ompensation</a:t>
            </a:r>
            <a:r>
              <a:rPr lang="en-US" dirty="0" smtClean="0"/>
              <a:t> paid for personal services rendered by leased employees is includible in the payroll factor of the taxpayer if the taxpayer is the recipient of the services of the leased employee. Compensation for personal services rendered by leased employees to client companies is excluded from the payroll factor of employee leasing companies.” 830 C.M.R. 63.38.1(8)(e)(1).</a:t>
            </a:r>
          </a:p>
          <a:p>
            <a:pPr lvl="1"/>
            <a:r>
              <a:rPr lang="en-US" dirty="0" smtClean="0"/>
              <a:t>Query: If leased property is included in both the lessor and lessee’s property factor, should leased employees be included in both party’s payroll factor?</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Payroll Factor – Special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223</a:t>
            </a:fld>
            <a:endParaRPr lang="en-GB" dirty="0">
              <a:solidFill>
                <a:srgbClr val="000000"/>
              </a:solidFill>
            </a:endParaRPr>
          </a:p>
        </p:txBody>
      </p:sp>
    </p:spTree>
    <p:extLst>
      <p:ext uri="{BB962C8B-B14F-4D97-AF65-F5344CB8AC3E}">
        <p14:creationId xmlns:p14="http://schemas.microsoft.com/office/powerpoint/2010/main" val="1085246683"/>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Contractors</a:t>
            </a:r>
          </a:p>
          <a:p>
            <a:pPr lvl="1"/>
            <a:r>
              <a:rPr lang="en-US" i="1" dirty="0" smtClean="0"/>
              <a:t>Appeal of </a:t>
            </a:r>
            <a:r>
              <a:rPr lang="en-US" i="1" dirty="0" err="1" smtClean="0"/>
              <a:t>Lipps</a:t>
            </a:r>
            <a:r>
              <a:rPr lang="en-US" i="1" dirty="0" smtClean="0"/>
              <a:t>, Inc.</a:t>
            </a:r>
            <a:r>
              <a:rPr lang="en-US" dirty="0" smtClean="0"/>
              <a:t> (87-SBE-017): Only amounts paid directly to "employees" are included in the payroll factor. Citing Ca. Admin. Code § 25132(a)(3), “Payments made to an independent contractor or-any other person not properly classifiable as an employee are excluded.”</a:t>
            </a:r>
          </a:p>
          <a:p>
            <a:pPr lvl="1"/>
            <a:r>
              <a:rPr lang="it-IT" i="1" dirty="0" smtClean="0"/>
              <a:t>Lancaster Colony Corp. et al. v. Limbach</a:t>
            </a:r>
            <a:r>
              <a:rPr lang="it-IT" dirty="0" smtClean="0"/>
              <a:t>, 524 NE2d 1389: The Supreme Court of Ohio agreed with the Commissioner that contractors are not employees and may not be used in the calculation of the payroll factor. However, the court went on to say that the Commissioner may approve an alternative method of apportionemnt, including one that modifies the payroll factor to include independent contractors if it more fairly reflects the taxpayer’s business activity in Ohio.</a:t>
            </a:r>
            <a:endParaRPr lang="en-US" dirty="0" smtClean="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Payroll Factor – Special Issues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224</a:t>
            </a:fld>
            <a:endParaRPr lang="en-GB" dirty="0">
              <a:solidFill>
                <a:srgbClr val="000000"/>
              </a:solidFill>
            </a:endParaRPr>
          </a:p>
        </p:txBody>
      </p:sp>
    </p:spTree>
    <p:extLst>
      <p:ext uri="{BB962C8B-B14F-4D97-AF65-F5344CB8AC3E}">
        <p14:creationId xmlns:p14="http://schemas.microsoft.com/office/powerpoint/2010/main" val="2272578825"/>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r>
              <a:rPr lang="en-IN" b="0" i="0" dirty="0"/>
              <a:t>Section 3</a:t>
            </a:r>
            <a:br>
              <a:rPr lang="en-IN" b="0" i="0" dirty="0"/>
            </a:br>
            <a:r>
              <a:rPr lang="en-IN" dirty="0">
                <a:solidFill>
                  <a:schemeClr val="accent6"/>
                </a:solidFill>
              </a:rPr>
              <a:t>The Sales </a:t>
            </a:r>
            <a:r>
              <a:rPr lang="en-IN" dirty="0" smtClean="0">
                <a:solidFill>
                  <a:schemeClr val="accent6"/>
                </a:solidFill>
              </a:rPr>
              <a:t>Factor</a:t>
            </a:r>
            <a:endParaRPr lang="en-GB" dirty="0">
              <a:solidFill>
                <a:schemeClr val="accent6"/>
              </a:solidFill>
            </a:endParaRPr>
          </a:p>
        </p:txBody>
      </p:sp>
      <p:sp>
        <p:nvSpPr>
          <p:cNvPr id="9" name="Footer Placeholder 16"/>
          <p:cNvSpPr>
            <a:spLocks noGrp="1"/>
          </p:cNvSpPr>
          <p:nvPr>
            <p:ph type="ftr" sz="quarter" idx="10"/>
          </p:nvPr>
        </p:nvSpPr>
        <p:spPr>
          <a:xfrm>
            <a:off x="533400" y="6324600"/>
            <a:ext cx="5257800" cy="152400"/>
          </a:xfrm>
        </p:spPr>
        <p:txBody>
          <a:bodyPr/>
          <a:lstStyle/>
          <a:p>
            <a:r>
              <a:rPr lang="en-GB" smtClean="0">
                <a:solidFill>
                  <a:srgbClr val="FFFFFF"/>
                </a:solidFill>
              </a:rPr>
              <a:t>UC Davis Summer Tax Institute</a:t>
            </a:r>
            <a:endParaRPr lang="en-GB" dirty="0">
              <a:solidFill>
                <a:srgbClr val="FFFFFF"/>
              </a:solidFill>
            </a:endParaRPr>
          </a:p>
        </p:txBody>
      </p:sp>
      <p:sp>
        <p:nvSpPr>
          <p:cNvPr id="13" name="Slide Number Placeholder 12"/>
          <p:cNvSpPr>
            <a:spLocks noGrp="1"/>
          </p:cNvSpPr>
          <p:nvPr>
            <p:ph type="sldNum" sz="quarter" idx="11"/>
          </p:nvPr>
        </p:nvSpPr>
        <p:spPr/>
        <p:txBody>
          <a:bodyPr/>
          <a:lstStyle/>
          <a:p>
            <a:fld id="{74AC9AB3-AB7F-4D99-AC95-E8E98338D449}" type="slidenum">
              <a:rPr lang="en-GB" smtClean="0">
                <a:solidFill>
                  <a:srgbClr val="FFFFFF"/>
                </a:solidFill>
              </a:rPr>
              <a:pPr/>
              <a:t>225</a:t>
            </a:fld>
            <a:endParaRPr lang="en-GB" dirty="0">
              <a:solidFill>
                <a:srgbClr val="FFFFFF"/>
              </a:solidFill>
            </a:endParaRPr>
          </a:p>
        </p:txBody>
      </p:sp>
      <p:sp>
        <p:nvSpPr>
          <p:cNvPr id="4" name="Date Placeholder 3"/>
          <p:cNvSpPr>
            <a:spLocks noGrp="1"/>
          </p:cNvSpPr>
          <p:nvPr>
            <p:ph type="dt" sz="half" idx="12"/>
          </p:nvPr>
        </p:nvSpPr>
        <p:spPr/>
        <p:txBody>
          <a:bodyPr/>
          <a:lstStyle/>
          <a:p>
            <a:r>
              <a:rPr lang="en-US" smtClean="0">
                <a:solidFill>
                  <a:srgbClr val="FFFFFF"/>
                </a:solidFill>
              </a:rPr>
              <a:t>June 14, 2017</a:t>
            </a:r>
            <a:endParaRPr lang="en-GB" dirty="0">
              <a:solidFill>
                <a:srgbClr val="FFFFFF"/>
              </a:solidFill>
            </a:endParaRPr>
          </a:p>
        </p:txBody>
      </p:sp>
    </p:spTree>
    <p:extLst>
      <p:ext uri="{BB962C8B-B14F-4D97-AF65-F5344CB8AC3E}">
        <p14:creationId xmlns:p14="http://schemas.microsoft.com/office/powerpoint/2010/main" val="605766639"/>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482137" y="605118"/>
            <a:ext cx="8179724" cy="5922085"/>
            <a:chOff x="530352" y="685800"/>
            <a:chExt cx="8997696" cy="6711696"/>
          </a:xfrm>
        </p:grpSpPr>
        <p:sp>
          <p:nvSpPr>
            <p:cNvPr id="14"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15"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16"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rgbClr val="A32020"/>
                </a:solidFill>
              </a:endParaRPr>
            </a:p>
          </p:txBody>
        </p:sp>
        <p:grpSp>
          <p:nvGrpSpPr>
            <p:cNvPr id="3" name="Group 600" hidden="1"/>
            <p:cNvGrpSpPr/>
            <p:nvPr/>
          </p:nvGrpSpPr>
          <p:grpSpPr>
            <a:xfrm>
              <a:off x="530352" y="6016752"/>
              <a:ext cx="8997696" cy="609600"/>
              <a:chOff x="530352" y="6016752"/>
              <a:chExt cx="8997696" cy="609600"/>
            </a:xfrm>
          </p:grpSpPr>
          <p:sp>
            <p:nvSpPr>
              <p:cNvPr id="53"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4"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9"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60"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61"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4" name="Group 500" hidden="1"/>
            <p:cNvGrpSpPr/>
            <p:nvPr/>
          </p:nvGrpSpPr>
          <p:grpSpPr>
            <a:xfrm>
              <a:off x="530352" y="5257800"/>
              <a:ext cx="8997696" cy="609600"/>
              <a:chOff x="530352" y="5257800"/>
              <a:chExt cx="8997696" cy="609600"/>
            </a:xfrm>
          </p:grpSpPr>
          <p:sp>
            <p:nvSpPr>
              <p:cNvPr id="47"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8"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9"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0"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1"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52"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5" name="Group 400" hidden="1"/>
            <p:cNvGrpSpPr/>
            <p:nvPr/>
          </p:nvGrpSpPr>
          <p:grpSpPr>
            <a:xfrm>
              <a:off x="530352" y="4498848"/>
              <a:ext cx="8997696" cy="609600"/>
              <a:chOff x="530352" y="4498848"/>
              <a:chExt cx="8997696" cy="609600"/>
            </a:xfrm>
          </p:grpSpPr>
          <p:sp>
            <p:nvSpPr>
              <p:cNvPr id="41"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2"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3"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4"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5"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6"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6" name="Group 300" hidden="1"/>
            <p:cNvGrpSpPr/>
            <p:nvPr/>
          </p:nvGrpSpPr>
          <p:grpSpPr>
            <a:xfrm>
              <a:off x="530352" y="3730752"/>
              <a:ext cx="8997696" cy="609600"/>
              <a:chOff x="530352" y="3730752"/>
              <a:chExt cx="8997696" cy="609600"/>
            </a:xfrm>
          </p:grpSpPr>
          <p:sp>
            <p:nvSpPr>
              <p:cNvPr id="35"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6"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7"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8"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9"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40"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11" name="Group 200" hidden="1"/>
            <p:cNvGrpSpPr/>
            <p:nvPr/>
          </p:nvGrpSpPr>
          <p:grpSpPr>
            <a:xfrm>
              <a:off x="530352" y="2971800"/>
              <a:ext cx="8997696" cy="609600"/>
              <a:chOff x="530352" y="2971800"/>
              <a:chExt cx="8997696" cy="609600"/>
            </a:xfrm>
          </p:grpSpPr>
          <p:sp>
            <p:nvSpPr>
              <p:cNvPr id="29"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0"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1"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2"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3"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34"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nvGrpSpPr>
            <p:cNvPr id="12" name="Group 100" hidden="1"/>
            <p:cNvGrpSpPr/>
            <p:nvPr/>
          </p:nvGrpSpPr>
          <p:grpSpPr>
            <a:xfrm>
              <a:off x="530352" y="2212848"/>
              <a:ext cx="8997696" cy="609600"/>
              <a:chOff x="530352" y="2212848"/>
              <a:chExt cx="8997696" cy="609600"/>
            </a:xfrm>
          </p:grpSpPr>
          <p:sp>
            <p:nvSpPr>
              <p:cNvPr id="23"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4"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5"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6"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7"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sp>
            <p:nvSpPr>
              <p:cNvPr id="28"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solidFill>
                    <a:srgbClr val="000000"/>
                  </a:solidFill>
                </a:endParaRPr>
              </a:p>
            </p:txBody>
          </p:sp>
        </p:grpSp>
      </p:grpSp>
      <p:sp>
        <p:nvSpPr>
          <p:cNvPr id="57" name="Textbox"/>
          <p:cNvSpPr txBox="1"/>
          <p:nvPr>
            <p:custDataLst>
              <p:tags r:id="rId3"/>
            </p:custDataLst>
          </p:nvPr>
        </p:nvSpPr>
        <p:spPr>
          <a:xfrm>
            <a:off x="531928" y="1262048"/>
            <a:ext cx="540212" cy="169277"/>
          </a:xfrm>
          <a:prstGeom prst="rect">
            <a:avLst/>
          </a:prstGeom>
          <a:noFill/>
        </p:spPr>
        <p:txBody>
          <a:bodyPr wrap="none" lIns="0" tIns="0" rIns="0" bIns="0" rtlCol="0">
            <a:spAutoFit/>
          </a:bodyPr>
          <a:lstStyle/>
          <a:p>
            <a:r>
              <a:rPr lang="en-US" sz="1100" b="1" dirty="0">
                <a:solidFill>
                  <a:srgbClr val="A32020"/>
                </a:solidFill>
                <a:latin typeface="Georgia" pitchFamily="18" charset="0"/>
              </a:rPr>
              <a:t>Section</a:t>
            </a:r>
          </a:p>
        </p:txBody>
      </p:sp>
      <p:sp>
        <p:nvSpPr>
          <p:cNvPr id="58" name="Textbox"/>
          <p:cNvSpPr txBox="1"/>
          <p:nvPr>
            <p:custDataLst>
              <p:tags r:id="rId4"/>
            </p:custDataLst>
          </p:nvPr>
        </p:nvSpPr>
        <p:spPr>
          <a:xfrm>
            <a:off x="1451351" y="1262048"/>
            <a:ext cx="681277" cy="169277"/>
          </a:xfrm>
          <a:prstGeom prst="rect">
            <a:avLst/>
          </a:prstGeom>
          <a:noFill/>
        </p:spPr>
        <p:txBody>
          <a:bodyPr wrap="none" lIns="0" tIns="0" rIns="0" bIns="0" rtlCol="0">
            <a:spAutoFit/>
          </a:bodyPr>
          <a:lstStyle/>
          <a:p>
            <a:r>
              <a:rPr lang="en-US" sz="1100" b="1" dirty="0">
                <a:solidFill>
                  <a:srgbClr val="A32020"/>
                </a:solidFill>
                <a:latin typeface="Georgia" pitchFamily="18" charset="0"/>
              </a:rPr>
              <a:t>Overview</a:t>
            </a:r>
          </a:p>
        </p:txBody>
      </p:sp>
      <p:cxnSp>
        <p:nvCxnSpPr>
          <p:cNvPr id="8" name="Straight Connector 7"/>
          <p:cNvCxnSpPr/>
          <p:nvPr/>
        </p:nvCxnSpPr>
        <p:spPr>
          <a:xfrm>
            <a:off x="484303" y="1210235"/>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4303" y="1455964"/>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5"/>
          </p:nvPr>
        </p:nvSpPr>
        <p:spPr/>
        <p:txBody>
          <a:bodyPr/>
          <a:lstStyle/>
          <a:p>
            <a:pPr marL="914400" indent="-914400">
              <a:buFont typeface="+mj-lt"/>
              <a:buAutoNum type="arabicPeriod" startAt="3"/>
            </a:pPr>
            <a:r>
              <a:rPr lang="en-US" dirty="0" smtClean="0"/>
              <a:t>The Sales Factor</a:t>
            </a:r>
          </a:p>
          <a:p>
            <a:pPr marL="1493838" lvl="3" indent="-571500">
              <a:buFont typeface="+mj-lt"/>
              <a:buAutoNum type="alphaUcPeriod"/>
            </a:pPr>
            <a:r>
              <a:rPr lang="en-US" dirty="0" smtClean="0"/>
              <a:t>Sourcing Sales of Tangible Personal Property</a:t>
            </a:r>
          </a:p>
          <a:p>
            <a:pPr marL="1493838" lvl="3" indent="-571500">
              <a:buFont typeface="+mj-lt"/>
              <a:buAutoNum type="alphaUcPeriod"/>
            </a:pPr>
            <a:r>
              <a:rPr lang="en-US" dirty="0" smtClean="0"/>
              <a:t>Throwback and </a:t>
            </a:r>
            <a:r>
              <a:rPr lang="en-US" dirty="0" err="1" smtClean="0"/>
              <a:t>Throwout</a:t>
            </a:r>
            <a:endParaRPr lang="en-US" dirty="0" smtClean="0"/>
          </a:p>
          <a:p>
            <a:pPr marL="1493838" lvl="3" indent="-571500">
              <a:buFont typeface="+mj-lt"/>
              <a:buAutoNum type="alphaUcPeriod"/>
            </a:pPr>
            <a:r>
              <a:rPr lang="en-US" dirty="0" smtClean="0"/>
              <a:t>Variations on Throwback and </a:t>
            </a:r>
            <a:r>
              <a:rPr lang="en-US" dirty="0" err="1" smtClean="0"/>
              <a:t>Throwout</a:t>
            </a:r>
            <a:endParaRPr lang="en-US" dirty="0" smtClean="0"/>
          </a:p>
          <a:p>
            <a:pPr marL="1493838" lvl="3" indent="-571500">
              <a:buFont typeface="+mj-lt"/>
              <a:buAutoNum type="alphaUcPeriod"/>
            </a:pPr>
            <a:r>
              <a:rPr lang="en-US" dirty="0" smtClean="0"/>
              <a:t>Sourcing Receipts from Services and Intangibles</a:t>
            </a:r>
          </a:p>
          <a:p>
            <a:pPr marL="1493838" lvl="3" indent="-571500">
              <a:buFont typeface="+mj-lt"/>
              <a:buAutoNum type="alphaUcPeriod"/>
            </a:pPr>
            <a:r>
              <a:rPr lang="en-US" dirty="0" smtClean="0"/>
              <a:t>Gross Receipts</a:t>
            </a:r>
            <a:endParaRPr lang="en-US" dirty="0"/>
          </a:p>
        </p:txBody>
      </p:sp>
      <p:sp>
        <p:nvSpPr>
          <p:cNvPr id="55" name="Title 54"/>
          <p:cNvSpPr>
            <a:spLocks noGrp="1"/>
          </p:cNvSpPr>
          <p:nvPr>
            <p:ph type="title"/>
          </p:nvPr>
        </p:nvSpPr>
        <p:spPr/>
        <p:txBody>
          <a:bodyPr/>
          <a:lstStyle/>
          <a:p>
            <a:r>
              <a:rPr lang="en-IN" dirty="0"/>
              <a:t>Table of Contents</a:t>
            </a:r>
          </a:p>
        </p:txBody>
      </p:sp>
      <p:sp>
        <p:nvSpPr>
          <p:cNvPr id="7" name="Date Placeholder 6"/>
          <p:cNvSpPr>
            <a:spLocks noGrp="1"/>
          </p:cNvSpPr>
          <p:nvPr>
            <p:ph type="dt" sz="half" idx="16"/>
          </p:nvPr>
        </p:nvSpPr>
        <p:spPr/>
        <p:txBody>
          <a:bodyPr/>
          <a:lstStyle/>
          <a:p>
            <a:r>
              <a:rPr lang="en-US" smtClean="0">
                <a:solidFill>
                  <a:srgbClr val="000000"/>
                </a:solidFill>
              </a:rPr>
              <a:t>June 14, 2017</a:t>
            </a:r>
            <a:endParaRPr lang="en-US" dirty="0">
              <a:solidFill>
                <a:srgbClr val="000000"/>
              </a:solidFill>
            </a:endParaRPr>
          </a:p>
        </p:txBody>
      </p:sp>
      <p:sp>
        <p:nvSpPr>
          <p:cNvPr id="17" name="Footer Placeholder 16"/>
          <p:cNvSpPr>
            <a:spLocks noGrp="1"/>
          </p:cNvSpPr>
          <p:nvPr>
            <p:ph type="ftr" sz="quarter" idx="17"/>
          </p:nvPr>
        </p:nvSpPr>
        <p:spPr/>
        <p:txBody>
          <a:bodyPr/>
          <a:lstStyle/>
          <a:p>
            <a:r>
              <a:rPr lang="en-GB" smtClean="0">
                <a:solidFill>
                  <a:srgbClr val="000000"/>
                </a:solidFill>
              </a:rPr>
              <a:t>UC Davis Summer Tax Institute</a:t>
            </a:r>
            <a:endParaRPr lang="en-GB" dirty="0">
              <a:solidFill>
                <a:srgbClr val="000000"/>
              </a:solidFill>
            </a:endParaRPr>
          </a:p>
        </p:txBody>
      </p:sp>
      <p:sp>
        <p:nvSpPr>
          <p:cNvPr id="18" name="Slide Number Placeholder 17"/>
          <p:cNvSpPr>
            <a:spLocks noGrp="1"/>
          </p:cNvSpPr>
          <p:nvPr>
            <p:ph type="sldNum" sz="quarter" idx="18"/>
          </p:nvPr>
        </p:nvSpPr>
        <p:spPr/>
        <p:txBody>
          <a:bodyPr/>
          <a:lstStyle/>
          <a:p>
            <a:fld id="{6B22BB8E-5BF0-42CE-A011-AD609F148EE5}" type="slidenum">
              <a:rPr lang="en-GB" smtClean="0">
                <a:solidFill>
                  <a:srgbClr val="000000"/>
                </a:solidFill>
              </a:rPr>
              <a:pPr/>
              <a:t>226</a:t>
            </a:fld>
            <a:endParaRPr lang="en-GB" dirty="0">
              <a:solidFill>
                <a:srgbClr val="000000"/>
              </a:solidFill>
            </a:endParaRPr>
          </a:p>
        </p:txBody>
      </p:sp>
    </p:spTree>
    <p:custDataLst>
      <p:tags r:id="rId1"/>
    </p:custDataLst>
    <p:extLst>
      <p:ext uri="{BB962C8B-B14F-4D97-AF65-F5344CB8AC3E}">
        <p14:creationId xmlns:p14="http://schemas.microsoft.com/office/powerpoint/2010/main" val="3855274158"/>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UDITPA Definition</a:t>
            </a:r>
          </a:p>
          <a:p>
            <a:pPr lvl="1"/>
            <a:r>
              <a:rPr lang="en-US" dirty="0" smtClean="0"/>
              <a:t>Under UDITPA § 16, sales of tangible personal property are sourced to the state if:</a:t>
            </a:r>
          </a:p>
          <a:p>
            <a:pPr lvl="2"/>
            <a:r>
              <a:rPr lang="en-US" dirty="0" smtClean="0"/>
              <a:t>the property is delivered or shipped to a purchaser, other than the United States government, within this state regardless of the f.o.b. point or other conditions of the sale; or</a:t>
            </a:r>
          </a:p>
          <a:p>
            <a:pPr lvl="2"/>
            <a:r>
              <a:rPr lang="en-US" dirty="0" smtClean="0"/>
              <a:t>the property is shipped from an office, store, warehouse, factory, or other place of storage in this state and (1) the purchaser is the United States government or </a:t>
            </a:r>
            <a:br>
              <a:rPr lang="en-US" dirty="0" smtClean="0"/>
            </a:br>
            <a:r>
              <a:rPr lang="en-US" dirty="0" smtClean="0"/>
              <a:t>(2) the taxpayer is not taxable in the state of the purchaser.</a:t>
            </a:r>
          </a:p>
        </p:txBody>
      </p:sp>
      <p:sp>
        <p:nvSpPr>
          <p:cNvPr id="2" name="Title 1"/>
          <p:cNvSpPr>
            <a:spLocks noGrp="1"/>
          </p:cNvSpPr>
          <p:nvPr>
            <p:ph type="title"/>
          </p:nvPr>
        </p:nvSpPr>
        <p:spPr/>
        <p:txBody>
          <a:bodyPr/>
          <a:lstStyle/>
          <a:p>
            <a:pPr lvl="2"/>
            <a:r>
              <a:rPr lang="en-GB" dirty="0" smtClean="0"/>
              <a:t>Advanced Income Tax Track</a:t>
            </a:r>
            <a:br>
              <a:rPr lang="en-GB" dirty="0" smtClean="0"/>
            </a:br>
            <a:r>
              <a:rPr lang="en-US" b="0" i="0" dirty="0" smtClean="0"/>
              <a:t>Sourcing Sales of Tangible Personal Property</a:t>
            </a:r>
            <a:r>
              <a:rPr lang="en-GB" b="0" i="0" dirty="0" smtClean="0"/>
              <a:t/>
            </a:r>
            <a:br>
              <a:rPr lang="en-GB" b="0" i="0" dirty="0" smtClean="0"/>
            </a:b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227</a:t>
            </a:fld>
            <a:endParaRPr lang="en-GB" dirty="0">
              <a:solidFill>
                <a:srgbClr val="000000"/>
              </a:solidFill>
            </a:endParaRPr>
          </a:p>
        </p:txBody>
      </p:sp>
    </p:spTree>
    <p:extLst>
      <p:ext uri="{BB962C8B-B14F-4D97-AF65-F5344CB8AC3E}">
        <p14:creationId xmlns:p14="http://schemas.microsoft.com/office/powerpoint/2010/main" val="3680155156"/>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a:spcAft>
                <a:spcPts val="800"/>
              </a:spcAft>
            </a:pPr>
            <a:r>
              <a:rPr lang="en-US" dirty="0" smtClean="0"/>
              <a:t>MTC Regulations</a:t>
            </a:r>
          </a:p>
          <a:p>
            <a:pPr>
              <a:spcAft>
                <a:spcPts val="800"/>
              </a:spcAft>
            </a:pPr>
            <a:r>
              <a:rPr lang="en-US" dirty="0" smtClean="0"/>
              <a:t>MTC Reg.IV.16.(a): </a:t>
            </a:r>
          </a:p>
          <a:p>
            <a:pPr marL="274320" lvl="1" indent="-274320">
              <a:spcAft>
                <a:spcPts val="800"/>
              </a:spcAft>
              <a:buFont typeface="+mj-lt"/>
              <a:buAutoNum type="arabicPeriod"/>
            </a:pPr>
            <a:r>
              <a:rPr lang="en-US" dirty="0" smtClean="0"/>
              <a:t>Gross receipts from sales of tangible personal property are in this state:</a:t>
            </a:r>
          </a:p>
          <a:p>
            <a:pPr lvl="2">
              <a:spcAft>
                <a:spcPts val="800"/>
              </a:spcAft>
            </a:pPr>
            <a:r>
              <a:rPr lang="en-US" dirty="0" smtClean="0"/>
              <a:t>if the property is delivered or shipped to a purchaser within this state regardless of the f.o.b. point or other conditions of sale; or </a:t>
            </a:r>
          </a:p>
          <a:p>
            <a:pPr lvl="2">
              <a:spcAft>
                <a:spcPts val="800"/>
              </a:spcAft>
            </a:pPr>
            <a:r>
              <a:rPr lang="en-US" dirty="0" smtClean="0"/>
              <a:t>if the property is shipped from an office, store, warehouse, factory, or other place of storage in this state and the taxpayer is not taxable in the state of the purchaser. </a:t>
            </a:r>
          </a:p>
          <a:p>
            <a:pPr marL="274320" lvl="1" indent="-274320">
              <a:spcAft>
                <a:spcPts val="800"/>
              </a:spcAft>
              <a:buFont typeface="+mj-lt"/>
              <a:buAutoNum type="arabicPeriod"/>
            </a:pPr>
            <a:r>
              <a:rPr lang="en-US" dirty="0" smtClean="0"/>
              <a:t>Property shall be deemed to be delivered or shipped to a purchaser within this state if the recipient is located in this state, even though the property is ordered from outside this state.</a:t>
            </a:r>
          </a:p>
          <a:p>
            <a:pPr marL="274320" lvl="1" indent="-274320">
              <a:spcAft>
                <a:spcPts val="800"/>
              </a:spcAft>
              <a:buFont typeface="+mj-lt"/>
              <a:buAutoNum type="arabicPeriod"/>
            </a:pPr>
            <a:r>
              <a:rPr lang="en-US" dirty="0" smtClean="0"/>
              <a:t>Property is delivered or shipped to a purchaser within this state if the shipment terminates in this state, even though the property is subsequently transferred by the purchaser to another state.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Sourcing Sales of Tangible Personal Property</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228</a:t>
            </a:fld>
            <a:endParaRPr lang="en-GB" dirty="0">
              <a:solidFill>
                <a:srgbClr val="000000"/>
              </a:solidFill>
            </a:endParaRPr>
          </a:p>
        </p:txBody>
      </p:sp>
    </p:spTree>
    <p:extLst>
      <p:ext uri="{BB962C8B-B14F-4D97-AF65-F5344CB8AC3E}">
        <p14:creationId xmlns:p14="http://schemas.microsoft.com/office/powerpoint/2010/main" val="639370693"/>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74320" lvl="1" indent="-274320">
              <a:buFont typeface="+mj-lt"/>
              <a:buAutoNum type="arabicPeriod" startAt="4"/>
            </a:pPr>
            <a:r>
              <a:rPr lang="en-US" dirty="0" smtClean="0"/>
              <a:t>The term "purchaser within this state" shall include the ultimate recipient of the property if the taxpayer in this state, at the designation of the purchaser, delivers to or has the property shipped to the ultimate recipient within this state.</a:t>
            </a:r>
          </a:p>
          <a:p>
            <a:pPr marL="274320" lvl="1" indent="-274320">
              <a:buFont typeface="+mj-lt"/>
              <a:buAutoNum type="arabicPeriod" startAt="4"/>
            </a:pPr>
            <a:r>
              <a:rPr lang="en-US" dirty="0" smtClean="0"/>
              <a:t>When property being shipped by a seller from the state of origin to a consignee in another state is diverted while en route to a purchaser in this state, the sales are in this state.</a:t>
            </a:r>
          </a:p>
          <a:p>
            <a:pPr marL="274320" lvl="1" indent="-274320">
              <a:buFont typeface="+mj-lt"/>
              <a:buAutoNum type="arabicPeriod" startAt="4"/>
            </a:pPr>
            <a:r>
              <a:rPr lang="en-US" dirty="0" smtClean="0"/>
              <a:t>If the taxpayer is not taxable in the state of the purchaser, the sale is attributed to this state if the property is shipped from an office, store, warehouse, factory, or other place of storage in this state.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Sourcing Sales of Tangible Personal Property</a:t>
            </a:r>
            <a:r>
              <a:rPr lang="en-GB" b="0" i="0" dirty="0" smtClean="0"/>
              <a:t/>
            </a:r>
            <a:br>
              <a:rPr lang="en-GB" b="0" i="0" dirty="0" smtClean="0"/>
            </a:b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229</a:t>
            </a:fld>
            <a:endParaRPr lang="en-GB" dirty="0">
              <a:solidFill>
                <a:srgbClr val="000000"/>
              </a:solidFill>
            </a:endParaRPr>
          </a:p>
        </p:txBody>
      </p:sp>
    </p:spTree>
    <p:extLst>
      <p:ext uri="{BB962C8B-B14F-4D97-AF65-F5344CB8AC3E}">
        <p14:creationId xmlns:p14="http://schemas.microsoft.com/office/powerpoint/2010/main" val="2276866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pPr marL="0" lvl="1" indent="0">
              <a:buNone/>
            </a:pPr>
            <a:r>
              <a:rPr lang="en-US" sz="1800" dirty="0"/>
              <a:t>Impact of Federal Regulations on State Tax </a:t>
            </a:r>
            <a:r>
              <a:rPr lang="en-US" sz="1800" dirty="0" smtClean="0"/>
              <a:t>Base (continued)</a:t>
            </a:r>
          </a:p>
          <a:p>
            <a:pPr marL="0" lvl="1" indent="0">
              <a:buNone/>
            </a:pPr>
            <a:r>
              <a:rPr lang="en-US" sz="1800" b="1" dirty="0" smtClean="0"/>
              <a:t>Final </a:t>
            </a:r>
            <a:r>
              <a:rPr lang="en-US" sz="1800" b="1" dirty="0"/>
              <a:t>section 385 regulations </a:t>
            </a:r>
            <a:endParaRPr lang="en-US" sz="1800" dirty="0"/>
          </a:p>
          <a:p>
            <a:pPr lvl="1"/>
            <a:r>
              <a:rPr lang="en-US" sz="1800" dirty="0" smtClean="0"/>
              <a:t>In October, 2016 the IRS released the final and temporary section 385 regulations. The regulations:</a:t>
            </a:r>
          </a:p>
          <a:p>
            <a:pPr lvl="2"/>
            <a:r>
              <a:rPr lang="en-US" sz="1800" dirty="0" smtClean="0"/>
              <a:t>Are far narrower </a:t>
            </a:r>
            <a:r>
              <a:rPr lang="en-US" sz="1800" dirty="0"/>
              <a:t>in scope </a:t>
            </a:r>
            <a:r>
              <a:rPr lang="en-US" sz="1800" dirty="0" smtClean="0"/>
              <a:t>than the proposed regulations in order to better focus on related party financings that can potentially erode the tax base.</a:t>
            </a:r>
          </a:p>
          <a:p>
            <a:pPr lvl="2"/>
            <a:r>
              <a:rPr lang="en-US" sz="1800" dirty="0" smtClean="0"/>
              <a:t>For example, intercompany loans between members of a consolidated return group are generally excluded under the “one entity” approach.</a:t>
            </a:r>
          </a:p>
          <a:p>
            <a:pPr lvl="1"/>
            <a:r>
              <a:rPr lang="en-US" sz="1800" dirty="0" smtClean="0"/>
              <a:t>Questions include whether the conformity to this federal regulation is automatic in states with general IRC references, whether the “one entity” exception would apply in separate filing states and combined states like California which do not adopt the federal consolidated return regulations and how these regulations will interact with pre-existing debt v. equity classification case law. </a:t>
            </a:r>
            <a:endParaRPr lang="en-US" sz="1800" dirty="0"/>
          </a:p>
          <a:p>
            <a:endParaRPr lang="en-US" dirty="0"/>
          </a:p>
        </p:txBody>
      </p:sp>
      <p:sp>
        <p:nvSpPr>
          <p:cNvPr id="3" name="Title 2"/>
          <p:cNvSpPr>
            <a:spLocks noGrp="1"/>
          </p:cNvSpPr>
          <p:nvPr>
            <p:ph type="title"/>
          </p:nvPr>
        </p:nvSpPr>
        <p:spPr/>
        <p:txBody>
          <a:bodyPr/>
          <a:lstStyle/>
          <a:p>
            <a:r>
              <a:rPr lang="en-GB" dirty="0"/>
              <a:t>Advanced Income Tax Track</a:t>
            </a:r>
            <a:r>
              <a:rPr lang="en-IN" dirty="0"/>
              <a:t/>
            </a:r>
            <a:br>
              <a:rPr lang="en-IN" dirty="0"/>
            </a:br>
            <a:r>
              <a:rPr lang="en-IN" b="0" i="0" dirty="0"/>
              <a:t>Overview</a:t>
            </a:r>
            <a:endParaRPr lang="en-US" dirty="0"/>
          </a:p>
        </p:txBody>
      </p:sp>
      <p:sp>
        <p:nvSpPr>
          <p:cNvPr id="4" name="Date Placeholder 3"/>
          <p:cNvSpPr>
            <a:spLocks noGrp="1"/>
          </p:cNvSpPr>
          <p:nvPr>
            <p:ph type="dt" sz="half" idx="16"/>
          </p:nvPr>
        </p:nvSpPr>
        <p:spPr/>
        <p:txBody>
          <a:bodyPr/>
          <a:lstStyle/>
          <a:p>
            <a:r>
              <a:rPr lang="en-US" smtClean="0"/>
              <a:t>June 14, 2017</a:t>
            </a:r>
            <a:endParaRPr lang="en-US" dirty="0"/>
          </a:p>
        </p:txBody>
      </p:sp>
      <p:sp>
        <p:nvSpPr>
          <p:cNvPr id="5" name="Footer Placeholder 4"/>
          <p:cNvSpPr>
            <a:spLocks noGrp="1"/>
          </p:cNvSpPr>
          <p:nvPr>
            <p:ph type="ftr" sz="quarter" idx="17"/>
          </p:nvPr>
        </p:nvSpPr>
        <p:spPr/>
        <p:txBody>
          <a:bodyPr/>
          <a:lstStyle/>
          <a:p>
            <a:pPr>
              <a:defRPr/>
            </a:pPr>
            <a:r>
              <a:rPr lang="en-GB"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r>
              <a:rPr lang="en-GB" smtClean="0"/>
              <a:t> </a:t>
            </a:r>
            <a:fld id="{6B22BB8E-5BF0-42CE-A011-AD609F148EE5}" type="slidenum">
              <a:rPr lang="en-GB" smtClean="0"/>
              <a:pPr>
                <a:defRPr/>
              </a:pPr>
              <a:t>23</a:t>
            </a:fld>
            <a:endParaRPr lang="en-GB" dirty="0"/>
          </a:p>
        </p:txBody>
      </p:sp>
    </p:spTree>
    <p:extLst>
      <p:ext uri="{BB962C8B-B14F-4D97-AF65-F5344CB8AC3E}">
        <p14:creationId xmlns:p14="http://schemas.microsoft.com/office/powerpoint/2010/main" val="1989075444"/>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74320" lvl="1" indent="-274320">
              <a:buFont typeface="+mj-lt"/>
              <a:buAutoNum type="arabicPeriod" startAt="7"/>
            </a:pPr>
            <a:r>
              <a:rPr lang="en-US" dirty="0" smtClean="0"/>
              <a:t>If a taxpayer whose salesman operates from an office located in this state makes a sale to a purchaser in another state in which the taxpayer is not taxable and the property is shipped directly by a third party to the purchaser, the following rules apply: </a:t>
            </a:r>
          </a:p>
          <a:p>
            <a:pPr marL="548640" lvl="2" indent="-274320">
              <a:buFont typeface="+mj-lt"/>
              <a:buAutoNum type="alphaLcPeriod"/>
            </a:pPr>
            <a:r>
              <a:rPr lang="en-US" dirty="0" smtClean="0"/>
              <a:t>If the taxpayer is taxable in the state from which the third party ships the property, then the sale is in that state.</a:t>
            </a:r>
          </a:p>
          <a:p>
            <a:pPr marL="548640" lvl="2" indent="-274320">
              <a:buFont typeface="+mj-lt"/>
              <a:buAutoNum type="alphaLcPeriod"/>
            </a:pPr>
            <a:r>
              <a:rPr lang="en-US" dirty="0" smtClean="0"/>
              <a:t>If the taxpayer is not taxable in the state from which the property is shipped, then the sale is in this state.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Sourcing Sales of Tangible Personal Property</a:t>
            </a:r>
            <a:r>
              <a:rPr lang="en-GB" b="0" i="0" dirty="0" smtClean="0"/>
              <a:t/>
            </a:r>
            <a:br>
              <a:rPr lang="en-GB" b="0" i="0" dirty="0" smtClean="0"/>
            </a:b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230</a:t>
            </a:fld>
            <a:endParaRPr lang="en-GB" dirty="0">
              <a:solidFill>
                <a:srgbClr val="000000"/>
              </a:solidFill>
            </a:endParaRPr>
          </a:p>
        </p:txBody>
      </p:sp>
    </p:spTree>
    <p:extLst>
      <p:ext uri="{BB962C8B-B14F-4D97-AF65-F5344CB8AC3E}">
        <p14:creationId xmlns:p14="http://schemas.microsoft.com/office/powerpoint/2010/main" val="2436082704"/>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Sales of Tangible Personal Property to U.S. Government</a:t>
            </a:r>
          </a:p>
          <a:p>
            <a:pPr lvl="1"/>
            <a:r>
              <a:rPr lang="en-US" dirty="0" smtClean="0"/>
              <a:t>Gross receipts from sales of tangible personal property to the United States Government are in this state if the property is shipped from an office, store, warehouse, factory, or other place of storage in this state. For the purposes of this regulation, only sales for which the United States Government makes direct payment to the seller pursuant to the terms of a contract constitute sales to the United States Government. MTC Reg.IV.16.(b).</a:t>
            </a:r>
          </a:p>
          <a:p>
            <a:pPr lvl="1"/>
            <a:r>
              <a:rPr lang="en-US" dirty="0" smtClean="0"/>
              <a:t>Thus, as a general rule, sales by a subcontractor to the prime contractor, the party to the contract with the United States Government, do not constitute sales to the United States Government.</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Sourcing Sales of Tangible Personal Property</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231</a:t>
            </a:fld>
            <a:endParaRPr lang="en-GB" dirty="0">
              <a:solidFill>
                <a:srgbClr val="000000"/>
              </a:solidFill>
            </a:endParaRPr>
          </a:p>
        </p:txBody>
      </p:sp>
    </p:spTree>
    <p:extLst>
      <p:ext uri="{BB962C8B-B14F-4D97-AF65-F5344CB8AC3E}">
        <p14:creationId xmlns:p14="http://schemas.microsoft.com/office/powerpoint/2010/main" val="1151339820"/>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Issue of Dock Sales</a:t>
            </a:r>
          </a:p>
          <a:p>
            <a:pPr lvl="1"/>
            <a:r>
              <a:rPr lang="en-US" i="1" dirty="0" smtClean="0"/>
              <a:t>Department of Revenue v. Parker-Banana Co</a:t>
            </a:r>
            <a:r>
              <a:rPr lang="en-US" dirty="0" smtClean="0"/>
              <a:t>., 391 So.2d 762 (Fla. Dist. Ct. App. 1980): Parker Banana imports bananas and all of Parker’s purchasers arrange their own pickup and transportation. Parker treated all sales to purchasers from outside Florida as sales not in this state. Department contends that those out-of-state purchasers who pick up their bananas other than by common carrier take delivery as a matter of law at dockside. Therefore, the Department argues that each such case is a delivery and sale within this state.</a:t>
            </a:r>
          </a:p>
          <a:p>
            <a:pPr lvl="1"/>
            <a:r>
              <a:rPr lang="en-US" dirty="0" smtClean="0"/>
              <a:t>The Court disagreed and held that a purchaser from outside this state does not become a “purchaser within this state” merely by sending a representative to pick up the goods in Florida; if, however, the destination of the goods is a point within Florida, then the purchaser is within this state.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Sourcing Sales of Tangible Personal Property</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232</a:t>
            </a:fld>
            <a:endParaRPr lang="en-GB" dirty="0">
              <a:solidFill>
                <a:srgbClr val="000000"/>
              </a:solidFill>
            </a:endParaRPr>
          </a:p>
        </p:txBody>
      </p:sp>
    </p:spTree>
    <p:extLst>
      <p:ext uri="{BB962C8B-B14F-4D97-AF65-F5344CB8AC3E}">
        <p14:creationId xmlns:p14="http://schemas.microsoft.com/office/powerpoint/2010/main" val="267042887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a:spcAft>
                <a:spcPts val="300"/>
              </a:spcAft>
            </a:pPr>
            <a:r>
              <a:rPr lang="en-US" dirty="0" smtClean="0"/>
              <a:t>Issue of Dock Sales</a:t>
            </a:r>
          </a:p>
          <a:p>
            <a:pPr lvl="1">
              <a:spcAft>
                <a:spcPts val="300"/>
              </a:spcAft>
            </a:pPr>
            <a:r>
              <a:rPr lang="en-US" i="1" dirty="0" smtClean="0"/>
              <a:t>Pennsylvania v. Gilmour Manufacturing Company</a:t>
            </a:r>
            <a:r>
              <a:rPr lang="en-US" dirty="0" smtClean="0"/>
              <a:t>, No. 66 MAP 2000, 4/28/03: the Pennsylvania Supreme Court ruled that receipts from the sale of tangible personal property picked up by an out-of-state purchaser at a seller's place of business in Pennsylvania and ultimately removed from the state are excluded from the numerator of the sales factor.</a:t>
            </a:r>
          </a:p>
          <a:p>
            <a:pPr lvl="1">
              <a:spcAft>
                <a:spcPts val="300"/>
              </a:spcAft>
            </a:pPr>
            <a:r>
              <a:rPr lang="en-US" i="1" dirty="0" smtClean="0"/>
              <a:t>Rival Co. v. Director of Rev</a:t>
            </a:r>
            <a:r>
              <a:rPr lang="en-US" dirty="0" smtClean="0"/>
              <a:t>., No. 97-001155 RI, (Mo. Adm. </a:t>
            </a:r>
            <a:r>
              <a:rPr lang="en-US" dirty="0" err="1" smtClean="0"/>
              <a:t>Hrg</a:t>
            </a:r>
            <a:r>
              <a:rPr lang="en-US" dirty="0" smtClean="0"/>
              <a:t>. </a:t>
            </a:r>
            <a:r>
              <a:rPr lang="en-US" dirty="0" err="1" smtClean="0"/>
              <a:t>Comn</a:t>
            </a:r>
            <a:r>
              <a:rPr lang="en-US" dirty="0" smtClean="0"/>
              <a:t>., 9/16/95): The Missouri Administrative Hearing Commission ruled that Missouri dock sales to out-of-state customers should be treated as out-of-state destination sales for purposes of the Missouri single sales factor. The commission found that the term “destination” means a “place which is set for the end of a journey or to which something is sent.” Because the taxpayer placed all the goods at issue on a shipping dock to be picked up for delivery to points outside Missouri, the commission found the destination point was outside the state and therefore the sales should be treated as partially within and partially without Missouri.</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Sourcing Sales of Tangible Personal Property</a:t>
            </a:r>
            <a:endParaRPr lang="en-IN"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233</a:t>
            </a:fld>
            <a:endParaRPr lang="en-GB" dirty="0">
              <a:solidFill>
                <a:srgbClr val="000000"/>
              </a:solidFill>
            </a:endParaRPr>
          </a:p>
        </p:txBody>
      </p:sp>
    </p:spTree>
    <p:extLst>
      <p:ext uri="{BB962C8B-B14F-4D97-AF65-F5344CB8AC3E}">
        <p14:creationId xmlns:p14="http://schemas.microsoft.com/office/powerpoint/2010/main" val="3341036203"/>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Issue of Dock Sales</a:t>
            </a:r>
          </a:p>
          <a:p>
            <a:pPr lvl="1"/>
            <a:r>
              <a:rPr lang="en-US" i="1" dirty="0" smtClean="0"/>
              <a:t>Strickland v. </a:t>
            </a:r>
            <a:r>
              <a:rPr lang="en-US" i="1" dirty="0" err="1" smtClean="0"/>
              <a:t>Patcraft</a:t>
            </a:r>
            <a:r>
              <a:rPr lang="en-US" i="1" dirty="0" smtClean="0"/>
              <a:t> Mills, Inc</a:t>
            </a:r>
            <a:r>
              <a:rPr lang="en-US" dirty="0" smtClean="0"/>
              <a:t>., 302 SE2d 544 (Ga. 1983): The Georgia Supreme Court held that receipts from carpet sales by a Georgia manufacturer to out-of-state customers, who took possession at the manufacturer's place of business in Georgia for resale out of state, were not taxable gross receipts for Georgia purposes. The destination of goods test, as opposed to the “transfer of physical possession” theory advanced by the Commissioner of Revenue, was easy to apply and not subject to manipulation by taxpayers.</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Sourcing Sales of Tangible Personal Property</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234</a:t>
            </a:fld>
            <a:endParaRPr lang="en-GB" dirty="0">
              <a:solidFill>
                <a:srgbClr val="000000"/>
              </a:solidFill>
            </a:endParaRPr>
          </a:p>
        </p:txBody>
      </p:sp>
    </p:spTree>
    <p:extLst>
      <p:ext uri="{BB962C8B-B14F-4D97-AF65-F5344CB8AC3E}">
        <p14:creationId xmlns:p14="http://schemas.microsoft.com/office/powerpoint/2010/main" val="176677946"/>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Issue of Dock Sales</a:t>
            </a:r>
          </a:p>
          <a:p>
            <a:pPr lvl="1"/>
            <a:r>
              <a:rPr lang="en-US" i="1" dirty="0" smtClean="0"/>
              <a:t>McDonnell Douglas v. Franchise Tax Board</a:t>
            </a:r>
            <a:r>
              <a:rPr lang="en-US" dirty="0" smtClean="0"/>
              <a:t>, 26 Cal.App.4</a:t>
            </a:r>
            <a:r>
              <a:rPr lang="en-US" baseline="30000" dirty="0" smtClean="0"/>
              <a:t>th</a:t>
            </a:r>
            <a:r>
              <a:rPr lang="en-US" dirty="0" smtClean="0"/>
              <a:t> 1789 (1994): </a:t>
            </a:r>
          </a:p>
          <a:p>
            <a:pPr marL="274320" lvl="1" indent="0">
              <a:buNone/>
            </a:pPr>
            <a:r>
              <a:rPr lang="en-US" dirty="0" smtClean="0"/>
              <a:t>The seller manufactured aircraft in California and transferred physical possession of the aircraft to its customer's employees in this state. The customer's employees then flew the aircraft to another state or country for use in out-of-state operations. After reviewing a number a cases in other states, the Court of Appeal held that the phrase "within this state" modified the word "purchaser." Despite the fact that the purchasers' employees or agents were in the state of California at the time that possession of the aircraft was transferred to them, the court held that the purchasers were not "in this state," if the goods were "destined for use" in another state. In so doing, the court emphasized the drafter's objective of the sales factor: to reflect contributions of the consumer state in the production of the taxpayer's income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Sourcing Sales of Tangible Personal Property</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235</a:t>
            </a:fld>
            <a:endParaRPr lang="en-GB" dirty="0">
              <a:solidFill>
                <a:srgbClr val="000000"/>
              </a:solidFill>
            </a:endParaRPr>
          </a:p>
        </p:txBody>
      </p:sp>
    </p:spTree>
    <p:extLst>
      <p:ext uri="{BB962C8B-B14F-4D97-AF65-F5344CB8AC3E}">
        <p14:creationId xmlns:p14="http://schemas.microsoft.com/office/powerpoint/2010/main" val="664601112"/>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Issue of Dock Sales</a:t>
            </a:r>
          </a:p>
          <a:p>
            <a:pPr lvl="1"/>
            <a:r>
              <a:rPr lang="en-US" i="1" dirty="0" smtClean="0"/>
              <a:t>Appeal of Mazda Motors, Inc</a:t>
            </a:r>
            <a:r>
              <a:rPr lang="en-US" dirty="0" smtClean="0"/>
              <a:t>. , 94-SBE-009 (November 29, 1994):</a:t>
            </a:r>
          </a:p>
          <a:p>
            <a:pPr marL="274320" lvl="1" indent="0">
              <a:buNone/>
            </a:pPr>
            <a:r>
              <a:rPr lang="en-US" dirty="0" smtClean="0"/>
              <a:t>The taxpayer imported cars into the U.S. through California ports. The vehicles stayed at the port, while modifications were made to the vehicles. The Court held that if the purchaser takes possession (or constructive possession through an agent or </a:t>
            </a:r>
            <a:r>
              <a:rPr lang="en-US" dirty="0" err="1" smtClean="0"/>
              <a:t>bailee</a:t>
            </a:r>
            <a:r>
              <a:rPr lang="en-US" dirty="0" smtClean="0"/>
              <a:t>) in California for purposes such as warehousing, repackaging, adding accessories, etc., the property is "delivered. . . to a purchaser within the state," and the sale is a California sale.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Sourcing Sales of Tangible Personal Property</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236</a:t>
            </a:fld>
            <a:endParaRPr lang="en-GB" dirty="0">
              <a:solidFill>
                <a:srgbClr val="000000"/>
              </a:solidFill>
            </a:endParaRPr>
          </a:p>
        </p:txBody>
      </p:sp>
    </p:spTree>
    <p:extLst>
      <p:ext uri="{BB962C8B-B14F-4D97-AF65-F5344CB8AC3E}">
        <p14:creationId xmlns:p14="http://schemas.microsoft.com/office/powerpoint/2010/main" val="2337781178"/>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Ultimate Destination</a:t>
            </a:r>
          </a:p>
          <a:p>
            <a:r>
              <a:rPr lang="en-US" dirty="0" smtClean="0"/>
              <a:t>CA Chief Counsel Ruling 2013-03 </a:t>
            </a:r>
          </a:p>
          <a:p>
            <a:pPr lvl="1"/>
            <a:r>
              <a:rPr lang="en-US" dirty="0" smtClean="0"/>
              <a:t>Sales ultimately destined for another state but shipped to a third party public warehouse in California for temporary storage pending shipment in the same form as received to the ultimate destination state are </a:t>
            </a:r>
            <a:r>
              <a:rPr lang="en-US" i="1" dirty="0"/>
              <a:t>not</a:t>
            </a:r>
            <a:r>
              <a:rPr lang="en-US" dirty="0" smtClean="0"/>
              <a:t> considered sales within California pursuant to Revenue and Taxation Code section 25135.</a:t>
            </a:r>
          </a:p>
          <a:p>
            <a:pPr lvl="1"/>
            <a:r>
              <a:rPr lang="en-US" dirty="0" smtClean="0"/>
              <a:t>Cited Legal Ruling 95-3 which provides that while there is a presumption that goods taken into possession by the purchaser in California are presumed to be delivered or shipped to California for purposes of sales factor assignment, that presumption can be overcome by evidence proving that the property was not used in the state and was transported to another state.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Sourcing Sales of Tangible Personal Property</a:t>
            </a:r>
            <a:r>
              <a:rPr lang="en-GB" dirty="0" smtClean="0"/>
              <a:t/>
            </a:r>
            <a:br>
              <a:rPr lang="en-GB" dirty="0" smtClean="0"/>
            </a:br>
            <a:endParaRPr lang="en-IN"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237</a:t>
            </a:fld>
            <a:endParaRPr lang="en-GB" dirty="0">
              <a:solidFill>
                <a:srgbClr val="000000"/>
              </a:solidFill>
            </a:endParaRPr>
          </a:p>
        </p:txBody>
      </p:sp>
    </p:spTree>
    <p:extLst>
      <p:ext uri="{BB962C8B-B14F-4D97-AF65-F5344CB8AC3E}">
        <p14:creationId xmlns:p14="http://schemas.microsoft.com/office/powerpoint/2010/main" val="2126830238"/>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Ultimate Destination</a:t>
            </a:r>
          </a:p>
          <a:p>
            <a:r>
              <a:rPr lang="en-US" dirty="0" smtClean="0"/>
              <a:t>CA Chief Counsel Ruling 2013-03 </a:t>
            </a:r>
          </a:p>
          <a:p>
            <a:pPr lvl="1"/>
            <a:r>
              <a:rPr lang="en-US" dirty="0" smtClean="0"/>
              <a:t>The goods were stored in California for a limited period of time and shipped in the same form received to the ultimate destination known at the time of shipment. As such, the goods were not used in CA through activities such as warehousing, repackaging, etc. </a:t>
            </a:r>
          </a:p>
          <a:p>
            <a:pPr lvl="1"/>
            <a:r>
              <a:rPr lang="en-US" dirty="0" smtClean="0"/>
              <a:t>Since the ultimate destination was designated by the taxpayer at the time of the initial order and was separately billed to the division in the ultimate state of destination, the temporary storage in CA was merely for purposes of further shipment elsewhere in the stream of interstate commerce.</a:t>
            </a:r>
            <a:endParaRPr lang="en-US"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Sourcing Sales of Tangible Personal Property</a:t>
            </a:r>
            <a:r>
              <a:rPr lang="en-GB" dirty="0" smtClean="0"/>
              <a:t/>
            </a:r>
            <a:br>
              <a:rPr lang="en-GB" dirty="0" smtClean="0"/>
            </a:br>
            <a:endParaRPr lang="en-IN"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238</a:t>
            </a:fld>
            <a:endParaRPr lang="en-GB" dirty="0">
              <a:solidFill>
                <a:srgbClr val="000000"/>
              </a:solidFill>
            </a:endParaRPr>
          </a:p>
        </p:txBody>
      </p:sp>
    </p:spTree>
    <p:extLst>
      <p:ext uri="{BB962C8B-B14F-4D97-AF65-F5344CB8AC3E}">
        <p14:creationId xmlns:p14="http://schemas.microsoft.com/office/powerpoint/2010/main" val="4103430770"/>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1524000"/>
            <a:ext cx="8229600" cy="4419600"/>
          </a:xfrm>
        </p:spPr>
        <p:txBody>
          <a:bodyPr/>
          <a:lstStyle/>
          <a:p>
            <a:r>
              <a:rPr lang="en-US" sz="1600" dirty="0" smtClean="0"/>
              <a:t>Mississippi Senate Bill 2933, signed on March 31, 2014</a:t>
            </a:r>
          </a:p>
          <a:p>
            <a:pPr lvl="1"/>
            <a:r>
              <a:rPr lang="en-US" sz="1600" dirty="0"/>
              <a:t>P</a:t>
            </a:r>
            <a:r>
              <a:rPr lang="en-US" sz="1600" dirty="0" smtClean="0"/>
              <a:t>rovides a new method of apportionment for a </a:t>
            </a:r>
            <a:r>
              <a:rPr lang="en-US" sz="1600" dirty="0"/>
              <a:t>major medical or pharmaceutical supplier of a Mississippi distribution facility whose business activity is taxable both within and without the </a:t>
            </a:r>
            <a:r>
              <a:rPr lang="en-US" sz="1600" dirty="0" smtClean="0"/>
              <a:t>state</a:t>
            </a:r>
          </a:p>
          <a:p>
            <a:pPr lvl="2"/>
            <a:r>
              <a:rPr lang="en-US" sz="1600" dirty="0"/>
              <a:t>The percentage is made up of a payroll factor, a property factor, both counted twice, and a sales factor, counted once. The sum of the factors is then divided by five.</a:t>
            </a:r>
          </a:p>
          <a:p>
            <a:r>
              <a:rPr lang="en-US" sz="1600" dirty="0" smtClean="0"/>
              <a:t>Ohio CAT Exclusion</a:t>
            </a:r>
          </a:p>
          <a:p>
            <a:pPr marL="285750" indent="-285750">
              <a:buFont typeface="Arial" panose="020B0604020202020204" pitchFamily="34" charset="0"/>
              <a:buChar char="•"/>
            </a:pPr>
            <a:r>
              <a:rPr lang="en-US" sz="1600" dirty="0" smtClean="0"/>
              <a:t>Current </a:t>
            </a:r>
            <a:r>
              <a:rPr lang="en-US" sz="1600" dirty="0"/>
              <a:t>law provides a CAT exclusion </a:t>
            </a:r>
            <a:r>
              <a:rPr lang="en-US" sz="1600" dirty="0" smtClean="0"/>
              <a:t>for </a:t>
            </a:r>
            <a:r>
              <a:rPr lang="en-US" sz="1600" dirty="0"/>
              <a:t>a certain percentage of receipts </a:t>
            </a:r>
            <a:r>
              <a:rPr lang="en-US" sz="1600" dirty="0" smtClean="0"/>
              <a:t>from </a:t>
            </a:r>
            <a:r>
              <a:rPr lang="en-US" sz="1600" dirty="0"/>
              <a:t>the sale of tangible personal </a:t>
            </a:r>
            <a:r>
              <a:rPr lang="en-US" sz="1600" dirty="0" smtClean="0"/>
              <a:t>property </a:t>
            </a:r>
            <a:r>
              <a:rPr lang="en-US" sz="1600" dirty="0"/>
              <a:t>delivered by suppliers to a </a:t>
            </a:r>
            <a:r>
              <a:rPr lang="en-US" sz="1600" dirty="0" smtClean="0"/>
              <a:t>qualified </a:t>
            </a:r>
            <a:r>
              <a:rPr lang="en-US" sz="1600" dirty="0"/>
              <a:t>Ohio distribution center </a:t>
            </a:r>
            <a:r>
              <a:rPr lang="en-US" sz="1600" dirty="0" smtClean="0"/>
              <a:t>(“QDC”). </a:t>
            </a:r>
          </a:p>
          <a:p>
            <a:r>
              <a:rPr lang="en-US" sz="1600" dirty="0" smtClean="0"/>
              <a:t>Proposed Tennessee Revenue Modernization Act</a:t>
            </a:r>
          </a:p>
          <a:p>
            <a:pPr marL="285750" indent="-285750">
              <a:buFont typeface="Arial" panose="020B0604020202020204" pitchFamily="34" charset="0"/>
              <a:buChar char="•"/>
            </a:pPr>
            <a:r>
              <a:rPr lang="en-US" sz="1600" dirty="0" smtClean="0"/>
              <a:t>Provides that qualifying </a:t>
            </a:r>
            <a:r>
              <a:rPr lang="en-US" sz="1600" dirty="0"/>
              <a:t>taxpayers </a:t>
            </a:r>
            <a:r>
              <a:rPr lang="en-US" sz="1600" dirty="0" smtClean="0"/>
              <a:t>may elect to </a:t>
            </a:r>
            <a:r>
              <a:rPr lang="en-US" sz="1600" dirty="0"/>
              <a:t>exclude “certified distribution sales” from the numerator of the sales factor for apportionment purposes. </a:t>
            </a:r>
            <a:endParaRPr lang="en-US" sz="1600" dirty="0" smtClean="0"/>
          </a:p>
          <a:p>
            <a:pPr marL="558800" lvl="1" indent="-285750">
              <a:buFontTx/>
              <a:buChar char="-"/>
            </a:pPr>
            <a:r>
              <a:rPr lang="en-US" sz="1600" dirty="0" smtClean="0"/>
              <a:t>“</a:t>
            </a:r>
            <a:r>
              <a:rPr lang="en-US" sz="1600" dirty="0"/>
              <a:t>Certified distribution sales” are defined to include sales of tangible personal property made in Tennessee to distributors when such goods are certified as having been sold for resale and ultimate use outside Tennessee. </a:t>
            </a:r>
            <a:endParaRPr lang="en-US" sz="1600" dirty="0" smtClean="0"/>
          </a:p>
          <a:p>
            <a:pPr marL="558800" lvl="1" indent="-285750">
              <a:buFontTx/>
              <a:buChar char="-"/>
            </a:pPr>
            <a:endParaRPr lang="en-US" sz="1600"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Sourcing Sales of Tangible Personal Property</a:t>
            </a:r>
            <a:r>
              <a:rPr lang="en-GB" dirty="0" smtClean="0"/>
              <a:t/>
            </a:r>
            <a:br>
              <a:rPr lang="en-GB" dirty="0" smtClean="0"/>
            </a:br>
            <a:endParaRPr lang="en-IN"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239</a:t>
            </a:fld>
            <a:endParaRPr lang="en-GB" dirty="0">
              <a:solidFill>
                <a:srgbClr val="000000"/>
              </a:solidFill>
            </a:endParaRPr>
          </a:p>
        </p:txBody>
      </p:sp>
    </p:spTree>
    <p:extLst>
      <p:ext uri="{BB962C8B-B14F-4D97-AF65-F5344CB8AC3E}">
        <p14:creationId xmlns:p14="http://schemas.microsoft.com/office/powerpoint/2010/main" val="1153426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pPr marL="0" lvl="1" indent="0">
              <a:buNone/>
            </a:pPr>
            <a:r>
              <a:rPr lang="en-IN" sz="1800" dirty="0" smtClean="0"/>
              <a:t>Pre-existing State Challenges involving </a:t>
            </a:r>
            <a:r>
              <a:rPr lang="en-IN" sz="1800" dirty="0"/>
              <a:t>debt v. equity classification</a:t>
            </a:r>
            <a:endParaRPr lang="en-US" sz="1800" i="1" dirty="0"/>
          </a:p>
          <a:p>
            <a:pPr marL="0" lvl="1" indent="0">
              <a:buNone/>
            </a:pPr>
            <a:r>
              <a:rPr lang="en-US" sz="1800" i="1" dirty="0"/>
              <a:t>Mass. Mutual Life Insurance Co. v. Mass. Commissioner of Revenue, </a:t>
            </a:r>
            <a:r>
              <a:rPr lang="en-US" sz="1800" dirty="0"/>
              <a:t>Massachusetts Appellate Tax Board, Nos. C305276, C305277, June 12, 2015</a:t>
            </a:r>
          </a:p>
          <a:p>
            <a:pPr lvl="1"/>
            <a:r>
              <a:rPr lang="en-US" sz="1800" dirty="0"/>
              <a:t>These appeals concern whether certain intercompany advances made by Massachusetts Mutual Life Insurance Company ("MMLIC") to its wholly-owned subsidiary, MMH, constituted </a:t>
            </a:r>
            <a:r>
              <a:rPr lang="en-US" sz="1800" i="1" dirty="0"/>
              <a:t>bona fide </a:t>
            </a:r>
            <a:r>
              <a:rPr lang="en-US" sz="1800" dirty="0"/>
              <a:t>debt for Massachusetts tax purposes.</a:t>
            </a:r>
          </a:p>
          <a:p>
            <a:pPr lvl="1"/>
            <a:r>
              <a:rPr lang="en-US" sz="1800" dirty="0"/>
              <a:t>The Board found and ruled that: </a:t>
            </a:r>
          </a:p>
          <a:p>
            <a:pPr marL="548640" lvl="1">
              <a:buFont typeface="+mj-lt"/>
              <a:buAutoNum type="arabicPeriod"/>
            </a:pPr>
            <a:r>
              <a:rPr lang="en-US" sz="1800" dirty="0"/>
              <a:t>The amounts advanced to MMH were used for the valid business purposes of funding and expanding the operations of its subsidiaries; </a:t>
            </a:r>
          </a:p>
          <a:p>
            <a:pPr marL="548640" lvl="1">
              <a:buFont typeface="+mj-lt"/>
              <a:buAutoNum type="arabicPeriod"/>
            </a:pPr>
            <a:r>
              <a:rPr lang="en-US" sz="1800" dirty="0"/>
              <a:t>In advancing the funds in the form of loans instead of equity, MMLIC was motivated by regulatory concerns, not by a desire to avoid tax; and </a:t>
            </a:r>
          </a:p>
          <a:p>
            <a:pPr marL="548640" lvl="1">
              <a:buFont typeface="+mj-lt"/>
              <a:buAutoNum type="arabicPeriod"/>
            </a:pPr>
            <a:r>
              <a:rPr lang="en-US" sz="1800" dirty="0"/>
              <a:t>The MMH Notes constituted </a:t>
            </a:r>
            <a:r>
              <a:rPr lang="en-US" sz="1800" i="1" dirty="0"/>
              <a:t>bona fide </a:t>
            </a:r>
            <a:r>
              <a:rPr lang="en-US" sz="1800" dirty="0"/>
              <a:t>indebtedness with economic substance.</a:t>
            </a:r>
          </a:p>
          <a:p>
            <a:endParaRPr lang="en-US" dirty="0"/>
          </a:p>
        </p:txBody>
      </p:sp>
      <p:sp>
        <p:nvSpPr>
          <p:cNvPr id="3" name="Title 2"/>
          <p:cNvSpPr>
            <a:spLocks noGrp="1"/>
          </p:cNvSpPr>
          <p:nvPr>
            <p:ph type="title"/>
          </p:nvPr>
        </p:nvSpPr>
        <p:spPr/>
        <p:txBody>
          <a:bodyPr/>
          <a:lstStyle/>
          <a:p>
            <a:r>
              <a:rPr lang="en-GB" dirty="0"/>
              <a:t>Advanced Income Tax Track</a:t>
            </a:r>
            <a:r>
              <a:rPr lang="en-IN" dirty="0"/>
              <a:t/>
            </a:r>
            <a:br>
              <a:rPr lang="en-IN" dirty="0"/>
            </a:br>
            <a:r>
              <a:rPr lang="en-IN" b="0" i="0" dirty="0"/>
              <a:t>Overview</a:t>
            </a:r>
            <a:endParaRPr lang="en-US" dirty="0"/>
          </a:p>
        </p:txBody>
      </p:sp>
      <p:sp>
        <p:nvSpPr>
          <p:cNvPr id="4" name="Date Placeholder 3"/>
          <p:cNvSpPr>
            <a:spLocks noGrp="1"/>
          </p:cNvSpPr>
          <p:nvPr>
            <p:ph type="dt" sz="half" idx="16"/>
          </p:nvPr>
        </p:nvSpPr>
        <p:spPr/>
        <p:txBody>
          <a:bodyPr/>
          <a:lstStyle/>
          <a:p>
            <a:r>
              <a:rPr lang="en-US" smtClean="0"/>
              <a:t>June 14, 2017</a:t>
            </a:r>
            <a:endParaRPr lang="en-US" dirty="0"/>
          </a:p>
        </p:txBody>
      </p:sp>
      <p:sp>
        <p:nvSpPr>
          <p:cNvPr id="5" name="Footer Placeholder 4"/>
          <p:cNvSpPr>
            <a:spLocks noGrp="1"/>
          </p:cNvSpPr>
          <p:nvPr>
            <p:ph type="ftr" sz="quarter" idx="17"/>
          </p:nvPr>
        </p:nvSpPr>
        <p:spPr/>
        <p:txBody>
          <a:bodyPr/>
          <a:lstStyle/>
          <a:p>
            <a:pPr>
              <a:defRPr/>
            </a:pPr>
            <a:r>
              <a:rPr lang="en-GB"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r>
              <a:rPr lang="en-GB" smtClean="0"/>
              <a:t> </a:t>
            </a:r>
            <a:fld id="{6B22BB8E-5BF0-42CE-A011-AD609F148EE5}" type="slidenum">
              <a:rPr lang="en-GB" smtClean="0"/>
              <a:pPr>
                <a:defRPr/>
              </a:pPr>
              <a:t>24</a:t>
            </a:fld>
            <a:endParaRPr lang="en-GB" dirty="0"/>
          </a:p>
        </p:txBody>
      </p:sp>
    </p:spTree>
    <p:extLst>
      <p:ext uri="{BB962C8B-B14F-4D97-AF65-F5344CB8AC3E}">
        <p14:creationId xmlns:p14="http://schemas.microsoft.com/office/powerpoint/2010/main" val="205348835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GB" dirty="0" smtClean="0"/>
              <a:t>UDITPA § 16(b) provides that sales of tangible personal property are thrown back to the state if “the property is shipped from an office, store, warehouse, factory, or other place of storage in this state and (1) the purchaser is the United States government or (2) the taxpayer is not taxable in the state of the purchaser.”</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Throwback</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240</a:t>
            </a:fld>
            <a:endParaRPr lang="en-GB" dirty="0">
              <a:solidFill>
                <a:srgbClr val="000000"/>
              </a:solidFill>
            </a:endParaRPr>
          </a:p>
        </p:txBody>
      </p:sp>
    </p:spTree>
    <p:extLst>
      <p:ext uri="{BB962C8B-B14F-4D97-AF65-F5344CB8AC3E}">
        <p14:creationId xmlns:p14="http://schemas.microsoft.com/office/powerpoint/2010/main" val="3535181669"/>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1"/>
            <a:r>
              <a:rPr lang="en-US" dirty="0" smtClean="0"/>
              <a:t>The throwback rule is justified on the grounds that if the destination state lacks the power to tax the seller, either because of limitations imposed by the United States Constitution or Federal legislation, then sales to purchasers within the destination state will escape inclusion in any state's numerator, thereby creating nowhere income.</a:t>
            </a:r>
          </a:p>
          <a:p>
            <a:pPr lvl="1"/>
            <a:r>
              <a:rPr lang="en-US" dirty="0" smtClean="0"/>
              <a:t>In order to curtail the creation of nowhere sales, the throwback rule may be supplemented by the double throwback rule, which applies to drop shipments. </a:t>
            </a:r>
            <a:r>
              <a:rPr lang="nn-NO" dirty="0" smtClean="0"/>
              <a:t>MTC Reg. Sec. IV.16.(a)(7).</a:t>
            </a:r>
            <a:endParaRPr lang="en-US" dirty="0" smtClean="0"/>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Throwback</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241</a:t>
            </a:fld>
            <a:endParaRPr lang="en-GB" dirty="0">
              <a:solidFill>
                <a:srgbClr val="000000"/>
              </a:solidFill>
            </a:endParaRPr>
          </a:p>
        </p:txBody>
      </p:sp>
    </p:spTree>
    <p:extLst>
      <p:ext uri="{BB962C8B-B14F-4D97-AF65-F5344CB8AC3E}">
        <p14:creationId xmlns:p14="http://schemas.microsoft.com/office/powerpoint/2010/main" val="276568335"/>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1"/>
            <a:r>
              <a:rPr lang="en-US" dirty="0" smtClean="0"/>
              <a:t>Throwback – Taxability in Destination State</a:t>
            </a:r>
          </a:p>
          <a:p>
            <a:pPr lvl="2"/>
            <a:r>
              <a:rPr lang="en-US" i="1" dirty="0" smtClean="0"/>
              <a:t>Dover Corporation v. Illinois Dept. of Rev</a:t>
            </a:r>
            <a:r>
              <a:rPr lang="en-US" dirty="0" smtClean="0"/>
              <a:t>., 271 Ill. App. 3d 700, 648 N.E.2d 1089 (Ill. App. Ct. 1995): An Illinois court held that sales made by a taxpayer to customers located in other states and in various foreign countries should have been thrown back to Illinois even though the taxpayer was subject to net income taxes in those other jurisdictions because the taxpayer did not in fact pay tax to the other jurisdictions.</a:t>
            </a:r>
          </a:p>
          <a:p>
            <a:pPr lvl="2"/>
            <a:r>
              <a:rPr lang="en-US" dirty="0" smtClean="0"/>
              <a:t>California: Technical Advice Memorandum 2012-01 (11/29/12): </a:t>
            </a:r>
            <a:r>
              <a:rPr lang="en-GB" dirty="0" smtClean="0"/>
              <a:t>F</a:t>
            </a:r>
            <a:r>
              <a:rPr lang="en-US" dirty="0" smtClean="0"/>
              <a:t>or tax years beginning before January 1, 2011, a California taxpayer must demonstrate physical presence (either directly or through agents or independent contractors) in the destination state in order to avoid the application of the throwback rule.</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Throwback</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242</a:t>
            </a:fld>
            <a:endParaRPr lang="en-GB" dirty="0">
              <a:solidFill>
                <a:srgbClr val="000000"/>
              </a:solidFill>
            </a:endParaRPr>
          </a:p>
        </p:txBody>
      </p:sp>
    </p:spTree>
    <p:extLst>
      <p:ext uri="{BB962C8B-B14F-4D97-AF65-F5344CB8AC3E}">
        <p14:creationId xmlns:p14="http://schemas.microsoft.com/office/powerpoint/2010/main" val="542108997"/>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1"/>
            <a:r>
              <a:rPr lang="en-US" sz="1700" dirty="0" smtClean="0"/>
              <a:t>Throwback – Sales to Foreign Countries</a:t>
            </a:r>
          </a:p>
          <a:p>
            <a:pPr lvl="2"/>
            <a:r>
              <a:rPr lang="en-US" sz="1700" dirty="0" smtClean="0"/>
              <a:t>Some states look to the laws of the foreign country in order to determine whether the taxpayer is “taxable in the [country] of the purchaser.” See </a:t>
            </a:r>
            <a:r>
              <a:rPr lang="en-US" sz="1700" i="1" dirty="0" smtClean="0"/>
              <a:t>Scott &amp; Williams Inc. v. Board of Taxation</a:t>
            </a:r>
            <a:r>
              <a:rPr lang="en-US" sz="1700" dirty="0" smtClean="0"/>
              <a:t>, 117 NH 189, 400 A2d 786 (1977). Not all of the states that follow this approach take treaty provisions into account.</a:t>
            </a:r>
          </a:p>
          <a:p>
            <a:pPr lvl="2"/>
            <a:r>
              <a:rPr lang="en-US" sz="1700" dirty="0" smtClean="0"/>
              <a:t>Other states, such as California, Oregon, and. Alabama, apply the same constitutional jurisdictional standards used for determining whether a taxpayer is taxable in a particular state. In several of the states that employ that standard, Public Law 86-272 is not taken into account in making the determination.</a:t>
            </a:r>
          </a:p>
          <a:p>
            <a:pPr lvl="2"/>
            <a:r>
              <a:rPr lang="en-IN" sz="1700" i="1" dirty="0" smtClean="0"/>
              <a:t>Appeal of Dresser Industries, Inc., </a:t>
            </a:r>
            <a:r>
              <a:rPr lang="en-IN" sz="1700" dirty="0" smtClean="0"/>
              <a:t>(82-SBE-307, June 29, 1982, rehearing 83-SBE-118, Oct. 26, 1983): The California State Board of Equalization ruled that P.L. 86-272 was inapplicable in the determination of whether a corporation was taxable in a foreign country for purposes of the California throwback rule to foreign sales. That determination is made based solely upon U.S. constitutional nexus standards.</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Throwback</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243</a:t>
            </a:fld>
            <a:endParaRPr lang="en-GB" dirty="0">
              <a:solidFill>
                <a:srgbClr val="000000"/>
              </a:solidFill>
            </a:endParaRPr>
          </a:p>
        </p:txBody>
      </p:sp>
    </p:spTree>
    <p:extLst>
      <p:ext uri="{BB962C8B-B14F-4D97-AF65-F5344CB8AC3E}">
        <p14:creationId xmlns:p14="http://schemas.microsoft.com/office/powerpoint/2010/main" val="2771432320"/>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a:xfrm>
            <a:off x="479425" y="1587500"/>
            <a:ext cx="8077200" cy="4419600"/>
          </a:xfrm>
        </p:spPr>
        <p:txBody>
          <a:bodyPr/>
          <a:lstStyle/>
          <a:p>
            <a:r>
              <a:rPr lang="en-US" dirty="0" smtClean="0"/>
              <a:t>Chief Counsel Ruling 2012-03 (8/28/12)</a:t>
            </a:r>
          </a:p>
          <a:p>
            <a:pPr lvl="1"/>
            <a:r>
              <a:rPr lang="en-GB" sz="1600" dirty="0" smtClean="0"/>
              <a:t>The</a:t>
            </a:r>
            <a:r>
              <a:rPr lang="en-US" sz="1600" dirty="0" smtClean="0"/>
              <a:t> Franchise Tax Board found that a taxpayer does not have to throw back tangible personal property sales where it has more than $500,000 of sales in a foreign jurisdiction. </a:t>
            </a:r>
          </a:p>
          <a:p>
            <a:pPr lvl="1"/>
            <a:r>
              <a:rPr lang="en-US" sz="1600" dirty="0" smtClean="0"/>
              <a:t>A taxpayer does not have to throw back domestic tangible personal property sales when a member of its California unitary group has more than $500,000 of sales, including sales of other than tangible personal property, in the destination state.</a:t>
            </a:r>
            <a:endParaRPr lang="en-US" sz="1600" dirty="0"/>
          </a:p>
          <a:p>
            <a:pPr marL="0" lvl="1" indent="0">
              <a:buNone/>
            </a:pPr>
            <a:r>
              <a:rPr lang="en-US" dirty="0" smtClean="0"/>
              <a:t>Chief Counsel Ruling 2016-03 (7/5/16)</a:t>
            </a:r>
          </a:p>
          <a:p>
            <a:pPr lvl="1"/>
            <a:r>
              <a:rPr lang="en-US" sz="1600" dirty="0" smtClean="0"/>
              <a:t>The Franchise Tax Board found that a taxpayer had to aggregate sales of tangible personal property (TPP) with royalties received from licensing agreements in the state and allowed to exclude sales of TPP to other states</a:t>
            </a:r>
          </a:p>
          <a:p>
            <a:pPr lvl="1"/>
            <a:r>
              <a:rPr lang="en-US" sz="1600" dirty="0" smtClean="0"/>
              <a:t>The taxpayer is not required to throw back sales to other states the taxpayer has tangible personal property (and general gross receipts such as services, interest, and dividends) because activities exceed protections of Public Law 86-272 and taxpayer would be subject to income tax in those states</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Throwback</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244</a:t>
            </a:fld>
            <a:endParaRPr lang="en-GB" dirty="0">
              <a:solidFill>
                <a:srgbClr val="000000"/>
              </a:solidFill>
            </a:endParaRPr>
          </a:p>
        </p:txBody>
      </p:sp>
    </p:spTree>
    <p:extLst>
      <p:ext uri="{BB962C8B-B14F-4D97-AF65-F5344CB8AC3E}">
        <p14:creationId xmlns:p14="http://schemas.microsoft.com/office/powerpoint/2010/main" val="1215080303"/>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GB" dirty="0" smtClean="0"/>
              <a:t>Joyce/</a:t>
            </a:r>
            <a:r>
              <a:rPr lang="en-GB" dirty="0" err="1" smtClean="0"/>
              <a:t>Finnigan</a:t>
            </a:r>
            <a:r>
              <a:rPr lang="en-GB" dirty="0" smtClean="0"/>
              <a:t> </a:t>
            </a:r>
            <a:endParaRPr lang="en-US" dirty="0" smtClean="0"/>
          </a:p>
          <a:p>
            <a:pPr lvl="1"/>
            <a:r>
              <a:rPr lang="en-US" i="1" dirty="0" smtClean="0"/>
              <a:t>In Appeal of Joyce, Inc.,</a:t>
            </a:r>
            <a:r>
              <a:rPr lang="en-US" dirty="0" smtClean="0"/>
              <a:t> Cal. St. Bd. of Equal, Nov. 23, 1966, the California SBE held that</a:t>
            </a:r>
            <a:r>
              <a:rPr lang="en-GB" dirty="0" smtClean="0"/>
              <a:t> sales to California customers by an out-of-state seller that was part of a unitary business could not be included in the California sales factor of the combined report for members of the unitary business that were subject to California taxation, because the seller itself was immune from taxation in California under P.L. 86-272.</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Throwback</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245</a:t>
            </a:fld>
            <a:endParaRPr lang="en-GB" dirty="0">
              <a:solidFill>
                <a:srgbClr val="000000"/>
              </a:solidFill>
            </a:endParaRPr>
          </a:p>
        </p:txBody>
      </p:sp>
    </p:spTree>
    <p:extLst>
      <p:ext uri="{BB962C8B-B14F-4D97-AF65-F5344CB8AC3E}">
        <p14:creationId xmlns:p14="http://schemas.microsoft.com/office/powerpoint/2010/main" val="1780957738"/>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1"/>
            <a:r>
              <a:rPr lang="en-GB" i="1" dirty="0" smtClean="0"/>
              <a:t>In Appeal of </a:t>
            </a:r>
            <a:r>
              <a:rPr lang="en-GB" i="1" dirty="0" err="1" smtClean="0"/>
              <a:t>Finnigan</a:t>
            </a:r>
            <a:r>
              <a:rPr lang="en-GB" i="1" dirty="0" smtClean="0"/>
              <a:t> Corporation (“</a:t>
            </a:r>
            <a:r>
              <a:rPr lang="en-GB" i="1" dirty="0" err="1" smtClean="0"/>
              <a:t>Finnigan</a:t>
            </a:r>
            <a:r>
              <a:rPr lang="en-GB" i="1" dirty="0" smtClean="0"/>
              <a:t> I”)</a:t>
            </a:r>
            <a:r>
              <a:rPr lang="en-GB" dirty="0" smtClean="0"/>
              <a:t>, Cal. St. Bd. of Equal., Aug. 25, 1988, the SBE was presented with the issue of whether the FTB, for purposes of calculating the sales factor of the apportionment formula, properly applied the “throw-back” rule to the non-California destination sales made by the taxpayer’s unitary subsidiary. The SBE concluded the sales should </a:t>
            </a:r>
            <a:r>
              <a:rPr lang="en-GB" b="1" dirty="0" smtClean="0"/>
              <a:t>not </a:t>
            </a:r>
            <a:r>
              <a:rPr lang="en-GB" dirty="0" smtClean="0"/>
              <a:t>be thrown back to California even though the subsidiary, as a separate corporate entity, was not taxable in those states, since </a:t>
            </a:r>
            <a:r>
              <a:rPr lang="en-GB" b="1" dirty="0" smtClean="0"/>
              <a:t>another </a:t>
            </a:r>
            <a:r>
              <a:rPr lang="en-GB" dirty="0" smtClean="0"/>
              <a:t>member of the unitary group, </a:t>
            </a:r>
            <a:r>
              <a:rPr lang="en-GB" dirty="0" err="1" smtClean="0"/>
              <a:t>Finnigan</a:t>
            </a:r>
            <a:r>
              <a:rPr lang="en-GB" dirty="0" smtClean="0"/>
              <a:t> Corporation, was taxable in the state into which the sales were made.</a:t>
            </a:r>
            <a:endParaRPr lang="en-US" dirty="0" smtClean="0"/>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Throwback</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246</a:t>
            </a:fld>
            <a:endParaRPr lang="en-GB" dirty="0">
              <a:solidFill>
                <a:srgbClr val="000000"/>
              </a:solidFill>
            </a:endParaRPr>
          </a:p>
        </p:txBody>
      </p:sp>
    </p:spTree>
    <p:extLst>
      <p:ext uri="{BB962C8B-B14F-4D97-AF65-F5344CB8AC3E}">
        <p14:creationId xmlns:p14="http://schemas.microsoft.com/office/powerpoint/2010/main" val="148731826"/>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1"/>
            <a:r>
              <a:rPr lang="en-US" i="1" dirty="0" smtClean="0"/>
              <a:t>Airborne Navigation Corporation v. Arizona Department of Revenue</a:t>
            </a:r>
            <a:r>
              <a:rPr lang="en-US" dirty="0" smtClean="0"/>
              <a:t>, Bd. Of Tax Appeals, Docket No. 395-85-I (February 5, 1987): </a:t>
            </a:r>
          </a:p>
          <a:p>
            <a:pPr lvl="2"/>
            <a:r>
              <a:rPr lang="en-US" dirty="0" smtClean="0"/>
              <a:t>In terms of its end result, Arizona effectively adopted the </a:t>
            </a:r>
            <a:r>
              <a:rPr lang="en-US" dirty="0" err="1" smtClean="0"/>
              <a:t>Finnigan</a:t>
            </a:r>
            <a:r>
              <a:rPr lang="en-US" dirty="0" smtClean="0"/>
              <a:t> approach to determine the numerator of a unitary group's apportionment formula. The court essentially attributed nexus of in-state members to out of state members of the combined group by interpreting the term “person” in PL 86 – 272 to include the entire combined group.</a:t>
            </a:r>
          </a:p>
          <a:p>
            <a:pPr lvl="2"/>
            <a:r>
              <a:rPr lang="en-US" dirty="0" smtClean="0"/>
              <a:t>Therefore, when a group of companies is conducting a unitary business and a part of that unitary business is conducted within the state, the activities of all members of the unitary group will be included in both the numerator and denominator of the sales factor. </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Throwback</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247</a:t>
            </a:fld>
            <a:endParaRPr lang="en-GB" dirty="0">
              <a:solidFill>
                <a:srgbClr val="000000"/>
              </a:solidFill>
            </a:endParaRPr>
          </a:p>
        </p:txBody>
      </p:sp>
    </p:spTree>
    <p:extLst>
      <p:ext uri="{BB962C8B-B14F-4D97-AF65-F5344CB8AC3E}">
        <p14:creationId xmlns:p14="http://schemas.microsoft.com/office/powerpoint/2010/main" val="500239523"/>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i="1" dirty="0" smtClean="0"/>
              <a:t>Matter of Disney Enterprises</a:t>
            </a:r>
            <a:r>
              <a:rPr lang="en-US" dirty="0" smtClean="0"/>
              <a:t>, Inc., N.Y. Tax App. Trib., No. 818378, 10/13/05:</a:t>
            </a:r>
          </a:p>
          <a:p>
            <a:r>
              <a:rPr lang="en-US" dirty="0" smtClean="0"/>
              <a:t>Ruling of the Tax Appeals Tribunal, affirmed by the New York Supreme Court, Appellate Division, on March 1, 2007 (830 N.Y.S.2d 614). The court agreed with the tribunal's conclusions, finding that by including the </a:t>
            </a:r>
            <a:r>
              <a:rPr lang="en-US" dirty="0" err="1" smtClean="0"/>
              <a:t>nontaxpayer</a:t>
            </a:r>
            <a:r>
              <a:rPr lang="en-US" dirty="0" smtClean="0"/>
              <a:t> member's New York sales receipts in the numerator of the business allocation percentage, the Department of Taxation and Finance "is not imposing a tax" upon the </a:t>
            </a:r>
            <a:r>
              <a:rPr lang="en-US" dirty="0" err="1" smtClean="0"/>
              <a:t>nontaxpayer</a:t>
            </a:r>
            <a:r>
              <a:rPr lang="en-US" dirty="0" smtClean="0"/>
              <a:t> member itself, but is rather "attempting to best measure the combined group's taxable in-state activities by use of a formula." This apportionment method as applied to the combined group "does not offend the purpose for which Public Law 86-272 was adopted," the court concluded.</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Throwback</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248</a:t>
            </a:fld>
            <a:endParaRPr lang="en-GB" dirty="0">
              <a:solidFill>
                <a:srgbClr val="000000"/>
              </a:solidFill>
            </a:endParaRPr>
          </a:p>
        </p:txBody>
      </p:sp>
    </p:spTree>
    <p:extLst>
      <p:ext uri="{BB962C8B-B14F-4D97-AF65-F5344CB8AC3E}">
        <p14:creationId xmlns:p14="http://schemas.microsoft.com/office/powerpoint/2010/main" val="2603210953"/>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1"/>
            <a:r>
              <a:rPr lang="en-GB" dirty="0" smtClean="0"/>
              <a:t>Effective January 1, 2011, California amended CRTC Section 25135 to adopt the </a:t>
            </a:r>
            <a:r>
              <a:rPr lang="en-GB" i="1" dirty="0" err="1" smtClean="0"/>
              <a:t>Finnigan</a:t>
            </a:r>
            <a:r>
              <a:rPr lang="en-GB" dirty="0" smtClean="0"/>
              <a:t> rule in assigning sales from tangible personal property to California. Under </a:t>
            </a:r>
            <a:r>
              <a:rPr lang="en-GB" i="1" dirty="0" err="1" smtClean="0"/>
              <a:t>Finnigan</a:t>
            </a:r>
            <a:r>
              <a:rPr lang="en-GB" dirty="0" smtClean="0"/>
              <a:t>, all</a:t>
            </a:r>
            <a:r>
              <a:rPr lang="en-US" dirty="0" smtClean="0"/>
              <a:t> sales by members of the combined reporting group properly assigned to the state are included in the numerator of the California sales factor, regardless of whether the member of the combined group making the sale is subject to California tax. For throwback purposes, sales are excluded from the sales factor numerator if a member of the combined reporting group is taxable in the state of the purchaser. </a:t>
            </a:r>
          </a:p>
          <a:p>
            <a:pPr lvl="1"/>
            <a:r>
              <a:rPr lang="en-US" dirty="0" smtClean="0"/>
              <a:t>This change, coupled with the California 'doing business' rules effective January 1, 2011, is likely to create litigation over the constitutional validity of attributing protected P.L. 86-272 sales, under </a:t>
            </a:r>
            <a:r>
              <a:rPr lang="en-US" i="1" dirty="0" err="1" smtClean="0"/>
              <a:t>Finnigan</a:t>
            </a:r>
            <a:r>
              <a:rPr lang="en-US" dirty="0" smtClean="0"/>
              <a:t>, to other members of the combined report that are 'doing business' in California.</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Throwback</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249</a:t>
            </a:fld>
            <a:endParaRPr lang="en-GB" dirty="0">
              <a:solidFill>
                <a:srgbClr val="000000"/>
              </a:solidFill>
            </a:endParaRPr>
          </a:p>
        </p:txBody>
      </p:sp>
    </p:spTree>
    <p:extLst>
      <p:ext uri="{BB962C8B-B14F-4D97-AF65-F5344CB8AC3E}">
        <p14:creationId xmlns:p14="http://schemas.microsoft.com/office/powerpoint/2010/main" val="952588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sz="1600" dirty="0" smtClean="0"/>
              <a:t>Entire Net Income States</a:t>
            </a:r>
          </a:p>
          <a:p>
            <a:r>
              <a:rPr lang="en-IN" sz="1600" dirty="0" smtClean="0"/>
              <a:t>These states refer to FTI but expand such to include income which may be broader than FTI.</a:t>
            </a:r>
          </a:p>
          <a:p>
            <a:pPr lvl="1"/>
            <a:r>
              <a:rPr lang="en-IN" sz="1600" dirty="0" smtClean="0"/>
              <a:t>New York - </a:t>
            </a:r>
            <a:r>
              <a:rPr lang="en-IN" sz="1600" i="1" dirty="0" smtClean="0"/>
              <a:t>Matter of Reuters Limited v. Tax Appeals Tribunal</a:t>
            </a:r>
            <a:r>
              <a:rPr lang="en-IN" sz="1600" dirty="0" smtClean="0"/>
              <a:t>, 82 N.Y.2d. 112 (1991): Holding that a foreign corporation had to report pro forma worldwide income to NY, not just the effectively connected income that was reported on the 1120F.</a:t>
            </a:r>
          </a:p>
          <a:p>
            <a:pPr lvl="2"/>
            <a:r>
              <a:rPr lang="en-IN" sz="1600" dirty="0" smtClean="0"/>
              <a:t>Effective 2015 </a:t>
            </a:r>
            <a:r>
              <a:rPr lang="en-US" sz="1600" dirty="0" smtClean="0"/>
              <a:t>the new law limits the entire net income base to income that is effectively connected with the conduct of a U.S. trade or business, which is more analogous to federal taxable income. </a:t>
            </a:r>
            <a:endParaRPr lang="en-IN" sz="1600" dirty="0" smtClean="0"/>
          </a:p>
          <a:p>
            <a:pPr lvl="1"/>
            <a:r>
              <a:rPr lang="en-IN" sz="1600" dirty="0" smtClean="0"/>
              <a:t>New Jersey - </a:t>
            </a:r>
            <a:r>
              <a:rPr lang="en-IN" sz="1600" i="1" dirty="0" smtClean="0"/>
              <a:t>International Business Machines Corporation v. Director, Division of Taxation</a:t>
            </a:r>
            <a:r>
              <a:rPr lang="en-IN" sz="1600" dirty="0" smtClean="0"/>
              <a:t>, N.J. Tax Court No. 011630-2008, 1/26/11: The Court held that export profits of a U.S. company which had been excluded under the former federal "extraterritorial income exclusion" or "ETI" provisions could not be added back to ENI - such was not really excluded income so much as a deduction that NJ adopted through reference to FTI.</a:t>
            </a:r>
          </a:p>
        </p:txBody>
      </p:sp>
      <p:sp>
        <p:nvSpPr>
          <p:cNvPr id="2" name="Title 1"/>
          <p:cNvSpPr>
            <a:spLocks noGrp="1"/>
          </p:cNvSpPr>
          <p:nvPr>
            <p:ph type="title"/>
          </p:nvPr>
        </p:nvSpPr>
        <p:spPr/>
        <p:txBody>
          <a:bodyPr/>
          <a:lstStyle/>
          <a:p>
            <a:r>
              <a:rPr lang="en-GB" dirty="0" smtClean="0"/>
              <a:t>Advanced Income Tax Track</a:t>
            </a:r>
            <a:r>
              <a:rPr lang="en-IN" dirty="0" smtClean="0"/>
              <a:t/>
            </a:r>
            <a:br>
              <a:rPr lang="en-IN" dirty="0" smtClean="0"/>
            </a:br>
            <a:r>
              <a:rPr lang="en-IN" b="0" i="0" dirty="0" smtClean="0"/>
              <a:t>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25</a:t>
            </a:fld>
            <a:endParaRPr lang="en-GB" dirty="0"/>
          </a:p>
        </p:txBody>
      </p:sp>
      <p:sp>
        <p:nvSpPr>
          <p:cNvPr id="8" name="Footer Placeholder 16"/>
          <p:cNvSpPr>
            <a:spLocks noGrp="1"/>
          </p:cNvSpPr>
          <p:nvPr>
            <p:ph type="ftr" sz="quarter" idx="17"/>
          </p:nvPr>
        </p:nvSpPr>
        <p:spPr>
          <a:xfrm>
            <a:off x="530225" y="6324600"/>
            <a:ext cx="5260975" cy="150813"/>
          </a:xfrm>
        </p:spPr>
        <p:txBody>
          <a:bodyPr/>
          <a:lstStyle/>
          <a:p>
            <a:pPr algn="l">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111360343"/>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US" dirty="0" smtClean="0"/>
              <a:t>Is </a:t>
            </a:r>
            <a:r>
              <a:rPr lang="en-US" dirty="0" err="1" smtClean="0"/>
              <a:t>Throwout</a:t>
            </a:r>
            <a:r>
              <a:rPr lang="en-US" dirty="0" smtClean="0"/>
              <a:t> Constitutional?</a:t>
            </a:r>
          </a:p>
          <a:p>
            <a:pPr lvl="1"/>
            <a:r>
              <a:rPr lang="en-US" i="1" dirty="0" smtClean="0"/>
              <a:t>Whirlpool Properties, Inc. v. Director, Division of Taxation</a:t>
            </a:r>
            <a:r>
              <a:rPr lang="en-US" dirty="0" smtClean="0"/>
              <a:t>, 208 N.J. 141 (July 28, 2011): </a:t>
            </a:r>
          </a:p>
          <a:p>
            <a:pPr lvl="2"/>
            <a:r>
              <a:rPr lang="en-US" dirty="0" smtClean="0"/>
              <a:t>The New Jersey Supreme Court held that the </a:t>
            </a:r>
            <a:r>
              <a:rPr lang="en-US" dirty="0" err="1" smtClean="0"/>
              <a:t>throwout</a:t>
            </a:r>
            <a:r>
              <a:rPr lang="en-US" dirty="0" smtClean="0"/>
              <a:t> rule may operate constitutionally, under a fair apportionment analysis, when applied to untaxed receipts from those states that lack jurisdiction to tax the corporate taxpayer due to insufficient business activity in that state, but not when applied to receipts that are untaxed due to a state’s determination not to have an income or similar business activity tax</a:t>
            </a:r>
          </a:p>
          <a:p>
            <a:pPr lvl="2"/>
            <a:r>
              <a:rPr lang="en-US" dirty="0" smtClean="0"/>
              <a:t>Assembly Bill A2722 (Dec. 2008) repealed the </a:t>
            </a:r>
            <a:r>
              <a:rPr lang="en-US" dirty="0" err="1" smtClean="0"/>
              <a:t>throwout</a:t>
            </a:r>
            <a:r>
              <a:rPr lang="en-US" dirty="0" smtClean="0"/>
              <a:t> rule, effective for tax years beginning after June 30, 2010</a:t>
            </a:r>
          </a:p>
          <a:p>
            <a:pPr lvl="1"/>
            <a:r>
              <a:rPr lang="en-US" i="1" dirty="0" smtClean="0"/>
              <a:t>Paris Manufacturing Co. v. Commissioner</a:t>
            </a:r>
            <a:r>
              <a:rPr lang="en-US" dirty="0" smtClean="0"/>
              <a:t>, 505 Pa. 15 (1984): The Pennsylvania Supreme Court held that the </a:t>
            </a:r>
            <a:r>
              <a:rPr lang="en-US" dirty="0" err="1" smtClean="0"/>
              <a:t>throwout</a:t>
            </a:r>
            <a:r>
              <a:rPr lang="en-US" dirty="0" smtClean="0"/>
              <a:t> rule, although not unconstitutional, was contrary to the intent of the legislature.</a:t>
            </a:r>
          </a:p>
          <a:p>
            <a:pPr lvl="1"/>
            <a:endParaRPr lang="en-US" dirty="0" smtClean="0"/>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err="1" smtClean="0"/>
              <a:t>Throwout</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250</a:t>
            </a:fld>
            <a:endParaRPr lang="en-GB" dirty="0">
              <a:solidFill>
                <a:srgbClr val="000000"/>
              </a:solidFill>
            </a:endParaRPr>
          </a:p>
        </p:txBody>
      </p:sp>
    </p:spTree>
    <p:extLst>
      <p:ext uri="{BB962C8B-B14F-4D97-AF65-F5344CB8AC3E}">
        <p14:creationId xmlns:p14="http://schemas.microsoft.com/office/powerpoint/2010/main" val="1927300447"/>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a:xfrm>
            <a:off x="536575" y="1690007"/>
            <a:ext cx="8077200" cy="4419600"/>
          </a:xfrm>
        </p:spPr>
        <p:txBody>
          <a:bodyPr/>
          <a:lstStyle/>
          <a:p>
            <a:r>
              <a:rPr lang="en-US" dirty="0" smtClean="0"/>
              <a:t>Variations</a:t>
            </a:r>
          </a:p>
          <a:p>
            <a:pPr lvl="1"/>
            <a:r>
              <a:rPr lang="en-US" dirty="0" smtClean="0"/>
              <a:t>No throwback</a:t>
            </a:r>
          </a:p>
          <a:p>
            <a:pPr lvl="1"/>
            <a:r>
              <a:rPr lang="en-US" dirty="0" err="1" smtClean="0"/>
              <a:t>Throwout</a:t>
            </a:r>
            <a:r>
              <a:rPr lang="en-US" dirty="0" smtClean="0"/>
              <a:t> </a:t>
            </a:r>
          </a:p>
          <a:p>
            <a:pPr lvl="2"/>
            <a:r>
              <a:rPr lang="en-US" dirty="0" smtClean="0"/>
              <a:t>Formerly in PA and NJ.</a:t>
            </a:r>
          </a:p>
          <a:p>
            <a:pPr lvl="3"/>
            <a:r>
              <a:rPr lang="en-US" i="1" dirty="0" smtClean="0"/>
              <a:t>Lorillard Licensing Co., LLC v. Director</a:t>
            </a:r>
            <a:r>
              <a:rPr lang="en-US" dirty="0" smtClean="0"/>
              <a:t>, N.J. Tax Court</a:t>
            </a:r>
          </a:p>
          <a:p>
            <a:pPr lvl="2"/>
            <a:r>
              <a:rPr lang="en-US" dirty="0" smtClean="0"/>
              <a:t>CA: </a:t>
            </a:r>
            <a:r>
              <a:rPr lang="en-US" i="1" dirty="0"/>
              <a:t>Appeal of </a:t>
            </a:r>
            <a:r>
              <a:rPr lang="en-US" i="1" dirty="0" err="1"/>
              <a:t>Craiglist</a:t>
            </a:r>
            <a:r>
              <a:rPr lang="en-US" i="1" dirty="0"/>
              <a:t>, Inc.</a:t>
            </a:r>
            <a:r>
              <a:rPr lang="en-US" dirty="0"/>
              <a:t>, Cal. St. Bd. of Equal., Jan. 15, 2016</a:t>
            </a:r>
            <a:endParaRPr lang="en-US" dirty="0" smtClean="0"/>
          </a:p>
          <a:p>
            <a:pPr lvl="1"/>
            <a:r>
              <a:rPr lang="en-US" dirty="0" smtClean="0"/>
              <a:t>Throwback to place where sale made</a:t>
            </a:r>
          </a:p>
          <a:p>
            <a:pPr lvl="2"/>
            <a:r>
              <a:rPr lang="en-US" sz="1700" dirty="0" smtClean="0"/>
              <a:t>Massachusetts provides that sales are to be thrown back to Massachusetts if “the corporation is not taxable in the state of the purchaser and the property was not sold by an agent or agencies chiefly situated at, connected with or sent out from premises for the transaction of business owned or rented by the corporation outside this commonwealth.” M.G.L. c. 63, Sec. 38(f). Regulations interpret that provision as looking to the state where the sale was “negotiated and effected.” 830 C.M.R. 63.38.1(9).</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GB" b="0" i="0" dirty="0" smtClean="0"/>
              <a:t>Variations on Throwback and </a:t>
            </a:r>
            <a:r>
              <a:rPr lang="en-GB" b="0" i="0" dirty="0" err="1" smtClean="0"/>
              <a:t>Throwout</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251</a:t>
            </a:fld>
            <a:endParaRPr lang="en-GB" dirty="0">
              <a:solidFill>
                <a:srgbClr val="000000"/>
              </a:solidFill>
            </a:endParaRPr>
          </a:p>
        </p:txBody>
      </p:sp>
    </p:spTree>
    <p:extLst>
      <p:ext uri="{BB962C8B-B14F-4D97-AF65-F5344CB8AC3E}">
        <p14:creationId xmlns:p14="http://schemas.microsoft.com/office/powerpoint/2010/main" val="2793874873"/>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GB" dirty="0" smtClean="0"/>
              <a:t>Sales Other than Sales of Tangible Personal Property</a:t>
            </a:r>
            <a:endParaRPr lang="en-US" dirty="0" smtClean="0"/>
          </a:p>
          <a:p>
            <a:r>
              <a:rPr lang="en-GB" dirty="0" smtClean="0"/>
              <a:t>UDITPA</a:t>
            </a:r>
          </a:p>
          <a:p>
            <a:pPr lvl="1"/>
            <a:r>
              <a:rPr lang="en-GB" dirty="0" smtClean="0"/>
              <a:t>UDITPA § 17 states that </a:t>
            </a:r>
            <a:r>
              <a:rPr lang="en-US" dirty="0" smtClean="0"/>
              <a:t>Sales, other than sales of tangible personal property, are in this state if:</a:t>
            </a:r>
          </a:p>
          <a:p>
            <a:pPr marL="548640" lvl="2" indent="-274320">
              <a:buFont typeface="+mj-lt"/>
              <a:buAutoNum type="alphaLcPeriod"/>
            </a:pPr>
            <a:r>
              <a:rPr lang="en-US" dirty="0" smtClean="0"/>
              <a:t>The income-producing activity is performed in this state; or</a:t>
            </a:r>
          </a:p>
          <a:p>
            <a:pPr marL="548640" lvl="2" indent="-274320">
              <a:buFont typeface="+mj-lt"/>
              <a:buAutoNum type="alphaLcPeriod"/>
            </a:pPr>
            <a:r>
              <a:rPr lang="en-US" dirty="0" smtClean="0"/>
              <a:t>The income-producing activity is performed both in and outside this state and a greater proportion of the income-producing activity is performed in this state than in any other state, based on costs of performance.</a:t>
            </a:r>
            <a:endParaRPr lang="en-GB" dirty="0" smtClean="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Sourcing Receipts from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252</a:t>
            </a:fld>
            <a:endParaRPr lang="en-GB" dirty="0">
              <a:solidFill>
                <a:srgbClr val="000000"/>
              </a:solidFill>
            </a:endParaRPr>
          </a:p>
        </p:txBody>
      </p:sp>
    </p:spTree>
    <p:extLst>
      <p:ext uri="{BB962C8B-B14F-4D97-AF65-F5344CB8AC3E}">
        <p14:creationId xmlns:p14="http://schemas.microsoft.com/office/powerpoint/2010/main" val="1366144532"/>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i="1" dirty="0" smtClean="0"/>
              <a:t>AT&amp;T Corp. v. Commissioner of Revenue</a:t>
            </a:r>
            <a:r>
              <a:rPr lang="en-US" dirty="0" smtClean="0"/>
              <a:t>, Mass. App. Tax Bd., No. C293831, 6/8/2011: </a:t>
            </a:r>
          </a:p>
          <a:p>
            <a:pPr lvl="1"/>
            <a:r>
              <a:rPr lang="en-US" dirty="0" smtClean="0"/>
              <a:t>Sales of telecommunications services to Massachusetts customers should be sourced using the costs of performance associated with a service provider’s integrated telecommunications network rather than costs associated with each individual call.</a:t>
            </a:r>
          </a:p>
          <a:p>
            <a:pPr lvl="1"/>
            <a:r>
              <a:rPr lang="en-US" dirty="0" smtClean="0"/>
              <a:t>Accordingly, because the service provider’s income-producing activity was the provision of a complex and comprehensive, reliable telecommunications network and not the connection of individual transmissions over specifically designated wires, costs of performance were primarily incurred at the taxpayer’s global operations network and not at the location of a customer.</a:t>
            </a:r>
          </a:p>
          <a:p>
            <a:pPr lvl="1"/>
            <a:r>
              <a:rPr lang="en-US" dirty="0" smtClean="0"/>
              <a:t>On appeal, the Massachusetts Court of Appeal affirmed the ATB’s ruling. </a:t>
            </a:r>
            <a:r>
              <a:rPr lang="en-US" i="1" dirty="0" smtClean="0"/>
              <a:t>See</a:t>
            </a:r>
            <a:r>
              <a:rPr lang="en-US" dirty="0" smtClean="0"/>
              <a:t> Mass. Ct. App., No. 11-P-1462 (7/3/12).</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Sourcing Receipts from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253</a:t>
            </a:fld>
            <a:endParaRPr lang="en-GB" dirty="0">
              <a:solidFill>
                <a:srgbClr val="000000"/>
              </a:solidFill>
            </a:endParaRPr>
          </a:p>
        </p:txBody>
      </p:sp>
    </p:spTree>
    <p:extLst>
      <p:ext uri="{BB962C8B-B14F-4D97-AF65-F5344CB8AC3E}">
        <p14:creationId xmlns:p14="http://schemas.microsoft.com/office/powerpoint/2010/main" val="3988725845"/>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Different Approaches to Cost of Performance:</a:t>
            </a:r>
          </a:p>
          <a:p>
            <a:pPr lvl="1"/>
            <a:r>
              <a:rPr lang="en-US" dirty="0" smtClean="0"/>
              <a:t>Item-by-item or total:</a:t>
            </a:r>
          </a:p>
          <a:p>
            <a:r>
              <a:rPr lang="en-US" i="1" dirty="0" smtClean="0"/>
              <a:t>AT&amp; T Corp. v. Department of Revenue</a:t>
            </a:r>
            <a:r>
              <a:rPr lang="en-US" dirty="0" smtClean="0"/>
              <a:t>, Oregon Tax Court No. TC 4814, January 12, 2012:</a:t>
            </a:r>
          </a:p>
          <a:p>
            <a:pPr lvl="1"/>
            <a:r>
              <a:rPr lang="en-GB" dirty="0" smtClean="0"/>
              <a:t>The case turned on what activity or object should be the subject of a cost-of-performance analysis. The taxpayer sought to look to the level of activity where the costs incurred where not differentiated – the level of the products, lines or services. However, the Tax Court looked to the individual calls made and determined that receipts from interstate and international calls that begin or terminate in Oregon were properly sourced to Oregon based on a cost-of-performance methodology.</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Sourcing Receipts from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254</a:t>
            </a:fld>
            <a:endParaRPr lang="en-GB" dirty="0">
              <a:solidFill>
                <a:srgbClr val="000000"/>
              </a:solidFill>
            </a:endParaRPr>
          </a:p>
        </p:txBody>
      </p:sp>
    </p:spTree>
    <p:extLst>
      <p:ext uri="{BB962C8B-B14F-4D97-AF65-F5344CB8AC3E}">
        <p14:creationId xmlns:p14="http://schemas.microsoft.com/office/powerpoint/2010/main" val="3921129244"/>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1752600"/>
            <a:ext cx="8229600" cy="4419600"/>
          </a:xfrm>
        </p:spPr>
        <p:txBody>
          <a:bodyPr/>
          <a:lstStyle/>
          <a:p>
            <a:r>
              <a:rPr lang="en-US" dirty="0" smtClean="0"/>
              <a:t>Letter </a:t>
            </a:r>
            <a:r>
              <a:rPr lang="en-US" dirty="0"/>
              <a:t>of Findings, Indiana Department of Revenue, No. 02-20130359 </a:t>
            </a:r>
            <a:r>
              <a:rPr lang="en-US" dirty="0" smtClean="0"/>
              <a:t>(11/26/14)</a:t>
            </a:r>
          </a:p>
          <a:p>
            <a:pPr marL="285750" indent="-285750">
              <a:buFont typeface="Arial" panose="020B0604020202020204" pitchFamily="34" charset="0"/>
              <a:buChar char="•"/>
            </a:pPr>
            <a:r>
              <a:rPr lang="en-US" dirty="0"/>
              <a:t>An Indiana Letter of Findings </a:t>
            </a:r>
            <a:r>
              <a:rPr lang="en-US" dirty="0" smtClean="0"/>
              <a:t>determined </a:t>
            </a:r>
            <a:r>
              <a:rPr lang="en-US" dirty="0"/>
              <a:t>that under the state’s income producing activity provisions, revenue from Indiana students receiving online instruction was attributable to Indiana.</a:t>
            </a:r>
          </a:p>
          <a:p>
            <a:pPr marL="285750" indent="-285750">
              <a:buFont typeface="Arial" panose="020B0604020202020204" pitchFamily="34" charset="0"/>
              <a:buChar char="•"/>
            </a:pPr>
            <a:r>
              <a:rPr lang="en-US" dirty="0"/>
              <a:t>The LOF provided that Indiana has adopted a ‘transaction’ based approach when applying a cost of performance apportionment methodology. </a:t>
            </a:r>
          </a:p>
          <a:p>
            <a:pPr marL="558800" lvl="1" indent="-285750">
              <a:buFontTx/>
              <a:buChar char="-"/>
            </a:pPr>
            <a:r>
              <a:rPr lang="en-US" dirty="0" smtClean="0"/>
              <a:t>Under </a:t>
            </a:r>
            <a:r>
              <a:rPr lang="en-US" dirty="0"/>
              <a:t>this approach, only the direct activity for which value is exchanged is considered. In this instance, it was where the students purchased the services that controlled. </a:t>
            </a:r>
            <a:endParaRPr lang="en-US" dirty="0" smtClean="0"/>
          </a:p>
          <a:p>
            <a:pPr marL="285750" indent="-285750">
              <a:buFontTx/>
              <a:buChar char="-"/>
            </a:pPr>
            <a:endParaRPr lang="en-US"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Sourcing Receipts from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255</a:t>
            </a:fld>
            <a:endParaRPr lang="en-GB" dirty="0">
              <a:solidFill>
                <a:srgbClr val="000000"/>
              </a:solidFill>
            </a:endParaRPr>
          </a:p>
        </p:txBody>
      </p:sp>
    </p:spTree>
    <p:extLst>
      <p:ext uri="{BB962C8B-B14F-4D97-AF65-F5344CB8AC3E}">
        <p14:creationId xmlns:p14="http://schemas.microsoft.com/office/powerpoint/2010/main" val="340424451"/>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1752600"/>
            <a:ext cx="8080375" cy="4419600"/>
          </a:xfrm>
        </p:spPr>
        <p:txBody>
          <a:bodyPr/>
          <a:lstStyle/>
          <a:p>
            <a:r>
              <a:rPr lang="en-US" dirty="0"/>
              <a:t>In the Matter of the Petition of Expedia, Inc., et al, DTA Nos. 825025, 825026, (</a:t>
            </a:r>
            <a:r>
              <a:rPr lang="en-US" dirty="0" smtClean="0"/>
              <a:t>2/5/15</a:t>
            </a:r>
            <a:r>
              <a:rPr lang="en-US" dirty="0"/>
              <a:t>)</a:t>
            </a:r>
          </a:p>
          <a:p>
            <a:pPr marL="285750" indent="-285750">
              <a:buFont typeface="Arial" panose="020B0604020202020204" pitchFamily="34" charset="0"/>
              <a:buChar char="•"/>
            </a:pPr>
            <a:r>
              <a:rPr lang="en-US" dirty="0" smtClean="0"/>
              <a:t>Receipts </a:t>
            </a:r>
            <a:r>
              <a:rPr lang="en-US" dirty="0"/>
              <a:t>of an online travel reservation service were receipts from the performance of services and must, therefore, be sourced to where such services were performed, a New York administrative law concluded. </a:t>
            </a:r>
          </a:p>
          <a:p>
            <a:pPr marL="285750" indent="-285750">
              <a:buFont typeface="Arial" panose="020B0604020202020204" pitchFamily="34" charset="0"/>
              <a:buChar char="•"/>
            </a:pPr>
            <a:r>
              <a:rPr lang="en-US" dirty="0"/>
              <a:t>In this instance, these services were performed outside the state. </a:t>
            </a:r>
          </a:p>
          <a:p>
            <a:pPr marL="285750" indent="-285750">
              <a:buFont typeface="Arial" panose="020B0604020202020204" pitchFamily="34" charset="0"/>
              <a:buChar char="•"/>
            </a:pPr>
            <a:r>
              <a:rPr lang="en-US" dirty="0"/>
              <a:t>The Division of Taxation improperly characterized the receipts as ‘other business receipts,’ and the ALJ rejected the attempt to impose customer based sourcing. </a:t>
            </a:r>
          </a:p>
          <a:p>
            <a:pPr marL="285750" indent="-285750">
              <a:buFont typeface="Arial" panose="020B0604020202020204" pitchFamily="34" charset="0"/>
              <a:buChar char="•"/>
            </a:pPr>
            <a:r>
              <a:rPr lang="en-US" dirty="0"/>
              <a:t>Notably, the ALJ rejected the argument that human involvement at the moment of the transaction was required for the provision of a service. </a:t>
            </a:r>
          </a:p>
          <a:p>
            <a:pPr marL="285750" indent="-285750">
              <a:buFont typeface="Arial" panose="020B0604020202020204" pitchFamily="34" charset="0"/>
              <a:buChar char="•"/>
            </a:pPr>
            <a:r>
              <a:rPr lang="en-US" dirty="0"/>
              <a:t>Additionally, the ALJ found that receipts from online advertising revenue were from ‘services’ rather than from ‘other business receipts.’ </a:t>
            </a:r>
          </a:p>
          <a:p>
            <a:endParaRPr lang="en-US"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Sourcing Receipts from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256</a:t>
            </a:fld>
            <a:endParaRPr lang="en-GB" dirty="0">
              <a:solidFill>
                <a:srgbClr val="000000"/>
              </a:solidFill>
            </a:endParaRPr>
          </a:p>
        </p:txBody>
      </p:sp>
    </p:spTree>
    <p:extLst>
      <p:ext uri="{BB962C8B-B14F-4D97-AF65-F5344CB8AC3E}">
        <p14:creationId xmlns:p14="http://schemas.microsoft.com/office/powerpoint/2010/main" val="1876599411"/>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1752600"/>
            <a:ext cx="8080375" cy="4419600"/>
          </a:xfrm>
        </p:spPr>
        <p:txBody>
          <a:bodyPr/>
          <a:lstStyle/>
          <a:p>
            <a:r>
              <a:rPr lang="en-US" i="1" dirty="0"/>
              <a:t>Dish DBS Corp. f/k/a EchoStar, DBS Corp, and Affiliates v. South Carolina Department of Revenue</a:t>
            </a:r>
            <a:r>
              <a:rPr lang="en-US" dirty="0"/>
              <a:t>, S.C. Admin. Law Court, No. 14-ALJ- 17-0285-cc (2/10/15)</a:t>
            </a:r>
          </a:p>
          <a:p>
            <a:pPr marL="285750" indent="-285750">
              <a:buFont typeface="Arial" panose="020B0604020202020204" pitchFamily="34" charset="0"/>
              <a:buChar char="•"/>
            </a:pPr>
            <a:r>
              <a:rPr lang="en-US" dirty="0"/>
              <a:t>A digital television provider asserted that South Carolina law requires apportioning service revenue based on costs of performance. </a:t>
            </a:r>
          </a:p>
          <a:p>
            <a:pPr marL="285750" indent="-285750">
              <a:buFont typeface="Arial" panose="020B0604020202020204" pitchFamily="34" charset="0"/>
              <a:buChar char="•"/>
            </a:pPr>
            <a:r>
              <a:rPr lang="en-US" dirty="0"/>
              <a:t>In an order denying motions for summary judgment, the South Carolina Administrative Law Court disagreed, in part, because ‘costs of performance’ language is absent from South Carolina’s apportionment statute.</a:t>
            </a:r>
          </a:p>
          <a:p>
            <a:pPr marL="285750" indent="-285750">
              <a:buFont typeface="Arial" panose="020B0604020202020204" pitchFamily="34" charset="0"/>
              <a:buChar char="•"/>
            </a:pPr>
            <a:r>
              <a:rPr lang="en-US" dirty="0"/>
              <a:t>Proceedings before the court continue to determine the taxpayer’s income-producing activity and where such activity occurred.</a:t>
            </a:r>
          </a:p>
          <a:p>
            <a:endParaRPr lang="en-US"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Sourcing Receipts from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257</a:t>
            </a:fld>
            <a:endParaRPr lang="en-GB" dirty="0">
              <a:solidFill>
                <a:srgbClr val="000000"/>
              </a:solidFill>
            </a:endParaRPr>
          </a:p>
        </p:txBody>
      </p:sp>
    </p:spTree>
    <p:extLst>
      <p:ext uri="{BB962C8B-B14F-4D97-AF65-F5344CB8AC3E}">
        <p14:creationId xmlns:p14="http://schemas.microsoft.com/office/powerpoint/2010/main" val="2607296791"/>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1752600"/>
            <a:ext cx="8080375" cy="4419600"/>
          </a:xfrm>
        </p:spPr>
        <p:txBody>
          <a:bodyPr/>
          <a:lstStyle/>
          <a:p>
            <a:pPr marL="0" lvl="1" indent="0">
              <a:buNone/>
            </a:pPr>
            <a:r>
              <a:rPr lang="en-GB" i="1" dirty="0"/>
              <a:t>Cable One, Inc. v. Idaho State Tax Commission</a:t>
            </a:r>
            <a:r>
              <a:rPr lang="en-GB" dirty="0"/>
              <a:t>, Idaho Supreme Court No. 41305-2013, October 29, 2014 </a:t>
            </a:r>
          </a:p>
          <a:p>
            <a:pPr marL="342900" indent="-342900">
              <a:buFont typeface="Arial" panose="020B0604020202020204" pitchFamily="34" charset="0"/>
              <a:buChar char="•"/>
            </a:pPr>
            <a:r>
              <a:rPr lang="en-GB" dirty="0"/>
              <a:t>The Idaho Supreme Court upheld a lower court’s decision that a taxpayer’s greater costs of internet access services were performed in Idaho.</a:t>
            </a:r>
            <a:endParaRPr lang="en-US" sz="2400" dirty="0"/>
          </a:p>
          <a:p>
            <a:pPr marL="342900" indent="-342900">
              <a:buFont typeface="Arial" panose="020B0604020202020204" pitchFamily="34" charset="0"/>
              <a:buChar char="•"/>
            </a:pPr>
            <a:r>
              <a:rPr lang="en-US" dirty="0"/>
              <a:t>The taxpayer asserted that relevant costs for providing internet access services to Idaho customers should include total costs associated with its Arizona internet backbone facility. </a:t>
            </a:r>
          </a:p>
          <a:p>
            <a:pPr marL="342900" indent="-342900">
              <a:buFont typeface="Arial" panose="020B0604020202020204" pitchFamily="34" charset="0"/>
              <a:buChar char="•"/>
            </a:pPr>
            <a:r>
              <a:rPr lang="en-US" dirty="0"/>
              <a:t>The Idaho Supreme Court disagreed, and identified costs that were allocated solely to Idaho activity and used those costs to evaluate where the greater costs of performance occurred. </a:t>
            </a:r>
            <a:endParaRPr lang="en-US" sz="2400" dirty="0"/>
          </a:p>
          <a:p>
            <a:endParaRPr lang="en-US"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Sourcing Receipts from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258</a:t>
            </a:fld>
            <a:endParaRPr lang="en-GB" dirty="0">
              <a:solidFill>
                <a:srgbClr val="000000"/>
              </a:solidFill>
            </a:endParaRPr>
          </a:p>
        </p:txBody>
      </p:sp>
    </p:spTree>
    <p:extLst>
      <p:ext uri="{BB962C8B-B14F-4D97-AF65-F5344CB8AC3E}">
        <p14:creationId xmlns:p14="http://schemas.microsoft.com/office/powerpoint/2010/main" val="1724463973"/>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Contractors</a:t>
            </a:r>
          </a:p>
          <a:p>
            <a:pPr lvl="1"/>
            <a:r>
              <a:rPr lang="en-US" i="1" dirty="0" smtClean="0"/>
              <a:t>General Motors Corp. v. Commonwealth</a:t>
            </a:r>
            <a:r>
              <a:rPr lang="en-US" dirty="0" smtClean="0"/>
              <a:t>, 602 S.E.2d 123 (2004):</a:t>
            </a:r>
          </a:p>
          <a:p>
            <a:pPr lvl="2"/>
            <a:r>
              <a:rPr lang="en-US" dirty="0" smtClean="0"/>
              <a:t>The term "costs of performance" includes direct costs incurred by a taxpayer and indirect costs incurred by third-party contractors, the Virginia Supreme Court held. Accordingly, a Department of Taxation regulation that limits "cost of performance" to direct costs is inconsistent with the plain language of the statute.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Sourcing Receipts from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259</a:t>
            </a:fld>
            <a:endParaRPr lang="en-GB" dirty="0">
              <a:solidFill>
                <a:srgbClr val="000000"/>
              </a:solidFill>
            </a:endParaRPr>
          </a:p>
        </p:txBody>
      </p:sp>
    </p:spTree>
    <p:extLst>
      <p:ext uri="{BB962C8B-B14F-4D97-AF65-F5344CB8AC3E}">
        <p14:creationId xmlns:p14="http://schemas.microsoft.com/office/powerpoint/2010/main" val="388720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buNone/>
            </a:pPr>
            <a:r>
              <a:rPr lang="en-GB" i="1" dirty="0"/>
              <a:t>Schlumberger Technology Corp. &amp; Subsidiaries v. Alaska Department of Revenue,</a:t>
            </a:r>
            <a:r>
              <a:rPr lang="en-GB" dirty="0"/>
              <a:t> Alaska Supreme Court, No. S-14729, July 18, 2014</a:t>
            </a:r>
          </a:p>
          <a:p>
            <a:pPr marL="342900" indent="-342900">
              <a:buFont typeface="Arial" panose="020B0604020202020204" pitchFamily="34" charset="0"/>
              <a:buChar char="•"/>
            </a:pPr>
            <a:r>
              <a:rPr lang="en-US" dirty="0"/>
              <a:t>The Alaska Supreme Court found that the Internal Revenue Code §882, which requires a foreign corporation to report only income ‘effectively connected with the conduct of a trade or business within the United States’ has not been adopted by reference into the Alaska Net Income Tax Act. </a:t>
            </a:r>
          </a:p>
          <a:p>
            <a:pPr marL="342900" indent="-342900">
              <a:buFont typeface="Arial" panose="020B0604020202020204" pitchFamily="34" charset="0"/>
              <a:buChar char="•"/>
            </a:pPr>
            <a:r>
              <a:rPr lang="en-US" dirty="0"/>
              <a:t>The court provided that that IRC §882 uses various sourcing rules in determining whether a taxpayer’s income is derived from a source inside or outside the United States.  These sourcing rules are inconsistent with the state’s three factor apportionment formula. </a:t>
            </a:r>
            <a:endParaRPr lang="en-GB" dirty="0"/>
          </a:p>
        </p:txBody>
      </p:sp>
      <p:sp>
        <p:nvSpPr>
          <p:cNvPr id="2" name="Title 1"/>
          <p:cNvSpPr>
            <a:spLocks noGrp="1"/>
          </p:cNvSpPr>
          <p:nvPr>
            <p:ph type="title"/>
          </p:nvPr>
        </p:nvSpPr>
        <p:spPr/>
        <p:txBody>
          <a:bodyPr/>
          <a:lstStyle/>
          <a:p>
            <a:r>
              <a:rPr lang="en-GB" dirty="0" smtClean="0"/>
              <a:t>Advanced Income Tax Track</a:t>
            </a:r>
            <a:r>
              <a:rPr lang="en-IN" dirty="0" smtClean="0"/>
              <a:t/>
            </a:r>
            <a:br>
              <a:rPr lang="en-IN" dirty="0" smtClean="0"/>
            </a:br>
            <a:r>
              <a:rPr lang="en-IN" b="0" i="0" dirty="0" smtClean="0"/>
              <a:t>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26</a:t>
            </a:fld>
            <a:endParaRPr lang="en-GB" dirty="0"/>
          </a:p>
        </p:txBody>
      </p:sp>
      <p:sp>
        <p:nvSpPr>
          <p:cNvPr id="8" name="Footer Placeholder 16"/>
          <p:cNvSpPr>
            <a:spLocks noGrp="1"/>
          </p:cNvSpPr>
          <p:nvPr>
            <p:ph type="ftr" sz="quarter" idx="17"/>
          </p:nvPr>
        </p:nvSpPr>
        <p:spPr>
          <a:xfrm>
            <a:off x="530225" y="6324600"/>
            <a:ext cx="5260975" cy="150813"/>
          </a:xfrm>
        </p:spPr>
        <p:txBody>
          <a:bodyPr/>
          <a:lstStyle/>
          <a:p>
            <a:pPr algn="l">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448341085"/>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US" i="1" dirty="0" smtClean="0"/>
              <a:t>CA FTB Legal Ruling 2006-2:</a:t>
            </a:r>
          </a:p>
          <a:p>
            <a:pPr lvl="2"/>
            <a:r>
              <a:rPr lang="en-US" dirty="0" smtClean="0"/>
              <a:t>Under Regulation 25136(b), receipts from services or sales of intangible personal property are assigned to the state where the “income-producing activity” was performed, based on where the greater costs of performance occurred. Income-producing activity generally does not include activities performed on behalf of a taxpayer, such as those of an independent contractor.</a:t>
            </a:r>
          </a:p>
          <a:p>
            <a:pPr lvl="2"/>
            <a:r>
              <a:rPr lang="en-US" dirty="0" smtClean="0"/>
              <a:t>When a contractor and subcontractor are members of the same unitary combined reporting group, the activities of the subcontractor will be considered income-producing activities directly engaged in by the contractor for purposes of the “on behalf of” rule.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Sourcing Receipts from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260</a:t>
            </a:fld>
            <a:endParaRPr lang="en-GB" dirty="0">
              <a:solidFill>
                <a:srgbClr val="000000"/>
              </a:solidFill>
            </a:endParaRPr>
          </a:p>
        </p:txBody>
      </p:sp>
    </p:spTree>
    <p:extLst>
      <p:ext uri="{BB962C8B-B14F-4D97-AF65-F5344CB8AC3E}">
        <p14:creationId xmlns:p14="http://schemas.microsoft.com/office/powerpoint/2010/main" val="3213455699"/>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In 2007, the MTC cost-of-performance regulation (Reg. IV.17.(2)) was amended to state: "Such activity includes transactions and activities performed on behalf of a taxpayer, such as those conducted on its behalf by an independent contractor. Accordingly, income producing activity includes but is not limited to the following:</a:t>
            </a:r>
          </a:p>
          <a:p>
            <a:pPr marL="274320" indent="-274320">
              <a:buFont typeface="+mj-lt"/>
              <a:buAutoNum type="alphaUcPeriod"/>
            </a:pPr>
            <a:r>
              <a:rPr lang="en-US" dirty="0" smtClean="0"/>
              <a:t>The rendering of personal services by employees or by an agent or independent contractor acting on behalf of the taxpayer or the utilization of tangible and intangible property by the taxpayer or by an agent or independent contractor acting on behalf of the taxpayer in performing a service.”</a:t>
            </a:r>
          </a:p>
          <a:p>
            <a:r>
              <a:rPr lang="en-US" dirty="0" smtClean="0"/>
              <a:t>California also amended its regulations to mirror the MTC to include independent contractor costs as an income producing activity. See Cal. Code of </a:t>
            </a:r>
            <a:r>
              <a:rPr lang="en-US" dirty="0" err="1" smtClean="0"/>
              <a:t>Regs</a:t>
            </a:r>
            <a:r>
              <a:rPr lang="en-US" dirty="0" smtClean="0"/>
              <a:t>. § 25136(b).</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Sourcing Receipts from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261</a:t>
            </a:fld>
            <a:endParaRPr lang="en-GB" dirty="0">
              <a:solidFill>
                <a:srgbClr val="000000"/>
              </a:solidFill>
            </a:endParaRPr>
          </a:p>
        </p:txBody>
      </p:sp>
    </p:spTree>
    <p:extLst>
      <p:ext uri="{BB962C8B-B14F-4D97-AF65-F5344CB8AC3E}">
        <p14:creationId xmlns:p14="http://schemas.microsoft.com/office/powerpoint/2010/main" val="1818648676"/>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GB" dirty="0" smtClean="0"/>
              <a:t>MTC Regulations</a:t>
            </a:r>
          </a:p>
          <a:p>
            <a:r>
              <a:rPr lang="en-GB" dirty="0" smtClean="0"/>
              <a:t>MTC </a:t>
            </a:r>
            <a:r>
              <a:rPr lang="en-US" dirty="0" smtClean="0"/>
              <a:t>Article IV.17.(1) provides for the inclusion in the numerator of the sales factor of gross receipts from transactions other than sales of tangible personal property (including transactions with the United States Government); under this section, gross receipts are attributed to this state if the income producing activity which gave rise to the receipts is performed wholly within this state. Also, gross receipts are attributed to this state if, with respect to a particular item of income, the income producing activity is performed within and without this state but the greater proportion of the income producing activity is performed in this state, based on costs of performance.</a:t>
            </a:r>
            <a:r>
              <a:rPr lang="en-GB" dirty="0" smtClean="0"/>
              <a:t> </a:t>
            </a:r>
          </a:p>
          <a:p>
            <a:r>
              <a:rPr lang="en-GB" dirty="0" smtClean="0"/>
              <a:t>In other words, if the income producing activity takes place in more than one state, then the receipts are sourced to the state that bears a greater portion of the cost of performance in relation to the costs of performance incurred in any other state.</a:t>
            </a:r>
            <a:endParaRPr lang="en-US" dirty="0" smtClean="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Sourcing Receipts from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262</a:t>
            </a:fld>
            <a:endParaRPr lang="en-GB" dirty="0">
              <a:solidFill>
                <a:srgbClr val="000000"/>
              </a:solidFill>
            </a:endParaRPr>
          </a:p>
        </p:txBody>
      </p:sp>
    </p:spTree>
    <p:extLst>
      <p:ext uri="{BB962C8B-B14F-4D97-AF65-F5344CB8AC3E}">
        <p14:creationId xmlns:p14="http://schemas.microsoft.com/office/powerpoint/2010/main" val="419012709"/>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Income-Producing Activity:</a:t>
            </a:r>
          </a:p>
          <a:p>
            <a:pPr lvl="1"/>
            <a:r>
              <a:rPr lang="en-US" dirty="0" smtClean="0"/>
              <a:t>As amended by the MTC on August 2, 2007, income producing activity (IPA) means “the transactions and activity engaged in by the taxpayer in the regular course of its trade or business for the ultimate purpose of obtaining gains or profit.” MTC Reg.IV.17.(2). </a:t>
            </a:r>
          </a:p>
          <a:p>
            <a:r>
              <a:rPr lang="en-US" dirty="0" smtClean="0"/>
              <a:t>Costs of Performance</a:t>
            </a:r>
          </a:p>
          <a:p>
            <a:pPr lvl="1"/>
            <a:r>
              <a:rPr lang="en-US" dirty="0" smtClean="0"/>
              <a:t>The MTC Regulations (Reg. IV.17.(3).) define the phrase "costs of performance" (“COP”), as used for purposes of the income producing activity test, as "direct costs determined in a manner consistent with generally accepted accounting principles and in accordance with accepted conditions or practices in the trade or business of the taxpayer." </a:t>
            </a:r>
          </a:p>
          <a:p>
            <a:pPr lvl="1"/>
            <a:r>
              <a:rPr lang="en-US" dirty="0" smtClean="0"/>
              <a:t>Interplay between UDITPA Sections 17 and 18 (distortion), especially in the COP and market-based sourcing context, have hindered the MTC’s efforts to amend its Section 17 regulations.</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Sourcing Receipts from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263</a:t>
            </a:fld>
            <a:endParaRPr lang="en-GB" dirty="0">
              <a:solidFill>
                <a:srgbClr val="000000"/>
              </a:solidFill>
            </a:endParaRPr>
          </a:p>
        </p:txBody>
      </p:sp>
    </p:spTree>
    <p:extLst>
      <p:ext uri="{BB962C8B-B14F-4D97-AF65-F5344CB8AC3E}">
        <p14:creationId xmlns:p14="http://schemas.microsoft.com/office/powerpoint/2010/main" val="3372157601"/>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Income From Intangibles</a:t>
            </a:r>
          </a:p>
          <a:p>
            <a:pPr lvl="1"/>
            <a:r>
              <a:rPr lang="en-US" dirty="0" smtClean="0"/>
              <a:t>There are a variety of approaches toward the inclusion of receipts from intangibles, which are distinct from UDITPA/MTC Regulations, in that some states tend to assign such receipts to the state of commercial domicile. Other examples include:</a:t>
            </a:r>
          </a:p>
          <a:p>
            <a:pPr lvl="2"/>
            <a:r>
              <a:rPr lang="en-US" dirty="0" smtClean="0"/>
              <a:t>Connecticut, which apportions all income, assigns gains from the sale or other disposition of intangible assets managed or controlled within the state to that state's sales factor numerator. </a:t>
            </a:r>
            <a:r>
              <a:rPr lang="en-US" i="1" dirty="0" smtClean="0"/>
              <a:t>Cf. Trans-Lux Corp. v. Meehan</a:t>
            </a:r>
            <a:r>
              <a:rPr lang="en-US" dirty="0" smtClean="0"/>
              <a:t>, No. 384914, Conn. Super. Ct. (Dec. 3, 1993).</a:t>
            </a:r>
          </a:p>
          <a:p>
            <a:pPr lvl="2"/>
            <a:r>
              <a:rPr lang="en-US" dirty="0" smtClean="0"/>
              <a:t>New Jersey, which likewise apportions all income, generally assigns receipts from intangibles to the sales factor numerator of the owner's domicile, unless the intangible has acquired a taxable </a:t>
            </a:r>
            <a:r>
              <a:rPr lang="en-US" dirty="0" err="1" smtClean="0"/>
              <a:t>situs</a:t>
            </a:r>
            <a:r>
              <a:rPr lang="en-US" dirty="0" smtClean="0"/>
              <a:t> in the state, in which case they are assigned to the taxable </a:t>
            </a:r>
            <a:r>
              <a:rPr lang="en-US" dirty="0" err="1" smtClean="0"/>
              <a:t>situs</a:t>
            </a:r>
            <a:r>
              <a:rPr lang="en-US" dirty="0" smtClean="0"/>
              <a:t>. N.J. Admin. </a:t>
            </a:r>
            <a:br>
              <a:rPr lang="en-US" dirty="0" smtClean="0"/>
            </a:br>
            <a:r>
              <a:rPr lang="en-US" dirty="0" smtClean="0"/>
              <a:t>Code § 18:7-8.12(e).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Sourcing Receipts from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264</a:t>
            </a:fld>
            <a:endParaRPr lang="en-GB" dirty="0">
              <a:solidFill>
                <a:srgbClr val="000000"/>
              </a:solidFill>
            </a:endParaRPr>
          </a:p>
        </p:txBody>
      </p:sp>
    </p:spTree>
    <p:extLst>
      <p:ext uri="{BB962C8B-B14F-4D97-AF65-F5344CB8AC3E}">
        <p14:creationId xmlns:p14="http://schemas.microsoft.com/office/powerpoint/2010/main" val="479849658"/>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GB" dirty="0" smtClean="0"/>
              <a:t>Note that the UDITPA COP "all or nothing approach" for sourcing sales other than sales of personal property can lead to inequitable results in instances where substantial costs are incurred in more than one state. Some states will receive no tax in connection with the receipts, even though a substantial part of the income producing activity may have been performed within its borders. On the other hand, the state where the receipts are sourced may receive a windfall, since much of the income producing activity may have been performed outside of the state.</a:t>
            </a:r>
            <a:endParaRPr lang="en-US" dirty="0" smtClean="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Sourcing Receipts from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265</a:t>
            </a:fld>
            <a:endParaRPr lang="en-GB" dirty="0">
              <a:solidFill>
                <a:srgbClr val="000000"/>
              </a:solidFill>
            </a:endParaRPr>
          </a:p>
        </p:txBody>
      </p:sp>
    </p:spTree>
    <p:extLst>
      <p:ext uri="{BB962C8B-B14F-4D97-AF65-F5344CB8AC3E}">
        <p14:creationId xmlns:p14="http://schemas.microsoft.com/office/powerpoint/2010/main" val="2986574186"/>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6575" y="2055813"/>
            <a:ext cx="8077200" cy="4419600"/>
          </a:xfrm>
        </p:spPr>
        <p:txBody>
          <a:bodyPr/>
          <a:lstStyle/>
          <a:p>
            <a:pPr lvl="1"/>
            <a:r>
              <a:rPr lang="en-GB" dirty="0"/>
              <a:t>In </a:t>
            </a:r>
            <a:r>
              <a:rPr lang="en-GB" i="1" dirty="0"/>
              <a:t>Appeal of PacifiCorp, </a:t>
            </a:r>
            <a:r>
              <a:rPr lang="en-GB" dirty="0"/>
              <a:t>Cal. State Bd. of Equal., No. 2002-SBE-005, 9/12/02, the SBE ruled that the generation and transmission of electricity sold to California customers is the sale of a service excluded from the numerator of the apportionment sales factor, where the services were performed for the most part outside the state. </a:t>
            </a:r>
            <a:endParaRPr lang="en-GB" dirty="0" smtClean="0"/>
          </a:p>
          <a:p>
            <a:pPr lvl="1"/>
            <a:r>
              <a:rPr lang="en-GB" dirty="0" smtClean="0"/>
              <a:t>Similarly, in </a:t>
            </a:r>
            <a:r>
              <a:rPr lang="en-US" i="1" dirty="0"/>
              <a:t>EUA Ocean State Corp. v. Commissioner of Revenue,</a:t>
            </a:r>
            <a:r>
              <a:rPr lang="en-US" dirty="0"/>
              <a:t> Mass. App. Tax Bd., Nos. C258405-406, C258424-425, C258882-883, C259158-159, C259653, and C262566-568, </a:t>
            </a:r>
            <a:r>
              <a:rPr lang="en-US" dirty="0" smtClean="0"/>
              <a:t>4/24/06, the </a:t>
            </a:r>
            <a:r>
              <a:rPr lang="en-US" dirty="0"/>
              <a:t>Massachusetts Appellate Tax Board (“ATB”) </a:t>
            </a:r>
            <a:r>
              <a:rPr lang="en-US" dirty="0" smtClean="0"/>
              <a:t>ruled </a:t>
            </a:r>
            <a:r>
              <a:rPr lang="en-US" dirty="0"/>
              <a:t>that the taxpayers' sales of electricity were properly attributed to Rhode Island, the state in which the taxpayers incurred the costs of performing the income-producing activities. </a:t>
            </a:r>
          </a:p>
          <a:p>
            <a:pPr lvl="2"/>
            <a:r>
              <a:rPr lang="en-US" dirty="0" smtClean="0"/>
              <a:t>The ATB concluded that </a:t>
            </a:r>
            <a:r>
              <a:rPr lang="en-US" dirty="0"/>
              <a:t>electricity is not considered “tangible personal property” for corporate excise apportionment purposes.</a:t>
            </a:r>
          </a:p>
          <a:p>
            <a:pPr lvl="2"/>
            <a:endParaRPr lang="en-US" dirty="0"/>
          </a:p>
          <a:p>
            <a:pPr lvl="1"/>
            <a:endParaRPr lang="en-GB" dirty="0" smtClean="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a:t>Distinguishing Between Receipts from Tangible Personal Property,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266</a:t>
            </a:fld>
            <a:endParaRPr lang="en-GB" dirty="0">
              <a:solidFill>
                <a:srgbClr val="000000"/>
              </a:solidFill>
            </a:endParaRPr>
          </a:p>
        </p:txBody>
      </p:sp>
    </p:spTree>
    <p:extLst>
      <p:ext uri="{BB962C8B-B14F-4D97-AF65-F5344CB8AC3E}">
        <p14:creationId xmlns:p14="http://schemas.microsoft.com/office/powerpoint/2010/main" val="1654832608"/>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6575" y="2006971"/>
            <a:ext cx="8077200" cy="4419600"/>
          </a:xfrm>
        </p:spPr>
        <p:txBody>
          <a:bodyPr/>
          <a:lstStyle/>
          <a:p>
            <a:pPr lvl="1"/>
            <a:r>
              <a:rPr lang="en-US" dirty="0" smtClean="0"/>
              <a:t>Contrast the two prior rulings with </a:t>
            </a:r>
            <a:r>
              <a:rPr lang="en-US" i="1" dirty="0" smtClean="0"/>
              <a:t>Powerex </a:t>
            </a:r>
            <a:r>
              <a:rPr lang="en-US" i="1" dirty="0"/>
              <a:t>Corp. v. Dept. of Revenue </a:t>
            </a:r>
            <a:r>
              <a:rPr lang="en-US" dirty="0"/>
              <a:t>357 Or. 40 (Or. 3/26/15</a:t>
            </a:r>
            <a:r>
              <a:rPr lang="en-US" dirty="0" smtClean="0"/>
              <a:t>).</a:t>
            </a:r>
            <a:endParaRPr lang="en-US" dirty="0"/>
          </a:p>
          <a:p>
            <a:pPr marL="558800" lvl="1" indent="-285750">
              <a:buFontTx/>
              <a:buChar char="-"/>
            </a:pPr>
            <a:r>
              <a:rPr lang="en-US" dirty="0" smtClean="0"/>
              <a:t>The </a:t>
            </a:r>
            <a:r>
              <a:rPr lang="en-US" dirty="0"/>
              <a:t>Oregon Supreme Court ruled that sales of natural gas, stipulated by the parties as tangible personal property, were sourced to their ultimate destination</a:t>
            </a:r>
            <a:r>
              <a:rPr lang="en-US" dirty="0" smtClean="0"/>
              <a:t>.</a:t>
            </a:r>
          </a:p>
          <a:p>
            <a:pPr marL="558800" lvl="1" indent="-285750">
              <a:buFontTx/>
              <a:buChar char="-"/>
            </a:pPr>
            <a:r>
              <a:rPr lang="en-US" dirty="0" smtClean="0"/>
              <a:t>Conditions </a:t>
            </a:r>
            <a:r>
              <a:rPr lang="en-US" dirty="0"/>
              <a:t>of the sales such as title passing in Oregon did not alter the conclusion that sales of tangible personal property are sourced to their ultimate destination. </a:t>
            </a:r>
            <a:endParaRPr lang="en-US" dirty="0" smtClean="0"/>
          </a:p>
          <a:p>
            <a:pPr marL="558800" lvl="1" indent="-285750">
              <a:buFontTx/>
              <a:buChar char="-"/>
            </a:pPr>
            <a:r>
              <a:rPr lang="en-US" dirty="0" smtClean="0"/>
              <a:t>The </a:t>
            </a:r>
            <a:r>
              <a:rPr lang="en-US" dirty="0"/>
              <a:t>court also concluded that electricity is tangible personal property for income tax sourcing purposes. </a:t>
            </a:r>
            <a:endParaRPr lang="en-US" dirty="0" smtClean="0"/>
          </a:p>
          <a:p>
            <a:endParaRPr lang="en-US"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Distinguishing Between Receipts from Tangible Personal Property,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267</a:t>
            </a:fld>
            <a:endParaRPr lang="en-GB" dirty="0">
              <a:solidFill>
                <a:srgbClr val="000000"/>
              </a:solidFill>
            </a:endParaRPr>
          </a:p>
        </p:txBody>
      </p:sp>
    </p:spTree>
    <p:extLst>
      <p:ext uri="{BB962C8B-B14F-4D97-AF65-F5344CB8AC3E}">
        <p14:creationId xmlns:p14="http://schemas.microsoft.com/office/powerpoint/2010/main" val="2619167849"/>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6575" y="2057400"/>
            <a:ext cx="8077200" cy="4419600"/>
          </a:xfrm>
        </p:spPr>
        <p:txBody>
          <a:bodyPr/>
          <a:lstStyle/>
          <a:p>
            <a:pPr marL="0" lvl="1" indent="1588">
              <a:buNone/>
              <a:defRPr/>
            </a:pPr>
            <a:r>
              <a:rPr lang="en-GB" i="1" dirty="0"/>
              <a:t>BNP Media II LLC v. Department of Treasury</a:t>
            </a:r>
            <a:r>
              <a:rPr lang="en-GB" dirty="0"/>
              <a:t>, Mich. App. Ct., No. 314458, 5/20/14 </a:t>
            </a:r>
          </a:p>
          <a:p>
            <a:pPr marL="342900" indent="-342900">
              <a:buFont typeface="Arial" panose="020B0604020202020204" pitchFamily="34" charset="0"/>
              <a:buChar char="•"/>
            </a:pPr>
            <a:r>
              <a:rPr lang="en-US" dirty="0"/>
              <a:t>The Michigan Court of Appeals ruled that advertising services were incidental to a taxpayers’ business activity of producing and distributing trade journals and, therefore, allowed the taxpayer to apportion its revenue from trade journal sales on a destination basis.</a:t>
            </a:r>
          </a:p>
          <a:p>
            <a:pPr marL="342900" indent="-342900">
              <a:buFont typeface="Arial" panose="020B0604020202020204" pitchFamily="34" charset="0"/>
              <a:buChar char="•"/>
            </a:pPr>
            <a:r>
              <a:rPr lang="en-US" dirty="0"/>
              <a:t>Taxpayer‘s advertising sales were inextricably linked to its circulation of the printed journals because Taxpayer: </a:t>
            </a:r>
          </a:p>
          <a:p>
            <a:pPr marL="1005840" lvl="2" indent="-457200">
              <a:buFont typeface="+mj-lt"/>
              <a:buAutoNum type="arabicPeriod"/>
            </a:pPr>
            <a:r>
              <a:rPr lang="en-US" dirty="0"/>
              <a:t>did not provide advertising or marketing services, </a:t>
            </a:r>
          </a:p>
          <a:p>
            <a:pPr marL="1005840" lvl="2" indent="-457200">
              <a:buFont typeface="+mj-lt"/>
              <a:buAutoNum type="arabicPeriod"/>
            </a:pPr>
            <a:r>
              <a:rPr lang="en-US" dirty="0"/>
              <a:t>created and distributed a tangible product, and </a:t>
            </a:r>
          </a:p>
          <a:p>
            <a:pPr marL="1005840" lvl="2" indent="-457200">
              <a:buFont typeface="+mj-lt"/>
              <a:buAutoNum type="arabicPeriod"/>
            </a:pPr>
            <a:r>
              <a:rPr lang="en-US" dirty="0"/>
              <a:t>did not match advertisers to customers.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a:t>Distinguishing Between Receipts from Tangible Personal Property,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268</a:t>
            </a:fld>
            <a:endParaRPr lang="en-GB" dirty="0">
              <a:solidFill>
                <a:srgbClr val="000000"/>
              </a:solidFill>
            </a:endParaRPr>
          </a:p>
        </p:txBody>
      </p:sp>
    </p:spTree>
    <p:extLst>
      <p:ext uri="{BB962C8B-B14F-4D97-AF65-F5344CB8AC3E}">
        <p14:creationId xmlns:p14="http://schemas.microsoft.com/office/powerpoint/2010/main" val="2632189879"/>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6575" y="2057400"/>
            <a:ext cx="8077200" cy="4419600"/>
          </a:xfrm>
        </p:spPr>
        <p:txBody>
          <a:bodyPr/>
          <a:lstStyle/>
          <a:p>
            <a:pPr marL="286702" indent="-285750">
              <a:buFont typeface="Arial" panose="020B0604020202020204" pitchFamily="34" charset="0"/>
              <a:buChar char="•"/>
            </a:pPr>
            <a:r>
              <a:rPr lang="en-US" dirty="0" smtClean="0"/>
              <a:t>Royalty v. Sales – </a:t>
            </a:r>
            <a:r>
              <a:rPr lang="en-US" i="1" dirty="0" smtClean="0"/>
              <a:t>Alticor </a:t>
            </a:r>
            <a:r>
              <a:rPr lang="en-US" i="1" dirty="0" err="1" smtClean="0"/>
              <a:t>Inc</a:t>
            </a:r>
            <a:r>
              <a:rPr lang="en-US" i="1" dirty="0" smtClean="0"/>
              <a:t>, v. Dep’t of Treasury</a:t>
            </a:r>
            <a:r>
              <a:rPr lang="en-US" dirty="0" smtClean="0"/>
              <a:t>, Case No. 323350</a:t>
            </a:r>
            <a:r>
              <a:rPr lang="en-US" i="1" dirty="0" smtClean="0"/>
              <a:t> </a:t>
            </a:r>
            <a:r>
              <a:rPr lang="en-US" dirty="0" smtClean="0"/>
              <a:t>(2016)</a:t>
            </a:r>
          </a:p>
          <a:p>
            <a:pPr marL="615950" lvl="1" indent="-342900">
              <a:buFont typeface="Arial" panose="020B0604020202020204" pitchFamily="34" charset="0"/>
              <a:buChar char="•"/>
            </a:pPr>
            <a:r>
              <a:rPr lang="en-US" sz="1700" dirty="0"/>
              <a:t>The Court of Appeals found that certain payments from subsidiaries under a license for use of a customer list were royalties rather than sales.</a:t>
            </a:r>
          </a:p>
          <a:p>
            <a:pPr marL="615950" lvl="1" indent="-342900">
              <a:buFont typeface="Arial" panose="020B0604020202020204" pitchFamily="34" charset="0"/>
              <a:buChar char="•"/>
            </a:pPr>
            <a:r>
              <a:rPr lang="en-US" sz="1700" dirty="0"/>
              <a:t>The Department asserted that such payment should be ‘sales’ because royalty payments must be based on a percentage of sales of the licensed product (in this case, the customer list).</a:t>
            </a:r>
          </a:p>
          <a:p>
            <a:pPr marL="615950" lvl="1" indent="-342900">
              <a:buFont typeface="Arial" panose="020B0604020202020204" pitchFamily="34" charset="0"/>
              <a:buChar char="•"/>
            </a:pPr>
            <a:r>
              <a:rPr lang="en-US" sz="1700" dirty="0"/>
              <a:t>The court disagreed with the Department, providing that following such a rule would lead to a result that would disallow royalties for the use of the customer list in this case unless the list was later was sold.</a:t>
            </a:r>
          </a:p>
          <a:p>
            <a:pPr marL="615950" lvl="1" indent="-342900">
              <a:buFont typeface="Arial" panose="020B0604020202020204" pitchFamily="34" charset="0"/>
              <a:buChar char="•"/>
            </a:pPr>
            <a:r>
              <a:rPr lang="en-US" sz="1700" dirty="0"/>
              <a:t>Accordingly, the court found that payments measured by a percentage of sales, facilitated by the use of the customer list, constituted ‘royalties’ for SBT purposes.</a:t>
            </a:r>
          </a:p>
          <a:p>
            <a:pPr marL="559752" lvl="1" indent="-28575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a:t>Distinguishing Between Receipts from Tangible Personal Property,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269</a:t>
            </a:fld>
            <a:endParaRPr lang="en-GB" dirty="0">
              <a:solidFill>
                <a:srgbClr val="000000"/>
              </a:solidFill>
            </a:endParaRPr>
          </a:p>
        </p:txBody>
      </p:sp>
    </p:spTree>
    <p:extLst>
      <p:ext uri="{BB962C8B-B14F-4D97-AF65-F5344CB8AC3E}">
        <p14:creationId xmlns:p14="http://schemas.microsoft.com/office/powerpoint/2010/main" val="1531658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Addition Modifications</a:t>
            </a:r>
            <a:endParaRPr lang="en-IN" b="0" i="0" dirty="0"/>
          </a:p>
        </p:txBody>
      </p:sp>
      <p:sp>
        <p:nvSpPr>
          <p:cNvPr id="3" name="Content Placeholder 2"/>
          <p:cNvSpPr>
            <a:spLocks noGrp="1"/>
          </p:cNvSpPr>
          <p:nvPr>
            <p:ph sz="quarter" idx="14"/>
          </p:nvPr>
        </p:nvSpPr>
        <p:spPr/>
        <p:txBody>
          <a:bodyPr/>
          <a:lstStyle/>
          <a:p>
            <a:r>
              <a:rPr lang="en-IN" sz="1800" dirty="0" smtClean="0"/>
              <a:t>Typical additions modifications:</a:t>
            </a:r>
          </a:p>
          <a:p>
            <a:pPr lvl="1"/>
            <a:r>
              <a:rPr lang="en-IN" sz="1800" dirty="0" smtClean="0"/>
              <a:t>State income taxes</a:t>
            </a:r>
          </a:p>
          <a:p>
            <a:pPr lvl="1"/>
            <a:r>
              <a:rPr lang="en-IN" sz="1800" dirty="0" smtClean="0"/>
              <a:t>Foreign income taxes</a:t>
            </a:r>
          </a:p>
          <a:p>
            <a:pPr lvl="1"/>
            <a:r>
              <a:rPr lang="en-IN" sz="1800" dirty="0" smtClean="0"/>
              <a:t>Local income taxes</a:t>
            </a:r>
          </a:p>
          <a:p>
            <a:pPr lvl="1"/>
            <a:r>
              <a:rPr lang="en-IN" sz="1800" dirty="0" smtClean="0"/>
              <a:t>Interest from state obligations</a:t>
            </a:r>
          </a:p>
          <a:p>
            <a:pPr lvl="1"/>
            <a:r>
              <a:rPr lang="en-IN" sz="1800" dirty="0" smtClean="0"/>
              <a:t>Excess ACRS depreciation</a:t>
            </a:r>
          </a:p>
          <a:p>
            <a:pPr lvl="1"/>
            <a:r>
              <a:rPr lang="en-IN" sz="1800" dirty="0" smtClean="0"/>
              <a:t>Federal N.O.L. C/O</a:t>
            </a:r>
          </a:p>
        </p:txBody>
      </p:sp>
      <p:sp>
        <p:nvSpPr>
          <p:cNvPr id="7" name="Content Placeholder 6"/>
          <p:cNvSpPr>
            <a:spLocks noGrp="1"/>
          </p:cNvSpPr>
          <p:nvPr>
            <p:ph sz="quarter" idx="15"/>
          </p:nvPr>
        </p:nvSpPr>
        <p:spPr/>
        <p:txBody>
          <a:bodyPr/>
          <a:lstStyle/>
          <a:p>
            <a:pPr lvl="1"/>
            <a:endParaRPr lang="en-IN" sz="1800" dirty="0" smtClean="0"/>
          </a:p>
          <a:p>
            <a:pPr lvl="1"/>
            <a:r>
              <a:rPr lang="en-IN" sz="1800" dirty="0" smtClean="0"/>
              <a:t>Federal bonus depreciation </a:t>
            </a:r>
          </a:p>
          <a:p>
            <a:pPr lvl="1"/>
            <a:r>
              <a:rPr lang="en-IN" sz="1800" dirty="0" smtClean="0"/>
              <a:t>Payments to Related Entities</a:t>
            </a:r>
          </a:p>
          <a:p>
            <a:pPr lvl="1"/>
            <a:r>
              <a:rPr lang="en-IN" sz="1800" dirty="0" smtClean="0"/>
              <a:t>Federal deduction for domestic production activities</a:t>
            </a:r>
          </a:p>
          <a:p>
            <a:pPr lvl="1"/>
            <a:r>
              <a:rPr lang="en-IN" sz="1800" dirty="0" smtClean="0"/>
              <a:t>Discharge of Indebtedness - IRC Section 108 deferral</a:t>
            </a:r>
          </a:p>
        </p:txBody>
      </p:sp>
      <p:sp>
        <p:nvSpPr>
          <p:cNvPr id="6" name="Date Placeholder 5"/>
          <p:cNvSpPr>
            <a:spLocks noGrp="1"/>
          </p:cNvSpPr>
          <p:nvPr>
            <p:ph type="dt" sz="half" idx="18"/>
          </p:nvPr>
        </p:nvSpPr>
        <p:spPr>
          <a:xfrm>
            <a:off x="7086600" y="6324600"/>
            <a:ext cx="1524000" cy="152400"/>
          </a:xfrm>
        </p:spPr>
        <p:txBody>
          <a:bodyPr/>
          <a:lstStyle/>
          <a:p>
            <a:r>
              <a:rPr lang="en-US" smtClean="0"/>
              <a:t>June 14, 2017</a:t>
            </a:r>
            <a:endParaRPr lang="en-US" dirty="0"/>
          </a:p>
        </p:txBody>
      </p:sp>
      <p:sp>
        <p:nvSpPr>
          <p:cNvPr id="12" name="Slide Number Placeholder 11"/>
          <p:cNvSpPr>
            <a:spLocks noGrp="1"/>
          </p:cNvSpPr>
          <p:nvPr>
            <p:ph type="sldNum" sz="quarter" idx="17"/>
          </p:nvPr>
        </p:nvSpPr>
        <p:spPr/>
        <p:txBody>
          <a:bodyPr/>
          <a:lstStyle/>
          <a:p>
            <a:pPr>
              <a:defRPr/>
            </a:pPr>
            <a:r>
              <a:rPr lang="en-GB" dirty="0" smtClean="0"/>
              <a:t> </a:t>
            </a:r>
            <a:fld id="{CAA7B30B-6872-43FD-9AC4-C49D65D25BDF}" type="slidenum">
              <a:rPr lang="en-GB" smtClean="0"/>
              <a:pPr>
                <a:defRPr/>
              </a:pPr>
              <a:t>27</a:t>
            </a:fld>
            <a:endParaRPr lang="en-GB" dirty="0"/>
          </a:p>
        </p:txBody>
      </p:sp>
      <p:sp>
        <p:nvSpPr>
          <p:cNvPr id="9" name="Footer Placeholder 16"/>
          <p:cNvSpPr>
            <a:spLocks noGrp="1"/>
          </p:cNvSpPr>
          <p:nvPr>
            <p:ph type="ftr" sz="quarter" idx="17"/>
          </p:nvPr>
        </p:nvSpPr>
        <p:spPr>
          <a:xfrm>
            <a:off x="530225" y="6324600"/>
            <a:ext cx="5260975" cy="150813"/>
          </a:xfrm>
        </p:spPr>
        <p:txBody>
          <a:bodyPr/>
          <a:lstStyle/>
          <a:p>
            <a:pPr algn="l">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179768036"/>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6575" y="1981200"/>
            <a:ext cx="8077200" cy="4419600"/>
          </a:xfrm>
        </p:spPr>
        <p:txBody>
          <a:bodyPr/>
          <a:lstStyle/>
          <a:p>
            <a:r>
              <a:rPr lang="en-US" dirty="0"/>
              <a:t>In the Matter of the Petition of Expedia, Inc., et al, DTA Nos. 825025, 825026, (2/5/15)</a:t>
            </a:r>
          </a:p>
          <a:p>
            <a:pPr marL="285750" indent="-285750">
              <a:buFont typeface="Arial" panose="020B0604020202020204" pitchFamily="34" charset="0"/>
              <a:buChar char="•"/>
            </a:pPr>
            <a:r>
              <a:rPr lang="en-US" dirty="0"/>
              <a:t>Receipts of an online travel reservation service were receipts from the performance of services and must, therefore, be sourced to where such services were performed, a New York administrative law concluded. </a:t>
            </a:r>
          </a:p>
          <a:p>
            <a:pPr marL="285750" indent="-285750">
              <a:buFont typeface="Arial" panose="020B0604020202020204" pitchFamily="34" charset="0"/>
              <a:buChar char="•"/>
            </a:pPr>
            <a:r>
              <a:rPr lang="en-US" dirty="0"/>
              <a:t>In this instance, these services were performed outside the state. </a:t>
            </a:r>
          </a:p>
          <a:p>
            <a:pPr marL="285750" indent="-285750">
              <a:buFont typeface="Arial" panose="020B0604020202020204" pitchFamily="34" charset="0"/>
              <a:buChar char="•"/>
            </a:pPr>
            <a:r>
              <a:rPr lang="en-US" dirty="0"/>
              <a:t>The Division of Taxation improperly characterized the receipts as ‘other business receipts,’ and the ALJ rejected the attempt to impose customer based sourcing. </a:t>
            </a:r>
          </a:p>
          <a:p>
            <a:pPr marL="285750" indent="-285750">
              <a:buFont typeface="Arial" panose="020B0604020202020204" pitchFamily="34" charset="0"/>
              <a:buChar char="•"/>
            </a:pPr>
            <a:r>
              <a:rPr lang="en-US" dirty="0"/>
              <a:t>Notably, the ALJ rejected the argument that human involvement at the moment of the transaction was required for the provision of a service. </a:t>
            </a:r>
          </a:p>
          <a:p>
            <a:pPr marL="285750" indent="-285750">
              <a:buFont typeface="Arial" panose="020B0604020202020204" pitchFamily="34" charset="0"/>
              <a:buChar char="•"/>
            </a:pPr>
            <a:r>
              <a:rPr lang="en-US" dirty="0"/>
              <a:t>Additionally, the ALJ found that receipts from online advertising revenue were from ‘services’ rather than from ‘other business receipts.’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a:t>Distinguishing Between Receipts from Tangible Personal Property,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270</a:t>
            </a:fld>
            <a:endParaRPr lang="en-GB" dirty="0">
              <a:solidFill>
                <a:srgbClr val="000000"/>
              </a:solidFill>
            </a:endParaRPr>
          </a:p>
        </p:txBody>
      </p:sp>
    </p:spTree>
    <p:extLst>
      <p:ext uri="{BB962C8B-B14F-4D97-AF65-F5344CB8AC3E}">
        <p14:creationId xmlns:p14="http://schemas.microsoft.com/office/powerpoint/2010/main" val="31048732"/>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6575" y="2057400"/>
            <a:ext cx="8077200" cy="4038600"/>
          </a:xfrm>
        </p:spPr>
        <p:txBody>
          <a:bodyPr/>
          <a:lstStyle/>
          <a:p>
            <a:r>
              <a:rPr lang="en-US" dirty="0"/>
              <a:t>Illinois Private Letter Ruling IT 14-0003 PLR (April 24, 2014 released June 2014)</a:t>
            </a:r>
          </a:p>
          <a:p>
            <a:pPr lvl="1">
              <a:buFont typeface="Arial" pitchFamily="34" charset="0"/>
              <a:buChar char="•"/>
            </a:pPr>
            <a:r>
              <a:rPr lang="en-GB" dirty="0" smtClean="0"/>
              <a:t>The </a:t>
            </a:r>
            <a:r>
              <a:rPr lang="en-GB" dirty="0"/>
              <a:t>Illinois Department of Revenue ruled that agreements for information technology hosting and cloud computing are properly characterized as service contracts for Illinois sales factor apportionment purposes. </a:t>
            </a:r>
          </a:p>
          <a:p>
            <a:pPr lvl="1">
              <a:buFont typeface="Arial" pitchFamily="34" charset="0"/>
              <a:buChar char="•"/>
            </a:pPr>
            <a:r>
              <a:rPr lang="en-US" dirty="0"/>
              <a:t>Because Taxpayer is engaged in provision of services, the Department ruled that receipts from those contracts should be sourced to Illinois if the services are received in the state. </a:t>
            </a:r>
            <a:endParaRPr lang="en-US" sz="2000"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a:t>Distinguishing Between Receipts from Tangible Personal Property, Services and Intangibles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271</a:t>
            </a:fld>
            <a:endParaRPr lang="en-GB" dirty="0">
              <a:solidFill>
                <a:srgbClr val="000000"/>
              </a:solidFill>
            </a:endParaRPr>
          </a:p>
        </p:txBody>
      </p:sp>
    </p:spTree>
    <p:extLst>
      <p:ext uri="{BB962C8B-B14F-4D97-AF65-F5344CB8AC3E}">
        <p14:creationId xmlns:p14="http://schemas.microsoft.com/office/powerpoint/2010/main" val="1801732309"/>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5"/>
          </p:nvPr>
        </p:nvSpPr>
        <p:spPr/>
        <p:txBody>
          <a:bodyPr/>
          <a:lstStyle/>
          <a:p>
            <a:r>
              <a:rPr lang="en-US" dirty="0" smtClean="0"/>
              <a:t>California Supreme Court: </a:t>
            </a:r>
            <a:r>
              <a:rPr lang="en-US" i="1" dirty="0" smtClean="0"/>
              <a:t>Microsoft &amp; GM</a:t>
            </a:r>
          </a:p>
          <a:p>
            <a:pPr lvl="1"/>
            <a:r>
              <a:rPr lang="en-US" i="1" dirty="0" smtClean="0"/>
              <a:t>Microsoft Corp. v. Franchise Tax Bd</a:t>
            </a:r>
            <a:r>
              <a:rPr lang="en-US" dirty="0" smtClean="0"/>
              <a:t>., 39 Cal. 4</a:t>
            </a:r>
            <a:r>
              <a:rPr lang="en-US" baseline="30000" dirty="0" smtClean="0"/>
              <a:t>th</a:t>
            </a:r>
            <a:r>
              <a:rPr lang="en-US" dirty="0" smtClean="0"/>
              <a:t> 750 (8/17/06): </a:t>
            </a:r>
          </a:p>
          <a:p>
            <a:pPr lvl="2"/>
            <a:r>
              <a:rPr lang="en-US" dirty="0" smtClean="0"/>
              <a:t>Entire redemption price of marketable securities includable as gross receipts in the sales factor. </a:t>
            </a:r>
          </a:p>
          <a:p>
            <a:pPr lvl="2"/>
            <a:r>
              <a:rPr lang="en-US" dirty="0" smtClean="0"/>
              <a:t>However, FTB may use an alternative apportionment formula to include net rather than gross proceeds from the redemption of securities in the sales factor, where the use of gross proceeds distorts the amount of income reported to the State.</a:t>
            </a:r>
          </a:p>
          <a:p>
            <a:pPr lvl="2"/>
            <a:r>
              <a:rPr lang="en-US" dirty="0" smtClean="0"/>
              <a:t>The concept of distortion will be discussed further on Day Four.</a:t>
            </a:r>
          </a:p>
        </p:txBody>
      </p:sp>
      <p:sp>
        <p:nvSpPr>
          <p:cNvPr id="8" name="Title 7"/>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7" name="Date Placeholder 6"/>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6" name="Slide Number Placeholder 5"/>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272</a:t>
            </a:fld>
            <a:endParaRPr lang="en-GB" dirty="0">
              <a:solidFill>
                <a:srgbClr val="000000"/>
              </a:solidFill>
            </a:endParaRPr>
          </a:p>
        </p:txBody>
      </p:sp>
    </p:spTree>
    <p:extLst>
      <p:ext uri="{BB962C8B-B14F-4D97-AF65-F5344CB8AC3E}">
        <p14:creationId xmlns:p14="http://schemas.microsoft.com/office/powerpoint/2010/main" val="1730231269"/>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US" i="1" dirty="0" smtClean="0"/>
              <a:t>General Motors Corp. v. Franchise Tax Bd.,</a:t>
            </a:r>
            <a:r>
              <a:rPr lang="en-US" dirty="0" smtClean="0"/>
              <a:t> 39 Cal. 4</a:t>
            </a:r>
            <a:r>
              <a:rPr lang="en-US" baseline="30000" dirty="0" smtClean="0"/>
              <a:t>th</a:t>
            </a:r>
            <a:r>
              <a:rPr lang="en-US" dirty="0" smtClean="0"/>
              <a:t> 773 (8/17/06):</a:t>
            </a:r>
          </a:p>
          <a:p>
            <a:pPr lvl="2"/>
            <a:r>
              <a:rPr lang="en-US" dirty="0" smtClean="0"/>
              <a:t>Repurchase agreement (“repo”) transactions are akin to secured loans rather than sales of commodities -- only the net proceeds (i.e., interest) generated from a repo may be included in the sales factor.</a:t>
            </a:r>
          </a:p>
          <a:p>
            <a:r>
              <a:rPr lang="en-IN" b="1" i="1" dirty="0" smtClean="0"/>
              <a:t>Microsoft/GM Ramifications</a:t>
            </a:r>
          </a:p>
          <a:p>
            <a:r>
              <a:rPr lang="en-IN" dirty="0" smtClean="0"/>
              <a:t>Sales of Securities → Include in Sales Factor</a:t>
            </a:r>
          </a:p>
          <a:p>
            <a:r>
              <a:rPr lang="en-IN" dirty="0" smtClean="0"/>
              <a:t>Redemption of Securities → Include in Sales Factor</a:t>
            </a:r>
          </a:p>
          <a:p>
            <a:r>
              <a:rPr lang="en-IN" dirty="0" smtClean="0"/>
              <a:t>Repo Agreements → Exclude from Sales Factor</a:t>
            </a:r>
          </a:p>
          <a:p>
            <a:r>
              <a:rPr lang="en-IN" dirty="0" smtClean="0"/>
              <a:t>Sales of Commodities → Include in Sales Factor</a:t>
            </a:r>
            <a:r>
              <a:rPr lang="en-US" dirty="0" smtClean="0"/>
              <a:t>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273</a:t>
            </a:fld>
            <a:endParaRPr lang="en-GB" dirty="0">
              <a:solidFill>
                <a:srgbClr val="000000"/>
              </a:solidFill>
            </a:endParaRPr>
          </a:p>
        </p:txBody>
      </p:sp>
    </p:spTree>
    <p:extLst>
      <p:ext uri="{BB962C8B-B14F-4D97-AF65-F5344CB8AC3E}">
        <p14:creationId xmlns:p14="http://schemas.microsoft.com/office/powerpoint/2010/main" val="2060549952"/>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US" i="1" dirty="0" smtClean="0"/>
              <a:t>General Mills, Inc. v. Franchise Tax Bd.,</a:t>
            </a:r>
            <a:r>
              <a:rPr lang="en-US" dirty="0" smtClean="0"/>
              <a:t> 172 Cal.App.4</a:t>
            </a:r>
            <a:r>
              <a:rPr lang="en-US" baseline="30000" dirty="0" smtClean="0"/>
              <a:t>th</a:t>
            </a:r>
            <a:r>
              <a:rPr lang="en-US" dirty="0" smtClean="0"/>
              <a:t> 1535 (4/15/09): </a:t>
            </a:r>
          </a:p>
          <a:p>
            <a:pPr lvl="2"/>
            <a:r>
              <a:rPr lang="en-US" dirty="0" smtClean="0"/>
              <a:t>The full sales price of a company's commodity futures sales contracts should be included as gross receipts in the denominator of the sales factor for purposes of determining the amount of business income subject to tax in California.</a:t>
            </a:r>
          </a:p>
          <a:p>
            <a:pPr lvl="2"/>
            <a:r>
              <a:rPr lang="en-US" dirty="0" smtClean="0"/>
              <a:t>Citing </a:t>
            </a:r>
            <a:r>
              <a:rPr lang="en-US" i="1" dirty="0" smtClean="0"/>
              <a:t>Microsoft</a:t>
            </a:r>
            <a:r>
              <a:rPr lang="en-US" dirty="0" smtClean="0"/>
              <a:t>, the court held that the "gross receipts" from a futures sales contract are equivalent to the full sales price of the contract. The court explained that if a futures sales contract results in physical delivery, General Mills receives the full sales price in cash. When a futures sales contract results in offset, General Mills receives consideration in the form of being relieved of the obligation to purchase or sell the commodity. That consideration equals the full sales price of the contract, the court concluded.</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274</a:t>
            </a:fld>
            <a:endParaRPr lang="en-GB" dirty="0">
              <a:solidFill>
                <a:srgbClr val="000000"/>
              </a:solidFill>
            </a:endParaRPr>
          </a:p>
        </p:txBody>
      </p:sp>
    </p:spTree>
    <p:extLst>
      <p:ext uri="{BB962C8B-B14F-4D97-AF65-F5344CB8AC3E}">
        <p14:creationId xmlns:p14="http://schemas.microsoft.com/office/powerpoint/2010/main" val="1594301698"/>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US" i="1" dirty="0" smtClean="0"/>
              <a:t>General Mills, Inc. v. Franchise Tax Board </a:t>
            </a:r>
            <a:r>
              <a:rPr lang="en-US" dirty="0" smtClean="0"/>
              <a:t>Cal. Ct. App., No. A131477, 8/29/12 </a:t>
            </a:r>
          </a:p>
          <a:p>
            <a:pPr lvl="2"/>
            <a:r>
              <a:rPr lang="en-US" dirty="0" smtClean="0"/>
              <a:t>Although the California Appellate Court held that the proceeds from hedging transaction activity were properly included as “gross receipts” under section 25120(e) in sales factor, the Court found that gross receipts from hedging transaction did not fairly represent a taxpayer's business activity because: (1) the hedging transactions were qualitatively different from the taxpayer's business of selling consumer food products and (2) inclusion of the gross receipts in the sales factor substantially distorted the percentage of the taxpayer's California apportioned income. </a:t>
            </a:r>
          </a:p>
          <a:p>
            <a:pPr lvl="2"/>
            <a:r>
              <a:rPr lang="en-US" dirty="0" smtClean="0"/>
              <a:t>Accordingly, the FTB was allowed to apply an alternative apportionment methodology, which required the taxpayer to include only net gains (as opposed to gross receipts) received from its hedging transactions.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275</a:t>
            </a:fld>
            <a:endParaRPr lang="en-GB" dirty="0">
              <a:solidFill>
                <a:srgbClr val="000000"/>
              </a:solidFill>
            </a:endParaRPr>
          </a:p>
        </p:txBody>
      </p:sp>
    </p:spTree>
    <p:extLst>
      <p:ext uri="{BB962C8B-B14F-4D97-AF65-F5344CB8AC3E}">
        <p14:creationId xmlns:p14="http://schemas.microsoft.com/office/powerpoint/2010/main" val="1678939424"/>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a:spcAft>
                <a:spcPts val="500"/>
              </a:spcAft>
            </a:pPr>
            <a:r>
              <a:rPr lang="en-US" i="1" dirty="0" smtClean="0"/>
              <a:t>Square D Company v. California Franchise Tax Board</a:t>
            </a:r>
            <a:r>
              <a:rPr lang="en-US" dirty="0" smtClean="0"/>
              <a:t>, Cal. Super. Ct., </a:t>
            </a:r>
            <a:br>
              <a:rPr lang="en-US" dirty="0" smtClean="0"/>
            </a:br>
            <a:r>
              <a:rPr lang="en-US" dirty="0" smtClean="0"/>
              <a:t>No. CGC 05-442465, 4/11/07.</a:t>
            </a:r>
          </a:p>
          <a:p>
            <a:pPr lvl="1">
              <a:spcAft>
                <a:spcPts val="500"/>
              </a:spcAft>
            </a:pPr>
            <a:r>
              <a:rPr lang="en-US" dirty="0" smtClean="0"/>
              <a:t>Court ruled that receipts from Eurodollar time deposits held to maturity were "investments," not loans</a:t>
            </a:r>
          </a:p>
          <a:p>
            <a:pPr lvl="2">
              <a:spcAft>
                <a:spcPts val="500"/>
              </a:spcAft>
            </a:pPr>
            <a:r>
              <a:rPr lang="en-US" dirty="0" smtClean="0"/>
              <a:t>Thus, constituted gross receipts for sales-factor purposes. </a:t>
            </a:r>
          </a:p>
          <a:p>
            <a:pPr lvl="1">
              <a:spcAft>
                <a:spcPts val="500"/>
              </a:spcAft>
            </a:pPr>
            <a:r>
              <a:rPr lang="en-US" dirty="0" smtClean="0"/>
              <a:t>As in </a:t>
            </a:r>
            <a:r>
              <a:rPr lang="en-US" i="1" dirty="0" smtClean="0"/>
              <a:t>Microsoft</a:t>
            </a:r>
            <a:r>
              <a:rPr lang="en-US" dirty="0" smtClean="0"/>
              <a:t>, the court found that the FTB had proven that the standard apportionment formula failed to fairly reflect Square D's business activity in California.</a:t>
            </a:r>
          </a:p>
          <a:p>
            <a:pPr>
              <a:spcAft>
                <a:spcPts val="500"/>
              </a:spcAft>
            </a:pPr>
            <a:r>
              <a:rPr lang="en-US" i="1" dirty="0" smtClean="0"/>
              <a:t>The Limited Stores, Inc. v. Franchise Tax Board</a:t>
            </a:r>
            <a:r>
              <a:rPr lang="en-US" dirty="0" smtClean="0"/>
              <a:t>, 62 Cal. </a:t>
            </a:r>
            <a:r>
              <a:rPr lang="en-US" dirty="0" err="1" smtClean="0"/>
              <a:t>Rptr</a:t>
            </a:r>
            <a:r>
              <a:rPr lang="en-US" dirty="0" smtClean="0"/>
              <a:t>. 3d 191 (Cal. Ct. App. 2007)</a:t>
            </a:r>
          </a:p>
          <a:p>
            <a:pPr lvl="1">
              <a:spcAft>
                <a:spcPts val="500"/>
              </a:spcAft>
            </a:pPr>
            <a:r>
              <a:rPr lang="en-US" dirty="0" smtClean="0"/>
              <a:t>The full redemption price of debt instruments held to maturity was a "gross receipt.”</a:t>
            </a:r>
          </a:p>
          <a:p>
            <a:pPr lvl="1">
              <a:spcAft>
                <a:spcPts val="500"/>
              </a:spcAft>
            </a:pPr>
            <a:r>
              <a:rPr lang="en-US" dirty="0" smtClean="0"/>
              <a:t>Taxpayer's treasury functions were qualitatively different from its principal business of selling clothing and bath products, and the quantitative distortion from inclusion of its investments receipts was substantial.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276</a:t>
            </a:fld>
            <a:endParaRPr lang="en-GB" dirty="0">
              <a:solidFill>
                <a:srgbClr val="000000"/>
              </a:solidFill>
            </a:endParaRPr>
          </a:p>
        </p:txBody>
      </p:sp>
    </p:spTree>
    <p:extLst>
      <p:ext uri="{BB962C8B-B14F-4D97-AF65-F5344CB8AC3E}">
        <p14:creationId xmlns:p14="http://schemas.microsoft.com/office/powerpoint/2010/main" val="3687544990"/>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1600200"/>
            <a:ext cx="8077200" cy="4419600"/>
          </a:xfrm>
        </p:spPr>
        <p:txBody>
          <a:bodyPr/>
          <a:lstStyle/>
          <a:p>
            <a:pPr marL="0" lvl="1" indent="0">
              <a:buNone/>
            </a:pPr>
            <a:r>
              <a:rPr lang="en-US" sz="1700" i="1" dirty="0"/>
              <a:t>Duke Energy Corp. v. Department of Revenue</a:t>
            </a:r>
            <a:r>
              <a:rPr lang="en-US" sz="1700" dirty="0"/>
              <a:t>, </a:t>
            </a:r>
            <a:r>
              <a:rPr lang="en-US" sz="1600" dirty="0"/>
              <a:t>Supreme Court of South Carolina, 2014-002736; SC 27606, February 7, 2016</a:t>
            </a:r>
          </a:p>
          <a:p>
            <a:pPr lvl="1"/>
            <a:r>
              <a:rPr lang="en-US" sz="1600" dirty="0"/>
              <a:t>The South Carolina Supreme Court affirmed the appellate court’s determination that receipts from the sale of short-term investments may not be included in the sales factor. </a:t>
            </a:r>
          </a:p>
          <a:p>
            <a:pPr lvl="1"/>
            <a:r>
              <a:rPr lang="en-US" sz="1600" dirty="0"/>
              <a:t>The Court reasoned that including the principal recovered from the sale of short-term investments would lead to absurd results by greatly distorting the calculation and by defeating the intent and purpose of the applicable statutes.</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277</a:t>
            </a:fld>
            <a:endParaRPr lang="en-GB" dirty="0">
              <a:solidFill>
                <a:srgbClr val="000000"/>
              </a:solidFill>
            </a:endParaRPr>
          </a:p>
        </p:txBody>
      </p:sp>
    </p:spTree>
    <p:extLst>
      <p:ext uri="{BB962C8B-B14F-4D97-AF65-F5344CB8AC3E}">
        <p14:creationId xmlns:p14="http://schemas.microsoft.com/office/powerpoint/2010/main" val="1678751117"/>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Sales of Assets</a:t>
            </a:r>
          </a:p>
          <a:p>
            <a:pPr lvl="1"/>
            <a:r>
              <a:rPr lang="en-US" dirty="0" smtClean="0"/>
              <a:t>Receipts from the incidental or occasional sale of a significant/fixed asset, such as a plant, are excluded from the sales factor under the theory that inclusion could distort the overall apportionment of income in a given year by giving undue weight to a particular state. MTC </a:t>
            </a:r>
            <a:r>
              <a:rPr lang="en-US" dirty="0" err="1" smtClean="0"/>
              <a:t>Regs</a:t>
            </a:r>
            <a:r>
              <a:rPr lang="en-US" dirty="0" smtClean="0"/>
              <a:t>. IV.18.(c)(1). These receipts are excludible under the regulation, even though the asset was used in the taxpayer’s regular trade or business.</a:t>
            </a:r>
          </a:p>
          <a:p>
            <a:pPr lvl="2"/>
            <a:r>
              <a:rPr lang="en-US" dirty="0" smtClean="0"/>
              <a:t>In </a:t>
            </a:r>
            <a:r>
              <a:rPr lang="en-US" i="1" dirty="0" smtClean="0"/>
              <a:t>Appeal of Triangle Publications</a:t>
            </a:r>
            <a:r>
              <a:rPr lang="en-US" dirty="0" smtClean="0"/>
              <a:t> (84-SBE-096): The Board concluded that respondent was not permitted to rely upon its own regulation under RTC §25137, but was required to show that the usual statutory formula, which the foregoing regulation was intended to modify, did not fairly represent the extent of the taxpayer's business activity in California.</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278</a:t>
            </a:fld>
            <a:endParaRPr lang="en-GB" dirty="0">
              <a:solidFill>
                <a:srgbClr val="000000"/>
              </a:solidFill>
            </a:endParaRPr>
          </a:p>
        </p:txBody>
      </p:sp>
    </p:spTree>
    <p:extLst>
      <p:ext uri="{BB962C8B-B14F-4D97-AF65-F5344CB8AC3E}">
        <p14:creationId xmlns:p14="http://schemas.microsoft.com/office/powerpoint/2010/main" val="3789226609"/>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16376" y="1524000"/>
            <a:ext cx="8475224" cy="4648200"/>
          </a:xfrm>
        </p:spPr>
        <p:txBody>
          <a:bodyPr/>
          <a:lstStyle/>
          <a:p>
            <a:r>
              <a:rPr lang="en-US" sz="1400" dirty="0" smtClean="0"/>
              <a:t>Sales of Assets</a:t>
            </a:r>
          </a:p>
          <a:p>
            <a:pPr lvl="2"/>
            <a:r>
              <a:rPr lang="en-US" sz="1400" dirty="0"/>
              <a:t>In </a:t>
            </a:r>
            <a:r>
              <a:rPr lang="en-US" sz="1400" i="1" dirty="0"/>
              <a:t>Appeal of Fluor Corporation </a:t>
            </a:r>
            <a:r>
              <a:rPr lang="en-US" sz="1400" dirty="0"/>
              <a:t>(95-SBE-016): The Board held that any party wishing to deviate from the apportionment method prescribed by a regulation under RTC §25137 must first establish by "clear and convincing evidence" that the regulation does not fairly represent the extent of the taxpayer's activities in California.</a:t>
            </a:r>
          </a:p>
          <a:p>
            <a:pPr lvl="2"/>
            <a:r>
              <a:rPr lang="en-US" sz="1400" dirty="0" smtClean="0"/>
              <a:t>In </a:t>
            </a:r>
            <a:r>
              <a:rPr lang="en-US" sz="1400" i="1" dirty="0" smtClean="0"/>
              <a:t>Appeal of Emmis Communications Corp.,</a:t>
            </a:r>
            <a:r>
              <a:rPr lang="en-US" sz="1400" dirty="0" smtClean="0"/>
              <a:t> SBE Case No. 547964, </a:t>
            </a:r>
            <a:br>
              <a:rPr lang="en-US" sz="1400" dirty="0" smtClean="0"/>
            </a:br>
            <a:r>
              <a:rPr lang="en-US" sz="1400" dirty="0" smtClean="0"/>
              <a:t>June 11, 2013, the BOE found that gross receipts from a diversified media corporation’s sale of 13 TV stations located outside of California were not excluded from the sales factor under the occasional sale rule of California Code of Regulations (CCR) section 25137(c)(1)(A).</a:t>
            </a:r>
          </a:p>
          <a:p>
            <a:pPr lvl="2"/>
            <a:r>
              <a:rPr lang="en-US" sz="1400" dirty="0" smtClean="0"/>
              <a:t>Chief Counsel Ruling 2014-02: The FTB issued </a:t>
            </a:r>
            <a:r>
              <a:rPr lang="en-US" sz="1400" dirty="0"/>
              <a:t>a Chief Counsel Ruling finding that gross receipts from asset sales </a:t>
            </a:r>
            <a:r>
              <a:rPr lang="en-US" sz="1400" dirty="0" smtClean="0"/>
              <a:t>while </a:t>
            </a:r>
            <a:r>
              <a:rPr lang="en-US" sz="1400" dirty="0"/>
              <a:t>implementing a Plan of Reorganization under Chapter 11 bankruptcy were within the taxpayer’s </a:t>
            </a:r>
            <a:r>
              <a:rPr lang="en-US" sz="1400" dirty="0" smtClean="0"/>
              <a:t>normal </a:t>
            </a:r>
            <a:r>
              <a:rPr lang="en-US" sz="1400" dirty="0"/>
              <a:t>course of business and occurred frequently. </a:t>
            </a:r>
            <a:r>
              <a:rPr lang="en-US" sz="1400" dirty="0" smtClean="0"/>
              <a:t>Therefore</a:t>
            </a:r>
            <a:r>
              <a:rPr lang="en-US" sz="1400" dirty="0"/>
              <a:t>, those receipts were not excluded from the </a:t>
            </a:r>
            <a:r>
              <a:rPr lang="en-US" sz="1400" dirty="0" smtClean="0"/>
              <a:t>sales </a:t>
            </a:r>
            <a:r>
              <a:rPr lang="en-US" sz="1400" dirty="0"/>
              <a:t>factor under </a:t>
            </a:r>
            <a:r>
              <a:rPr lang="en-US" sz="1400" dirty="0" smtClean="0"/>
              <a:t>CCR section 25137(c</a:t>
            </a:r>
            <a:r>
              <a:rPr lang="en-US" sz="1400" dirty="0"/>
              <a:t>)(1)(A</a:t>
            </a:r>
            <a:r>
              <a:rPr lang="en-US" sz="1400" dirty="0" smtClean="0"/>
              <a:t>).</a:t>
            </a:r>
          </a:p>
          <a:p>
            <a:pPr lvl="2"/>
            <a:r>
              <a:rPr lang="en-US" sz="1400" dirty="0" smtClean="0"/>
              <a:t>Chief Counsel Ruling 2015-01</a:t>
            </a:r>
            <a:r>
              <a:rPr lang="en-US" sz="1400" dirty="0"/>
              <a:t>: </a:t>
            </a:r>
            <a:r>
              <a:rPr lang="en-US" sz="1400" dirty="0" smtClean="0"/>
              <a:t>In CCR 2015-01, the </a:t>
            </a:r>
            <a:r>
              <a:rPr lang="en-US" sz="1400" dirty="0"/>
              <a:t>taxpayer operated two lines of unitary businesses. The taxpayer disposed of one </a:t>
            </a:r>
            <a:r>
              <a:rPr lang="en-US" sz="1400" dirty="0" smtClean="0"/>
              <a:t>line of its two businesses </a:t>
            </a:r>
            <a:r>
              <a:rPr lang="en-US" sz="1400" dirty="0"/>
              <a:t>and shifted its focus entirely to the remaining line of business. </a:t>
            </a:r>
            <a:r>
              <a:rPr lang="en-US" sz="1400" dirty="0" smtClean="0"/>
              <a:t>The FTB found that the taxpayer’s disposition of an entire line of business was a substantial and occasional sale under CCR section 25137(c)(1)(A). Therefore, the receipts from the sale were excluded from the sales factor. </a:t>
            </a:r>
            <a:endParaRPr lang="en-US" sz="1400"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279</a:t>
            </a:fld>
            <a:endParaRPr lang="en-GB" dirty="0">
              <a:solidFill>
                <a:srgbClr val="000000"/>
              </a:solidFill>
            </a:endParaRPr>
          </a:p>
        </p:txBody>
      </p:sp>
    </p:spTree>
    <p:extLst>
      <p:ext uri="{BB962C8B-B14F-4D97-AF65-F5344CB8AC3E}">
        <p14:creationId xmlns:p14="http://schemas.microsoft.com/office/powerpoint/2010/main" val="3462425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Advanced Income Tax Track </a:t>
            </a:r>
            <a:br>
              <a:rPr lang="en-GB" smtClean="0"/>
            </a:br>
            <a:r>
              <a:rPr lang="en-IN" b="0" i="0" smtClean="0"/>
              <a:t>State Modifications – Typical Subtraction Modifications</a:t>
            </a:r>
            <a:endParaRPr lang="en-IN" b="0" i="0" dirty="0"/>
          </a:p>
        </p:txBody>
      </p:sp>
      <p:sp>
        <p:nvSpPr>
          <p:cNvPr id="3" name="Content Placeholder 2"/>
          <p:cNvSpPr>
            <a:spLocks noGrp="1"/>
          </p:cNvSpPr>
          <p:nvPr>
            <p:ph sz="quarter" idx="14"/>
          </p:nvPr>
        </p:nvSpPr>
        <p:spPr/>
        <p:txBody>
          <a:bodyPr/>
          <a:lstStyle/>
          <a:p>
            <a:r>
              <a:rPr lang="en-IN" sz="1800" smtClean="0"/>
              <a:t>Typical Subtraction Modifications</a:t>
            </a:r>
          </a:p>
          <a:p>
            <a:pPr lvl="1"/>
            <a:r>
              <a:rPr lang="en-IN" sz="1800" smtClean="0"/>
              <a:t>Dividends (General)</a:t>
            </a:r>
          </a:p>
          <a:p>
            <a:pPr lvl="1"/>
            <a:r>
              <a:rPr lang="en-IN" sz="1800" smtClean="0"/>
              <a:t>Dividends controlled corporations</a:t>
            </a:r>
          </a:p>
          <a:p>
            <a:pPr lvl="1"/>
            <a:r>
              <a:rPr lang="en-IN" sz="1800" smtClean="0"/>
              <a:t>Federal jobs credit wages</a:t>
            </a:r>
          </a:p>
          <a:p>
            <a:pPr lvl="1"/>
            <a:r>
              <a:rPr lang="en-IN" sz="1800" smtClean="0"/>
              <a:t>State NOL Deduction</a:t>
            </a:r>
            <a:endParaRPr lang="en-IN" sz="1800" dirty="0" smtClean="0"/>
          </a:p>
        </p:txBody>
      </p:sp>
      <p:sp>
        <p:nvSpPr>
          <p:cNvPr id="7" name="Content Placeholder 6"/>
          <p:cNvSpPr>
            <a:spLocks noGrp="1"/>
          </p:cNvSpPr>
          <p:nvPr>
            <p:ph sz="quarter" idx="15"/>
          </p:nvPr>
        </p:nvSpPr>
        <p:spPr/>
        <p:txBody>
          <a:bodyPr/>
          <a:lstStyle/>
          <a:p>
            <a:pPr lvl="1"/>
            <a:endParaRPr lang="en-IN" sz="1800" smtClean="0"/>
          </a:p>
          <a:p>
            <a:pPr lvl="1"/>
            <a:r>
              <a:rPr lang="en-IN" sz="1800" smtClean="0"/>
              <a:t>Federal income tax	</a:t>
            </a:r>
          </a:p>
          <a:p>
            <a:pPr lvl="1"/>
            <a:r>
              <a:rPr lang="en-IN" sz="1800" smtClean="0"/>
              <a:t>Interest - U.S. obligations</a:t>
            </a:r>
          </a:p>
          <a:p>
            <a:pPr lvl="1"/>
            <a:r>
              <a:rPr lang="en-IN" sz="1800" smtClean="0"/>
              <a:t>State income tax refunds</a:t>
            </a:r>
          </a:p>
          <a:p>
            <a:pPr lvl="1"/>
            <a:r>
              <a:rPr lang="en-IN" sz="1800" smtClean="0"/>
              <a:t>Subpart F income</a:t>
            </a:r>
            <a:endParaRPr lang="en-IN" sz="1800" dirty="0" smtClean="0"/>
          </a:p>
        </p:txBody>
      </p:sp>
      <p:sp>
        <p:nvSpPr>
          <p:cNvPr id="6" name="Date Placeholder 5"/>
          <p:cNvSpPr>
            <a:spLocks noGrp="1"/>
          </p:cNvSpPr>
          <p:nvPr>
            <p:ph type="dt" sz="half" idx="18"/>
          </p:nvPr>
        </p:nvSpPr>
        <p:spPr>
          <a:xfrm>
            <a:off x="7086600" y="6324600"/>
            <a:ext cx="1524000" cy="152400"/>
          </a:xfrm>
        </p:spPr>
        <p:txBody>
          <a:bodyPr/>
          <a:lstStyle/>
          <a:p>
            <a:r>
              <a:rPr lang="en-US" smtClean="0"/>
              <a:t>June 14, 2017</a:t>
            </a:r>
            <a:endParaRPr lang="en-US" dirty="0"/>
          </a:p>
        </p:txBody>
      </p:sp>
      <p:sp>
        <p:nvSpPr>
          <p:cNvPr id="12" name="Slide Number Placeholder 11"/>
          <p:cNvSpPr>
            <a:spLocks noGrp="1"/>
          </p:cNvSpPr>
          <p:nvPr>
            <p:ph type="sldNum" sz="quarter" idx="17"/>
          </p:nvPr>
        </p:nvSpPr>
        <p:spPr/>
        <p:txBody>
          <a:bodyPr/>
          <a:lstStyle/>
          <a:p>
            <a:pPr>
              <a:defRPr/>
            </a:pPr>
            <a:r>
              <a:rPr lang="en-GB" dirty="0" smtClean="0"/>
              <a:t> </a:t>
            </a:r>
            <a:fld id="{CAA7B30B-6872-43FD-9AC4-C49D65D25BDF}" type="slidenum">
              <a:rPr lang="en-GB" smtClean="0"/>
              <a:pPr>
                <a:defRPr/>
              </a:pPr>
              <a:t>28</a:t>
            </a:fld>
            <a:endParaRPr lang="en-GB" dirty="0"/>
          </a:p>
        </p:txBody>
      </p:sp>
      <p:sp>
        <p:nvSpPr>
          <p:cNvPr id="8" name="Footer Placeholder 16"/>
          <p:cNvSpPr>
            <a:spLocks noGrp="1"/>
          </p:cNvSpPr>
          <p:nvPr>
            <p:ph type="ftr" sz="quarter" idx="17"/>
          </p:nvPr>
        </p:nvSpPr>
        <p:spPr>
          <a:xfrm>
            <a:off x="530225" y="6324600"/>
            <a:ext cx="5260975" cy="150813"/>
          </a:xfrm>
        </p:spPr>
        <p:txBody>
          <a:bodyPr/>
          <a:lstStyle/>
          <a:p>
            <a:pPr algn="l">
              <a:defRPr/>
            </a:pPr>
            <a:r>
              <a:rPr lang="en-GB"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285607680"/>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GB" b="1" dirty="0" smtClean="0"/>
              <a:t>Gross Receipts Definition</a:t>
            </a:r>
          </a:p>
          <a:p>
            <a:r>
              <a:rPr lang="en-GB" dirty="0" smtClean="0"/>
              <a:t>UDITPA Definition</a:t>
            </a:r>
          </a:p>
          <a:p>
            <a:pPr lvl="1"/>
            <a:r>
              <a:rPr lang="en-US" dirty="0" smtClean="0"/>
              <a:t>UDITPA § 1(g) defines “sales” as “all gross receipts of the taxpayer not allocated under sections 4 through 8 of this Act.” </a:t>
            </a:r>
          </a:p>
          <a:p>
            <a:pPr lvl="1"/>
            <a:r>
              <a:rPr lang="en-US" dirty="0" smtClean="0"/>
              <a:t>MTC proposal to amend Art. IV.1(g) to update the definition to include only receipts from transactions and activity in the regular course of the taxpayer’s trade or business. </a:t>
            </a:r>
          </a:p>
          <a:p>
            <a:pPr lvl="1"/>
            <a:r>
              <a:rPr lang="en-US" dirty="0" smtClean="0"/>
              <a:t>On May 8, 2014 the Executive Committee passed motions to release these changes for a Bylaw 7 Survey. If a majority of Compact member states respond affirmatively to the Bylaw 7 Survey (which is non-binding), the matter will be referred to the full MTC for possible adoption as a uniformity recommendation. The full MTC meets annually with the next meeting is </a:t>
            </a:r>
            <a:br>
              <a:rPr lang="en-US" dirty="0" smtClean="0"/>
            </a:br>
            <a:r>
              <a:rPr lang="en-US" dirty="0" smtClean="0"/>
              <a:t>July 30, 2014.</a:t>
            </a:r>
            <a:endParaRPr lang="en-GB" dirty="0" smtClean="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280</a:t>
            </a:fld>
            <a:endParaRPr lang="en-GB" dirty="0">
              <a:solidFill>
                <a:srgbClr val="000000"/>
              </a:solidFill>
            </a:endParaRPr>
          </a:p>
        </p:txBody>
      </p:sp>
    </p:spTree>
    <p:extLst>
      <p:ext uri="{BB962C8B-B14F-4D97-AF65-F5344CB8AC3E}">
        <p14:creationId xmlns:p14="http://schemas.microsoft.com/office/powerpoint/2010/main" val="3602324404"/>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GB" b="1" dirty="0" smtClean="0"/>
              <a:t>Gross Receipts Definition</a:t>
            </a:r>
          </a:p>
          <a:p>
            <a:r>
              <a:rPr lang="en-US" dirty="0" smtClean="0"/>
              <a:t>MTC Regulations </a:t>
            </a:r>
          </a:p>
          <a:p>
            <a:pPr lvl="1"/>
            <a:r>
              <a:rPr lang="en-US" dirty="0" smtClean="0"/>
              <a:t>Reg. IV.15.(a)(1): “for the purposes of the sales factor of the apportionment formula for each trade or business of the taxpayer, the term ‘sales’ means all gross receipts derived by the taxpayer from transactions and activity in the regular course of the trade or business.”</a:t>
            </a:r>
            <a:endParaRPr lang="en-GB" dirty="0" smtClean="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281</a:t>
            </a:fld>
            <a:endParaRPr lang="en-GB" dirty="0">
              <a:solidFill>
                <a:srgbClr val="000000"/>
              </a:solidFill>
            </a:endParaRPr>
          </a:p>
        </p:txBody>
      </p:sp>
    </p:spTree>
    <p:extLst>
      <p:ext uri="{BB962C8B-B14F-4D97-AF65-F5344CB8AC3E}">
        <p14:creationId xmlns:p14="http://schemas.microsoft.com/office/powerpoint/2010/main" val="868658194"/>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GB" dirty="0" smtClean="0"/>
              <a:t>MTC Regulations</a:t>
            </a:r>
          </a:p>
          <a:p>
            <a:pPr lvl="1"/>
            <a:r>
              <a:rPr lang="en-US" dirty="0" smtClean="0"/>
              <a:t>In the case of a taxpayer engaged in manufacturing and selling or purchasing and reselling goods or products, "sales" includes all gross receipts from the sales of such goods or products (or other property of a kind which would properly be included in the inventory of the taxpayer if on hand at the close of the tax period) held by the taxpayer primarily for sale to customers in the ordinary course of its trade or business. Gross receipts for this purpose means gross sales less returns and allowances, and includes all interest income, service charges, carrying charges, or time-price differential charges incidental to such sales. Federal and state excise taxes (including sales taxes) shall be included as part of such receipts if the taxes are passed on to the buyer or included as part of the selling price of the product. MTC Reg.IV.15.(a)(1)(A).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282</a:t>
            </a:fld>
            <a:endParaRPr lang="en-GB" dirty="0">
              <a:solidFill>
                <a:srgbClr val="000000"/>
              </a:solidFill>
            </a:endParaRPr>
          </a:p>
        </p:txBody>
      </p:sp>
    </p:spTree>
    <p:extLst>
      <p:ext uri="{BB962C8B-B14F-4D97-AF65-F5344CB8AC3E}">
        <p14:creationId xmlns:p14="http://schemas.microsoft.com/office/powerpoint/2010/main" val="1726854764"/>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US" dirty="0" smtClean="0"/>
              <a:t>In the case of a taxpayer engaged in providing services, such as the operation of an advertising agency or the performance of equipment service contracts or research and development contracts, "sales" includes the gross receipts from the performance of such services, including fees, commissions, and similar items. MTC Reg.IV.15.(a)(1)(C). </a:t>
            </a:r>
          </a:p>
          <a:p>
            <a:pPr lvl="1"/>
            <a:r>
              <a:rPr lang="en-US" dirty="0" smtClean="0"/>
              <a:t>In the case of a taxpayer engaged in renting real or tangible property, "sales“ includes the gross receipts from the rental, lease, or licensing the use of the property.</a:t>
            </a:r>
            <a:r>
              <a:rPr lang="en-GB" dirty="0" smtClean="0"/>
              <a:t> </a:t>
            </a:r>
            <a:r>
              <a:rPr lang="en-US" dirty="0" smtClean="0"/>
              <a:t>MTC Reg.IV.15.(a)(1)(D). </a:t>
            </a:r>
            <a:endParaRPr lang="en-GB" dirty="0" smtClean="0"/>
          </a:p>
          <a:p>
            <a:pPr lvl="1"/>
            <a:r>
              <a:rPr lang="en-US" dirty="0" smtClean="0"/>
              <a:t>In the case of a taxpayer engaged in the sale, assignment, or licensing of intangible personal property such as patents and copyrights, "sales" includes the gross receipts therefrom. MTC Reg.IV.15.(a)(1)(E).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283</a:t>
            </a:fld>
            <a:endParaRPr lang="en-GB" dirty="0">
              <a:solidFill>
                <a:srgbClr val="000000"/>
              </a:solidFill>
            </a:endParaRPr>
          </a:p>
        </p:txBody>
      </p:sp>
    </p:spTree>
    <p:extLst>
      <p:ext uri="{BB962C8B-B14F-4D97-AF65-F5344CB8AC3E}">
        <p14:creationId xmlns:p14="http://schemas.microsoft.com/office/powerpoint/2010/main" val="2333506517"/>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US" dirty="0" smtClean="0"/>
              <a:t>In the case of cost plus fixed fee contracts, such as the operation of a government-owned plant for a fee, "sales" includes the entire reimbursed cost plus the fee. MTC Reg.IV.15.(a)(1)(B). </a:t>
            </a:r>
          </a:p>
          <a:p>
            <a:pPr lvl="2"/>
            <a:r>
              <a:rPr lang="en-US" dirty="0" smtClean="0"/>
              <a:t>Historically, the FTB has taken the position that contractors should exclude from the sales factor the value of "client furnished materials" used under "cost-plus" contracts. However, in </a:t>
            </a:r>
            <a:r>
              <a:rPr lang="en-US" i="1" dirty="0" smtClean="0"/>
              <a:t>Appeals of Bechtel Power Corporation, Bechtel Corporation, Sequoia Ventures, Inc., Bechtel Group, Inc., and Fremont Investors, Inc., </a:t>
            </a:r>
            <a:r>
              <a:rPr lang="en-US" dirty="0" smtClean="0"/>
              <a:t>Cal. St. Bd. of Equal, Mar. 19, 1997 the SBE decided that the FTB improperly excluded from the taxpayer’s California sales factor client furnished materials used to fulfill a “cost-plus” contract.</a:t>
            </a:r>
          </a:p>
          <a:p>
            <a:pPr lvl="2"/>
            <a:r>
              <a:rPr lang="en-US" dirty="0" smtClean="0"/>
              <a:t>All costs associated with the taxpayer’s business should be included in order to provide a better measure of the taxpayer’s in-state economic activity.</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284</a:t>
            </a:fld>
            <a:endParaRPr lang="en-GB" dirty="0">
              <a:solidFill>
                <a:srgbClr val="000000"/>
              </a:solidFill>
            </a:endParaRPr>
          </a:p>
        </p:txBody>
      </p:sp>
    </p:spTree>
    <p:extLst>
      <p:ext uri="{BB962C8B-B14F-4D97-AF65-F5344CB8AC3E}">
        <p14:creationId xmlns:p14="http://schemas.microsoft.com/office/powerpoint/2010/main" val="2938219400"/>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If a taxpayer derives receipts from the sale of equipment used in its business, those receipts constitute sales. For example, a truck express company owns a fleet of trucks and sells its trucks under a regular replacement program. The gross receipts from the sales of the trucks are included in the sales factor. MTC Reg.IV.15.(a)(1)(F).</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285</a:t>
            </a:fld>
            <a:endParaRPr lang="en-GB" dirty="0">
              <a:solidFill>
                <a:srgbClr val="000000"/>
              </a:solidFill>
            </a:endParaRPr>
          </a:p>
        </p:txBody>
      </p:sp>
    </p:spTree>
    <p:extLst>
      <p:ext uri="{BB962C8B-B14F-4D97-AF65-F5344CB8AC3E}">
        <p14:creationId xmlns:p14="http://schemas.microsoft.com/office/powerpoint/2010/main" val="1007331800"/>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Exclusions From Gross Receipts</a:t>
            </a:r>
          </a:p>
          <a:p>
            <a:r>
              <a:rPr lang="en-US" dirty="0" smtClean="0"/>
              <a:t>In some cases certain gross receipts should be disregarded in determining the sales factor in order that the apportionment formula will operate fairly to apportion to this state the income of the taxpayer's trade or business. MTC Reg.IV.15.(a)(2).</a:t>
            </a:r>
          </a:p>
          <a:p>
            <a:r>
              <a:rPr lang="en-US" dirty="0" smtClean="0"/>
              <a:t>Receipts from Investments</a:t>
            </a:r>
          </a:p>
          <a:p>
            <a:pPr lvl="1"/>
            <a:r>
              <a:rPr lang="en-US" dirty="0" smtClean="0"/>
              <a:t>In some states, receipts from the frequent sale of treasury investments are either excluded from the sales factor altogether, or included in the factor only to the extent of </a:t>
            </a:r>
            <a:r>
              <a:rPr lang="en-US" i="1" dirty="0" smtClean="0"/>
              <a:t>net </a:t>
            </a:r>
            <a:r>
              <a:rPr lang="en-US" dirty="0" smtClean="0"/>
              <a:t>gain.</a:t>
            </a:r>
          </a:p>
          <a:p>
            <a:pPr lvl="1"/>
            <a:r>
              <a:rPr lang="en-US" dirty="0" smtClean="0"/>
              <a:t>Effective tax years beginning on or after January 1, 1995, the Oregon sales factor excludes gross receipts from the sale of intangible assets, including securities, unless the receipts are derived from the taxpayer's primary business.</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286</a:t>
            </a:fld>
            <a:endParaRPr lang="en-GB" dirty="0">
              <a:solidFill>
                <a:srgbClr val="000000"/>
              </a:solidFill>
            </a:endParaRPr>
          </a:p>
        </p:txBody>
      </p:sp>
    </p:spTree>
    <p:extLst>
      <p:ext uri="{BB962C8B-B14F-4D97-AF65-F5344CB8AC3E}">
        <p14:creationId xmlns:p14="http://schemas.microsoft.com/office/powerpoint/2010/main" val="2968311400"/>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California Treasury Receipts Regulation Amendments</a:t>
            </a:r>
          </a:p>
          <a:p>
            <a:pPr lvl="1"/>
            <a:r>
              <a:rPr lang="en-US" dirty="0" smtClean="0"/>
              <a:t>On 11/28/07, FTB adopted amendments to </a:t>
            </a:r>
            <a:r>
              <a:rPr lang="en-US" dirty="0" err="1" smtClean="0"/>
              <a:t>Reg</a:t>
            </a:r>
            <a:r>
              <a:rPr lang="en-US" dirty="0" smtClean="0"/>
              <a:t> §25137(c)(1)(D) dealing with the treasury receipts issue.</a:t>
            </a:r>
          </a:p>
          <a:p>
            <a:pPr lvl="1"/>
            <a:r>
              <a:rPr lang="en-US" dirty="0" smtClean="0"/>
              <a:t>Regulation, effective for tax years beginning on or after 1/1/07, excludes interest, dividends, gross receipts and net gains from intangible assets held in connection with a treasury function from the sales factor. </a:t>
            </a:r>
          </a:p>
          <a:p>
            <a:pPr lvl="1"/>
            <a:r>
              <a:rPr lang="en-US" dirty="0" smtClean="0"/>
              <a:t>A “treasury function” defined as pooling, managing and investing in intangible assets for the purpose of satisfying the cash flow needs of the business. Treasury function includes use of futures and options to hedge foreign currency. Treasury function does not include trading function for the purpose of hedging price risk of products/commodities consumed, produced or sold by the taxpayer.</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287</a:t>
            </a:fld>
            <a:endParaRPr lang="en-GB" dirty="0">
              <a:solidFill>
                <a:srgbClr val="000000"/>
              </a:solidFill>
            </a:endParaRPr>
          </a:p>
        </p:txBody>
      </p:sp>
    </p:spTree>
    <p:extLst>
      <p:ext uri="{BB962C8B-B14F-4D97-AF65-F5344CB8AC3E}">
        <p14:creationId xmlns:p14="http://schemas.microsoft.com/office/powerpoint/2010/main" val="4224832358"/>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Amendments do not apply to:</a:t>
            </a:r>
          </a:p>
          <a:p>
            <a:pPr marL="274320" lvl="1" indent="-274320">
              <a:buFont typeface="+mj-lt"/>
              <a:buAutoNum type="alphaLcPeriod"/>
            </a:pPr>
            <a:r>
              <a:rPr lang="en-US" dirty="0" smtClean="0"/>
              <a:t>Taxpayers principally engaged in the business of dealing with intangible assets, such as registered broker dealers; and</a:t>
            </a:r>
          </a:p>
          <a:p>
            <a:pPr marL="274320" lvl="1" indent="-274320">
              <a:buFont typeface="+mj-lt"/>
              <a:buAutoNum type="alphaLcPeriod"/>
            </a:pPr>
            <a:r>
              <a:rPr lang="en-US" dirty="0" smtClean="0"/>
              <a:t>Financial institutions.</a:t>
            </a:r>
          </a:p>
          <a:p>
            <a:r>
              <a:rPr lang="en-US" i="1" dirty="0" smtClean="0"/>
              <a:t>Chief Counsel Ruling 2012-01</a:t>
            </a:r>
          </a:p>
          <a:p>
            <a:pPr lvl="1"/>
            <a:r>
              <a:rPr lang="en-US" dirty="0" smtClean="0"/>
              <a:t>The California Franchise Tax Board concluded that gross receipts resulting from a non-financial broker-dealer’s principal trading activity were includible in the California sales factor.</a:t>
            </a:r>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288</a:t>
            </a:fld>
            <a:endParaRPr lang="en-GB" dirty="0">
              <a:solidFill>
                <a:srgbClr val="000000"/>
              </a:solidFill>
            </a:endParaRPr>
          </a:p>
        </p:txBody>
      </p:sp>
    </p:spTree>
    <p:extLst>
      <p:ext uri="{BB962C8B-B14F-4D97-AF65-F5344CB8AC3E}">
        <p14:creationId xmlns:p14="http://schemas.microsoft.com/office/powerpoint/2010/main" val="2491385827"/>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Advanced Income Tax Track</a:t>
            </a:r>
            <a:br>
              <a:rPr lang="en-GB" dirty="0" smtClean="0"/>
            </a:br>
            <a:r>
              <a:rPr lang="en-GB" b="0" i="0" dirty="0" smtClean="0"/>
              <a:t>Gross Receipts </a:t>
            </a:r>
            <a:endParaRPr lang="en-IN" b="0" i="0" dirty="0"/>
          </a:p>
        </p:txBody>
      </p:sp>
      <p:sp>
        <p:nvSpPr>
          <p:cNvPr id="8" name="Content Placeholder 7"/>
          <p:cNvSpPr>
            <a:spLocks noGrp="1"/>
          </p:cNvSpPr>
          <p:nvPr>
            <p:ph sz="quarter" idx="14"/>
          </p:nvPr>
        </p:nvSpPr>
        <p:spPr>
          <a:xfrm>
            <a:off x="533400" y="2609851"/>
            <a:ext cx="3962400" cy="3054682"/>
          </a:xfrm>
        </p:spPr>
        <p:txBody>
          <a:bodyPr>
            <a:spAutoFit/>
          </a:bodyPr>
          <a:lstStyle/>
          <a:p>
            <a:pPr lvl="1"/>
            <a:r>
              <a:rPr lang="en-GB" sz="1600" dirty="0" smtClean="0"/>
              <a:t>Repayment, maturity, or redemption of the principal of a loan, bond, or mutual fund or certificate of deposit.</a:t>
            </a:r>
            <a:endParaRPr lang="en-US" sz="1600" dirty="0" smtClean="0"/>
          </a:p>
          <a:p>
            <a:pPr lvl="1"/>
            <a:r>
              <a:rPr lang="en-GB" sz="1600" dirty="0" smtClean="0"/>
              <a:t>The principal amount received under a repurchase agreement or loan.</a:t>
            </a:r>
            <a:endParaRPr lang="en-US" sz="1600" dirty="0" smtClean="0"/>
          </a:p>
          <a:p>
            <a:pPr lvl="1"/>
            <a:r>
              <a:rPr lang="en-GB" sz="1600" dirty="0" smtClean="0"/>
              <a:t>Proceeds from the issuance of the taxpayer’s own stock or from a sale of treasury stock.</a:t>
            </a:r>
            <a:endParaRPr lang="en-US" sz="1600" dirty="0" smtClean="0"/>
          </a:p>
          <a:p>
            <a:pPr lvl="1"/>
            <a:r>
              <a:rPr lang="en-GB" sz="1600" dirty="0" smtClean="0"/>
              <a:t>Damages and other litigation rewards; property acquired by an agent on behalf of another.</a:t>
            </a:r>
            <a:endParaRPr lang="en-US" sz="1600" dirty="0" smtClean="0"/>
          </a:p>
        </p:txBody>
      </p:sp>
      <p:sp>
        <p:nvSpPr>
          <p:cNvPr id="9" name="Content Placeholder 8"/>
          <p:cNvSpPr>
            <a:spLocks noGrp="1"/>
          </p:cNvSpPr>
          <p:nvPr>
            <p:ph sz="quarter" idx="15"/>
          </p:nvPr>
        </p:nvSpPr>
        <p:spPr>
          <a:xfrm>
            <a:off x="4648201" y="2609850"/>
            <a:ext cx="3962399" cy="3039294"/>
          </a:xfrm>
        </p:spPr>
        <p:txBody>
          <a:bodyPr>
            <a:spAutoFit/>
          </a:bodyPr>
          <a:lstStyle/>
          <a:p>
            <a:pPr lvl="1"/>
            <a:r>
              <a:rPr lang="en-GB" sz="1600" dirty="0" smtClean="0"/>
              <a:t>Tax refunds and recoveries.</a:t>
            </a:r>
            <a:endParaRPr lang="en-US" sz="1600" dirty="0" smtClean="0"/>
          </a:p>
          <a:p>
            <a:pPr lvl="1"/>
            <a:r>
              <a:rPr lang="en-GB" sz="1600" dirty="0" smtClean="0"/>
              <a:t>Pension reversions.</a:t>
            </a:r>
            <a:endParaRPr lang="en-US" sz="1600" dirty="0" smtClean="0"/>
          </a:p>
          <a:p>
            <a:pPr lvl="1"/>
            <a:r>
              <a:rPr lang="en-GB" sz="1600" dirty="0" smtClean="0"/>
              <a:t>Contributions to capital, except for sales of securities by a securities dealer.</a:t>
            </a:r>
            <a:endParaRPr lang="en-US" sz="1600" dirty="0" smtClean="0"/>
          </a:p>
          <a:p>
            <a:pPr lvl="1"/>
            <a:r>
              <a:rPr lang="en-GB" sz="1600" dirty="0" smtClean="0"/>
              <a:t>Forgiveness of indebtedness income.</a:t>
            </a:r>
            <a:endParaRPr lang="en-US" sz="1600" dirty="0" smtClean="0"/>
          </a:p>
          <a:p>
            <a:pPr lvl="1"/>
            <a:r>
              <a:rPr lang="en-GB" sz="1600" dirty="0" smtClean="0"/>
              <a:t>Amounts realized from exchanges of inventory that are not recognized by the IRC.</a:t>
            </a:r>
          </a:p>
          <a:p>
            <a:pPr lvl="1"/>
            <a:r>
              <a:rPr lang="en-GB" sz="1600" dirty="0" smtClean="0"/>
              <a:t>Amounts received from hedging transactions.</a:t>
            </a:r>
            <a:endParaRPr lang="en-US" sz="1600" dirty="0" smtClean="0"/>
          </a:p>
        </p:txBody>
      </p:sp>
      <p:sp>
        <p:nvSpPr>
          <p:cNvPr id="2" name="Footer Placeholder 1"/>
          <p:cNvSpPr>
            <a:spLocks noGrp="1"/>
          </p:cNvSpPr>
          <p:nvPr>
            <p:ph type="ftr" sz="quarter" idx="16"/>
          </p:nvPr>
        </p:nvSpPr>
        <p:spPr>
          <a:xfrm>
            <a:off x="533400" y="6324600"/>
            <a:ext cx="5257800" cy="152400"/>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7"/>
          </p:nvPr>
        </p:nvSpPr>
        <p:spPr>
          <a:xfrm>
            <a:off x="7086600" y="6477000"/>
            <a:ext cx="1527175" cy="152400"/>
          </a:xfrm>
        </p:spPr>
        <p:txBody>
          <a:bodyPr/>
          <a:lstStyle/>
          <a:p>
            <a:fld id="{9EBD5762-3BDC-484D-9503-7EA6D5A9A8CE}" type="slidenum">
              <a:rPr lang="en-GB" smtClean="0">
                <a:solidFill>
                  <a:srgbClr val="000000"/>
                </a:solidFill>
              </a:rPr>
              <a:pPr/>
              <a:t>289</a:t>
            </a:fld>
            <a:endParaRPr lang="en-GB" dirty="0">
              <a:solidFill>
                <a:srgbClr val="000000"/>
              </a:solidFill>
            </a:endParaRPr>
          </a:p>
        </p:txBody>
      </p:sp>
      <p:sp>
        <p:nvSpPr>
          <p:cNvPr id="6" name="Date Placeholder 5"/>
          <p:cNvSpPr>
            <a:spLocks noGrp="1"/>
          </p:cNvSpPr>
          <p:nvPr>
            <p:ph type="dt" sz="half" idx="18"/>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10" name="Rectangle 9"/>
          <p:cNvSpPr/>
          <p:nvPr/>
        </p:nvSpPr>
        <p:spPr>
          <a:xfrm>
            <a:off x="533400" y="1772816"/>
            <a:ext cx="8077200" cy="738664"/>
          </a:xfrm>
          <a:prstGeom prst="rect">
            <a:avLst/>
          </a:prstGeom>
        </p:spPr>
        <p:txBody>
          <a:bodyPr wrap="square" lIns="0" tIns="0" rIns="0" bIns="0">
            <a:spAutoFit/>
          </a:bodyPr>
          <a:lstStyle/>
          <a:p>
            <a:pPr marL="0" lvl="2"/>
            <a:r>
              <a:rPr lang="en-US" sz="1600" dirty="0" smtClean="0">
                <a:solidFill>
                  <a:srgbClr val="000000"/>
                </a:solidFill>
                <a:latin typeface="Georgia" pitchFamily="18" charset="0"/>
              </a:rPr>
              <a:t>Cal. Rev. &amp; Tax Code § 25120(f)(2): </a:t>
            </a:r>
            <a:r>
              <a:rPr lang="en-GB" sz="1600" dirty="0" smtClean="0">
                <a:solidFill>
                  <a:srgbClr val="000000"/>
                </a:solidFill>
                <a:latin typeface="Georgia" pitchFamily="18" charset="0"/>
              </a:rPr>
              <a:t>In 2009, effective for tax year 2011, California adopted a statutory definition of gross receipts to exclude net gains as well as amounts received from intangible assets held in connection with a treasury functions, as well as:</a:t>
            </a:r>
            <a:endParaRPr lang="en-US" sz="1600" dirty="0" smtClean="0">
              <a:solidFill>
                <a:srgbClr val="000000"/>
              </a:solidFill>
              <a:latin typeface="Georgia" pitchFamily="18" charset="0"/>
            </a:endParaRPr>
          </a:p>
        </p:txBody>
      </p:sp>
    </p:spTree>
    <p:extLst>
      <p:ext uri="{BB962C8B-B14F-4D97-AF65-F5344CB8AC3E}">
        <p14:creationId xmlns:p14="http://schemas.microsoft.com/office/powerpoint/2010/main" val="893904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State and Local Income Taxes</a:t>
            </a:r>
          </a:p>
          <a:p>
            <a:pPr lvl="1"/>
            <a:r>
              <a:rPr lang="en-IN" dirty="0" smtClean="0"/>
              <a:t>Most states do not allow a deduction for their own income tax. Many states disallow a deduction for all state and local income taxes. The laws of those states requiring an add back of state income taxes must be reviewed to determine which taxes fall within the modification provisions (e.g., income taxes versus franchise taxes not based on income). </a:t>
            </a:r>
          </a:p>
          <a:p>
            <a:pPr lvl="1"/>
            <a:r>
              <a:rPr lang="en-IN" i="1" dirty="0" smtClean="0"/>
              <a:t>Dayton Hudson Corporation</a:t>
            </a:r>
            <a:r>
              <a:rPr lang="en-IN" dirty="0" smtClean="0"/>
              <a:t>, 94-SBE-003 (Cal. St. Bd. of Equal. Feb. 3, 1994):</a:t>
            </a:r>
          </a:p>
          <a:p>
            <a:pPr lvl="2"/>
            <a:r>
              <a:rPr lang="en-IN" dirty="0" smtClean="0"/>
              <a:t>The SBE found that the Michigan Single Business Tax (“SBT”) included in its base an element of cost of goods sold and, therefore, the tax was not measured by income. Since the tax was not on or measured by income, the SBE found the tax deductible.</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29</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427308334"/>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r>
              <a:rPr lang="en-IN" b="0" i="0" dirty="0"/>
              <a:t>Section 4</a:t>
            </a:r>
            <a:br>
              <a:rPr lang="en-IN" b="0" i="0" dirty="0"/>
            </a:br>
            <a:r>
              <a:rPr lang="en-IN" dirty="0">
                <a:solidFill>
                  <a:schemeClr val="accent6"/>
                </a:solidFill>
              </a:rPr>
              <a:t>Sales factor – Market sourcing</a:t>
            </a:r>
            <a:endParaRPr lang="en-GB" dirty="0">
              <a:solidFill>
                <a:schemeClr val="accent6"/>
              </a:solidFill>
            </a:endParaRPr>
          </a:p>
        </p:txBody>
      </p:sp>
      <p:sp>
        <p:nvSpPr>
          <p:cNvPr id="9" name="Footer Placeholder 16"/>
          <p:cNvSpPr>
            <a:spLocks noGrp="1"/>
          </p:cNvSpPr>
          <p:nvPr>
            <p:ph type="ftr" sz="quarter" idx="10"/>
          </p:nvPr>
        </p:nvSpPr>
        <p:spPr>
          <a:xfrm>
            <a:off x="533400" y="6324600"/>
            <a:ext cx="5257800" cy="152400"/>
          </a:xfrm>
        </p:spPr>
        <p:txBody>
          <a:bodyPr/>
          <a:lstStyle/>
          <a:p>
            <a:r>
              <a:rPr lang="en-GB" smtClean="0">
                <a:solidFill>
                  <a:srgbClr val="FFFFFF"/>
                </a:solidFill>
              </a:rPr>
              <a:t>UC Davis Summer Tax Institute</a:t>
            </a:r>
            <a:endParaRPr lang="en-GB" dirty="0">
              <a:solidFill>
                <a:srgbClr val="FFFFFF"/>
              </a:solidFill>
            </a:endParaRPr>
          </a:p>
        </p:txBody>
      </p:sp>
      <p:sp>
        <p:nvSpPr>
          <p:cNvPr id="13" name="Slide Number Placeholder 12"/>
          <p:cNvSpPr>
            <a:spLocks noGrp="1"/>
          </p:cNvSpPr>
          <p:nvPr>
            <p:ph type="sldNum" sz="quarter" idx="11"/>
          </p:nvPr>
        </p:nvSpPr>
        <p:spPr/>
        <p:txBody>
          <a:bodyPr/>
          <a:lstStyle/>
          <a:p>
            <a:fld id="{74AC9AB3-AB7F-4D99-AC95-E8E98338D449}" type="slidenum">
              <a:rPr lang="en-GB" smtClean="0">
                <a:solidFill>
                  <a:srgbClr val="FFFFFF"/>
                </a:solidFill>
              </a:rPr>
              <a:pPr/>
              <a:t>290</a:t>
            </a:fld>
            <a:endParaRPr lang="en-GB" dirty="0">
              <a:solidFill>
                <a:srgbClr val="FFFFFF"/>
              </a:solidFill>
            </a:endParaRPr>
          </a:p>
        </p:txBody>
      </p:sp>
      <p:sp>
        <p:nvSpPr>
          <p:cNvPr id="4" name="Date Placeholder 3"/>
          <p:cNvSpPr>
            <a:spLocks noGrp="1"/>
          </p:cNvSpPr>
          <p:nvPr>
            <p:ph type="dt" sz="half" idx="12"/>
          </p:nvPr>
        </p:nvSpPr>
        <p:spPr/>
        <p:txBody>
          <a:bodyPr/>
          <a:lstStyle/>
          <a:p>
            <a:r>
              <a:rPr lang="en-US" smtClean="0">
                <a:solidFill>
                  <a:srgbClr val="FFFFFF"/>
                </a:solidFill>
              </a:rPr>
              <a:t>June 14, 2017</a:t>
            </a:r>
            <a:endParaRPr lang="en-GB" dirty="0">
              <a:solidFill>
                <a:srgbClr val="FFFFFF"/>
              </a:solidFill>
            </a:endParaRPr>
          </a:p>
        </p:txBody>
      </p:sp>
    </p:spTree>
    <p:extLst>
      <p:ext uri="{BB962C8B-B14F-4D97-AF65-F5344CB8AC3E}">
        <p14:creationId xmlns:p14="http://schemas.microsoft.com/office/powerpoint/2010/main" val="2348558074"/>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pPr marL="0" lvl="2" indent="0">
              <a:buNone/>
            </a:pPr>
            <a:r>
              <a:rPr lang="en-US" dirty="0" smtClean="0"/>
              <a:t>In recent years, many states have replaced the method for sourcing of sales from income producing activity/cost of performance formulas to sourcing based on where the ultimate recipient of the item or service is located--a market-based sourcing regime. These states include: California (explained below), Georgia, Iowa, Illinois, Michigan, Minnesota, Ohio, Utah and Wisconsin.</a:t>
            </a:r>
          </a:p>
        </p:txBody>
      </p:sp>
      <p:sp>
        <p:nvSpPr>
          <p:cNvPr id="7" name="Title 6"/>
          <p:cNvSpPr>
            <a:spLocks noGrp="1"/>
          </p:cNvSpPr>
          <p:nvPr>
            <p:ph type="title"/>
          </p:nvPr>
        </p:nvSpPr>
        <p:spPr/>
        <p:txBody>
          <a:bodyPr/>
          <a:lstStyle/>
          <a:p>
            <a:r>
              <a:rPr lang="en-GB" dirty="0" smtClean="0"/>
              <a:t>Advanced Income Tax Track</a:t>
            </a:r>
            <a:br>
              <a:rPr lang="en-GB" dirty="0" smtClean="0"/>
            </a:br>
            <a:r>
              <a:rPr lang="en-GB" b="0" i="0" dirty="0" smtClean="0"/>
              <a:t>Sales Factor – Market Sourcing</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291</a:t>
            </a:fld>
            <a:endParaRPr lang="en-GB" dirty="0">
              <a:solidFill>
                <a:srgbClr val="000000"/>
              </a:solidFill>
            </a:endParaRPr>
          </a:p>
        </p:txBody>
      </p:sp>
    </p:spTree>
    <p:extLst>
      <p:ext uri="{BB962C8B-B14F-4D97-AF65-F5344CB8AC3E}">
        <p14:creationId xmlns:p14="http://schemas.microsoft.com/office/powerpoint/2010/main" val="1873891925"/>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Advanced Income Tax Track</a:t>
            </a:r>
            <a:r>
              <a:rPr lang="en-US" dirty="0" smtClean="0"/>
              <a:t/>
            </a:r>
            <a:br>
              <a:rPr lang="en-US" dirty="0" smtClean="0"/>
            </a:br>
            <a:r>
              <a:rPr lang="en-US" b="0" i="0" dirty="0" smtClean="0"/>
              <a:t>Market-Based Sourcing</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4" name="Footer Placeholder 3"/>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5" name="Slide Number Placeholder 4"/>
          <p:cNvSpPr>
            <a:spLocks noGrp="1"/>
          </p:cNvSpPr>
          <p:nvPr>
            <p:ph type="sldNum" sz="quarter" idx="18"/>
          </p:nvPr>
        </p:nvSpPr>
        <p:spPr>
          <a:xfrm>
            <a:off x="7086600" y="6477000"/>
            <a:ext cx="1527175" cy="152400"/>
          </a:xfrm>
        </p:spPr>
        <p:txBody>
          <a:bodyPr/>
          <a:lstStyle/>
          <a:p>
            <a:fld id="{9EBD5762-3BDC-484D-9503-7EA6D5A9A8CE}" type="slidenum">
              <a:rPr lang="en-GB" smtClean="0">
                <a:solidFill>
                  <a:srgbClr val="000000"/>
                </a:solidFill>
              </a:rPr>
              <a:pPr/>
              <a:t>292</a:t>
            </a:fld>
            <a:endParaRPr lang="en-GB" dirty="0">
              <a:solidFill>
                <a:srgbClr val="000000"/>
              </a:solidFill>
            </a:endParaRPr>
          </a:p>
        </p:txBody>
      </p:sp>
      <p:sp>
        <p:nvSpPr>
          <p:cNvPr id="125" name="Rectangle 124"/>
          <p:cNvSpPr/>
          <p:nvPr/>
        </p:nvSpPr>
        <p:spPr>
          <a:xfrm>
            <a:off x="540985" y="5431437"/>
            <a:ext cx="7520152" cy="984885"/>
          </a:xfrm>
          <a:prstGeom prst="rect">
            <a:avLst/>
          </a:prstGeom>
        </p:spPr>
        <p:txBody>
          <a:bodyPr wrap="square" lIns="0" tIns="0" rIns="0" bIns="0" anchor="t" anchorCtr="0">
            <a:spAutoFit/>
          </a:bodyPr>
          <a:lstStyle/>
          <a:p>
            <a:pPr eaLnBrk="0" hangingPunct="0"/>
            <a:r>
              <a:rPr lang="en-US" sz="900" dirty="0" smtClean="0">
                <a:solidFill>
                  <a:srgbClr val="000000"/>
                </a:solidFill>
                <a:latin typeface="Georgia" pitchFamily="18" charset="0"/>
              </a:rPr>
              <a:t>* Service Receipts Only (effective in 2014)</a:t>
            </a:r>
          </a:p>
          <a:p>
            <a:pPr eaLnBrk="0" hangingPunct="0"/>
            <a:r>
              <a:rPr lang="en-US" sz="900" dirty="0" smtClean="0">
                <a:solidFill>
                  <a:srgbClr val="000000"/>
                </a:solidFill>
                <a:latin typeface="Georgia" pitchFamily="18" charset="0"/>
              </a:rPr>
              <a:t>** Elective for deemed multistate service providers		</a:t>
            </a:r>
          </a:p>
          <a:p>
            <a:pPr eaLnBrk="0" hangingPunct="0"/>
            <a:r>
              <a:rPr lang="en-US" sz="900" dirty="0" smtClean="0">
                <a:solidFill>
                  <a:srgbClr val="000000"/>
                </a:solidFill>
                <a:latin typeface="Georgia" pitchFamily="18" charset="0"/>
              </a:rPr>
              <a:t>*** Effective in 2015</a:t>
            </a:r>
          </a:p>
          <a:p>
            <a:pPr eaLnBrk="0" hangingPunct="0"/>
            <a:r>
              <a:rPr lang="en-US" sz="900" dirty="0">
                <a:solidFill>
                  <a:srgbClr val="000000"/>
                </a:solidFill>
                <a:latin typeface="Georgia" pitchFamily="18" charset="0"/>
              </a:rPr>
              <a:t>**** </a:t>
            </a:r>
            <a:r>
              <a:rPr lang="en-US" sz="900" dirty="0" smtClean="0">
                <a:solidFill>
                  <a:srgbClr val="000000"/>
                </a:solidFill>
                <a:latin typeface="Georgia" pitchFamily="18" charset="0"/>
              </a:rPr>
              <a:t>Elective optional single sales factor only</a:t>
            </a:r>
          </a:p>
          <a:p>
            <a:pPr eaLnBrk="0" hangingPunct="0"/>
            <a:r>
              <a:rPr lang="en-US" sz="900" dirty="0" smtClean="0">
                <a:solidFill>
                  <a:srgbClr val="000000"/>
                </a:solidFill>
                <a:latin typeface="Georgia" pitchFamily="18" charset="0"/>
              </a:rPr>
              <a:t>***** Starting in 2016</a:t>
            </a:r>
          </a:p>
          <a:p>
            <a:pPr eaLnBrk="0" hangingPunct="0"/>
            <a:r>
              <a:rPr lang="en-US" sz="900" dirty="0" smtClean="0">
                <a:solidFill>
                  <a:srgbClr val="000000"/>
                </a:solidFill>
                <a:latin typeface="Georgia" pitchFamily="18" charset="0"/>
              </a:rPr>
              <a:t>****** Starting in tax year 2018</a:t>
            </a:r>
            <a:endParaRPr lang="en-US" sz="900" dirty="0">
              <a:solidFill>
                <a:srgbClr val="000000"/>
              </a:solidFill>
              <a:latin typeface="Georgia" pitchFamily="18" charset="0"/>
            </a:endParaRPr>
          </a:p>
          <a:p>
            <a:pPr eaLnBrk="0" hangingPunct="0"/>
            <a:endParaRPr lang="en-US" sz="1000" dirty="0">
              <a:solidFill>
                <a:srgbClr val="000000"/>
              </a:solidFill>
              <a:latin typeface="Georgia" pitchFamily="18" charset="0"/>
            </a:endParaRPr>
          </a:p>
        </p:txBody>
      </p:sp>
      <p:grpSp>
        <p:nvGrpSpPr>
          <p:cNvPr id="3" name="Group 13"/>
          <p:cNvGrpSpPr/>
          <p:nvPr/>
        </p:nvGrpSpPr>
        <p:grpSpPr>
          <a:xfrm>
            <a:off x="534107" y="1583814"/>
            <a:ext cx="7817120" cy="3928812"/>
            <a:chOff x="530208" y="1773622"/>
            <a:chExt cx="7817120" cy="3928812"/>
          </a:xfrm>
        </p:grpSpPr>
        <p:sp>
          <p:nvSpPr>
            <p:cNvPr id="127" name="Text Box 131"/>
            <p:cNvSpPr txBox="1">
              <a:spLocks noChangeAspect="1" noChangeArrowheads="1"/>
            </p:cNvSpPr>
            <p:nvPr/>
          </p:nvSpPr>
          <p:spPr bwMode="blackWhite">
            <a:xfrm>
              <a:off x="7560813" y="3626075"/>
              <a:ext cx="449853" cy="178510"/>
            </a:xfrm>
            <a:prstGeom prst="rect">
              <a:avLst/>
            </a:prstGeom>
            <a:solidFill>
              <a:schemeClr val="bg1"/>
            </a:solidFill>
            <a:ln w="12700">
              <a:solidFill>
                <a:schemeClr val="bg1"/>
              </a:solidFill>
              <a:miter lim="800000"/>
              <a:headEnd/>
              <a:tailEnd/>
            </a:ln>
          </p:spPr>
          <p:txBody>
            <a:bodyPr wrap="square" lIns="45720" tIns="27432" rIns="45720" bIns="27432" anchor="ctr" anchorCtr="1">
              <a:spAutoFit/>
            </a:bodyPr>
            <a:lstStyle/>
            <a:p>
              <a:pPr eaLnBrk="0" hangingPunct="0">
                <a:spcBef>
                  <a:spcPts val="0"/>
                </a:spcBef>
              </a:pPr>
              <a:r>
                <a:rPr lang="en-US" sz="800" b="1" dirty="0" smtClean="0">
                  <a:solidFill>
                    <a:srgbClr val="000000"/>
                  </a:solidFill>
                </a:rPr>
                <a:t>DC***</a:t>
              </a:r>
              <a:endParaRPr lang="en-GB" sz="800" b="1" dirty="0">
                <a:solidFill>
                  <a:srgbClr val="000000"/>
                </a:solidFill>
              </a:endParaRPr>
            </a:p>
          </p:txBody>
        </p:sp>
        <p:sp>
          <p:nvSpPr>
            <p:cNvPr id="128" name="Freeform 64"/>
            <p:cNvSpPr>
              <a:spLocks noChangeAspect="1"/>
            </p:cNvSpPr>
            <p:nvPr/>
          </p:nvSpPr>
          <p:spPr bwMode="blackWhite">
            <a:xfrm>
              <a:off x="6989409" y="3301493"/>
              <a:ext cx="653034" cy="363779"/>
            </a:xfrm>
            <a:custGeom>
              <a:avLst/>
              <a:gdLst>
                <a:gd name="T0" fmla="*/ 0 w 362"/>
                <a:gd name="T1" fmla="*/ 147417713 h 179"/>
                <a:gd name="T2" fmla="*/ 16778853 w 362"/>
                <a:gd name="T3" fmla="*/ 294837421 h 179"/>
                <a:gd name="T4" fmla="*/ 74309728 w 362"/>
                <a:gd name="T5" fmla="*/ 201572887 h 179"/>
                <a:gd name="T6" fmla="*/ 165398303 w 362"/>
                <a:gd name="T7" fmla="*/ 168477947 h 179"/>
                <a:gd name="T8" fmla="*/ 179780623 w 362"/>
                <a:gd name="T9" fmla="*/ 132375829 h 179"/>
                <a:gd name="T10" fmla="*/ 230118791 w 362"/>
                <a:gd name="T11" fmla="*/ 123350268 h 179"/>
                <a:gd name="T12" fmla="*/ 292442702 w 362"/>
                <a:gd name="T13" fmla="*/ 195554537 h 179"/>
                <a:gd name="T14" fmla="*/ 335591239 w 362"/>
                <a:gd name="T15" fmla="*/ 210598416 h 179"/>
                <a:gd name="T16" fmla="*/ 417092201 w 362"/>
                <a:gd name="T17" fmla="*/ 312888481 h 179"/>
                <a:gd name="T18" fmla="*/ 385929358 w 362"/>
                <a:gd name="T19" fmla="*/ 409162128 h 179"/>
                <a:gd name="T20" fmla="*/ 397915150 w 362"/>
                <a:gd name="T21" fmla="*/ 451280601 h 179"/>
                <a:gd name="T22" fmla="*/ 431474521 w 362"/>
                <a:gd name="T23" fmla="*/ 430220367 h 179"/>
                <a:gd name="T24" fmla="*/ 467430320 w 362"/>
                <a:gd name="T25" fmla="*/ 430220367 h 179"/>
                <a:gd name="T26" fmla="*/ 481812639 w 362"/>
                <a:gd name="T27" fmla="*/ 463315306 h 179"/>
                <a:gd name="T28" fmla="*/ 517768438 w 362"/>
                <a:gd name="T29" fmla="*/ 463315306 h 179"/>
                <a:gd name="T30" fmla="*/ 534548863 w 362"/>
                <a:gd name="T31" fmla="*/ 454289777 h 179"/>
                <a:gd name="T32" fmla="*/ 508180751 w 362"/>
                <a:gd name="T33" fmla="*/ 364032484 h 179"/>
                <a:gd name="T34" fmla="*/ 503386119 w 362"/>
                <a:gd name="T35" fmla="*/ 201572887 h 179"/>
                <a:gd name="T36" fmla="*/ 474621479 w 362"/>
                <a:gd name="T37" fmla="*/ 180512652 h 179"/>
                <a:gd name="T38" fmla="*/ 534548863 w 362"/>
                <a:gd name="T39" fmla="*/ 105299208 h 179"/>
                <a:gd name="T40" fmla="*/ 536945390 w 362"/>
                <a:gd name="T41" fmla="*/ 57162369 h 179"/>
                <a:gd name="T42" fmla="*/ 572901189 w 362"/>
                <a:gd name="T43" fmla="*/ 63178724 h 179"/>
                <a:gd name="T44" fmla="*/ 527357704 w 362"/>
                <a:gd name="T45" fmla="*/ 162461593 h 179"/>
                <a:gd name="T46" fmla="*/ 553724237 w 362"/>
                <a:gd name="T47" fmla="*/ 282802716 h 179"/>
                <a:gd name="T48" fmla="*/ 563313503 w 362"/>
                <a:gd name="T49" fmla="*/ 315897656 h 179"/>
                <a:gd name="T50" fmla="*/ 582490455 w 362"/>
                <a:gd name="T51" fmla="*/ 330939540 h 179"/>
                <a:gd name="T52" fmla="*/ 546533077 w 362"/>
                <a:gd name="T53" fmla="*/ 330939540 h 179"/>
                <a:gd name="T54" fmla="*/ 558518870 w 362"/>
                <a:gd name="T55" fmla="*/ 403143778 h 179"/>
                <a:gd name="T56" fmla="*/ 620842781 w 362"/>
                <a:gd name="T57" fmla="*/ 454289777 h 179"/>
                <a:gd name="T58" fmla="*/ 632828573 w 362"/>
                <a:gd name="T59" fmla="*/ 463315306 h 179"/>
                <a:gd name="T60" fmla="*/ 649607420 w 362"/>
                <a:gd name="T61" fmla="*/ 463315306 h 179"/>
                <a:gd name="T62" fmla="*/ 642416260 w 362"/>
                <a:gd name="T63" fmla="*/ 508442955 h 179"/>
                <a:gd name="T64" fmla="*/ 716725964 w 362"/>
                <a:gd name="T65" fmla="*/ 454289777 h 179"/>
                <a:gd name="T66" fmla="*/ 728711756 w 362"/>
                <a:gd name="T67" fmla="*/ 385092718 h 179"/>
                <a:gd name="T68" fmla="*/ 747888709 w 362"/>
                <a:gd name="T69" fmla="*/ 318904835 h 179"/>
                <a:gd name="T70" fmla="*/ 642416260 w 362"/>
                <a:gd name="T71" fmla="*/ 348990600 h 179"/>
                <a:gd name="T72" fmla="*/ 575299295 w 362"/>
                <a:gd name="T73" fmla="*/ 0 h 179"/>
                <a:gd name="T74" fmla="*/ 0 w 362"/>
                <a:gd name="T75" fmla="*/ 147417713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2"/>
                <a:gd name="T115" fmla="*/ 0 h 179"/>
                <a:gd name="T116" fmla="*/ 362 w 362"/>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2" h="179">
                  <a:moveTo>
                    <a:pt x="0" y="52"/>
                  </a:moveTo>
                  <a:lnTo>
                    <a:pt x="8" y="103"/>
                  </a:lnTo>
                  <a:lnTo>
                    <a:pt x="36" y="71"/>
                  </a:lnTo>
                  <a:lnTo>
                    <a:pt x="80" y="59"/>
                  </a:lnTo>
                  <a:lnTo>
                    <a:pt x="87" y="46"/>
                  </a:lnTo>
                  <a:lnTo>
                    <a:pt x="111" y="43"/>
                  </a:lnTo>
                  <a:lnTo>
                    <a:pt x="141" y="68"/>
                  </a:lnTo>
                  <a:lnTo>
                    <a:pt x="162" y="74"/>
                  </a:lnTo>
                  <a:lnTo>
                    <a:pt x="201" y="109"/>
                  </a:lnTo>
                  <a:lnTo>
                    <a:pt x="186" y="143"/>
                  </a:lnTo>
                  <a:lnTo>
                    <a:pt x="192" y="158"/>
                  </a:lnTo>
                  <a:lnTo>
                    <a:pt x="208" y="151"/>
                  </a:lnTo>
                  <a:lnTo>
                    <a:pt x="225" y="151"/>
                  </a:lnTo>
                  <a:lnTo>
                    <a:pt x="232" y="162"/>
                  </a:lnTo>
                  <a:lnTo>
                    <a:pt x="250" y="162"/>
                  </a:lnTo>
                  <a:lnTo>
                    <a:pt x="258" y="159"/>
                  </a:lnTo>
                  <a:lnTo>
                    <a:pt x="245" y="127"/>
                  </a:lnTo>
                  <a:lnTo>
                    <a:pt x="243" y="71"/>
                  </a:lnTo>
                  <a:lnTo>
                    <a:pt x="229" y="63"/>
                  </a:lnTo>
                  <a:lnTo>
                    <a:pt x="258" y="37"/>
                  </a:lnTo>
                  <a:lnTo>
                    <a:pt x="259" y="20"/>
                  </a:lnTo>
                  <a:lnTo>
                    <a:pt x="276" y="22"/>
                  </a:lnTo>
                  <a:lnTo>
                    <a:pt x="254" y="57"/>
                  </a:lnTo>
                  <a:lnTo>
                    <a:pt x="267" y="99"/>
                  </a:lnTo>
                  <a:lnTo>
                    <a:pt x="272" y="111"/>
                  </a:lnTo>
                  <a:lnTo>
                    <a:pt x="281" y="116"/>
                  </a:lnTo>
                  <a:lnTo>
                    <a:pt x="264" y="116"/>
                  </a:lnTo>
                  <a:lnTo>
                    <a:pt x="270" y="141"/>
                  </a:lnTo>
                  <a:lnTo>
                    <a:pt x="299" y="159"/>
                  </a:lnTo>
                  <a:lnTo>
                    <a:pt x="305" y="162"/>
                  </a:lnTo>
                  <a:lnTo>
                    <a:pt x="314" y="162"/>
                  </a:lnTo>
                  <a:lnTo>
                    <a:pt x="310" y="178"/>
                  </a:lnTo>
                  <a:lnTo>
                    <a:pt x="346" y="159"/>
                  </a:lnTo>
                  <a:lnTo>
                    <a:pt x="352" y="135"/>
                  </a:lnTo>
                  <a:lnTo>
                    <a:pt x="361" y="112"/>
                  </a:lnTo>
                  <a:lnTo>
                    <a:pt x="310" y="122"/>
                  </a:lnTo>
                  <a:lnTo>
                    <a:pt x="277" y="0"/>
                  </a:lnTo>
                  <a:lnTo>
                    <a:pt x="0" y="52"/>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29" name="Freeform 15"/>
            <p:cNvSpPr>
              <a:spLocks noChangeAspect="1"/>
            </p:cNvSpPr>
            <p:nvPr/>
          </p:nvSpPr>
          <p:spPr bwMode="blackWhite">
            <a:xfrm>
              <a:off x="1709171" y="1807645"/>
              <a:ext cx="43961" cy="45364"/>
            </a:xfrm>
            <a:custGeom>
              <a:avLst/>
              <a:gdLst>
                <a:gd name="T0" fmla="*/ 0 w 26"/>
                <a:gd name="T1" fmla="*/ 26398564 h 30"/>
                <a:gd name="T2" fmla="*/ 37378000 w 26"/>
                <a:gd name="T3" fmla="*/ 0 h 30"/>
                <a:gd name="T4" fmla="*/ 46173517 w 26"/>
                <a:gd name="T5" fmla="*/ 26398564 h 30"/>
                <a:gd name="T6" fmla="*/ 37378000 w 26"/>
                <a:gd name="T7" fmla="*/ 59396765 h 30"/>
                <a:gd name="T8" fmla="*/ 0 w 26"/>
                <a:gd name="T9" fmla="*/ 26398564 h 30"/>
                <a:gd name="T10" fmla="*/ 0 60000 65536"/>
                <a:gd name="T11" fmla="*/ 0 60000 65536"/>
                <a:gd name="T12" fmla="*/ 0 60000 65536"/>
                <a:gd name="T13" fmla="*/ 0 60000 65536"/>
                <a:gd name="T14" fmla="*/ 0 60000 65536"/>
                <a:gd name="T15" fmla="*/ 0 w 26"/>
                <a:gd name="T16" fmla="*/ 0 h 30"/>
                <a:gd name="T17" fmla="*/ 26 w 26"/>
                <a:gd name="T18" fmla="*/ 30 h 30"/>
              </a:gdLst>
              <a:ahLst/>
              <a:cxnLst>
                <a:cxn ang="T10">
                  <a:pos x="T0" y="T1"/>
                </a:cxn>
                <a:cxn ang="T11">
                  <a:pos x="T2" y="T3"/>
                </a:cxn>
                <a:cxn ang="T12">
                  <a:pos x="T4" y="T5"/>
                </a:cxn>
                <a:cxn ang="T13">
                  <a:pos x="T6" y="T7"/>
                </a:cxn>
                <a:cxn ang="T14">
                  <a:pos x="T8" y="T9"/>
                </a:cxn>
              </a:cxnLst>
              <a:rect l="T15" t="T16" r="T17" b="T18"/>
              <a:pathLst>
                <a:path w="26" h="30">
                  <a:moveTo>
                    <a:pt x="0" y="13"/>
                  </a:moveTo>
                  <a:lnTo>
                    <a:pt x="20" y="0"/>
                  </a:lnTo>
                  <a:lnTo>
                    <a:pt x="25" y="13"/>
                  </a:lnTo>
                  <a:lnTo>
                    <a:pt x="20" y="29"/>
                  </a:lnTo>
                  <a:lnTo>
                    <a:pt x="0" y="13"/>
                  </a:lnTo>
                </a:path>
              </a:pathLst>
            </a:custGeom>
            <a:no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30" name="Freeform 16"/>
            <p:cNvSpPr>
              <a:spLocks noChangeAspect="1"/>
            </p:cNvSpPr>
            <p:nvPr/>
          </p:nvSpPr>
          <p:spPr bwMode="blackWhite">
            <a:xfrm>
              <a:off x="1493359" y="1773622"/>
              <a:ext cx="921188" cy="594588"/>
            </a:xfrm>
            <a:custGeom>
              <a:avLst/>
              <a:gdLst>
                <a:gd name="T0" fmla="*/ 36756101 w 533"/>
                <a:gd name="T1" fmla="*/ 181688074 h 387"/>
                <a:gd name="T2" fmla="*/ 22972373 w 533"/>
                <a:gd name="T3" fmla="*/ 408796363 h 387"/>
                <a:gd name="T4" fmla="*/ 48242284 w 533"/>
                <a:gd name="T5" fmla="*/ 408796363 h 387"/>
                <a:gd name="T6" fmla="*/ 34458562 w 533"/>
                <a:gd name="T7" fmla="*/ 456489903 h 387"/>
                <a:gd name="T8" fmla="*/ 16081268 w 533"/>
                <a:gd name="T9" fmla="*/ 429236021 h 387"/>
                <a:gd name="T10" fmla="*/ 0 w 533"/>
                <a:gd name="T11" fmla="*/ 488284591 h 387"/>
                <a:gd name="T12" fmla="*/ 73513714 w 533"/>
                <a:gd name="T13" fmla="*/ 533706221 h 387"/>
                <a:gd name="T14" fmla="*/ 75809741 w 533"/>
                <a:gd name="T15" fmla="*/ 556417790 h 387"/>
                <a:gd name="T16" fmla="*/ 96486081 w 533"/>
                <a:gd name="T17" fmla="*/ 558688193 h 387"/>
                <a:gd name="T18" fmla="*/ 192972162 w 533"/>
                <a:gd name="T19" fmla="*/ 726749278 h 387"/>
                <a:gd name="T20" fmla="*/ 298646911 w 533"/>
                <a:gd name="T21" fmla="*/ 722206964 h 387"/>
                <a:gd name="T22" fmla="*/ 379051707 w 533"/>
                <a:gd name="T23" fmla="*/ 760815877 h 387"/>
                <a:gd name="T24" fmla="*/ 418105430 w 533"/>
                <a:gd name="T25" fmla="*/ 754003161 h 387"/>
                <a:gd name="T26" fmla="*/ 659319817 w 533"/>
                <a:gd name="T27" fmla="*/ 760815877 h 387"/>
                <a:gd name="T28" fmla="*/ 934992943 w 533"/>
                <a:gd name="T29" fmla="*/ 831219667 h 387"/>
                <a:gd name="T30" fmla="*/ 939588022 w 533"/>
                <a:gd name="T31" fmla="*/ 738105817 h 387"/>
                <a:gd name="T32" fmla="*/ 1056748907 w 533"/>
                <a:gd name="T33" fmla="*/ 206670093 h 387"/>
                <a:gd name="T34" fmla="*/ 323916817 w 533"/>
                <a:gd name="T35" fmla="*/ 0 h 387"/>
                <a:gd name="T36" fmla="*/ 330807922 w 533"/>
                <a:gd name="T37" fmla="*/ 156706102 h 387"/>
                <a:gd name="T38" fmla="*/ 294051833 w 533"/>
                <a:gd name="T39" fmla="*/ 283886410 h 387"/>
                <a:gd name="T40" fmla="*/ 287160728 w 533"/>
                <a:gd name="T41" fmla="*/ 352019609 h 387"/>
                <a:gd name="T42" fmla="*/ 213647037 w 533"/>
                <a:gd name="T43" fmla="*/ 372459266 h 387"/>
                <a:gd name="T44" fmla="*/ 204458393 w 533"/>
                <a:gd name="T45" fmla="*/ 342934981 h 387"/>
                <a:gd name="T46" fmla="*/ 271079466 w 533"/>
                <a:gd name="T47" fmla="*/ 299783754 h 387"/>
                <a:gd name="T48" fmla="*/ 264186849 w 533"/>
                <a:gd name="T49" fmla="*/ 263446752 h 387"/>
                <a:gd name="T50" fmla="*/ 209051959 w 533"/>
                <a:gd name="T51" fmla="*/ 270259469 h 387"/>
                <a:gd name="T52" fmla="*/ 252700665 w 533"/>
                <a:gd name="T53" fmla="*/ 231652064 h 387"/>
                <a:gd name="T54" fmla="*/ 282565649 w 533"/>
                <a:gd name="T55" fmla="*/ 204398181 h 387"/>
                <a:gd name="T56" fmla="*/ 43648718 w 533"/>
                <a:gd name="T57" fmla="*/ 40879327 h 387"/>
                <a:gd name="T58" fmla="*/ 22972373 w 533"/>
                <a:gd name="T59" fmla="*/ 86300969 h 387"/>
                <a:gd name="T60" fmla="*/ 36756101 w 533"/>
                <a:gd name="T61" fmla="*/ 181688074 h 3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3"/>
                <a:gd name="T94" fmla="*/ 0 h 387"/>
                <a:gd name="T95" fmla="*/ 533 w 533"/>
                <a:gd name="T96" fmla="*/ 387 h 3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3" h="387">
                  <a:moveTo>
                    <a:pt x="19" y="84"/>
                  </a:moveTo>
                  <a:lnTo>
                    <a:pt x="12" y="190"/>
                  </a:lnTo>
                  <a:lnTo>
                    <a:pt x="24" y="190"/>
                  </a:lnTo>
                  <a:lnTo>
                    <a:pt x="17" y="212"/>
                  </a:lnTo>
                  <a:lnTo>
                    <a:pt x="8" y="199"/>
                  </a:lnTo>
                  <a:lnTo>
                    <a:pt x="0" y="227"/>
                  </a:lnTo>
                  <a:lnTo>
                    <a:pt x="37" y="248"/>
                  </a:lnTo>
                  <a:lnTo>
                    <a:pt x="38" y="258"/>
                  </a:lnTo>
                  <a:lnTo>
                    <a:pt x="48" y="259"/>
                  </a:lnTo>
                  <a:lnTo>
                    <a:pt x="97" y="337"/>
                  </a:lnTo>
                  <a:lnTo>
                    <a:pt x="150" y="335"/>
                  </a:lnTo>
                  <a:lnTo>
                    <a:pt x="191" y="353"/>
                  </a:lnTo>
                  <a:lnTo>
                    <a:pt x="210" y="350"/>
                  </a:lnTo>
                  <a:lnTo>
                    <a:pt x="332" y="353"/>
                  </a:lnTo>
                  <a:lnTo>
                    <a:pt x="471" y="386"/>
                  </a:lnTo>
                  <a:lnTo>
                    <a:pt x="473" y="343"/>
                  </a:lnTo>
                  <a:lnTo>
                    <a:pt x="532" y="96"/>
                  </a:lnTo>
                  <a:lnTo>
                    <a:pt x="163" y="0"/>
                  </a:lnTo>
                  <a:lnTo>
                    <a:pt x="166" y="73"/>
                  </a:lnTo>
                  <a:lnTo>
                    <a:pt x="148" y="132"/>
                  </a:lnTo>
                  <a:lnTo>
                    <a:pt x="145" y="163"/>
                  </a:lnTo>
                  <a:lnTo>
                    <a:pt x="107" y="173"/>
                  </a:lnTo>
                  <a:lnTo>
                    <a:pt x="103" y="159"/>
                  </a:lnTo>
                  <a:lnTo>
                    <a:pt x="136" y="139"/>
                  </a:lnTo>
                  <a:lnTo>
                    <a:pt x="133" y="122"/>
                  </a:lnTo>
                  <a:lnTo>
                    <a:pt x="105" y="126"/>
                  </a:lnTo>
                  <a:lnTo>
                    <a:pt x="127" y="108"/>
                  </a:lnTo>
                  <a:lnTo>
                    <a:pt x="142" y="95"/>
                  </a:lnTo>
                  <a:lnTo>
                    <a:pt x="22" y="19"/>
                  </a:lnTo>
                  <a:lnTo>
                    <a:pt x="12" y="40"/>
                  </a:lnTo>
                  <a:lnTo>
                    <a:pt x="19" y="84"/>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32" name="Freeform 18"/>
            <p:cNvSpPr>
              <a:spLocks noChangeAspect="1"/>
            </p:cNvSpPr>
            <p:nvPr/>
          </p:nvSpPr>
          <p:spPr bwMode="blackWhite">
            <a:xfrm>
              <a:off x="530208" y="4181134"/>
              <a:ext cx="1466709" cy="1414372"/>
            </a:xfrm>
            <a:custGeom>
              <a:avLst/>
              <a:gdLst>
                <a:gd name="T0" fmla="*/ 1092572901 w 849"/>
                <a:gd name="T1" fmla="*/ 1289319249 h 920"/>
                <a:gd name="T2" fmla="*/ 1299152857 w 849"/>
                <a:gd name="T3" fmla="*/ 1471233898 h 920"/>
                <a:gd name="T4" fmla="*/ 1299152857 w 849"/>
                <a:gd name="T5" fmla="*/ 1405290744 h 920"/>
                <a:gd name="T6" fmla="*/ 1457529261 w 849"/>
                <a:gd name="T7" fmla="*/ 1443946399 h 920"/>
                <a:gd name="T8" fmla="*/ 1574591791 w 849"/>
                <a:gd name="T9" fmla="*/ 1644052589 h 920"/>
                <a:gd name="T10" fmla="*/ 1556228389 w 849"/>
                <a:gd name="T11" fmla="*/ 1732736585 h 920"/>
                <a:gd name="T12" fmla="*/ 1641156099 w 849"/>
                <a:gd name="T13" fmla="*/ 1800954578 h 920"/>
                <a:gd name="T14" fmla="*/ 1641156099 w 849"/>
                <a:gd name="T15" fmla="*/ 1976047730 h 920"/>
                <a:gd name="T16" fmla="*/ 1537866499 w 849"/>
                <a:gd name="T17" fmla="*/ 1982869228 h 920"/>
                <a:gd name="T18" fmla="*/ 1363421740 w 849"/>
                <a:gd name="T19" fmla="*/ 1723640248 h 920"/>
                <a:gd name="T20" fmla="*/ 1317514747 w 849"/>
                <a:gd name="T21" fmla="*/ 1637231092 h 920"/>
                <a:gd name="T22" fmla="*/ 1310629605 w 849"/>
                <a:gd name="T23" fmla="*/ 1530357065 h 920"/>
                <a:gd name="T24" fmla="*/ 1237179021 w 849"/>
                <a:gd name="T25" fmla="*/ 1480330235 h 920"/>
                <a:gd name="T26" fmla="*/ 1092572901 w 849"/>
                <a:gd name="T27" fmla="*/ 1357537242 h 920"/>
                <a:gd name="T28" fmla="*/ 895176157 w 849"/>
                <a:gd name="T29" fmla="*/ 1239293928 h 920"/>
                <a:gd name="T30" fmla="*/ 780409998 w 849"/>
                <a:gd name="T31" fmla="*/ 1257485091 h 920"/>
                <a:gd name="T32" fmla="*/ 732207957 w 849"/>
                <a:gd name="T33" fmla="*/ 1405290744 h 920"/>
                <a:gd name="T34" fmla="*/ 704664366 w 849"/>
                <a:gd name="T35" fmla="*/ 1405290744 h 920"/>
                <a:gd name="T36" fmla="*/ 651872232 w 849"/>
                <a:gd name="T37" fmla="*/ 1334797911 h 920"/>
                <a:gd name="T38" fmla="*/ 610555333 w 849"/>
                <a:gd name="T39" fmla="*/ 1298415585 h 920"/>
                <a:gd name="T40" fmla="*/ 752866407 w 849"/>
                <a:gd name="T41" fmla="*/ 1307511921 h 920"/>
                <a:gd name="T42" fmla="*/ 755161454 w 849"/>
                <a:gd name="T43" fmla="*/ 1152883262 h 920"/>
                <a:gd name="T44" fmla="*/ 647280625 w 849"/>
                <a:gd name="T45" fmla="*/ 1114226097 h 920"/>
                <a:gd name="T46" fmla="*/ 479722520 w 849"/>
                <a:gd name="T47" fmla="*/ 1373455076 h 920"/>
                <a:gd name="T48" fmla="*/ 594488491 w 849"/>
                <a:gd name="T49" fmla="*/ 1491699900 h 920"/>
                <a:gd name="T50" fmla="*/ 397090235 w 849"/>
                <a:gd name="T51" fmla="*/ 1530357065 h 920"/>
                <a:gd name="T52" fmla="*/ 417748684 w 849"/>
                <a:gd name="T53" fmla="*/ 1655422255 h 920"/>
                <a:gd name="T54" fmla="*/ 160673011 w 849"/>
                <a:gd name="T55" fmla="*/ 1696354259 h 920"/>
                <a:gd name="T56" fmla="*/ 0 w 849"/>
                <a:gd name="T57" fmla="*/ 1744106250 h 920"/>
                <a:gd name="T58" fmla="*/ 236418689 w 849"/>
                <a:gd name="T59" fmla="*/ 1619039929 h 920"/>
                <a:gd name="T60" fmla="*/ 305277667 w 849"/>
                <a:gd name="T61" fmla="*/ 1548548228 h 920"/>
                <a:gd name="T62" fmla="*/ 445292275 w 849"/>
                <a:gd name="T63" fmla="*/ 1393921078 h 920"/>
                <a:gd name="T64" fmla="*/ 300687572 w 849"/>
                <a:gd name="T65" fmla="*/ 1443946399 h 920"/>
                <a:gd name="T66" fmla="*/ 229532035 w 849"/>
                <a:gd name="T67" fmla="*/ 1432576733 h 920"/>
                <a:gd name="T68" fmla="*/ 142309609 w 849"/>
                <a:gd name="T69" fmla="*/ 1346167577 h 920"/>
                <a:gd name="T70" fmla="*/ 68859001 w 849"/>
                <a:gd name="T71" fmla="*/ 1257485091 h 920"/>
                <a:gd name="T72" fmla="*/ 80335749 w 849"/>
                <a:gd name="T73" fmla="*/ 1034639947 h 920"/>
                <a:gd name="T74" fmla="*/ 137719514 w 849"/>
                <a:gd name="T75" fmla="*/ 791328613 h 920"/>
                <a:gd name="T76" fmla="*/ 316754415 w 849"/>
                <a:gd name="T77" fmla="*/ 791328613 h 920"/>
                <a:gd name="T78" fmla="*/ 358069801 w 849"/>
                <a:gd name="T79" fmla="*/ 666262291 h 920"/>
                <a:gd name="T80" fmla="*/ 229532035 w 849"/>
                <a:gd name="T81" fmla="*/ 716289122 h 920"/>
                <a:gd name="T82" fmla="*/ 133129420 w 849"/>
                <a:gd name="T83" fmla="*/ 598044297 h 920"/>
                <a:gd name="T84" fmla="*/ 149196262 w 849"/>
                <a:gd name="T85" fmla="*/ 493443978 h 920"/>
                <a:gd name="T86" fmla="*/ 188216602 w 849"/>
                <a:gd name="T87" fmla="*/ 472977976 h 920"/>
                <a:gd name="T88" fmla="*/ 282324170 w 849"/>
                <a:gd name="T89" fmla="*/ 541195969 h 920"/>
                <a:gd name="T90" fmla="*/ 387909952 w 849"/>
                <a:gd name="T91" fmla="*/ 395663552 h 920"/>
                <a:gd name="T92" fmla="*/ 197398303 w 849"/>
                <a:gd name="T93" fmla="*/ 347911560 h 920"/>
                <a:gd name="T94" fmla="*/ 199693397 w 849"/>
                <a:gd name="T95" fmla="*/ 191011033 h 920"/>
                <a:gd name="T96" fmla="*/ 417748684 w 849"/>
                <a:gd name="T97" fmla="*/ 65944688 h 920"/>
                <a:gd name="T98" fmla="*/ 622032082 w 849"/>
                <a:gd name="T99" fmla="*/ 0 h 920"/>
                <a:gd name="T100" fmla="*/ 681710870 w 849"/>
                <a:gd name="T101" fmla="*/ 0 h 920"/>
                <a:gd name="T102" fmla="*/ 752866407 w 849"/>
                <a:gd name="T103" fmla="*/ 122793039 h 920"/>
                <a:gd name="T104" fmla="*/ 913538047 w 849"/>
                <a:gd name="T105" fmla="*/ 184188026 h 920"/>
                <a:gd name="T106" fmla="*/ 1069620916 w 849"/>
                <a:gd name="T107" fmla="*/ 261502403 h 9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9"/>
                <a:gd name="T163" fmla="*/ 0 h 920"/>
                <a:gd name="T164" fmla="*/ 849 w 849"/>
                <a:gd name="T165" fmla="*/ 920 h 9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9" h="920">
                  <a:moveTo>
                    <a:pt x="551" y="121"/>
                  </a:moveTo>
                  <a:lnTo>
                    <a:pt x="551" y="597"/>
                  </a:lnTo>
                  <a:lnTo>
                    <a:pt x="577" y="597"/>
                  </a:lnTo>
                  <a:lnTo>
                    <a:pt x="655" y="682"/>
                  </a:lnTo>
                  <a:lnTo>
                    <a:pt x="679" y="682"/>
                  </a:lnTo>
                  <a:lnTo>
                    <a:pt x="655" y="651"/>
                  </a:lnTo>
                  <a:lnTo>
                    <a:pt x="673" y="629"/>
                  </a:lnTo>
                  <a:lnTo>
                    <a:pt x="734" y="669"/>
                  </a:lnTo>
                  <a:lnTo>
                    <a:pt x="711" y="709"/>
                  </a:lnTo>
                  <a:lnTo>
                    <a:pt x="793" y="762"/>
                  </a:lnTo>
                  <a:lnTo>
                    <a:pt x="772" y="786"/>
                  </a:lnTo>
                  <a:lnTo>
                    <a:pt x="784" y="803"/>
                  </a:lnTo>
                  <a:lnTo>
                    <a:pt x="827" y="803"/>
                  </a:lnTo>
                  <a:lnTo>
                    <a:pt x="827" y="835"/>
                  </a:lnTo>
                  <a:lnTo>
                    <a:pt x="848" y="862"/>
                  </a:lnTo>
                  <a:lnTo>
                    <a:pt x="827" y="916"/>
                  </a:lnTo>
                  <a:lnTo>
                    <a:pt x="775" y="853"/>
                  </a:lnTo>
                  <a:lnTo>
                    <a:pt x="775" y="919"/>
                  </a:lnTo>
                  <a:lnTo>
                    <a:pt x="731" y="799"/>
                  </a:lnTo>
                  <a:lnTo>
                    <a:pt x="687" y="799"/>
                  </a:lnTo>
                  <a:lnTo>
                    <a:pt x="687" y="759"/>
                  </a:lnTo>
                  <a:lnTo>
                    <a:pt x="664" y="759"/>
                  </a:lnTo>
                  <a:lnTo>
                    <a:pt x="676" y="731"/>
                  </a:lnTo>
                  <a:lnTo>
                    <a:pt x="661" y="709"/>
                  </a:lnTo>
                  <a:lnTo>
                    <a:pt x="623" y="731"/>
                  </a:lnTo>
                  <a:lnTo>
                    <a:pt x="623" y="686"/>
                  </a:lnTo>
                  <a:lnTo>
                    <a:pt x="605" y="686"/>
                  </a:lnTo>
                  <a:lnTo>
                    <a:pt x="551" y="629"/>
                  </a:lnTo>
                  <a:lnTo>
                    <a:pt x="460" y="629"/>
                  </a:lnTo>
                  <a:lnTo>
                    <a:pt x="451" y="574"/>
                  </a:lnTo>
                  <a:lnTo>
                    <a:pt x="415" y="556"/>
                  </a:lnTo>
                  <a:lnTo>
                    <a:pt x="393" y="583"/>
                  </a:lnTo>
                  <a:lnTo>
                    <a:pt x="408" y="606"/>
                  </a:lnTo>
                  <a:lnTo>
                    <a:pt x="369" y="651"/>
                  </a:lnTo>
                  <a:lnTo>
                    <a:pt x="355" y="615"/>
                  </a:lnTo>
                  <a:lnTo>
                    <a:pt x="355" y="651"/>
                  </a:lnTo>
                  <a:lnTo>
                    <a:pt x="294" y="664"/>
                  </a:lnTo>
                  <a:lnTo>
                    <a:pt x="329" y="619"/>
                  </a:lnTo>
                  <a:lnTo>
                    <a:pt x="308" y="624"/>
                  </a:lnTo>
                  <a:lnTo>
                    <a:pt x="308" y="602"/>
                  </a:lnTo>
                  <a:lnTo>
                    <a:pt x="343" y="579"/>
                  </a:lnTo>
                  <a:lnTo>
                    <a:pt x="379" y="606"/>
                  </a:lnTo>
                  <a:lnTo>
                    <a:pt x="358" y="565"/>
                  </a:lnTo>
                  <a:lnTo>
                    <a:pt x="381" y="534"/>
                  </a:lnTo>
                  <a:lnTo>
                    <a:pt x="326" y="565"/>
                  </a:lnTo>
                  <a:lnTo>
                    <a:pt x="326" y="516"/>
                  </a:lnTo>
                  <a:lnTo>
                    <a:pt x="285" y="615"/>
                  </a:lnTo>
                  <a:lnTo>
                    <a:pt x="242" y="637"/>
                  </a:lnTo>
                  <a:lnTo>
                    <a:pt x="242" y="654"/>
                  </a:lnTo>
                  <a:lnTo>
                    <a:pt x="300" y="691"/>
                  </a:lnTo>
                  <a:lnTo>
                    <a:pt x="224" y="736"/>
                  </a:lnTo>
                  <a:lnTo>
                    <a:pt x="200" y="709"/>
                  </a:lnTo>
                  <a:lnTo>
                    <a:pt x="160" y="736"/>
                  </a:lnTo>
                  <a:lnTo>
                    <a:pt x="210" y="767"/>
                  </a:lnTo>
                  <a:lnTo>
                    <a:pt x="87" y="799"/>
                  </a:lnTo>
                  <a:lnTo>
                    <a:pt x="81" y="786"/>
                  </a:lnTo>
                  <a:lnTo>
                    <a:pt x="29" y="813"/>
                  </a:lnTo>
                  <a:lnTo>
                    <a:pt x="0" y="808"/>
                  </a:lnTo>
                  <a:lnTo>
                    <a:pt x="20" y="790"/>
                  </a:lnTo>
                  <a:lnTo>
                    <a:pt x="119" y="750"/>
                  </a:lnTo>
                  <a:lnTo>
                    <a:pt x="119" y="736"/>
                  </a:lnTo>
                  <a:lnTo>
                    <a:pt x="154" y="718"/>
                  </a:lnTo>
                  <a:lnTo>
                    <a:pt x="163" y="682"/>
                  </a:lnTo>
                  <a:lnTo>
                    <a:pt x="224" y="646"/>
                  </a:lnTo>
                  <a:lnTo>
                    <a:pt x="168" y="646"/>
                  </a:lnTo>
                  <a:lnTo>
                    <a:pt x="151" y="669"/>
                  </a:lnTo>
                  <a:lnTo>
                    <a:pt x="136" y="654"/>
                  </a:lnTo>
                  <a:lnTo>
                    <a:pt x="116" y="664"/>
                  </a:lnTo>
                  <a:lnTo>
                    <a:pt x="104" y="624"/>
                  </a:lnTo>
                  <a:lnTo>
                    <a:pt x="72" y="624"/>
                  </a:lnTo>
                  <a:lnTo>
                    <a:pt x="87" y="570"/>
                  </a:lnTo>
                  <a:lnTo>
                    <a:pt x="35" y="583"/>
                  </a:lnTo>
                  <a:lnTo>
                    <a:pt x="5" y="511"/>
                  </a:lnTo>
                  <a:lnTo>
                    <a:pt x="40" y="479"/>
                  </a:lnTo>
                  <a:lnTo>
                    <a:pt x="20" y="426"/>
                  </a:lnTo>
                  <a:lnTo>
                    <a:pt x="69" y="367"/>
                  </a:lnTo>
                  <a:lnTo>
                    <a:pt x="95" y="394"/>
                  </a:lnTo>
                  <a:lnTo>
                    <a:pt x="160" y="367"/>
                  </a:lnTo>
                  <a:lnTo>
                    <a:pt x="145" y="332"/>
                  </a:lnTo>
                  <a:lnTo>
                    <a:pt x="180" y="309"/>
                  </a:lnTo>
                  <a:lnTo>
                    <a:pt x="160" y="287"/>
                  </a:lnTo>
                  <a:lnTo>
                    <a:pt x="116" y="332"/>
                  </a:lnTo>
                  <a:lnTo>
                    <a:pt x="72" y="309"/>
                  </a:lnTo>
                  <a:lnTo>
                    <a:pt x="67" y="277"/>
                  </a:lnTo>
                  <a:lnTo>
                    <a:pt x="14" y="274"/>
                  </a:lnTo>
                  <a:lnTo>
                    <a:pt x="75" y="229"/>
                  </a:lnTo>
                  <a:lnTo>
                    <a:pt x="95" y="242"/>
                  </a:lnTo>
                  <a:lnTo>
                    <a:pt x="95" y="219"/>
                  </a:lnTo>
                  <a:lnTo>
                    <a:pt x="136" y="207"/>
                  </a:lnTo>
                  <a:lnTo>
                    <a:pt x="142" y="251"/>
                  </a:lnTo>
                  <a:lnTo>
                    <a:pt x="171" y="251"/>
                  </a:lnTo>
                  <a:lnTo>
                    <a:pt x="195" y="183"/>
                  </a:lnTo>
                  <a:lnTo>
                    <a:pt x="145" y="188"/>
                  </a:lnTo>
                  <a:lnTo>
                    <a:pt x="99" y="161"/>
                  </a:lnTo>
                  <a:lnTo>
                    <a:pt x="113" y="129"/>
                  </a:lnTo>
                  <a:lnTo>
                    <a:pt x="101" y="89"/>
                  </a:lnTo>
                  <a:lnTo>
                    <a:pt x="210" y="63"/>
                  </a:lnTo>
                  <a:lnTo>
                    <a:pt x="210" y="31"/>
                  </a:lnTo>
                  <a:lnTo>
                    <a:pt x="270" y="0"/>
                  </a:lnTo>
                  <a:lnTo>
                    <a:pt x="314" y="0"/>
                  </a:lnTo>
                  <a:lnTo>
                    <a:pt x="343" y="31"/>
                  </a:lnTo>
                  <a:lnTo>
                    <a:pt x="343" y="0"/>
                  </a:lnTo>
                  <a:lnTo>
                    <a:pt x="355" y="0"/>
                  </a:lnTo>
                  <a:lnTo>
                    <a:pt x="379" y="57"/>
                  </a:lnTo>
                  <a:lnTo>
                    <a:pt x="415" y="57"/>
                  </a:lnTo>
                  <a:lnTo>
                    <a:pt x="460" y="85"/>
                  </a:lnTo>
                  <a:lnTo>
                    <a:pt x="506" y="85"/>
                  </a:lnTo>
                  <a:lnTo>
                    <a:pt x="539" y="121"/>
                  </a:lnTo>
                  <a:lnTo>
                    <a:pt x="551" y="121"/>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33" name="Rectangle 19"/>
            <p:cNvSpPr>
              <a:spLocks noChangeAspect="1" noChangeArrowheads="1"/>
            </p:cNvSpPr>
            <p:nvPr/>
          </p:nvSpPr>
          <p:spPr bwMode="blackWhite">
            <a:xfrm>
              <a:off x="1032498" y="4616948"/>
              <a:ext cx="147476"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AK</a:t>
              </a:r>
            </a:p>
          </p:txBody>
        </p:sp>
        <p:sp>
          <p:nvSpPr>
            <p:cNvPr id="235" name="Rectangle 21"/>
            <p:cNvSpPr>
              <a:spLocks noChangeAspect="1" noChangeArrowheads="1"/>
            </p:cNvSpPr>
            <p:nvPr/>
          </p:nvSpPr>
          <p:spPr bwMode="blackWhite">
            <a:xfrm>
              <a:off x="2730920" y="5013601"/>
              <a:ext cx="233146" cy="178510"/>
            </a:xfrm>
            <a:prstGeom prst="rect">
              <a:avLst/>
            </a:prstGeom>
            <a:solidFill>
              <a:schemeClr val="bg1"/>
            </a:solidFill>
            <a:ln w="12700">
              <a:solidFill>
                <a:schemeClr val="tx2"/>
              </a:solidFill>
              <a:miter lim="800000"/>
              <a:headEnd/>
              <a:tailEnd/>
            </a:ln>
          </p:spPr>
          <p:txBody>
            <a:bodyPr wrap="square" lIns="45720" tIns="27432" rIns="45720" bIns="27432" anchor="ctr" anchorCtr="1">
              <a:spAutoFit/>
            </a:bodyPr>
            <a:lstStyle/>
            <a:p>
              <a:pPr eaLnBrk="0" hangingPunct="0">
                <a:spcBef>
                  <a:spcPts val="0"/>
                </a:spcBef>
              </a:pPr>
              <a:r>
                <a:rPr lang="en-US" sz="800" b="1" dirty="0">
                  <a:solidFill>
                    <a:srgbClr val="000000"/>
                  </a:solidFill>
                </a:rPr>
                <a:t>HI</a:t>
              </a:r>
            </a:p>
          </p:txBody>
        </p:sp>
        <p:grpSp>
          <p:nvGrpSpPr>
            <p:cNvPr id="7" name="Group 22" descr="25%"/>
            <p:cNvGrpSpPr>
              <a:grpSpLocks noChangeAspect="1"/>
            </p:cNvGrpSpPr>
            <p:nvPr/>
          </p:nvGrpSpPr>
          <p:grpSpPr bwMode="auto">
            <a:xfrm>
              <a:off x="2198743" y="5201965"/>
              <a:ext cx="752366" cy="330363"/>
              <a:chOff x="261" y="2743"/>
              <a:chExt cx="435" cy="215"/>
            </a:xfrm>
          </p:grpSpPr>
          <p:sp>
            <p:nvSpPr>
              <p:cNvPr id="237" name="Freeform 23"/>
              <p:cNvSpPr>
                <a:spLocks noChangeAspect="1"/>
              </p:cNvSpPr>
              <p:nvPr/>
            </p:nvSpPr>
            <p:spPr bwMode="blackWhite">
              <a:xfrm>
                <a:off x="600" y="2850"/>
                <a:ext cx="96" cy="46"/>
              </a:xfrm>
              <a:custGeom>
                <a:avLst/>
                <a:gdLst>
                  <a:gd name="T0" fmla="*/ 43 w 96"/>
                  <a:gd name="T1" fmla="*/ 0 h 46"/>
                  <a:gd name="T2" fmla="*/ 95 w 96"/>
                  <a:gd name="T3" fmla="*/ 45 h 46"/>
                  <a:gd name="T4" fmla="*/ 0 w 96"/>
                  <a:gd name="T5" fmla="*/ 45 h 46"/>
                  <a:gd name="T6" fmla="*/ 43 w 96"/>
                  <a:gd name="T7" fmla="*/ 0 h 46"/>
                  <a:gd name="T8" fmla="*/ 0 60000 65536"/>
                  <a:gd name="T9" fmla="*/ 0 60000 65536"/>
                  <a:gd name="T10" fmla="*/ 0 60000 65536"/>
                  <a:gd name="T11" fmla="*/ 0 60000 65536"/>
                  <a:gd name="T12" fmla="*/ 0 w 96"/>
                  <a:gd name="T13" fmla="*/ 0 h 46"/>
                  <a:gd name="T14" fmla="*/ 96 w 96"/>
                  <a:gd name="T15" fmla="*/ 46 h 46"/>
                </a:gdLst>
                <a:ahLst/>
                <a:cxnLst>
                  <a:cxn ang="T8">
                    <a:pos x="T0" y="T1"/>
                  </a:cxn>
                  <a:cxn ang="T9">
                    <a:pos x="T2" y="T3"/>
                  </a:cxn>
                  <a:cxn ang="T10">
                    <a:pos x="T4" y="T5"/>
                  </a:cxn>
                  <a:cxn ang="T11">
                    <a:pos x="T6" y="T7"/>
                  </a:cxn>
                </a:cxnLst>
                <a:rect l="T12" t="T13" r="T14" b="T15"/>
                <a:pathLst>
                  <a:path w="96" h="46">
                    <a:moveTo>
                      <a:pt x="43" y="0"/>
                    </a:moveTo>
                    <a:lnTo>
                      <a:pt x="95" y="45"/>
                    </a:lnTo>
                    <a:lnTo>
                      <a:pt x="0" y="45"/>
                    </a:lnTo>
                    <a:lnTo>
                      <a:pt x="43" y="0"/>
                    </a:lnTo>
                  </a:path>
                </a:pathLst>
              </a:custGeom>
              <a:solidFill>
                <a:schemeClr val="bg1"/>
              </a:solidFill>
              <a:ln w="12700" cap="rnd">
                <a:solidFill>
                  <a:schemeClr val="tx2"/>
                </a:solidFill>
                <a:round/>
                <a:headEnd/>
                <a:tailEnd/>
              </a:ln>
            </p:spPr>
            <p:txBody>
              <a:bodyPr/>
              <a:lstStyle/>
              <a:p>
                <a:pPr>
                  <a:spcBef>
                    <a:spcPts val="0"/>
                  </a:spcBef>
                </a:pPr>
                <a:endParaRPr lang="en-US" sz="800" dirty="0">
                  <a:solidFill>
                    <a:srgbClr val="000000"/>
                  </a:solidFill>
                </a:endParaRPr>
              </a:p>
            </p:txBody>
          </p:sp>
          <p:sp>
            <p:nvSpPr>
              <p:cNvPr id="238" name="Freeform 24"/>
              <p:cNvSpPr>
                <a:spLocks noChangeAspect="1"/>
              </p:cNvSpPr>
              <p:nvPr/>
            </p:nvSpPr>
            <p:spPr bwMode="blackWhite">
              <a:xfrm>
                <a:off x="508" y="2878"/>
                <a:ext cx="82" cy="80"/>
              </a:xfrm>
              <a:custGeom>
                <a:avLst/>
                <a:gdLst>
                  <a:gd name="T0" fmla="*/ 81 w 82"/>
                  <a:gd name="T1" fmla="*/ 12 h 80"/>
                  <a:gd name="T2" fmla="*/ 0 w 82"/>
                  <a:gd name="T3" fmla="*/ 79 h 80"/>
                  <a:gd name="T4" fmla="*/ 37 w 82"/>
                  <a:gd name="T5" fmla="*/ 0 h 80"/>
                  <a:gd name="T6" fmla="*/ 81 w 82"/>
                  <a:gd name="T7" fmla="*/ 12 h 80"/>
                  <a:gd name="T8" fmla="*/ 0 60000 65536"/>
                  <a:gd name="T9" fmla="*/ 0 60000 65536"/>
                  <a:gd name="T10" fmla="*/ 0 60000 65536"/>
                  <a:gd name="T11" fmla="*/ 0 60000 65536"/>
                  <a:gd name="T12" fmla="*/ 0 w 82"/>
                  <a:gd name="T13" fmla="*/ 0 h 80"/>
                  <a:gd name="T14" fmla="*/ 82 w 82"/>
                  <a:gd name="T15" fmla="*/ 80 h 80"/>
                </a:gdLst>
                <a:ahLst/>
                <a:cxnLst>
                  <a:cxn ang="T8">
                    <a:pos x="T0" y="T1"/>
                  </a:cxn>
                  <a:cxn ang="T9">
                    <a:pos x="T2" y="T3"/>
                  </a:cxn>
                  <a:cxn ang="T10">
                    <a:pos x="T4" y="T5"/>
                  </a:cxn>
                  <a:cxn ang="T11">
                    <a:pos x="T6" y="T7"/>
                  </a:cxn>
                </a:cxnLst>
                <a:rect l="T12" t="T13" r="T14" b="T15"/>
                <a:pathLst>
                  <a:path w="82" h="80">
                    <a:moveTo>
                      <a:pt x="81" y="12"/>
                    </a:moveTo>
                    <a:lnTo>
                      <a:pt x="0" y="79"/>
                    </a:lnTo>
                    <a:lnTo>
                      <a:pt x="37" y="0"/>
                    </a:lnTo>
                    <a:lnTo>
                      <a:pt x="81" y="12"/>
                    </a:lnTo>
                  </a:path>
                </a:pathLst>
              </a:custGeom>
              <a:solidFill>
                <a:schemeClr val="bg1"/>
              </a:solidFill>
              <a:ln w="12700" cap="rnd">
                <a:solidFill>
                  <a:schemeClr val="tx2"/>
                </a:solidFill>
                <a:round/>
                <a:headEnd/>
                <a:tailEnd/>
              </a:ln>
            </p:spPr>
            <p:txBody>
              <a:bodyPr/>
              <a:lstStyle/>
              <a:p>
                <a:pPr>
                  <a:spcBef>
                    <a:spcPts val="0"/>
                  </a:spcBef>
                </a:pPr>
                <a:endParaRPr lang="en-US" sz="800" dirty="0">
                  <a:solidFill>
                    <a:srgbClr val="000000"/>
                  </a:solidFill>
                </a:endParaRPr>
              </a:p>
            </p:txBody>
          </p:sp>
          <p:sp>
            <p:nvSpPr>
              <p:cNvPr id="239" name="Freeform 25"/>
              <p:cNvSpPr>
                <a:spLocks noChangeAspect="1"/>
              </p:cNvSpPr>
              <p:nvPr/>
            </p:nvSpPr>
            <p:spPr bwMode="blackWhite">
              <a:xfrm>
                <a:off x="441" y="2881"/>
                <a:ext cx="60" cy="71"/>
              </a:xfrm>
              <a:custGeom>
                <a:avLst/>
                <a:gdLst>
                  <a:gd name="T0" fmla="*/ 59 w 60"/>
                  <a:gd name="T1" fmla="*/ 10 h 71"/>
                  <a:gd name="T2" fmla="*/ 17 w 60"/>
                  <a:gd name="T3" fmla="*/ 57 h 71"/>
                  <a:gd name="T4" fmla="*/ 0 w 60"/>
                  <a:gd name="T5" fmla="*/ 70 h 71"/>
                  <a:gd name="T6" fmla="*/ 33 w 60"/>
                  <a:gd name="T7" fmla="*/ 0 h 71"/>
                  <a:gd name="T8" fmla="*/ 59 w 60"/>
                  <a:gd name="T9" fmla="*/ 10 h 71"/>
                  <a:gd name="T10" fmla="*/ 0 60000 65536"/>
                  <a:gd name="T11" fmla="*/ 0 60000 65536"/>
                  <a:gd name="T12" fmla="*/ 0 60000 65536"/>
                  <a:gd name="T13" fmla="*/ 0 60000 65536"/>
                  <a:gd name="T14" fmla="*/ 0 60000 65536"/>
                  <a:gd name="T15" fmla="*/ 0 w 60"/>
                  <a:gd name="T16" fmla="*/ 0 h 71"/>
                  <a:gd name="T17" fmla="*/ 60 w 60"/>
                  <a:gd name="T18" fmla="*/ 71 h 71"/>
                </a:gdLst>
                <a:ahLst/>
                <a:cxnLst>
                  <a:cxn ang="T10">
                    <a:pos x="T0" y="T1"/>
                  </a:cxn>
                  <a:cxn ang="T11">
                    <a:pos x="T2" y="T3"/>
                  </a:cxn>
                  <a:cxn ang="T12">
                    <a:pos x="T4" y="T5"/>
                  </a:cxn>
                  <a:cxn ang="T13">
                    <a:pos x="T6" y="T7"/>
                  </a:cxn>
                  <a:cxn ang="T14">
                    <a:pos x="T8" y="T9"/>
                  </a:cxn>
                </a:cxnLst>
                <a:rect l="T15" t="T16" r="T17" b="T18"/>
                <a:pathLst>
                  <a:path w="60" h="71">
                    <a:moveTo>
                      <a:pt x="59" y="10"/>
                    </a:moveTo>
                    <a:lnTo>
                      <a:pt x="17" y="57"/>
                    </a:lnTo>
                    <a:lnTo>
                      <a:pt x="0" y="70"/>
                    </a:lnTo>
                    <a:lnTo>
                      <a:pt x="33" y="0"/>
                    </a:lnTo>
                    <a:lnTo>
                      <a:pt x="59" y="10"/>
                    </a:lnTo>
                  </a:path>
                </a:pathLst>
              </a:custGeom>
              <a:solidFill>
                <a:schemeClr val="bg1"/>
              </a:solidFill>
              <a:ln w="12700" cap="rnd">
                <a:solidFill>
                  <a:schemeClr val="tx2"/>
                </a:solidFill>
                <a:round/>
                <a:headEnd/>
                <a:tailEnd/>
              </a:ln>
            </p:spPr>
            <p:txBody>
              <a:bodyPr/>
              <a:lstStyle/>
              <a:p>
                <a:pPr>
                  <a:spcBef>
                    <a:spcPts val="0"/>
                  </a:spcBef>
                </a:pPr>
                <a:endParaRPr lang="en-US" sz="800" dirty="0">
                  <a:solidFill>
                    <a:srgbClr val="000000"/>
                  </a:solidFill>
                </a:endParaRPr>
              </a:p>
            </p:txBody>
          </p:sp>
          <p:sp>
            <p:nvSpPr>
              <p:cNvPr id="240" name="Freeform 26"/>
              <p:cNvSpPr>
                <a:spLocks noChangeAspect="1"/>
              </p:cNvSpPr>
              <p:nvPr/>
            </p:nvSpPr>
            <p:spPr bwMode="blackWhite">
              <a:xfrm>
                <a:off x="399" y="2897"/>
                <a:ext cx="41" cy="53"/>
              </a:xfrm>
              <a:custGeom>
                <a:avLst/>
                <a:gdLst>
                  <a:gd name="T0" fmla="*/ 0 w 41"/>
                  <a:gd name="T1" fmla="*/ 0 h 53"/>
                  <a:gd name="T2" fmla="*/ 10 w 41"/>
                  <a:gd name="T3" fmla="*/ 52 h 53"/>
                  <a:gd name="T4" fmla="*/ 40 w 41"/>
                  <a:gd name="T5" fmla="*/ 11 h 53"/>
                  <a:gd name="T6" fmla="*/ 0 w 41"/>
                  <a:gd name="T7" fmla="*/ 0 h 53"/>
                  <a:gd name="T8" fmla="*/ 0 60000 65536"/>
                  <a:gd name="T9" fmla="*/ 0 60000 65536"/>
                  <a:gd name="T10" fmla="*/ 0 60000 65536"/>
                  <a:gd name="T11" fmla="*/ 0 60000 65536"/>
                  <a:gd name="T12" fmla="*/ 0 w 41"/>
                  <a:gd name="T13" fmla="*/ 0 h 53"/>
                  <a:gd name="T14" fmla="*/ 41 w 41"/>
                  <a:gd name="T15" fmla="*/ 53 h 53"/>
                </a:gdLst>
                <a:ahLst/>
                <a:cxnLst>
                  <a:cxn ang="T8">
                    <a:pos x="T0" y="T1"/>
                  </a:cxn>
                  <a:cxn ang="T9">
                    <a:pos x="T2" y="T3"/>
                  </a:cxn>
                  <a:cxn ang="T10">
                    <a:pos x="T4" y="T5"/>
                  </a:cxn>
                  <a:cxn ang="T11">
                    <a:pos x="T6" y="T7"/>
                  </a:cxn>
                </a:cxnLst>
                <a:rect l="T12" t="T13" r="T14" b="T15"/>
                <a:pathLst>
                  <a:path w="41" h="53">
                    <a:moveTo>
                      <a:pt x="0" y="0"/>
                    </a:moveTo>
                    <a:lnTo>
                      <a:pt x="10" y="52"/>
                    </a:lnTo>
                    <a:lnTo>
                      <a:pt x="40" y="11"/>
                    </a:lnTo>
                    <a:lnTo>
                      <a:pt x="0" y="0"/>
                    </a:lnTo>
                  </a:path>
                </a:pathLst>
              </a:custGeom>
              <a:solidFill>
                <a:schemeClr val="bg1"/>
              </a:solidFill>
              <a:ln w="12700" cap="rnd">
                <a:solidFill>
                  <a:schemeClr val="tx2"/>
                </a:solidFill>
                <a:round/>
                <a:headEnd/>
                <a:tailEnd/>
              </a:ln>
            </p:spPr>
            <p:txBody>
              <a:bodyPr/>
              <a:lstStyle/>
              <a:p>
                <a:pPr>
                  <a:spcBef>
                    <a:spcPts val="0"/>
                  </a:spcBef>
                </a:pPr>
                <a:endParaRPr lang="en-US" sz="800" dirty="0">
                  <a:solidFill>
                    <a:srgbClr val="000000"/>
                  </a:solidFill>
                </a:endParaRPr>
              </a:p>
            </p:txBody>
          </p:sp>
          <p:sp>
            <p:nvSpPr>
              <p:cNvPr id="241" name="Freeform 27"/>
              <p:cNvSpPr>
                <a:spLocks noChangeAspect="1"/>
              </p:cNvSpPr>
              <p:nvPr/>
            </p:nvSpPr>
            <p:spPr bwMode="blackWhite">
              <a:xfrm>
                <a:off x="351" y="2905"/>
                <a:ext cx="48" cy="41"/>
              </a:xfrm>
              <a:custGeom>
                <a:avLst/>
                <a:gdLst>
                  <a:gd name="T0" fmla="*/ 0 w 48"/>
                  <a:gd name="T1" fmla="*/ 0 h 41"/>
                  <a:gd name="T2" fmla="*/ 11 w 48"/>
                  <a:gd name="T3" fmla="*/ 29 h 41"/>
                  <a:gd name="T4" fmla="*/ 47 w 48"/>
                  <a:gd name="T5" fmla="*/ 40 h 41"/>
                  <a:gd name="T6" fmla="*/ 36 w 48"/>
                  <a:gd name="T7" fmla="*/ 9 h 41"/>
                  <a:gd name="T8" fmla="*/ 0 w 48"/>
                  <a:gd name="T9" fmla="*/ 0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0" y="0"/>
                    </a:moveTo>
                    <a:lnTo>
                      <a:pt x="11" y="29"/>
                    </a:lnTo>
                    <a:lnTo>
                      <a:pt x="47" y="40"/>
                    </a:lnTo>
                    <a:lnTo>
                      <a:pt x="36" y="9"/>
                    </a:lnTo>
                    <a:lnTo>
                      <a:pt x="0" y="0"/>
                    </a:lnTo>
                  </a:path>
                </a:pathLst>
              </a:custGeom>
              <a:solidFill>
                <a:schemeClr val="bg1"/>
              </a:solidFill>
              <a:ln w="12700" cap="rnd">
                <a:solidFill>
                  <a:schemeClr val="tx2"/>
                </a:solidFill>
                <a:round/>
                <a:headEnd/>
                <a:tailEnd/>
              </a:ln>
            </p:spPr>
            <p:txBody>
              <a:bodyPr/>
              <a:lstStyle/>
              <a:p>
                <a:pPr>
                  <a:spcBef>
                    <a:spcPts val="0"/>
                  </a:spcBef>
                </a:pPr>
                <a:endParaRPr lang="en-US" sz="800" dirty="0">
                  <a:solidFill>
                    <a:srgbClr val="000000"/>
                  </a:solidFill>
                </a:endParaRPr>
              </a:p>
            </p:txBody>
          </p:sp>
          <p:sp>
            <p:nvSpPr>
              <p:cNvPr id="242" name="Freeform 28"/>
              <p:cNvSpPr>
                <a:spLocks noChangeAspect="1"/>
              </p:cNvSpPr>
              <p:nvPr/>
            </p:nvSpPr>
            <p:spPr bwMode="blackWhite">
              <a:xfrm>
                <a:off x="261" y="2853"/>
                <a:ext cx="89" cy="43"/>
              </a:xfrm>
              <a:custGeom>
                <a:avLst/>
                <a:gdLst>
                  <a:gd name="T0" fmla="*/ 88 w 89"/>
                  <a:gd name="T1" fmla="*/ 0 h 43"/>
                  <a:gd name="T2" fmla="*/ 77 w 89"/>
                  <a:gd name="T3" fmla="*/ 42 h 43"/>
                  <a:gd name="T4" fmla="*/ 0 w 89"/>
                  <a:gd name="T5" fmla="*/ 0 h 43"/>
                  <a:gd name="T6" fmla="*/ 88 w 89"/>
                  <a:gd name="T7" fmla="*/ 0 h 43"/>
                  <a:gd name="T8" fmla="*/ 0 60000 65536"/>
                  <a:gd name="T9" fmla="*/ 0 60000 65536"/>
                  <a:gd name="T10" fmla="*/ 0 60000 65536"/>
                  <a:gd name="T11" fmla="*/ 0 60000 65536"/>
                  <a:gd name="T12" fmla="*/ 0 w 89"/>
                  <a:gd name="T13" fmla="*/ 0 h 43"/>
                  <a:gd name="T14" fmla="*/ 89 w 89"/>
                  <a:gd name="T15" fmla="*/ 43 h 43"/>
                </a:gdLst>
                <a:ahLst/>
                <a:cxnLst>
                  <a:cxn ang="T8">
                    <a:pos x="T0" y="T1"/>
                  </a:cxn>
                  <a:cxn ang="T9">
                    <a:pos x="T2" y="T3"/>
                  </a:cxn>
                  <a:cxn ang="T10">
                    <a:pos x="T4" y="T5"/>
                  </a:cxn>
                  <a:cxn ang="T11">
                    <a:pos x="T6" y="T7"/>
                  </a:cxn>
                </a:cxnLst>
                <a:rect l="T12" t="T13" r="T14" b="T15"/>
                <a:pathLst>
                  <a:path w="89" h="43">
                    <a:moveTo>
                      <a:pt x="88" y="0"/>
                    </a:moveTo>
                    <a:lnTo>
                      <a:pt x="77" y="42"/>
                    </a:lnTo>
                    <a:lnTo>
                      <a:pt x="0" y="0"/>
                    </a:lnTo>
                    <a:lnTo>
                      <a:pt x="88" y="0"/>
                    </a:lnTo>
                  </a:path>
                </a:pathLst>
              </a:custGeom>
              <a:solidFill>
                <a:schemeClr val="bg1"/>
              </a:solidFill>
              <a:ln w="12700" cap="rnd">
                <a:solidFill>
                  <a:schemeClr val="tx2"/>
                </a:solidFill>
                <a:round/>
                <a:headEnd/>
                <a:tailEnd/>
              </a:ln>
            </p:spPr>
            <p:txBody>
              <a:bodyPr/>
              <a:lstStyle/>
              <a:p>
                <a:pPr>
                  <a:spcBef>
                    <a:spcPts val="0"/>
                  </a:spcBef>
                </a:pPr>
                <a:endParaRPr lang="en-US" sz="800" dirty="0">
                  <a:solidFill>
                    <a:srgbClr val="000000"/>
                  </a:solidFill>
                </a:endParaRPr>
              </a:p>
            </p:txBody>
          </p:sp>
          <p:sp>
            <p:nvSpPr>
              <p:cNvPr id="243" name="Line 29" descr="25%"/>
              <p:cNvSpPr>
                <a:spLocks noChangeAspect="1" noChangeShapeType="1"/>
              </p:cNvSpPr>
              <p:nvPr/>
            </p:nvSpPr>
            <p:spPr bwMode="blackWhite">
              <a:xfrm flipV="1">
                <a:off x="477" y="2743"/>
                <a:ext cx="136" cy="128"/>
              </a:xfrm>
              <a:prstGeom prst="line">
                <a:avLst/>
              </a:prstGeom>
              <a:noFill/>
              <a:ln w="12700">
                <a:solidFill>
                  <a:schemeClr val="tx1"/>
                </a:solidFill>
                <a:round/>
                <a:headEnd type="triangle" w="med" len="med"/>
                <a:tailEnd/>
              </a:ln>
            </p:spPr>
            <p:txBody>
              <a:bodyPr wrap="none" anchor="ctr"/>
              <a:lstStyle/>
              <a:p>
                <a:pPr>
                  <a:spcBef>
                    <a:spcPts val="0"/>
                  </a:spcBef>
                </a:pPr>
                <a:endParaRPr lang="en-US" sz="800" dirty="0">
                  <a:solidFill>
                    <a:srgbClr val="000000"/>
                  </a:solidFill>
                </a:endParaRPr>
              </a:p>
            </p:txBody>
          </p:sp>
        </p:grpSp>
        <p:sp>
          <p:nvSpPr>
            <p:cNvPr id="135" name="Freeform 30"/>
            <p:cNvSpPr>
              <a:spLocks noChangeAspect="1"/>
            </p:cNvSpPr>
            <p:nvPr/>
          </p:nvSpPr>
          <p:spPr bwMode="blackWhite">
            <a:xfrm>
              <a:off x="2342611" y="3032460"/>
              <a:ext cx="783311" cy="863528"/>
            </a:xfrm>
            <a:custGeom>
              <a:avLst/>
              <a:gdLst>
                <a:gd name="T0" fmla="*/ 195461338 w 453"/>
                <a:gd name="T1" fmla="*/ 0 h 562"/>
                <a:gd name="T2" fmla="*/ 627776808 w 453"/>
                <a:gd name="T3" fmla="*/ 86315486 h 562"/>
                <a:gd name="T4" fmla="*/ 597881963 w 453"/>
                <a:gd name="T5" fmla="*/ 299833627 h 562"/>
                <a:gd name="T6" fmla="*/ 899123224 w 453"/>
                <a:gd name="T7" fmla="*/ 352076720 h 562"/>
                <a:gd name="T8" fmla="*/ 781846866 w 453"/>
                <a:gd name="T9" fmla="*/ 1208419871 h 562"/>
                <a:gd name="T10" fmla="*/ 0 w 453"/>
                <a:gd name="T11" fmla="*/ 1063045031 h 562"/>
                <a:gd name="T12" fmla="*/ 195461338 w 453"/>
                <a:gd name="T13" fmla="*/ 0 h 562"/>
                <a:gd name="T14" fmla="*/ 0 60000 65536"/>
                <a:gd name="T15" fmla="*/ 0 60000 65536"/>
                <a:gd name="T16" fmla="*/ 0 60000 65536"/>
                <a:gd name="T17" fmla="*/ 0 60000 65536"/>
                <a:gd name="T18" fmla="*/ 0 60000 65536"/>
                <a:gd name="T19" fmla="*/ 0 60000 65536"/>
                <a:gd name="T20" fmla="*/ 0 60000 65536"/>
                <a:gd name="T21" fmla="*/ 0 w 453"/>
                <a:gd name="T22" fmla="*/ 0 h 562"/>
                <a:gd name="T23" fmla="*/ 453 w 453"/>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562">
                  <a:moveTo>
                    <a:pt x="98" y="0"/>
                  </a:moveTo>
                  <a:lnTo>
                    <a:pt x="316" y="40"/>
                  </a:lnTo>
                  <a:lnTo>
                    <a:pt x="301" y="139"/>
                  </a:lnTo>
                  <a:lnTo>
                    <a:pt x="452" y="163"/>
                  </a:lnTo>
                  <a:lnTo>
                    <a:pt x="393" y="561"/>
                  </a:lnTo>
                  <a:lnTo>
                    <a:pt x="0" y="493"/>
                  </a:lnTo>
                  <a:lnTo>
                    <a:pt x="98" y="0"/>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36" name="Freeform 31"/>
            <p:cNvSpPr>
              <a:spLocks noChangeAspect="1"/>
            </p:cNvSpPr>
            <p:nvPr/>
          </p:nvSpPr>
          <p:spPr bwMode="blackWhite">
            <a:xfrm>
              <a:off x="1253572" y="2136531"/>
              <a:ext cx="1099034" cy="824644"/>
            </a:xfrm>
            <a:custGeom>
              <a:avLst/>
              <a:gdLst>
                <a:gd name="T0" fmla="*/ 0 w 636"/>
                <a:gd name="T1" fmla="*/ 857636066 h 537"/>
                <a:gd name="T2" fmla="*/ 52821574 w 636"/>
                <a:gd name="T3" fmla="*/ 564949940 h 537"/>
                <a:gd name="T4" fmla="*/ 117124515 w 636"/>
                <a:gd name="T5" fmla="*/ 481002710 h 537"/>
                <a:gd name="T6" fmla="*/ 270994851 w 636"/>
                <a:gd name="T7" fmla="*/ 0 h 537"/>
                <a:gd name="T8" fmla="*/ 349077830 w 636"/>
                <a:gd name="T9" fmla="*/ 22688406 h 537"/>
                <a:gd name="T10" fmla="*/ 353670679 w 636"/>
                <a:gd name="T11" fmla="*/ 45376812 h 537"/>
                <a:gd name="T12" fmla="*/ 372043590 w 636"/>
                <a:gd name="T13" fmla="*/ 47646104 h 537"/>
                <a:gd name="T14" fmla="*/ 468499573 w 636"/>
                <a:gd name="T15" fmla="*/ 215543663 h 537"/>
                <a:gd name="T16" fmla="*/ 574141161 w 636"/>
                <a:gd name="T17" fmla="*/ 208737294 h 537"/>
                <a:gd name="T18" fmla="*/ 656816990 w 636"/>
                <a:gd name="T19" fmla="*/ 249577016 h 537"/>
                <a:gd name="T20" fmla="*/ 695858479 w 636"/>
                <a:gd name="T21" fmla="*/ 240501355 h 537"/>
                <a:gd name="T22" fmla="*/ 939294815 w 636"/>
                <a:gd name="T23" fmla="*/ 249577016 h 537"/>
                <a:gd name="T24" fmla="*/ 1212585241 w 636"/>
                <a:gd name="T25" fmla="*/ 317642216 h 537"/>
                <a:gd name="T26" fmla="*/ 1226365302 w 636"/>
                <a:gd name="T27" fmla="*/ 353944862 h 537"/>
                <a:gd name="T28" fmla="*/ 1260813941 w 636"/>
                <a:gd name="T29" fmla="*/ 408397418 h 537"/>
                <a:gd name="T30" fmla="*/ 1166653721 w 636"/>
                <a:gd name="T31" fmla="*/ 564949940 h 537"/>
                <a:gd name="T32" fmla="*/ 1109239321 w 636"/>
                <a:gd name="T33" fmla="*/ 623940986 h 537"/>
                <a:gd name="T34" fmla="*/ 1100053622 w 636"/>
                <a:gd name="T35" fmla="*/ 664780709 h 537"/>
                <a:gd name="T36" fmla="*/ 1134502262 w 636"/>
                <a:gd name="T37" fmla="*/ 710159017 h 537"/>
                <a:gd name="T38" fmla="*/ 1095460773 w 636"/>
                <a:gd name="T39" fmla="*/ 803182097 h 537"/>
                <a:gd name="T40" fmla="*/ 1019673463 w 636"/>
                <a:gd name="T41" fmla="*/ 1152589788 h 537"/>
                <a:gd name="T42" fmla="*/ 592514072 w 636"/>
                <a:gd name="T43" fmla="*/ 1039146281 h 537"/>
                <a:gd name="T44" fmla="*/ 0 w 636"/>
                <a:gd name="T45" fmla="*/ 857636066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537"/>
                <a:gd name="T71" fmla="*/ 636 w 636"/>
                <a:gd name="T72" fmla="*/ 537 h 5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537">
                  <a:moveTo>
                    <a:pt x="0" y="399"/>
                  </a:moveTo>
                  <a:lnTo>
                    <a:pt x="27" y="263"/>
                  </a:lnTo>
                  <a:lnTo>
                    <a:pt x="59" y="224"/>
                  </a:lnTo>
                  <a:lnTo>
                    <a:pt x="136" y="0"/>
                  </a:lnTo>
                  <a:lnTo>
                    <a:pt x="176" y="11"/>
                  </a:lnTo>
                  <a:lnTo>
                    <a:pt x="178" y="21"/>
                  </a:lnTo>
                  <a:lnTo>
                    <a:pt x="187" y="22"/>
                  </a:lnTo>
                  <a:lnTo>
                    <a:pt x="236" y="100"/>
                  </a:lnTo>
                  <a:lnTo>
                    <a:pt x="289" y="97"/>
                  </a:lnTo>
                  <a:lnTo>
                    <a:pt x="331" y="116"/>
                  </a:lnTo>
                  <a:lnTo>
                    <a:pt x="350" y="112"/>
                  </a:lnTo>
                  <a:lnTo>
                    <a:pt x="473" y="116"/>
                  </a:lnTo>
                  <a:lnTo>
                    <a:pt x="611" y="148"/>
                  </a:lnTo>
                  <a:lnTo>
                    <a:pt x="618" y="165"/>
                  </a:lnTo>
                  <a:lnTo>
                    <a:pt x="635" y="190"/>
                  </a:lnTo>
                  <a:lnTo>
                    <a:pt x="588" y="263"/>
                  </a:lnTo>
                  <a:lnTo>
                    <a:pt x="558" y="290"/>
                  </a:lnTo>
                  <a:lnTo>
                    <a:pt x="554" y="309"/>
                  </a:lnTo>
                  <a:lnTo>
                    <a:pt x="571" y="330"/>
                  </a:lnTo>
                  <a:lnTo>
                    <a:pt x="552" y="373"/>
                  </a:lnTo>
                  <a:lnTo>
                    <a:pt x="513" y="536"/>
                  </a:lnTo>
                  <a:lnTo>
                    <a:pt x="298" y="483"/>
                  </a:lnTo>
                  <a:lnTo>
                    <a:pt x="0" y="399"/>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37" name="Freeform 32"/>
            <p:cNvSpPr>
              <a:spLocks noChangeAspect="1"/>
            </p:cNvSpPr>
            <p:nvPr/>
          </p:nvSpPr>
          <p:spPr bwMode="blackWhite">
            <a:xfrm>
              <a:off x="1145665" y="2750558"/>
              <a:ext cx="1095036" cy="1654152"/>
            </a:xfrm>
            <a:custGeom>
              <a:avLst/>
              <a:gdLst>
                <a:gd name="T0" fmla="*/ 43591645 w 634"/>
                <a:gd name="T1" fmla="*/ 470675444 h 1076"/>
                <a:gd name="T2" fmla="*/ 6883608 w 634"/>
                <a:gd name="T3" fmla="*/ 652580113 h 1076"/>
                <a:gd name="T4" fmla="*/ 128480410 w 634"/>
                <a:gd name="T5" fmla="*/ 941350889 h 1076"/>
                <a:gd name="T6" fmla="*/ 151424250 w 634"/>
                <a:gd name="T7" fmla="*/ 920887010 h 1076"/>
                <a:gd name="T8" fmla="*/ 188132278 w 634"/>
                <a:gd name="T9" fmla="*/ 1043671793 h 1076"/>
                <a:gd name="T10" fmla="*/ 126185875 w 634"/>
                <a:gd name="T11" fmla="*/ 959541506 h 1076"/>
                <a:gd name="T12" fmla="*/ 114714711 w 634"/>
                <a:gd name="T13" fmla="*/ 1095970386 h 1076"/>
                <a:gd name="T14" fmla="*/ 183543207 w 634"/>
                <a:gd name="T15" fmla="*/ 1175552641 h 1076"/>
                <a:gd name="T16" fmla="*/ 137658551 w 634"/>
                <a:gd name="T17" fmla="*/ 1286968099 h 1076"/>
                <a:gd name="T18" fmla="*/ 268433497 w 634"/>
                <a:gd name="T19" fmla="*/ 1593931191 h 1076"/>
                <a:gd name="T20" fmla="*/ 238607563 w 634"/>
                <a:gd name="T21" fmla="*/ 1709894681 h 1076"/>
                <a:gd name="T22" fmla="*/ 415267212 w 634"/>
                <a:gd name="T23" fmla="*/ 1798573000 h 1076"/>
                <a:gd name="T24" fmla="*/ 474919079 w 634"/>
                <a:gd name="T25" fmla="*/ 1889524580 h 1076"/>
                <a:gd name="T26" fmla="*/ 548336646 w 634"/>
                <a:gd name="T27" fmla="*/ 1921357783 h 1076"/>
                <a:gd name="T28" fmla="*/ 548336646 w 634"/>
                <a:gd name="T29" fmla="*/ 1975928128 h 1076"/>
                <a:gd name="T30" fmla="*/ 596517349 w 634"/>
                <a:gd name="T31" fmla="*/ 1987297452 h 1076"/>
                <a:gd name="T32" fmla="*/ 695171779 w 634"/>
                <a:gd name="T33" fmla="*/ 2147483647 h 1076"/>
                <a:gd name="T34" fmla="*/ 699760849 w 634"/>
                <a:gd name="T35" fmla="*/ 2147483647 h 1076"/>
                <a:gd name="T36" fmla="*/ 1144853995 w 634"/>
                <a:gd name="T37" fmla="*/ 2147483647 h 1076"/>
                <a:gd name="T38" fmla="*/ 1117322596 w 634"/>
                <a:gd name="T39" fmla="*/ 2147483647 h 1076"/>
                <a:gd name="T40" fmla="*/ 1128793760 w 634"/>
                <a:gd name="T41" fmla="*/ 2147483647 h 1076"/>
                <a:gd name="T42" fmla="*/ 1202211327 w 634"/>
                <a:gd name="T43" fmla="*/ 2066881217 h 1076"/>
                <a:gd name="T44" fmla="*/ 1254981100 w 634"/>
                <a:gd name="T45" fmla="*/ 2030499981 h 1076"/>
                <a:gd name="T46" fmla="*/ 1222860631 w 634"/>
                <a:gd name="T47" fmla="*/ 1987297452 h 1076"/>
                <a:gd name="T48" fmla="*/ 1204505862 w 634"/>
                <a:gd name="T49" fmla="*/ 1862239408 h 1076"/>
                <a:gd name="T50" fmla="*/ 562102345 w 634"/>
                <a:gd name="T51" fmla="*/ 795828965 h 1076"/>
                <a:gd name="T52" fmla="*/ 711232013 w 634"/>
                <a:gd name="T53" fmla="*/ 179629946 h 1076"/>
                <a:gd name="T54" fmla="*/ 121598317 w 634"/>
                <a:gd name="T55" fmla="*/ 0 h 1076"/>
                <a:gd name="T56" fmla="*/ 103243547 w 634"/>
                <a:gd name="T57" fmla="*/ 36381247 h 1076"/>
                <a:gd name="T58" fmla="*/ 0 w 634"/>
                <a:gd name="T59" fmla="*/ 309236069 h 1076"/>
                <a:gd name="T60" fmla="*/ 43591645 w 634"/>
                <a:gd name="T61" fmla="*/ 470675444 h 10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4"/>
                <a:gd name="T94" fmla="*/ 0 h 1076"/>
                <a:gd name="T95" fmla="*/ 634 w 634"/>
                <a:gd name="T96" fmla="*/ 1076 h 10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4" h="1076">
                  <a:moveTo>
                    <a:pt x="22" y="218"/>
                  </a:moveTo>
                  <a:lnTo>
                    <a:pt x="4" y="302"/>
                  </a:lnTo>
                  <a:lnTo>
                    <a:pt x="65" y="436"/>
                  </a:lnTo>
                  <a:lnTo>
                    <a:pt x="76" y="427"/>
                  </a:lnTo>
                  <a:lnTo>
                    <a:pt x="95" y="484"/>
                  </a:lnTo>
                  <a:lnTo>
                    <a:pt x="64" y="445"/>
                  </a:lnTo>
                  <a:lnTo>
                    <a:pt x="58" y="508"/>
                  </a:lnTo>
                  <a:lnTo>
                    <a:pt x="92" y="545"/>
                  </a:lnTo>
                  <a:lnTo>
                    <a:pt x="69" y="597"/>
                  </a:lnTo>
                  <a:lnTo>
                    <a:pt x="135" y="739"/>
                  </a:lnTo>
                  <a:lnTo>
                    <a:pt x="120" y="792"/>
                  </a:lnTo>
                  <a:lnTo>
                    <a:pt x="209" y="834"/>
                  </a:lnTo>
                  <a:lnTo>
                    <a:pt x="239" y="876"/>
                  </a:lnTo>
                  <a:lnTo>
                    <a:pt x="277" y="890"/>
                  </a:lnTo>
                  <a:lnTo>
                    <a:pt x="277" y="916"/>
                  </a:lnTo>
                  <a:lnTo>
                    <a:pt x="301" y="921"/>
                  </a:lnTo>
                  <a:lnTo>
                    <a:pt x="351" y="1003"/>
                  </a:lnTo>
                  <a:lnTo>
                    <a:pt x="353" y="1061"/>
                  </a:lnTo>
                  <a:lnTo>
                    <a:pt x="577" y="1075"/>
                  </a:lnTo>
                  <a:lnTo>
                    <a:pt x="563" y="1051"/>
                  </a:lnTo>
                  <a:lnTo>
                    <a:pt x="569" y="1017"/>
                  </a:lnTo>
                  <a:lnTo>
                    <a:pt x="606" y="958"/>
                  </a:lnTo>
                  <a:lnTo>
                    <a:pt x="633" y="941"/>
                  </a:lnTo>
                  <a:lnTo>
                    <a:pt x="617" y="921"/>
                  </a:lnTo>
                  <a:lnTo>
                    <a:pt x="607" y="863"/>
                  </a:lnTo>
                  <a:lnTo>
                    <a:pt x="284" y="369"/>
                  </a:lnTo>
                  <a:lnTo>
                    <a:pt x="359" y="83"/>
                  </a:lnTo>
                  <a:lnTo>
                    <a:pt x="61" y="0"/>
                  </a:lnTo>
                  <a:lnTo>
                    <a:pt x="52" y="17"/>
                  </a:lnTo>
                  <a:lnTo>
                    <a:pt x="0" y="143"/>
                  </a:lnTo>
                  <a:lnTo>
                    <a:pt x="22" y="218"/>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38" name="Freeform 33"/>
            <p:cNvSpPr>
              <a:spLocks noChangeAspect="1"/>
            </p:cNvSpPr>
            <p:nvPr/>
          </p:nvSpPr>
          <p:spPr bwMode="blackWhite">
            <a:xfrm>
              <a:off x="1639232" y="2878549"/>
              <a:ext cx="875230" cy="1200516"/>
            </a:xfrm>
            <a:custGeom>
              <a:avLst/>
              <a:gdLst>
                <a:gd name="T0" fmla="*/ 0 w 507"/>
                <a:gd name="T1" fmla="*/ 613794056 h 781"/>
                <a:gd name="T2" fmla="*/ 634861525 w 507"/>
                <a:gd name="T3" fmla="*/ 1682251340 h 781"/>
                <a:gd name="T4" fmla="*/ 660073236 w 507"/>
                <a:gd name="T5" fmla="*/ 1452647272 h 781"/>
                <a:gd name="T6" fmla="*/ 694452292 w 507"/>
                <a:gd name="T7" fmla="*/ 1441280663 h 781"/>
                <a:gd name="T8" fmla="*/ 756333385 w 507"/>
                <a:gd name="T9" fmla="*/ 1479926530 h 781"/>
                <a:gd name="T10" fmla="*/ 806755485 w 507"/>
                <a:gd name="T11" fmla="*/ 1279875117 h 781"/>
                <a:gd name="T12" fmla="*/ 1001569130 w 507"/>
                <a:gd name="T13" fmla="*/ 213691136 h 781"/>
                <a:gd name="T14" fmla="*/ 572980432 w 507"/>
                <a:gd name="T15" fmla="*/ 111391608 h 781"/>
                <a:gd name="T16" fmla="*/ 148975454 w 507"/>
                <a:gd name="T17" fmla="*/ 0 h 781"/>
                <a:gd name="T18" fmla="*/ 0 w 507"/>
                <a:gd name="T19" fmla="*/ 613794056 h 7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781"/>
                <a:gd name="T32" fmla="*/ 507 w 507"/>
                <a:gd name="T33" fmla="*/ 781 h 7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781">
                  <a:moveTo>
                    <a:pt x="0" y="285"/>
                  </a:moveTo>
                  <a:lnTo>
                    <a:pt x="321" y="780"/>
                  </a:lnTo>
                  <a:lnTo>
                    <a:pt x="333" y="674"/>
                  </a:lnTo>
                  <a:lnTo>
                    <a:pt x="351" y="668"/>
                  </a:lnTo>
                  <a:lnTo>
                    <a:pt x="382" y="686"/>
                  </a:lnTo>
                  <a:lnTo>
                    <a:pt x="408" y="593"/>
                  </a:lnTo>
                  <a:lnTo>
                    <a:pt x="506" y="99"/>
                  </a:lnTo>
                  <a:lnTo>
                    <a:pt x="289" y="52"/>
                  </a:lnTo>
                  <a:lnTo>
                    <a:pt x="75" y="0"/>
                  </a:lnTo>
                  <a:lnTo>
                    <a:pt x="0" y="285"/>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FF0000"/>
                </a:solidFill>
              </a:endParaRPr>
            </a:p>
          </p:txBody>
        </p:sp>
        <p:sp>
          <p:nvSpPr>
            <p:cNvPr id="139" name="Freeform 34"/>
            <p:cNvSpPr>
              <a:spLocks noChangeAspect="1"/>
            </p:cNvSpPr>
            <p:nvPr/>
          </p:nvSpPr>
          <p:spPr bwMode="blackWhite">
            <a:xfrm>
              <a:off x="2138793" y="1919433"/>
              <a:ext cx="825273" cy="1176214"/>
            </a:xfrm>
            <a:custGeom>
              <a:avLst/>
              <a:gdLst>
                <a:gd name="T0" fmla="*/ 0 w 478"/>
                <a:gd name="T1" fmla="*/ 1460194141 h 765"/>
                <a:gd name="T2" fmla="*/ 75652483 w 478"/>
                <a:gd name="T3" fmla="*/ 1109928921 h 765"/>
                <a:gd name="T4" fmla="*/ 112332669 w 478"/>
                <a:gd name="T5" fmla="*/ 1014403552 h 765"/>
                <a:gd name="T6" fmla="*/ 80238258 w 478"/>
                <a:gd name="T7" fmla="*/ 971188796 h 765"/>
                <a:gd name="T8" fmla="*/ 89408299 w 478"/>
                <a:gd name="T9" fmla="*/ 930249137 h 765"/>
                <a:gd name="T10" fmla="*/ 146720700 w 478"/>
                <a:gd name="T11" fmla="*/ 868838138 h 765"/>
                <a:gd name="T12" fmla="*/ 240713288 w 478"/>
                <a:gd name="T13" fmla="*/ 714176679 h 765"/>
                <a:gd name="T14" fmla="*/ 208618901 w 478"/>
                <a:gd name="T15" fmla="*/ 659589460 h 765"/>
                <a:gd name="T16" fmla="*/ 192570904 w 478"/>
                <a:gd name="T17" fmla="*/ 623198484 h 765"/>
                <a:gd name="T18" fmla="*/ 197156680 w 478"/>
                <a:gd name="T19" fmla="*/ 532220289 h 765"/>
                <a:gd name="T20" fmla="*/ 314073615 w 478"/>
                <a:gd name="T21" fmla="*/ 0 h 765"/>
                <a:gd name="T22" fmla="*/ 440162148 w 478"/>
                <a:gd name="T23" fmla="*/ 29567208 h 765"/>
                <a:gd name="T24" fmla="*/ 396604076 w 478"/>
                <a:gd name="T25" fmla="*/ 236542193 h 765"/>
                <a:gd name="T26" fmla="*/ 426407842 w 478"/>
                <a:gd name="T27" fmla="*/ 311599242 h 765"/>
                <a:gd name="T28" fmla="*/ 428699975 w 478"/>
                <a:gd name="T29" fmla="*/ 359362681 h 765"/>
                <a:gd name="T30" fmla="*/ 412652026 w 478"/>
                <a:gd name="T31" fmla="*/ 363911364 h 765"/>
                <a:gd name="T32" fmla="*/ 460794362 w 478"/>
                <a:gd name="T33" fmla="*/ 416223581 h 765"/>
                <a:gd name="T34" fmla="*/ 511230342 w 478"/>
                <a:gd name="T35" fmla="*/ 548141435 h 765"/>
                <a:gd name="T36" fmla="*/ 527278291 w 478"/>
                <a:gd name="T37" fmla="*/ 666413240 h 765"/>
                <a:gd name="T38" fmla="*/ 534154689 w 478"/>
                <a:gd name="T39" fmla="*/ 734646509 h 765"/>
                <a:gd name="T40" fmla="*/ 497474525 w 478"/>
                <a:gd name="T41" fmla="*/ 793781090 h 765"/>
                <a:gd name="T42" fmla="*/ 522692515 w 478"/>
                <a:gd name="T43" fmla="*/ 821074699 h 765"/>
                <a:gd name="T44" fmla="*/ 589176444 w 478"/>
                <a:gd name="T45" fmla="*/ 782409948 h 765"/>
                <a:gd name="T46" fmla="*/ 632733005 w 478"/>
                <a:gd name="T47" fmla="*/ 993932213 h 765"/>
                <a:gd name="T48" fmla="*/ 662536771 w 478"/>
                <a:gd name="T49" fmla="*/ 1003031089 h 765"/>
                <a:gd name="T50" fmla="*/ 669413168 w 478"/>
                <a:gd name="T51" fmla="*/ 1064440578 h 765"/>
                <a:gd name="T52" fmla="*/ 754237179 w 478"/>
                <a:gd name="T53" fmla="*/ 1087185504 h 765"/>
                <a:gd name="T54" fmla="*/ 887202204 w 478"/>
                <a:gd name="T55" fmla="*/ 1089459091 h 765"/>
                <a:gd name="T56" fmla="*/ 944514582 w 478"/>
                <a:gd name="T57" fmla="*/ 1116752700 h 765"/>
                <a:gd name="T58" fmla="*/ 861984214 w 478"/>
                <a:gd name="T59" fmla="*/ 1648973178 h 765"/>
                <a:gd name="T60" fmla="*/ 428699975 w 478"/>
                <a:gd name="T61" fmla="*/ 1560269702 h 765"/>
                <a:gd name="T62" fmla="*/ 0 w 478"/>
                <a:gd name="T63" fmla="*/ 1460194141 h 7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8"/>
                <a:gd name="T97" fmla="*/ 0 h 765"/>
                <a:gd name="T98" fmla="*/ 478 w 478"/>
                <a:gd name="T99" fmla="*/ 765 h 7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8" h="765">
                  <a:moveTo>
                    <a:pt x="0" y="677"/>
                  </a:moveTo>
                  <a:lnTo>
                    <a:pt x="38" y="514"/>
                  </a:lnTo>
                  <a:lnTo>
                    <a:pt x="57" y="470"/>
                  </a:lnTo>
                  <a:lnTo>
                    <a:pt x="40" y="450"/>
                  </a:lnTo>
                  <a:lnTo>
                    <a:pt x="45" y="431"/>
                  </a:lnTo>
                  <a:lnTo>
                    <a:pt x="74" y="403"/>
                  </a:lnTo>
                  <a:lnTo>
                    <a:pt x="121" y="331"/>
                  </a:lnTo>
                  <a:lnTo>
                    <a:pt x="105" y="306"/>
                  </a:lnTo>
                  <a:lnTo>
                    <a:pt x="97" y="289"/>
                  </a:lnTo>
                  <a:lnTo>
                    <a:pt x="100" y="247"/>
                  </a:lnTo>
                  <a:lnTo>
                    <a:pt x="158" y="0"/>
                  </a:lnTo>
                  <a:lnTo>
                    <a:pt x="222" y="14"/>
                  </a:lnTo>
                  <a:lnTo>
                    <a:pt x="200" y="110"/>
                  </a:lnTo>
                  <a:lnTo>
                    <a:pt x="215" y="144"/>
                  </a:lnTo>
                  <a:lnTo>
                    <a:pt x="216" y="166"/>
                  </a:lnTo>
                  <a:lnTo>
                    <a:pt x="208" y="169"/>
                  </a:lnTo>
                  <a:lnTo>
                    <a:pt x="233" y="193"/>
                  </a:lnTo>
                  <a:lnTo>
                    <a:pt x="258" y="254"/>
                  </a:lnTo>
                  <a:lnTo>
                    <a:pt x="266" y="309"/>
                  </a:lnTo>
                  <a:lnTo>
                    <a:pt x="270" y="340"/>
                  </a:lnTo>
                  <a:lnTo>
                    <a:pt x="251" y="368"/>
                  </a:lnTo>
                  <a:lnTo>
                    <a:pt x="264" y="380"/>
                  </a:lnTo>
                  <a:lnTo>
                    <a:pt x="298" y="362"/>
                  </a:lnTo>
                  <a:lnTo>
                    <a:pt x="320" y="460"/>
                  </a:lnTo>
                  <a:lnTo>
                    <a:pt x="335" y="465"/>
                  </a:lnTo>
                  <a:lnTo>
                    <a:pt x="338" y="493"/>
                  </a:lnTo>
                  <a:lnTo>
                    <a:pt x="381" y="504"/>
                  </a:lnTo>
                  <a:lnTo>
                    <a:pt x="448" y="505"/>
                  </a:lnTo>
                  <a:lnTo>
                    <a:pt x="477" y="517"/>
                  </a:lnTo>
                  <a:lnTo>
                    <a:pt x="435" y="764"/>
                  </a:lnTo>
                  <a:lnTo>
                    <a:pt x="217" y="723"/>
                  </a:lnTo>
                  <a:lnTo>
                    <a:pt x="0" y="677"/>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40" name="Freeform 35"/>
            <p:cNvSpPr>
              <a:spLocks noChangeAspect="1"/>
            </p:cNvSpPr>
            <p:nvPr/>
          </p:nvSpPr>
          <p:spPr bwMode="blackWhite">
            <a:xfrm>
              <a:off x="2485008" y="1940152"/>
              <a:ext cx="1412451" cy="793846"/>
            </a:xfrm>
            <a:custGeom>
              <a:avLst/>
              <a:gdLst>
                <a:gd name="T0" fmla="*/ 18235 w 817"/>
                <a:gd name="T1" fmla="*/ 185424 h 516"/>
                <a:gd name="T2" fmla="*/ 19755 w 817"/>
                <a:gd name="T3" fmla="*/ 217081 h 516"/>
                <a:gd name="T4" fmla="*/ 10637 w 817"/>
                <a:gd name="T5" fmla="*/ 221604 h 516"/>
                <a:gd name="T6" fmla="*/ 42549 w 817"/>
                <a:gd name="T7" fmla="*/ 256277 h 516"/>
                <a:gd name="T8" fmla="*/ 74461 w 817"/>
                <a:gd name="T9" fmla="*/ 343712 h 516"/>
                <a:gd name="T10" fmla="*/ 85098 w 817"/>
                <a:gd name="T11" fmla="*/ 422103 h 516"/>
                <a:gd name="T12" fmla="*/ 91177 w 817"/>
                <a:gd name="T13" fmla="*/ 467328 h 516"/>
                <a:gd name="T14" fmla="*/ 66863 w 817"/>
                <a:gd name="T15" fmla="*/ 506523 h 516"/>
                <a:gd name="T16" fmla="*/ 83579 w 817"/>
                <a:gd name="T17" fmla="*/ 524613 h 516"/>
                <a:gd name="T18" fmla="*/ 127647 w 817"/>
                <a:gd name="T19" fmla="*/ 497478 h 516"/>
                <a:gd name="T20" fmla="*/ 156520 w 817"/>
                <a:gd name="T21" fmla="*/ 639184 h 516"/>
                <a:gd name="T22" fmla="*/ 176275 w 817"/>
                <a:gd name="T23" fmla="*/ 645214 h 516"/>
                <a:gd name="T24" fmla="*/ 180834 w 817"/>
                <a:gd name="T25" fmla="*/ 685917 h 516"/>
                <a:gd name="T26" fmla="*/ 196030 w 817"/>
                <a:gd name="T27" fmla="*/ 704007 h 516"/>
                <a:gd name="T28" fmla="*/ 237059 w 817"/>
                <a:gd name="T29" fmla="*/ 700992 h 516"/>
                <a:gd name="T30" fmla="*/ 325197 w 817"/>
                <a:gd name="T31" fmla="*/ 702499 h 516"/>
                <a:gd name="T32" fmla="*/ 363187 w 817"/>
                <a:gd name="T33" fmla="*/ 720589 h 516"/>
                <a:gd name="T34" fmla="*/ 375344 w 817"/>
                <a:gd name="T35" fmla="*/ 648229 h 516"/>
                <a:gd name="T36" fmla="*/ 665590 w 817"/>
                <a:gd name="T37" fmla="*/ 696469 h 516"/>
                <a:gd name="T38" fmla="*/ 1025738 w 817"/>
                <a:gd name="T39" fmla="*/ 737172 h 516"/>
                <a:gd name="T40" fmla="*/ 1037895 w 817"/>
                <a:gd name="T41" fmla="*/ 604511 h 516"/>
                <a:gd name="T42" fmla="*/ 1072846 w 817"/>
                <a:gd name="T43" fmla="*/ 171856 h 516"/>
                <a:gd name="T44" fmla="*/ 597208 w 817"/>
                <a:gd name="T45" fmla="*/ 110048 h 516"/>
                <a:gd name="T46" fmla="*/ 360148 w 817"/>
                <a:gd name="T47" fmla="*/ 69345 h 516"/>
                <a:gd name="T48" fmla="*/ 27353 w 817"/>
                <a:gd name="T49" fmla="*/ 0 h 516"/>
                <a:gd name="T50" fmla="*/ 0 w 817"/>
                <a:gd name="T51" fmla="*/ 137183 h 516"/>
                <a:gd name="T52" fmla="*/ 18235 w 817"/>
                <a:gd name="T53" fmla="*/ 185424 h 5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7"/>
                <a:gd name="T82" fmla="*/ 0 h 516"/>
                <a:gd name="T83" fmla="*/ 817 w 817"/>
                <a:gd name="T84" fmla="*/ 516 h 5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7" h="516">
                  <a:moveTo>
                    <a:pt x="14" y="129"/>
                  </a:moveTo>
                  <a:lnTo>
                    <a:pt x="15" y="152"/>
                  </a:lnTo>
                  <a:lnTo>
                    <a:pt x="8" y="155"/>
                  </a:lnTo>
                  <a:lnTo>
                    <a:pt x="32" y="179"/>
                  </a:lnTo>
                  <a:lnTo>
                    <a:pt x="57" y="240"/>
                  </a:lnTo>
                  <a:lnTo>
                    <a:pt x="65" y="295"/>
                  </a:lnTo>
                  <a:lnTo>
                    <a:pt x="69" y="326"/>
                  </a:lnTo>
                  <a:lnTo>
                    <a:pt x="51" y="354"/>
                  </a:lnTo>
                  <a:lnTo>
                    <a:pt x="64" y="366"/>
                  </a:lnTo>
                  <a:lnTo>
                    <a:pt x="97" y="348"/>
                  </a:lnTo>
                  <a:lnTo>
                    <a:pt x="119" y="446"/>
                  </a:lnTo>
                  <a:lnTo>
                    <a:pt x="134" y="451"/>
                  </a:lnTo>
                  <a:lnTo>
                    <a:pt x="137" y="479"/>
                  </a:lnTo>
                  <a:lnTo>
                    <a:pt x="149" y="492"/>
                  </a:lnTo>
                  <a:lnTo>
                    <a:pt x="180" y="490"/>
                  </a:lnTo>
                  <a:lnTo>
                    <a:pt x="247" y="491"/>
                  </a:lnTo>
                  <a:lnTo>
                    <a:pt x="276" y="503"/>
                  </a:lnTo>
                  <a:lnTo>
                    <a:pt x="285" y="453"/>
                  </a:lnTo>
                  <a:lnTo>
                    <a:pt x="506" y="486"/>
                  </a:lnTo>
                  <a:lnTo>
                    <a:pt x="780" y="515"/>
                  </a:lnTo>
                  <a:lnTo>
                    <a:pt x="789" y="422"/>
                  </a:lnTo>
                  <a:lnTo>
                    <a:pt x="816" y="120"/>
                  </a:lnTo>
                  <a:lnTo>
                    <a:pt x="454" y="77"/>
                  </a:lnTo>
                  <a:lnTo>
                    <a:pt x="274" y="48"/>
                  </a:lnTo>
                  <a:lnTo>
                    <a:pt x="21" y="0"/>
                  </a:lnTo>
                  <a:lnTo>
                    <a:pt x="0" y="96"/>
                  </a:lnTo>
                  <a:lnTo>
                    <a:pt x="14" y="129"/>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41" name="Freeform 36"/>
            <p:cNvSpPr>
              <a:spLocks noChangeAspect="1"/>
            </p:cNvSpPr>
            <p:nvPr/>
          </p:nvSpPr>
          <p:spPr bwMode="blackWhite">
            <a:xfrm>
              <a:off x="2082842" y="3790682"/>
              <a:ext cx="941173" cy="963975"/>
            </a:xfrm>
            <a:custGeom>
              <a:avLst/>
              <a:gdLst>
                <a:gd name="T0" fmla="*/ 68807420 w 545"/>
                <a:gd name="T1" fmla="*/ 859637347 h 627"/>
                <a:gd name="T2" fmla="*/ 41284752 w 545"/>
                <a:gd name="T3" fmla="*/ 807331414 h 627"/>
                <a:gd name="T4" fmla="*/ 52752663 w 545"/>
                <a:gd name="T5" fmla="*/ 734558212 h 627"/>
                <a:gd name="T6" fmla="*/ 123854267 w 545"/>
                <a:gd name="T7" fmla="*/ 607204307 h 627"/>
                <a:gd name="T8" fmla="*/ 178901091 w 545"/>
                <a:gd name="T9" fmla="*/ 570817046 h 627"/>
                <a:gd name="T10" fmla="*/ 149084250 w 545"/>
                <a:gd name="T11" fmla="*/ 527607928 h 627"/>
                <a:gd name="T12" fmla="*/ 126146940 w 545"/>
                <a:gd name="T13" fmla="*/ 402528982 h 627"/>
                <a:gd name="T14" fmla="*/ 151376924 w 545"/>
                <a:gd name="T15" fmla="*/ 175111477 h 627"/>
                <a:gd name="T16" fmla="*/ 185780622 w 545"/>
                <a:gd name="T17" fmla="*/ 159191296 h 627"/>
                <a:gd name="T18" fmla="*/ 247708535 w 545"/>
                <a:gd name="T19" fmla="*/ 197853516 h 627"/>
                <a:gd name="T20" fmla="*/ 298166990 w 545"/>
                <a:gd name="T21" fmla="*/ 0 h 627"/>
                <a:gd name="T22" fmla="*/ 1077988965 w 545"/>
                <a:gd name="T23" fmla="*/ 145547582 h 627"/>
                <a:gd name="T24" fmla="*/ 912850004 w 545"/>
                <a:gd name="T25" fmla="*/ 1350857825 h 627"/>
                <a:gd name="T26" fmla="*/ 676610786 w 545"/>
                <a:gd name="T27" fmla="*/ 1312197115 h 627"/>
                <a:gd name="T28" fmla="*/ 527526583 w 545"/>
                <a:gd name="T29" fmla="*/ 1266714548 h 627"/>
                <a:gd name="T30" fmla="*/ 222478551 w 545"/>
                <a:gd name="T31" fmla="*/ 1130263828 h 627"/>
                <a:gd name="T32" fmla="*/ 0 w 545"/>
                <a:gd name="T33" fmla="*/ 923313544 h 627"/>
                <a:gd name="T34" fmla="*/ 68807420 w 545"/>
                <a:gd name="T35" fmla="*/ 859637347 h 6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5"/>
                <a:gd name="T55" fmla="*/ 0 h 627"/>
                <a:gd name="T56" fmla="*/ 545 w 545"/>
                <a:gd name="T57" fmla="*/ 627 h 6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5" h="627">
                  <a:moveTo>
                    <a:pt x="35" y="398"/>
                  </a:moveTo>
                  <a:lnTo>
                    <a:pt x="21" y="374"/>
                  </a:lnTo>
                  <a:lnTo>
                    <a:pt x="27" y="340"/>
                  </a:lnTo>
                  <a:lnTo>
                    <a:pt x="63" y="281"/>
                  </a:lnTo>
                  <a:lnTo>
                    <a:pt x="90" y="264"/>
                  </a:lnTo>
                  <a:lnTo>
                    <a:pt x="75" y="244"/>
                  </a:lnTo>
                  <a:lnTo>
                    <a:pt x="64" y="186"/>
                  </a:lnTo>
                  <a:lnTo>
                    <a:pt x="76" y="81"/>
                  </a:lnTo>
                  <a:lnTo>
                    <a:pt x="94" y="74"/>
                  </a:lnTo>
                  <a:lnTo>
                    <a:pt x="125" y="92"/>
                  </a:lnTo>
                  <a:lnTo>
                    <a:pt x="151" y="0"/>
                  </a:lnTo>
                  <a:lnTo>
                    <a:pt x="544" y="67"/>
                  </a:lnTo>
                  <a:lnTo>
                    <a:pt x="461" y="626"/>
                  </a:lnTo>
                  <a:lnTo>
                    <a:pt x="341" y="608"/>
                  </a:lnTo>
                  <a:lnTo>
                    <a:pt x="266" y="587"/>
                  </a:lnTo>
                  <a:lnTo>
                    <a:pt x="112" y="524"/>
                  </a:lnTo>
                  <a:lnTo>
                    <a:pt x="0" y="428"/>
                  </a:lnTo>
                  <a:lnTo>
                    <a:pt x="35" y="398"/>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42" name="Freeform 37"/>
            <p:cNvSpPr>
              <a:spLocks noChangeAspect="1"/>
            </p:cNvSpPr>
            <p:nvPr/>
          </p:nvSpPr>
          <p:spPr bwMode="blackWhite">
            <a:xfrm>
              <a:off x="2866151" y="2638770"/>
              <a:ext cx="969147" cy="707996"/>
            </a:xfrm>
            <a:custGeom>
              <a:avLst/>
              <a:gdLst>
                <a:gd name="T0" fmla="*/ 0 w 561"/>
                <a:gd name="T1" fmla="*/ 846436151 h 461"/>
                <a:gd name="T2" fmla="*/ 130826904 w 561"/>
                <a:gd name="T3" fmla="*/ 0 h 461"/>
                <a:gd name="T4" fmla="*/ 566918584 w 561"/>
                <a:gd name="T5" fmla="*/ 70346586 h 461"/>
                <a:gd name="T6" fmla="*/ 1110885699 w 561"/>
                <a:gd name="T7" fmla="*/ 131616731 h 461"/>
                <a:gd name="T8" fmla="*/ 1074162742 w 561"/>
                <a:gd name="T9" fmla="*/ 560509231 h 461"/>
                <a:gd name="T10" fmla="*/ 1035144789 w 561"/>
                <a:gd name="T11" fmla="*/ 989400271 h 461"/>
                <a:gd name="T12" fmla="*/ 298378277 w 561"/>
                <a:gd name="T13" fmla="*/ 898629832 h 461"/>
                <a:gd name="T14" fmla="*/ 0 w 561"/>
                <a:gd name="T15" fmla="*/ 846436151 h 461"/>
                <a:gd name="T16" fmla="*/ 0 60000 65536"/>
                <a:gd name="T17" fmla="*/ 0 60000 65536"/>
                <a:gd name="T18" fmla="*/ 0 60000 65536"/>
                <a:gd name="T19" fmla="*/ 0 60000 65536"/>
                <a:gd name="T20" fmla="*/ 0 60000 65536"/>
                <a:gd name="T21" fmla="*/ 0 60000 65536"/>
                <a:gd name="T22" fmla="*/ 0 60000 65536"/>
                <a:gd name="T23" fmla="*/ 0 60000 65536"/>
                <a:gd name="T24" fmla="*/ 0 w 561"/>
                <a:gd name="T25" fmla="*/ 0 h 461"/>
                <a:gd name="T26" fmla="*/ 561 w 561"/>
                <a:gd name="T27" fmla="*/ 461 h 4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1" h="461">
                  <a:moveTo>
                    <a:pt x="0" y="394"/>
                  </a:moveTo>
                  <a:lnTo>
                    <a:pt x="66" y="0"/>
                  </a:lnTo>
                  <a:lnTo>
                    <a:pt x="286" y="33"/>
                  </a:lnTo>
                  <a:lnTo>
                    <a:pt x="560" y="61"/>
                  </a:lnTo>
                  <a:lnTo>
                    <a:pt x="541" y="261"/>
                  </a:lnTo>
                  <a:lnTo>
                    <a:pt x="522" y="460"/>
                  </a:lnTo>
                  <a:lnTo>
                    <a:pt x="150" y="418"/>
                  </a:lnTo>
                  <a:lnTo>
                    <a:pt x="0" y="394"/>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43" name="Freeform 38"/>
            <p:cNvSpPr>
              <a:spLocks noChangeAspect="1"/>
            </p:cNvSpPr>
            <p:nvPr/>
          </p:nvSpPr>
          <p:spPr bwMode="blackWhite">
            <a:xfrm>
              <a:off x="3022013" y="3281962"/>
              <a:ext cx="1007113" cy="701514"/>
            </a:xfrm>
            <a:custGeom>
              <a:avLst/>
              <a:gdLst>
                <a:gd name="T0" fmla="*/ 115147037 w 582"/>
                <a:gd name="T1" fmla="*/ 0 h 456"/>
                <a:gd name="T2" fmla="*/ 858995257 w 582"/>
                <a:gd name="T3" fmla="*/ 88805002 h 456"/>
                <a:gd name="T4" fmla="*/ 1158377431 w 582"/>
                <a:gd name="T5" fmla="*/ 116129286 h 456"/>
                <a:gd name="T6" fmla="*/ 1144560095 w 582"/>
                <a:gd name="T7" fmla="*/ 330170631 h 456"/>
                <a:gd name="T8" fmla="*/ 1105409967 w 582"/>
                <a:gd name="T9" fmla="*/ 983681299 h 456"/>
                <a:gd name="T10" fmla="*/ 953416243 w 582"/>
                <a:gd name="T11" fmla="*/ 972296316 h 456"/>
                <a:gd name="T12" fmla="*/ 479010759 w 582"/>
                <a:gd name="T13" fmla="*/ 924478483 h 456"/>
                <a:gd name="T14" fmla="*/ 0 w 582"/>
                <a:gd name="T15" fmla="*/ 858443470 h 456"/>
                <a:gd name="T16" fmla="*/ 115147037 w 582"/>
                <a:gd name="T17" fmla="*/ 0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456"/>
                <a:gd name="T29" fmla="*/ 582 w 582"/>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456">
                  <a:moveTo>
                    <a:pt x="58" y="0"/>
                  </a:moveTo>
                  <a:lnTo>
                    <a:pt x="431" y="41"/>
                  </a:lnTo>
                  <a:lnTo>
                    <a:pt x="581" y="54"/>
                  </a:lnTo>
                  <a:lnTo>
                    <a:pt x="574" y="153"/>
                  </a:lnTo>
                  <a:lnTo>
                    <a:pt x="554" y="455"/>
                  </a:lnTo>
                  <a:lnTo>
                    <a:pt x="478" y="450"/>
                  </a:lnTo>
                  <a:lnTo>
                    <a:pt x="240" y="428"/>
                  </a:lnTo>
                  <a:lnTo>
                    <a:pt x="0" y="397"/>
                  </a:lnTo>
                  <a:lnTo>
                    <a:pt x="58" y="0"/>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44" name="Freeform 39"/>
            <p:cNvSpPr>
              <a:spLocks noChangeAspect="1"/>
            </p:cNvSpPr>
            <p:nvPr/>
          </p:nvSpPr>
          <p:spPr bwMode="blackWhite">
            <a:xfrm>
              <a:off x="2882138" y="3894369"/>
              <a:ext cx="971146" cy="874868"/>
            </a:xfrm>
            <a:custGeom>
              <a:avLst/>
              <a:gdLst>
                <a:gd name="T0" fmla="*/ 140086960 w 562"/>
                <a:gd name="T1" fmla="*/ 1221663181 h 570"/>
                <a:gd name="T2" fmla="*/ 153865332 w 562"/>
                <a:gd name="T3" fmla="*/ 1126468402 h 570"/>
                <a:gd name="T4" fmla="*/ 434039299 w 562"/>
                <a:gd name="T5" fmla="*/ 1167265949 h 570"/>
                <a:gd name="T6" fmla="*/ 420259416 w 562"/>
                <a:gd name="T7" fmla="*/ 1121935174 h 570"/>
                <a:gd name="T8" fmla="*/ 1019646732 w 562"/>
                <a:gd name="T9" fmla="*/ 1185398862 h 570"/>
                <a:gd name="T10" fmla="*/ 1113804228 w 562"/>
                <a:gd name="T11" fmla="*/ 111059617 h 570"/>
                <a:gd name="T12" fmla="*/ 638428303 w 562"/>
                <a:gd name="T13" fmla="*/ 63463711 h 570"/>
                <a:gd name="T14" fmla="*/ 163052425 w 562"/>
                <a:gd name="T15" fmla="*/ 0 h 570"/>
                <a:gd name="T16" fmla="*/ 0 w 562"/>
                <a:gd name="T17" fmla="*/ 1201263654 h 570"/>
                <a:gd name="T18" fmla="*/ 140086960 w 562"/>
                <a:gd name="T19" fmla="*/ 1221663181 h 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2"/>
                <a:gd name="T31" fmla="*/ 0 h 570"/>
                <a:gd name="T32" fmla="*/ 562 w 562"/>
                <a:gd name="T33" fmla="*/ 570 h 5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2" h="570">
                  <a:moveTo>
                    <a:pt x="71" y="569"/>
                  </a:moveTo>
                  <a:lnTo>
                    <a:pt x="77" y="525"/>
                  </a:lnTo>
                  <a:lnTo>
                    <a:pt x="218" y="544"/>
                  </a:lnTo>
                  <a:lnTo>
                    <a:pt x="212" y="523"/>
                  </a:lnTo>
                  <a:lnTo>
                    <a:pt x="514" y="552"/>
                  </a:lnTo>
                  <a:lnTo>
                    <a:pt x="561" y="52"/>
                  </a:lnTo>
                  <a:lnTo>
                    <a:pt x="322" y="30"/>
                  </a:lnTo>
                  <a:lnTo>
                    <a:pt x="82" y="0"/>
                  </a:lnTo>
                  <a:lnTo>
                    <a:pt x="0" y="559"/>
                  </a:lnTo>
                  <a:lnTo>
                    <a:pt x="71" y="569"/>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45" name="Freeform 40"/>
            <p:cNvSpPr>
              <a:spLocks noChangeAspect="1"/>
            </p:cNvSpPr>
            <p:nvPr/>
          </p:nvSpPr>
          <p:spPr bwMode="blackWhite">
            <a:xfrm>
              <a:off x="3247815" y="4051523"/>
              <a:ext cx="1928303" cy="1650911"/>
            </a:xfrm>
            <a:custGeom>
              <a:avLst/>
              <a:gdLst>
                <a:gd name="T0" fmla="*/ 0 w 1115"/>
                <a:gd name="T1" fmla="*/ 904790138 h 1074"/>
                <a:gd name="T2" fmla="*/ 602661298 w 1115"/>
                <a:gd name="T3" fmla="*/ 966169600 h 1074"/>
                <a:gd name="T4" fmla="*/ 685469706 w 1115"/>
                <a:gd name="T5" fmla="*/ 0 h 1074"/>
                <a:gd name="T6" fmla="*/ 1163917635 w 1115"/>
                <a:gd name="T7" fmla="*/ 29553981 h 1074"/>
                <a:gd name="T8" fmla="*/ 1147815454 w 1115"/>
                <a:gd name="T9" fmla="*/ 445575212 h 1074"/>
                <a:gd name="T10" fmla="*/ 1193821470 w 1115"/>
                <a:gd name="T11" fmla="*/ 486494351 h 1074"/>
                <a:gd name="T12" fmla="*/ 1239825973 w 1115"/>
                <a:gd name="T13" fmla="*/ 488768894 h 1074"/>
                <a:gd name="T14" fmla="*/ 1276628365 w 1115"/>
                <a:gd name="T15" fmla="*/ 527414999 h 1074"/>
                <a:gd name="T16" fmla="*/ 1350236175 w 1115"/>
                <a:gd name="T17" fmla="*/ 550148357 h 1074"/>
                <a:gd name="T18" fmla="*/ 1492850740 w 1115"/>
                <a:gd name="T19" fmla="*/ 616075397 h 1074"/>
                <a:gd name="T20" fmla="*/ 1520454047 w 1115"/>
                <a:gd name="T21" fmla="*/ 588795971 h 1074"/>
                <a:gd name="T22" fmla="*/ 1612463432 w 1115"/>
                <a:gd name="T23" fmla="*/ 647902400 h 1074"/>
                <a:gd name="T24" fmla="*/ 1736675287 w 1115"/>
                <a:gd name="T25" fmla="*/ 645629366 h 1074"/>
                <a:gd name="T26" fmla="*/ 1824084751 w 1115"/>
                <a:gd name="T27" fmla="*/ 616075397 h 1074"/>
                <a:gd name="T28" fmla="*/ 1939096009 w 1115"/>
                <a:gd name="T29" fmla="*/ 593342039 h 1074"/>
                <a:gd name="T30" fmla="*/ 2049507724 w 1115"/>
                <a:gd name="T31" fmla="*/ 656996045 h 1074"/>
                <a:gd name="T32" fmla="*/ 2065608392 w 1115"/>
                <a:gd name="T33" fmla="*/ 679729403 h 1074"/>
                <a:gd name="T34" fmla="*/ 2123114021 w 1115"/>
                <a:gd name="T35" fmla="*/ 679729403 h 1074"/>
                <a:gd name="T36" fmla="*/ 2136915675 w 1115"/>
                <a:gd name="T37" fmla="*/ 1023002995 h 1074"/>
                <a:gd name="T38" fmla="*/ 2147483647 w 1115"/>
                <a:gd name="T39" fmla="*/ 1186684078 h 1074"/>
                <a:gd name="T40" fmla="*/ 2147483647 w 1115"/>
                <a:gd name="T41" fmla="*/ 1320811192 h 1074"/>
                <a:gd name="T42" fmla="*/ 2147483647 w 1115"/>
                <a:gd name="T43" fmla="*/ 1432204948 h 1074"/>
                <a:gd name="T44" fmla="*/ 2147483647 w 1115"/>
                <a:gd name="T45" fmla="*/ 1484490766 h 1074"/>
                <a:gd name="T46" fmla="*/ 2147483647 w 1115"/>
                <a:gd name="T47" fmla="*/ 1502678056 h 1074"/>
                <a:gd name="T48" fmla="*/ 2079410046 w 1115"/>
                <a:gd name="T49" fmla="*/ 1536778093 h 1074"/>
                <a:gd name="T50" fmla="*/ 2005802236 w 1115"/>
                <a:gd name="T51" fmla="*/ 1543598704 h 1074"/>
                <a:gd name="T52" fmla="*/ 2019603889 w 1115"/>
                <a:gd name="T53" fmla="*/ 1484490766 h 1074"/>
                <a:gd name="T54" fmla="*/ 1980499456 w 1115"/>
                <a:gd name="T55" fmla="*/ 1516317769 h 1074"/>
                <a:gd name="T56" fmla="*/ 1985100512 w 1115"/>
                <a:gd name="T57" fmla="*/ 1586792763 h 1074"/>
                <a:gd name="T58" fmla="*/ 1936795481 w 1115"/>
                <a:gd name="T59" fmla="*/ 1654992837 h 1074"/>
                <a:gd name="T60" fmla="*/ 1674570116 w 1115"/>
                <a:gd name="T61" fmla="*/ 1805032698 h 1074"/>
                <a:gd name="T62" fmla="*/ 1589461180 w 1115"/>
                <a:gd name="T63" fmla="*/ 1898239164 h 1074"/>
                <a:gd name="T64" fmla="*/ 1513552464 w 1115"/>
                <a:gd name="T65" fmla="*/ 2100566351 h 1074"/>
                <a:gd name="T66" fmla="*/ 1577959676 w 1115"/>
                <a:gd name="T67" fmla="*/ 2147483647 h 1074"/>
                <a:gd name="T68" fmla="*/ 1515852992 w 1115"/>
                <a:gd name="T69" fmla="*/ 2147483647 h 1074"/>
                <a:gd name="T70" fmla="*/ 1232924390 w 1115"/>
                <a:gd name="T71" fmla="*/ 2147483647 h 1074"/>
                <a:gd name="T72" fmla="*/ 1203022068 w 1115"/>
                <a:gd name="T73" fmla="*/ 2109659996 h 1074"/>
                <a:gd name="T74" fmla="*/ 1173118233 w 1115"/>
                <a:gd name="T75" fmla="*/ 2071013892 h 1074"/>
                <a:gd name="T76" fmla="*/ 1161617107 w 1115"/>
                <a:gd name="T77" fmla="*/ 1950526491 h 1074"/>
                <a:gd name="T78" fmla="*/ 1106412006 w 1115"/>
                <a:gd name="T79" fmla="*/ 1905059775 h 1074"/>
                <a:gd name="T80" fmla="*/ 954596844 w 1115"/>
                <a:gd name="T81" fmla="*/ 1582244809 h 1074"/>
                <a:gd name="T82" fmla="*/ 880989033 w 1115"/>
                <a:gd name="T83" fmla="*/ 1523138380 h 1074"/>
                <a:gd name="T84" fmla="*/ 857986782 w 1115"/>
                <a:gd name="T85" fmla="*/ 1470851053 h 1074"/>
                <a:gd name="T86" fmla="*/ 637164675 w 1115"/>
                <a:gd name="T87" fmla="*/ 1454938306 h 1074"/>
                <a:gd name="T88" fmla="*/ 515251834 w 1115"/>
                <a:gd name="T89" fmla="*/ 1609526121 h 1074"/>
                <a:gd name="T90" fmla="*/ 312831018 w 1115"/>
                <a:gd name="T91" fmla="*/ 1452665272 h 1074"/>
                <a:gd name="T92" fmla="*/ 255325389 w 1115"/>
                <a:gd name="T93" fmla="*/ 1232150794 h 1074"/>
                <a:gd name="T94" fmla="*/ 59806180 w 1115"/>
                <a:gd name="T95" fmla="*/ 1027550572 h 1074"/>
                <a:gd name="T96" fmla="*/ 36803917 w 1115"/>
                <a:gd name="T97" fmla="*/ 961623532 h 1074"/>
                <a:gd name="T98" fmla="*/ 11501129 w 1115"/>
                <a:gd name="T99" fmla="*/ 950256853 h 1074"/>
                <a:gd name="T100" fmla="*/ 0 w 1115"/>
                <a:gd name="T101" fmla="*/ 904790138 h 10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5"/>
                <a:gd name="T154" fmla="*/ 0 h 1074"/>
                <a:gd name="T155" fmla="*/ 1115 w 1115"/>
                <a:gd name="T156" fmla="*/ 1074 h 10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5" h="1074">
                  <a:moveTo>
                    <a:pt x="0" y="419"/>
                  </a:moveTo>
                  <a:lnTo>
                    <a:pt x="303" y="448"/>
                  </a:lnTo>
                  <a:lnTo>
                    <a:pt x="344" y="0"/>
                  </a:lnTo>
                  <a:lnTo>
                    <a:pt x="585" y="14"/>
                  </a:lnTo>
                  <a:lnTo>
                    <a:pt x="577" y="207"/>
                  </a:lnTo>
                  <a:lnTo>
                    <a:pt x="600" y="226"/>
                  </a:lnTo>
                  <a:lnTo>
                    <a:pt x="623" y="227"/>
                  </a:lnTo>
                  <a:lnTo>
                    <a:pt x="641" y="245"/>
                  </a:lnTo>
                  <a:lnTo>
                    <a:pt x="678" y="255"/>
                  </a:lnTo>
                  <a:lnTo>
                    <a:pt x="750" y="286"/>
                  </a:lnTo>
                  <a:lnTo>
                    <a:pt x="764" y="273"/>
                  </a:lnTo>
                  <a:lnTo>
                    <a:pt x="810" y="300"/>
                  </a:lnTo>
                  <a:lnTo>
                    <a:pt x="872" y="299"/>
                  </a:lnTo>
                  <a:lnTo>
                    <a:pt x="916" y="286"/>
                  </a:lnTo>
                  <a:lnTo>
                    <a:pt x="974" y="275"/>
                  </a:lnTo>
                  <a:lnTo>
                    <a:pt x="1029" y="305"/>
                  </a:lnTo>
                  <a:lnTo>
                    <a:pt x="1038" y="315"/>
                  </a:lnTo>
                  <a:lnTo>
                    <a:pt x="1067" y="315"/>
                  </a:lnTo>
                  <a:lnTo>
                    <a:pt x="1073" y="474"/>
                  </a:lnTo>
                  <a:lnTo>
                    <a:pt x="1114" y="550"/>
                  </a:lnTo>
                  <a:lnTo>
                    <a:pt x="1099" y="612"/>
                  </a:lnTo>
                  <a:lnTo>
                    <a:pt x="1101" y="664"/>
                  </a:lnTo>
                  <a:lnTo>
                    <a:pt x="1083" y="688"/>
                  </a:lnTo>
                  <a:lnTo>
                    <a:pt x="1091" y="697"/>
                  </a:lnTo>
                  <a:lnTo>
                    <a:pt x="1045" y="712"/>
                  </a:lnTo>
                  <a:lnTo>
                    <a:pt x="1008" y="716"/>
                  </a:lnTo>
                  <a:lnTo>
                    <a:pt x="1015" y="688"/>
                  </a:lnTo>
                  <a:lnTo>
                    <a:pt x="995" y="703"/>
                  </a:lnTo>
                  <a:lnTo>
                    <a:pt x="997" y="736"/>
                  </a:lnTo>
                  <a:lnTo>
                    <a:pt x="973" y="767"/>
                  </a:lnTo>
                  <a:lnTo>
                    <a:pt x="841" y="837"/>
                  </a:lnTo>
                  <a:lnTo>
                    <a:pt x="798" y="880"/>
                  </a:lnTo>
                  <a:lnTo>
                    <a:pt x="760" y="974"/>
                  </a:lnTo>
                  <a:lnTo>
                    <a:pt x="793" y="1072"/>
                  </a:lnTo>
                  <a:lnTo>
                    <a:pt x="761" y="1073"/>
                  </a:lnTo>
                  <a:lnTo>
                    <a:pt x="619" y="1022"/>
                  </a:lnTo>
                  <a:lnTo>
                    <a:pt x="604" y="978"/>
                  </a:lnTo>
                  <a:lnTo>
                    <a:pt x="589" y="960"/>
                  </a:lnTo>
                  <a:lnTo>
                    <a:pt x="583" y="904"/>
                  </a:lnTo>
                  <a:lnTo>
                    <a:pt x="556" y="883"/>
                  </a:lnTo>
                  <a:lnTo>
                    <a:pt x="479" y="734"/>
                  </a:lnTo>
                  <a:lnTo>
                    <a:pt x="443" y="706"/>
                  </a:lnTo>
                  <a:lnTo>
                    <a:pt x="431" y="682"/>
                  </a:lnTo>
                  <a:lnTo>
                    <a:pt x="320" y="675"/>
                  </a:lnTo>
                  <a:lnTo>
                    <a:pt x="259" y="746"/>
                  </a:lnTo>
                  <a:lnTo>
                    <a:pt x="157" y="673"/>
                  </a:lnTo>
                  <a:lnTo>
                    <a:pt x="128" y="571"/>
                  </a:lnTo>
                  <a:lnTo>
                    <a:pt x="30" y="476"/>
                  </a:lnTo>
                  <a:lnTo>
                    <a:pt x="19" y="446"/>
                  </a:lnTo>
                  <a:lnTo>
                    <a:pt x="6" y="441"/>
                  </a:lnTo>
                  <a:lnTo>
                    <a:pt x="0" y="419"/>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48" name="Freeform 43"/>
            <p:cNvSpPr>
              <a:spLocks noChangeAspect="1"/>
            </p:cNvSpPr>
            <p:nvPr/>
          </p:nvSpPr>
          <p:spPr bwMode="blackWhite">
            <a:xfrm>
              <a:off x="3767358" y="3040561"/>
              <a:ext cx="1138997" cy="503859"/>
            </a:xfrm>
            <a:custGeom>
              <a:avLst/>
              <a:gdLst>
                <a:gd name="T0" fmla="*/ 36870883 w 658"/>
                <a:gd name="T1" fmla="*/ 0 h 328"/>
                <a:gd name="T2" fmla="*/ 843425153 w 658"/>
                <a:gd name="T3" fmla="*/ 49948430 h 328"/>
                <a:gd name="T4" fmla="*/ 901034848 w 658"/>
                <a:gd name="T5" fmla="*/ 95355249 h 328"/>
                <a:gd name="T6" fmla="*/ 995516928 w 658"/>
                <a:gd name="T7" fmla="*/ 90815170 h 328"/>
                <a:gd name="T8" fmla="*/ 1094608814 w 658"/>
                <a:gd name="T9" fmla="*/ 124870308 h 328"/>
                <a:gd name="T10" fmla="*/ 1124565734 w 658"/>
                <a:gd name="T11" fmla="*/ 161196970 h 328"/>
                <a:gd name="T12" fmla="*/ 1147610218 w 658"/>
                <a:gd name="T13" fmla="*/ 172548675 h 328"/>
                <a:gd name="T14" fmla="*/ 1191395040 w 658"/>
                <a:gd name="T15" fmla="*/ 306500649 h 328"/>
                <a:gd name="T16" fmla="*/ 1193699186 w 658"/>
                <a:gd name="T17" fmla="*/ 347367389 h 328"/>
                <a:gd name="T18" fmla="*/ 1223657621 w 658"/>
                <a:gd name="T19" fmla="*/ 406396047 h 328"/>
                <a:gd name="T20" fmla="*/ 1237484008 w 658"/>
                <a:gd name="T21" fmla="*/ 508562898 h 328"/>
                <a:gd name="T22" fmla="*/ 1230570057 w 658"/>
                <a:gd name="T23" fmla="*/ 540347973 h 328"/>
                <a:gd name="T24" fmla="*/ 1246700590 w 658"/>
                <a:gd name="T25" fmla="*/ 574403088 h 328"/>
                <a:gd name="T26" fmla="*/ 1311225750 w 658"/>
                <a:gd name="T27" fmla="*/ 703814936 h 328"/>
                <a:gd name="T28" fmla="*/ 725898399 w 658"/>
                <a:gd name="T29" fmla="*/ 692463231 h 328"/>
                <a:gd name="T30" fmla="*/ 285750482 w 658"/>
                <a:gd name="T31" fmla="*/ 667489782 h 328"/>
                <a:gd name="T32" fmla="*/ 297272724 w 658"/>
                <a:gd name="T33" fmla="*/ 454074414 h 328"/>
                <a:gd name="T34" fmla="*/ 0 w 658"/>
                <a:gd name="T35" fmla="*/ 426829417 h 328"/>
                <a:gd name="T36" fmla="*/ 36870883 w 658"/>
                <a:gd name="T37" fmla="*/ 0 h 3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8"/>
                <a:gd name="T58" fmla="*/ 0 h 328"/>
                <a:gd name="T59" fmla="*/ 658 w 658"/>
                <a:gd name="T60" fmla="*/ 328 h 3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8" h="328">
                  <a:moveTo>
                    <a:pt x="18" y="0"/>
                  </a:moveTo>
                  <a:lnTo>
                    <a:pt x="423" y="23"/>
                  </a:lnTo>
                  <a:lnTo>
                    <a:pt x="451" y="44"/>
                  </a:lnTo>
                  <a:lnTo>
                    <a:pt x="499" y="42"/>
                  </a:lnTo>
                  <a:lnTo>
                    <a:pt x="548" y="58"/>
                  </a:lnTo>
                  <a:lnTo>
                    <a:pt x="563" y="75"/>
                  </a:lnTo>
                  <a:lnTo>
                    <a:pt x="575" y="80"/>
                  </a:lnTo>
                  <a:lnTo>
                    <a:pt x="597" y="142"/>
                  </a:lnTo>
                  <a:lnTo>
                    <a:pt x="598" y="161"/>
                  </a:lnTo>
                  <a:lnTo>
                    <a:pt x="613" y="189"/>
                  </a:lnTo>
                  <a:lnTo>
                    <a:pt x="620" y="236"/>
                  </a:lnTo>
                  <a:lnTo>
                    <a:pt x="616" y="251"/>
                  </a:lnTo>
                  <a:lnTo>
                    <a:pt x="625" y="267"/>
                  </a:lnTo>
                  <a:lnTo>
                    <a:pt x="657" y="327"/>
                  </a:lnTo>
                  <a:lnTo>
                    <a:pt x="364" y="322"/>
                  </a:lnTo>
                  <a:lnTo>
                    <a:pt x="143" y="310"/>
                  </a:lnTo>
                  <a:lnTo>
                    <a:pt x="149" y="211"/>
                  </a:lnTo>
                  <a:lnTo>
                    <a:pt x="0" y="198"/>
                  </a:lnTo>
                  <a:lnTo>
                    <a:pt x="18" y="0"/>
                  </a:lnTo>
                </a:path>
              </a:pathLst>
            </a:custGeom>
            <a:solidFill>
              <a:schemeClr val="tx2"/>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49" name="Freeform 44"/>
            <p:cNvSpPr>
              <a:spLocks noChangeAspect="1"/>
            </p:cNvSpPr>
            <p:nvPr/>
          </p:nvSpPr>
          <p:spPr bwMode="blackWhite">
            <a:xfrm>
              <a:off x="3981171" y="3518501"/>
              <a:ext cx="1027095" cy="489279"/>
            </a:xfrm>
            <a:custGeom>
              <a:avLst/>
              <a:gdLst>
                <a:gd name="T0" fmla="*/ 39090031 w 594"/>
                <a:gd name="T1" fmla="*/ 0 h 318"/>
                <a:gd name="T2" fmla="*/ 480581039 w 594"/>
                <a:gd name="T3" fmla="*/ 25054202 h 318"/>
                <a:gd name="T4" fmla="*/ 1060035674 w 594"/>
                <a:gd name="T5" fmla="*/ 34163993 h 318"/>
                <a:gd name="T6" fmla="*/ 1094526956 w 594"/>
                <a:gd name="T7" fmla="*/ 63774601 h 318"/>
                <a:gd name="T8" fmla="*/ 1112923416 w 594"/>
                <a:gd name="T9" fmla="*/ 56941502 h 318"/>
                <a:gd name="T10" fmla="*/ 1133616975 w 594"/>
                <a:gd name="T11" fmla="*/ 91105483 h 318"/>
                <a:gd name="T12" fmla="*/ 1115222028 w 594"/>
                <a:gd name="T13" fmla="*/ 91105483 h 318"/>
                <a:gd name="T14" fmla="*/ 1096827081 w 594"/>
                <a:gd name="T15" fmla="*/ 134380789 h 318"/>
                <a:gd name="T16" fmla="*/ 1145114573 w 594"/>
                <a:gd name="T17" fmla="*/ 207265203 h 318"/>
                <a:gd name="T18" fmla="*/ 1179605855 w 594"/>
                <a:gd name="T19" fmla="*/ 220931400 h 318"/>
                <a:gd name="T20" fmla="*/ 1175007119 w 594"/>
                <a:gd name="T21" fmla="*/ 683291889 h 318"/>
                <a:gd name="T22" fmla="*/ 671432396 w 594"/>
                <a:gd name="T23" fmla="*/ 685568581 h 318"/>
                <a:gd name="T24" fmla="*/ 0 w 594"/>
                <a:gd name="T25" fmla="*/ 651404601 h 318"/>
                <a:gd name="T26" fmla="*/ 39090031 w 594"/>
                <a:gd name="T27" fmla="*/ 0 h 3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4"/>
                <a:gd name="T43" fmla="*/ 0 h 318"/>
                <a:gd name="T44" fmla="*/ 594 w 594"/>
                <a:gd name="T45" fmla="*/ 318 h 3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4" h="318">
                  <a:moveTo>
                    <a:pt x="20" y="0"/>
                  </a:moveTo>
                  <a:lnTo>
                    <a:pt x="241" y="12"/>
                  </a:lnTo>
                  <a:lnTo>
                    <a:pt x="533" y="16"/>
                  </a:lnTo>
                  <a:lnTo>
                    <a:pt x="550" y="29"/>
                  </a:lnTo>
                  <a:lnTo>
                    <a:pt x="559" y="26"/>
                  </a:lnTo>
                  <a:lnTo>
                    <a:pt x="570" y="42"/>
                  </a:lnTo>
                  <a:lnTo>
                    <a:pt x="561" y="42"/>
                  </a:lnTo>
                  <a:lnTo>
                    <a:pt x="551" y="62"/>
                  </a:lnTo>
                  <a:lnTo>
                    <a:pt x="575" y="96"/>
                  </a:lnTo>
                  <a:lnTo>
                    <a:pt x="593" y="102"/>
                  </a:lnTo>
                  <a:lnTo>
                    <a:pt x="590" y="316"/>
                  </a:lnTo>
                  <a:lnTo>
                    <a:pt x="338" y="317"/>
                  </a:lnTo>
                  <a:lnTo>
                    <a:pt x="0" y="301"/>
                  </a:lnTo>
                  <a:lnTo>
                    <a:pt x="20" y="0"/>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50" name="Freeform 45"/>
            <p:cNvSpPr>
              <a:spLocks noChangeAspect="1"/>
            </p:cNvSpPr>
            <p:nvPr/>
          </p:nvSpPr>
          <p:spPr bwMode="blackWhite">
            <a:xfrm>
              <a:off x="3843291" y="3973758"/>
              <a:ext cx="1190951" cy="550844"/>
            </a:xfrm>
            <a:custGeom>
              <a:avLst/>
              <a:gdLst>
                <a:gd name="T0" fmla="*/ 6872901 w 690"/>
                <a:gd name="T1" fmla="*/ 0 h 358"/>
                <a:gd name="T2" fmla="*/ 158091803 w 690"/>
                <a:gd name="T3" fmla="*/ 9111645 h 358"/>
                <a:gd name="T4" fmla="*/ 829411117 w 690"/>
                <a:gd name="T5" fmla="*/ 43278422 h 358"/>
                <a:gd name="T6" fmla="*/ 1328889528 w 690"/>
                <a:gd name="T7" fmla="*/ 41000134 h 358"/>
                <a:gd name="T8" fmla="*/ 1328889528 w 690"/>
                <a:gd name="T9" fmla="*/ 154890404 h 358"/>
                <a:gd name="T10" fmla="*/ 1363258549 w 690"/>
                <a:gd name="T11" fmla="*/ 396339233 h 358"/>
                <a:gd name="T12" fmla="*/ 1356384141 w 690"/>
                <a:gd name="T13" fmla="*/ 772176705 h 358"/>
                <a:gd name="T14" fmla="*/ 1246407202 w 690"/>
                <a:gd name="T15" fmla="*/ 708398234 h 358"/>
                <a:gd name="T16" fmla="*/ 1131847323 w 690"/>
                <a:gd name="T17" fmla="*/ 728898295 h 358"/>
                <a:gd name="T18" fmla="*/ 1044782057 w 690"/>
                <a:gd name="T19" fmla="*/ 758509998 h 358"/>
                <a:gd name="T20" fmla="*/ 923349281 w 690"/>
                <a:gd name="T21" fmla="*/ 760788286 h 358"/>
                <a:gd name="T22" fmla="*/ 829411117 w 690"/>
                <a:gd name="T23" fmla="*/ 701564881 h 358"/>
                <a:gd name="T24" fmla="*/ 804207974 w 690"/>
                <a:gd name="T25" fmla="*/ 728898295 h 358"/>
                <a:gd name="T26" fmla="*/ 659863336 w 690"/>
                <a:gd name="T27" fmla="*/ 662841536 h 358"/>
                <a:gd name="T28" fmla="*/ 588835335 w 690"/>
                <a:gd name="T29" fmla="*/ 640064698 h 358"/>
                <a:gd name="T30" fmla="*/ 552176355 w 690"/>
                <a:gd name="T31" fmla="*/ 603619641 h 358"/>
                <a:gd name="T32" fmla="*/ 506353008 w 690"/>
                <a:gd name="T33" fmla="*/ 601341353 h 358"/>
                <a:gd name="T34" fmla="*/ 460529661 w 690"/>
                <a:gd name="T35" fmla="*/ 560341231 h 358"/>
                <a:gd name="T36" fmla="*/ 476566926 w 690"/>
                <a:gd name="T37" fmla="*/ 143501985 h 358"/>
                <a:gd name="T38" fmla="*/ 0 w 690"/>
                <a:gd name="T39" fmla="*/ 109335216 h 358"/>
                <a:gd name="T40" fmla="*/ 6872901 w 690"/>
                <a:gd name="T41" fmla="*/ 0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0"/>
                <a:gd name="T64" fmla="*/ 0 h 358"/>
                <a:gd name="T65" fmla="*/ 690 w 690"/>
                <a:gd name="T66" fmla="*/ 358 h 3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0" h="358">
                  <a:moveTo>
                    <a:pt x="4" y="0"/>
                  </a:moveTo>
                  <a:lnTo>
                    <a:pt x="80" y="4"/>
                  </a:lnTo>
                  <a:lnTo>
                    <a:pt x="419" y="20"/>
                  </a:lnTo>
                  <a:lnTo>
                    <a:pt x="671" y="19"/>
                  </a:lnTo>
                  <a:lnTo>
                    <a:pt x="672" y="72"/>
                  </a:lnTo>
                  <a:lnTo>
                    <a:pt x="689" y="183"/>
                  </a:lnTo>
                  <a:lnTo>
                    <a:pt x="685" y="357"/>
                  </a:lnTo>
                  <a:lnTo>
                    <a:pt x="630" y="327"/>
                  </a:lnTo>
                  <a:lnTo>
                    <a:pt x="572" y="337"/>
                  </a:lnTo>
                  <a:lnTo>
                    <a:pt x="528" y="351"/>
                  </a:lnTo>
                  <a:lnTo>
                    <a:pt x="466" y="352"/>
                  </a:lnTo>
                  <a:lnTo>
                    <a:pt x="419" y="324"/>
                  </a:lnTo>
                  <a:lnTo>
                    <a:pt x="406" y="337"/>
                  </a:lnTo>
                  <a:lnTo>
                    <a:pt x="333" y="306"/>
                  </a:lnTo>
                  <a:lnTo>
                    <a:pt x="297" y="296"/>
                  </a:lnTo>
                  <a:lnTo>
                    <a:pt x="279" y="279"/>
                  </a:lnTo>
                  <a:lnTo>
                    <a:pt x="256" y="278"/>
                  </a:lnTo>
                  <a:lnTo>
                    <a:pt x="233" y="259"/>
                  </a:lnTo>
                  <a:lnTo>
                    <a:pt x="241" y="66"/>
                  </a:lnTo>
                  <a:lnTo>
                    <a:pt x="0" y="51"/>
                  </a:lnTo>
                  <a:lnTo>
                    <a:pt x="4" y="0"/>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51" name="Freeform 46"/>
            <p:cNvSpPr>
              <a:spLocks noChangeAspect="1"/>
            </p:cNvSpPr>
            <p:nvPr/>
          </p:nvSpPr>
          <p:spPr bwMode="blackWhite">
            <a:xfrm>
              <a:off x="4686551" y="2123571"/>
              <a:ext cx="897211" cy="884590"/>
            </a:xfrm>
            <a:custGeom>
              <a:avLst/>
              <a:gdLst>
                <a:gd name="T0" fmla="*/ 6895806 w 519"/>
                <a:gd name="T1" fmla="*/ 233723200 h 576"/>
                <a:gd name="T2" fmla="*/ 45967996 w 519"/>
                <a:gd name="T3" fmla="*/ 376680987 h 576"/>
                <a:gd name="T4" fmla="*/ 50564202 w 519"/>
                <a:gd name="T5" fmla="*/ 560482659 h 576"/>
                <a:gd name="T6" fmla="*/ 80443997 w 519"/>
                <a:gd name="T7" fmla="*/ 710247243 h 576"/>
                <a:gd name="T8" fmla="*/ 41371803 w 519"/>
                <a:gd name="T9" fmla="*/ 785129534 h 576"/>
                <a:gd name="T10" fmla="*/ 96532186 w 519"/>
                <a:gd name="T11" fmla="*/ 841858046 h 576"/>
                <a:gd name="T12" fmla="*/ 91935993 w 519"/>
                <a:gd name="T13" fmla="*/ 1236692908 h 576"/>
                <a:gd name="T14" fmla="*/ 843512292 w 519"/>
                <a:gd name="T15" fmla="*/ 1218538939 h 576"/>
                <a:gd name="T16" fmla="*/ 832020296 w 519"/>
                <a:gd name="T17" fmla="*/ 1141387213 h 576"/>
                <a:gd name="T18" fmla="*/ 749278037 w 519"/>
                <a:gd name="T19" fmla="*/ 1073313225 h 576"/>
                <a:gd name="T20" fmla="*/ 710204342 w 519"/>
                <a:gd name="T21" fmla="*/ 1025659624 h 576"/>
                <a:gd name="T22" fmla="*/ 606776376 w 519"/>
                <a:gd name="T23" fmla="*/ 957585636 h 576"/>
                <a:gd name="T24" fmla="*/ 611374083 w 519"/>
                <a:gd name="T25" fmla="*/ 844127481 h 576"/>
                <a:gd name="T26" fmla="*/ 588390090 w 519"/>
                <a:gd name="T27" fmla="*/ 766975566 h 576"/>
                <a:gd name="T28" fmla="*/ 673430257 w 519"/>
                <a:gd name="T29" fmla="*/ 658056280 h 576"/>
                <a:gd name="T30" fmla="*/ 668834063 w 519"/>
                <a:gd name="T31" fmla="*/ 549136994 h 576"/>
                <a:gd name="T32" fmla="*/ 806738207 w 519"/>
                <a:gd name="T33" fmla="*/ 435678840 h 576"/>
                <a:gd name="T34" fmla="*/ 838914585 w 519"/>
                <a:gd name="T35" fmla="*/ 372142118 h 576"/>
                <a:gd name="T36" fmla="*/ 1029682327 w 519"/>
                <a:gd name="T37" fmla="*/ 263222833 h 576"/>
                <a:gd name="T38" fmla="*/ 944640648 w 519"/>
                <a:gd name="T39" fmla="*/ 224646969 h 576"/>
                <a:gd name="T40" fmla="*/ 868794381 w 519"/>
                <a:gd name="T41" fmla="*/ 229185838 h 576"/>
                <a:gd name="T42" fmla="*/ 852706191 w 519"/>
                <a:gd name="T43" fmla="*/ 199686205 h 576"/>
                <a:gd name="T44" fmla="*/ 714802048 w 519"/>
                <a:gd name="T45" fmla="*/ 195147289 h 576"/>
                <a:gd name="T46" fmla="*/ 625164175 w 519"/>
                <a:gd name="T47" fmla="*/ 167918599 h 576"/>
                <a:gd name="T48" fmla="*/ 434396434 w 519"/>
                <a:gd name="T49" fmla="*/ 147495196 h 576"/>
                <a:gd name="T50" fmla="*/ 404518152 w 519"/>
                <a:gd name="T51" fmla="*/ 108919333 h 576"/>
                <a:gd name="T52" fmla="*/ 330969887 w 519"/>
                <a:gd name="T53" fmla="*/ 74882315 h 576"/>
                <a:gd name="T54" fmla="*/ 317178281 w 519"/>
                <a:gd name="T55" fmla="*/ 0 h 576"/>
                <a:gd name="T56" fmla="*/ 268912200 w 519"/>
                <a:gd name="T57" fmla="*/ 0 h 576"/>
                <a:gd name="T58" fmla="*/ 268912200 w 519"/>
                <a:gd name="T59" fmla="*/ 56728347 h 576"/>
                <a:gd name="T60" fmla="*/ 0 w 519"/>
                <a:gd name="T61" fmla="*/ 56728347 h 576"/>
                <a:gd name="T62" fmla="*/ 6895806 w 519"/>
                <a:gd name="T63" fmla="*/ 233723200 h 5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9"/>
                <a:gd name="T97" fmla="*/ 0 h 576"/>
                <a:gd name="T98" fmla="*/ 519 w 519"/>
                <a:gd name="T99" fmla="*/ 576 h 5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9" h="576">
                  <a:moveTo>
                    <a:pt x="3" y="109"/>
                  </a:moveTo>
                  <a:lnTo>
                    <a:pt x="23" y="175"/>
                  </a:lnTo>
                  <a:lnTo>
                    <a:pt x="26" y="261"/>
                  </a:lnTo>
                  <a:lnTo>
                    <a:pt x="40" y="330"/>
                  </a:lnTo>
                  <a:lnTo>
                    <a:pt x="21" y="365"/>
                  </a:lnTo>
                  <a:lnTo>
                    <a:pt x="48" y="391"/>
                  </a:lnTo>
                  <a:lnTo>
                    <a:pt x="46" y="575"/>
                  </a:lnTo>
                  <a:lnTo>
                    <a:pt x="424" y="567"/>
                  </a:lnTo>
                  <a:lnTo>
                    <a:pt x="418" y="531"/>
                  </a:lnTo>
                  <a:lnTo>
                    <a:pt x="377" y="499"/>
                  </a:lnTo>
                  <a:lnTo>
                    <a:pt x="357" y="477"/>
                  </a:lnTo>
                  <a:lnTo>
                    <a:pt x="305" y="445"/>
                  </a:lnTo>
                  <a:lnTo>
                    <a:pt x="308" y="392"/>
                  </a:lnTo>
                  <a:lnTo>
                    <a:pt x="296" y="357"/>
                  </a:lnTo>
                  <a:lnTo>
                    <a:pt x="339" y="306"/>
                  </a:lnTo>
                  <a:lnTo>
                    <a:pt x="336" y="255"/>
                  </a:lnTo>
                  <a:lnTo>
                    <a:pt x="406" y="203"/>
                  </a:lnTo>
                  <a:lnTo>
                    <a:pt x="422" y="173"/>
                  </a:lnTo>
                  <a:lnTo>
                    <a:pt x="518" y="122"/>
                  </a:lnTo>
                  <a:lnTo>
                    <a:pt x="475" y="104"/>
                  </a:lnTo>
                  <a:lnTo>
                    <a:pt x="437" y="107"/>
                  </a:lnTo>
                  <a:lnTo>
                    <a:pt x="429" y="93"/>
                  </a:lnTo>
                  <a:lnTo>
                    <a:pt x="360" y="91"/>
                  </a:lnTo>
                  <a:lnTo>
                    <a:pt x="314" y="78"/>
                  </a:lnTo>
                  <a:lnTo>
                    <a:pt x="219" y="69"/>
                  </a:lnTo>
                  <a:lnTo>
                    <a:pt x="204" y="51"/>
                  </a:lnTo>
                  <a:lnTo>
                    <a:pt x="166" y="35"/>
                  </a:lnTo>
                  <a:lnTo>
                    <a:pt x="159" y="0"/>
                  </a:lnTo>
                  <a:lnTo>
                    <a:pt x="135" y="0"/>
                  </a:lnTo>
                  <a:lnTo>
                    <a:pt x="135" y="26"/>
                  </a:lnTo>
                  <a:lnTo>
                    <a:pt x="0" y="26"/>
                  </a:lnTo>
                  <a:lnTo>
                    <a:pt x="3" y="109"/>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52" name="Freeform 47"/>
            <p:cNvSpPr>
              <a:spLocks noChangeAspect="1"/>
            </p:cNvSpPr>
            <p:nvPr/>
          </p:nvSpPr>
          <p:spPr bwMode="blackWhite">
            <a:xfrm>
              <a:off x="4746496" y="2996819"/>
              <a:ext cx="825273" cy="482800"/>
            </a:xfrm>
            <a:custGeom>
              <a:avLst/>
              <a:gdLst>
                <a:gd name="T0" fmla="*/ 0 w 478"/>
                <a:gd name="T1" fmla="*/ 63687795 h 314"/>
                <a:gd name="T2" fmla="*/ 18340088 w 478"/>
                <a:gd name="T3" fmla="*/ 102354909 h 314"/>
                <a:gd name="T4" fmla="*/ 6877911 w 478"/>
                <a:gd name="T5" fmla="*/ 143297155 h 314"/>
                <a:gd name="T6" fmla="*/ 18340088 w 478"/>
                <a:gd name="T7" fmla="*/ 234280811 h 314"/>
                <a:gd name="T8" fmla="*/ 61898177 w 478"/>
                <a:gd name="T9" fmla="*/ 366205157 h 314"/>
                <a:gd name="T10" fmla="*/ 64190309 w 478"/>
                <a:gd name="T11" fmla="*/ 407147498 h 314"/>
                <a:gd name="T12" fmla="*/ 93992564 w 478"/>
                <a:gd name="T13" fmla="*/ 470835270 h 314"/>
                <a:gd name="T14" fmla="*/ 107748405 w 478"/>
                <a:gd name="T15" fmla="*/ 570916485 h 314"/>
                <a:gd name="T16" fmla="*/ 98578340 w 478"/>
                <a:gd name="T17" fmla="*/ 605034772 h 314"/>
                <a:gd name="T18" fmla="*/ 116918445 w 478"/>
                <a:gd name="T19" fmla="*/ 639153059 h 314"/>
                <a:gd name="T20" fmla="*/ 726727057 w 478"/>
                <a:gd name="T21" fmla="*/ 623231494 h 314"/>
                <a:gd name="T22" fmla="*/ 772577261 w 478"/>
                <a:gd name="T23" fmla="*/ 675546503 h 314"/>
                <a:gd name="T24" fmla="*/ 836767735 w 478"/>
                <a:gd name="T25" fmla="*/ 520875122 h 314"/>
                <a:gd name="T26" fmla="*/ 816134010 w 478"/>
                <a:gd name="T27" fmla="*/ 461736154 h 314"/>
                <a:gd name="T28" fmla="*/ 921590235 w 478"/>
                <a:gd name="T29" fmla="*/ 370753960 h 314"/>
                <a:gd name="T30" fmla="*/ 944514582 w 478"/>
                <a:gd name="T31" fmla="*/ 307066189 h 314"/>
                <a:gd name="T32" fmla="*/ 866569990 w 478"/>
                <a:gd name="T33" fmla="*/ 209260130 h 314"/>
                <a:gd name="T34" fmla="*/ 786331567 w 478"/>
                <a:gd name="T35" fmla="*/ 106905222 h 314"/>
                <a:gd name="T36" fmla="*/ 772577261 w 478"/>
                <a:gd name="T37" fmla="*/ 0 h 314"/>
                <a:gd name="T38" fmla="*/ 20632220 w 478"/>
                <a:gd name="T39" fmla="*/ 15921571 h 314"/>
                <a:gd name="T40" fmla="*/ 0 w 478"/>
                <a:gd name="T41" fmla="*/ 13647925 h 314"/>
                <a:gd name="T42" fmla="*/ 0 w 478"/>
                <a:gd name="T43" fmla="*/ 63687795 h 3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8"/>
                <a:gd name="T67" fmla="*/ 0 h 314"/>
                <a:gd name="T68" fmla="*/ 478 w 478"/>
                <a:gd name="T69" fmla="*/ 314 h 3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8" h="314">
                  <a:moveTo>
                    <a:pt x="0" y="29"/>
                  </a:moveTo>
                  <a:lnTo>
                    <a:pt x="9" y="47"/>
                  </a:lnTo>
                  <a:lnTo>
                    <a:pt x="4" y="66"/>
                  </a:lnTo>
                  <a:lnTo>
                    <a:pt x="9" y="109"/>
                  </a:lnTo>
                  <a:lnTo>
                    <a:pt x="31" y="170"/>
                  </a:lnTo>
                  <a:lnTo>
                    <a:pt x="32" y="189"/>
                  </a:lnTo>
                  <a:lnTo>
                    <a:pt x="47" y="218"/>
                  </a:lnTo>
                  <a:lnTo>
                    <a:pt x="54" y="265"/>
                  </a:lnTo>
                  <a:lnTo>
                    <a:pt x="50" y="280"/>
                  </a:lnTo>
                  <a:lnTo>
                    <a:pt x="59" y="296"/>
                  </a:lnTo>
                  <a:lnTo>
                    <a:pt x="367" y="289"/>
                  </a:lnTo>
                  <a:lnTo>
                    <a:pt x="390" y="313"/>
                  </a:lnTo>
                  <a:lnTo>
                    <a:pt x="422" y="241"/>
                  </a:lnTo>
                  <a:lnTo>
                    <a:pt x="412" y="214"/>
                  </a:lnTo>
                  <a:lnTo>
                    <a:pt x="465" y="172"/>
                  </a:lnTo>
                  <a:lnTo>
                    <a:pt x="477" y="142"/>
                  </a:lnTo>
                  <a:lnTo>
                    <a:pt x="438" y="97"/>
                  </a:lnTo>
                  <a:lnTo>
                    <a:pt x="397" y="50"/>
                  </a:lnTo>
                  <a:lnTo>
                    <a:pt x="390" y="0"/>
                  </a:lnTo>
                  <a:lnTo>
                    <a:pt x="10" y="7"/>
                  </a:lnTo>
                  <a:lnTo>
                    <a:pt x="0" y="6"/>
                  </a:lnTo>
                  <a:lnTo>
                    <a:pt x="0" y="29"/>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53" name="Freeform 48"/>
            <p:cNvSpPr>
              <a:spLocks noChangeAspect="1"/>
            </p:cNvSpPr>
            <p:nvPr/>
          </p:nvSpPr>
          <p:spPr bwMode="blackWhite">
            <a:xfrm>
              <a:off x="4831429" y="3416580"/>
              <a:ext cx="919191" cy="706376"/>
            </a:xfrm>
            <a:custGeom>
              <a:avLst/>
              <a:gdLst>
                <a:gd name="T0" fmla="*/ 61989646 w 532"/>
                <a:gd name="T1" fmla="*/ 145198385 h 460"/>
                <a:gd name="T2" fmla="*/ 94133645 w 532"/>
                <a:gd name="T3" fmla="*/ 172422979 h 460"/>
                <a:gd name="T4" fmla="*/ 112501020 w 532"/>
                <a:gd name="T5" fmla="*/ 165616830 h 460"/>
                <a:gd name="T6" fmla="*/ 135460588 w 532"/>
                <a:gd name="T7" fmla="*/ 197379862 h 460"/>
                <a:gd name="T8" fmla="*/ 117093236 w 532"/>
                <a:gd name="T9" fmla="*/ 197379862 h 460"/>
                <a:gd name="T10" fmla="*/ 96428997 w 532"/>
                <a:gd name="T11" fmla="*/ 242753730 h 460"/>
                <a:gd name="T12" fmla="*/ 142348156 w 532"/>
                <a:gd name="T13" fmla="*/ 315353653 h 460"/>
                <a:gd name="T14" fmla="*/ 179082859 w 532"/>
                <a:gd name="T15" fmla="*/ 328965950 h 460"/>
                <a:gd name="T16" fmla="*/ 174490643 w 532"/>
                <a:gd name="T17" fmla="*/ 789517940 h 460"/>
                <a:gd name="T18" fmla="*/ 176787507 w 532"/>
                <a:gd name="T19" fmla="*/ 900685723 h 460"/>
                <a:gd name="T20" fmla="*/ 881637788 w 532"/>
                <a:gd name="T21" fmla="*/ 875728840 h 460"/>
                <a:gd name="T22" fmla="*/ 888525356 w 532"/>
                <a:gd name="T23" fmla="*/ 943790325 h 460"/>
                <a:gd name="T24" fmla="*/ 858678221 w 532"/>
                <a:gd name="T25" fmla="*/ 986896435 h 460"/>
                <a:gd name="T26" fmla="*/ 966586978 w 532"/>
                <a:gd name="T27" fmla="*/ 980090287 h 460"/>
                <a:gd name="T28" fmla="*/ 984954330 w 532"/>
                <a:gd name="T29" fmla="*/ 943790325 h 460"/>
                <a:gd name="T30" fmla="*/ 984954330 w 532"/>
                <a:gd name="T31" fmla="*/ 900685723 h 460"/>
                <a:gd name="T32" fmla="*/ 1010210761 w 532"/>
                <a:gd name="T33" fmla="*/ 868922692 h 460"/>
                <a:gd name="T34" fmla="*/ 1019393681 w 532"/>
                <a:gd name="T35" fmla="*/ 839428879 h 460"/>
                <a:gd name="T36" fmla="*/ 1046945464 w 532"/>
                <a:gd name="T37" fmla="*/ 832622730 h 460"/>
                <a:gd name="T38" fmla="*/ 1053833032 w 532"/>
                <a:gd name="T39" fmla="*/ 766830275 h 460"/>
                <a:gd name="T40" fmla="*/ 1017098329 w 532"/>
                <a:gd name="T41" fmla="*/ 757754908 h 460"/>
                <a:gd name="T42" fmla="*/ 989546546 w 532"/>
                <a:gd name="T43" fmla="*/ 707842650 h 460"/>
                <a:gd name="T44" fmla="*/ 950516491 w 532"/>
                <a:gd name="T45" fmla="*/ 592138125 h 460"/>
                <a:gd name="T46" fmla="*/ 909189572 w 532"/>
                <a:gd name="T47" fmla="*/ 571719679 h 460"/>
                <a:gd name="T48" fmla="*/ 858678221 w 532"/>
                <a:gd name="T49" fmla="*/ 528613569 h 460"/>
                <a:gd name="T50" fmla="*/ 840310869 w 532"/>
                <a:gd name="T51" fmla="*/ 467358233 h 460"/>
                <a:gd name="T52" fmla="*/ 870158005 w 532"/>
                <a:gd name="T53" fmla="*/ 372072059 h 460"/>
                <a:gd name="T54" fmla="*/ 844903085 w 532"/>
                <a:gd name="T55" fmla="*/ 351652106 h 460"/>
                <a:gd name="T56" fmla="*/ 782913274 w 532"/>
                <a:gd name="T57" fmla="*/ 353921325 h 460"/>
                <a:gd name="T58" fmla="*/ 771433490 w 532"/>
                <a:gd name="T59" fmla="*/ 297202918 h 460"/>
                <a:gd name="T60" fmla="*/ 670412300 w 532"/>
                <a:gd name="T61" fmla="*/ 183767565 h 460"/>
                <a:gd name="T62" fmla="*/ 645157381 w 532"/>
                <a:gd name="T63" fmla="*/ 88479954 h 460"/>
                <a:gd name="T64" fmla="*/ 656637165 w 532"/>
                <a:gd name="T65" fmla="*/ 52181501 h 460"/>
                <a:gd name="T66" fmla="*/ 610718030 w 532"/>
                <a:gd name="T67" fmla="*/ 0 h 460"/>
                <a:gd name="T68" fmla="*/ 0 w 532"/>
                <a:gd name="T69" fmla="*/ 15881522 h 460"/>
                <a:gd name="T70" fmla="*/ 61989646 w 532"/>
                <a:gd name="T71" fmla="*/ 145198385 h 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2"/>
                <a:gd name="T109" fmla="*/ 0 h 460"/>
                <a:gd name="T110" fmla="*/ 532 w 532"/>
                <a:gd name="T111" fmla="*/ 460 h 4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2" h="460">
                  <a:moveTo>
                    <a:pt x="31" y="67"/>
                  </a:moveTo>
                  <a:lnTo>
                    <a:pt x="47" y="80"/>
                  </a:lnTo>
                  <a:lnTo>
                    <a:pt x="57" y="77"/>
                  </a:lnTo>
                  <a:lnTo>
                    <a:pt x="68" y="92"/>
                  </a:lnTo>
                  <a:lnTo>
                    <a:pt x="59" y="92"/>
                  </a:lnTo>
                  <a:lnTo>
                    <a:pt x="49" y="113"/>
                  </a:lnTo>
                  <a:lnTo>
                    <a:pt x="72" y="147"/>
                  </a:lnTo>
                  <a:lnTo>
                    <a:pt x="90" y="153"/>
                  </a:lnTo>
                  <a:lnTo>
                    <a:pt x="88" y="367"/>
                  </a:lnTo>
                  <a:lnTo>
                    <a:pt x="89" y="419"/>
                  </a:lnTo>
                  <a:lnTo>
                    <a:pt x="444" y="407"/>
                  </a:lnTo>
                  <a:lnTo>
                    <a:pt x="447" y="439"/>
                  </a:lnTo>
                  <a:lnTo>
                    <a:pt x="433" y="459"/>
                  </a:lnTo>
                  <a:lnTo>
                    <a:pt x="487" y="456"/>
                  </a:lnTo>
                  <a:lnTo>
                    <a:pt x="496" y="439"/>
                  </a:lnTo>
                  <a:lnTo>
                    <a:pt x="496" y="419"/>
                  </a:lnTo>
                  <a:lnTo>
                    <a:pt x="509" y="404"/>
                  </a:lnTo>
                  <a:lnTo>
                    <a:pt x="513" y="390"/>
                  </a:lnTo>
                  <a:lnTo>
                    <a:pt x="527" y="387"/>
                  </a:lnTo>
                  <a:lnTo>
                    <a:pt x="531" y="357"/>
                  </a:lnTo>
                  <a:lnTo>
                    <a:pt x="512" y="352"/>
                  </a:lnTo>
                  <a:lnTo>
                    <a:pt x="499" y="329"/>
                  </a:lnTo>
                  <a:lnTo>
                    <a:pt x="479" y="275"/>
                  </a:lnTo>
                  <a:lnTo>
                    <a:pt x="458" y="266"/>
                  </a:lnTo>
                  <a:lnTo>
                    <a:pt x="432" y="246"/>
                  </a:lnTo>
                  <a:lnTo>
                    <a:pt x="423" y="217"/>
                  </a:lnTo>
                  <a:lnTo>
                    <a:pt x="438" y="173"/>
                  </a:lnTo>
                  <a:lnTo>
                    <a:pt x="426" y="164"/>
                  </a:lnTo>
                  <a:lnTo>
                    <a:pt x="394" y="165"/>
                  </a:lnTo>
                  <a:lnTo>
                    <a:pt x="389" y="138"/>
                  </a:lnTo>
                  <a:lnTo>
                    <a:pt x="338" y="85"/>
                  </a:lnTo>
                  <a:lnTo>
                    <a:pt x="325" y="41"/>
                  </a:lnTo>
                  <a:lnTo>
                    <a:pt x="331" y="24"/>
                  </a:lnTo>
                  <a:lnTo>
                    <a:pt x="308" y="0"/>
                  </a:lnTo>
                  <a:lnTo>
                    <a:pt x="0" y="7"/>
                  </a:lnTo>
                  <a:lnTo>
                    <a:pt x="31" y="67"/>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54" name="Freeform 49"/>
            <p:cNvSpPr>
              <a:spLocks noChangeAspect="1"/>
            </p:cNvSpPr>
            <p:nvPr/>
          </p:nvSpPr>
          <p:spPr bwMode="blackWhite">
            <a:xfrm>
              <a:off x="5004271" y="4029052"/>
              <a:ext cx="697386" cy="591136"/>
            </a:xfrm>
            <a:custGeom>
              <a:avLst/>
              <a:gdLst>
                <a:gd name="T0" fmla="*/ 32084102 w 404"/>
                <a:gd name="T1" fmla="*/ 281236076 h 360"/>
                <a:gd name="T2" fmla="*/ 22917213 w 404"/>
                <a:gd name="T3" fmla="*/ 678845102 h 360"/>
                <a:gd name="T4" fmla="*/ 41250984 w 404"/>
                <a:gd name="T5" fmla="*/ 703089333 h 360"/>
                <a:gd name="T6" fmla="*/ 98542503 w 404"/>
                <a:gd name="T7" fmla="*/ 703089333 h 360"/>
                <a:gd name="T8" fmla="*/ 100834247 w 404"/>
                <a:gd name="T9" fmla="*/ 824312097 h 360"/>
                <a:gd name="T10" fmla="*/ 575213019 w 404"/>
                <a:gd name="T11" fmla="*/ 814614083 h 360"/>
                <a:gd name="T12" fmla="*/ 566046136 w 404"/>
                <a:gd name="T13" fmla="*/ 690966412 h 360"/>
                <a:gd name="T14" fmla="*/ 605005388 w 404"/>
                <a:gd name="T15" fmla="*/ 552774137 h 360"/>
                <a:gd name="T16" fmla="*/ 664590126 w 404"/>
                <a:gd name="T17" fmla="*/ 460645416 h 360"/>
                <a:gd name="T18" fmla="*/ 662298405 w 404"/>
                <a:gd name="T19" fmla="*/ 433976279 h 360"/>
                <a:gd name="T20" fmla="*/ 705839588 w 404"/>
                <a:gd name="T21" fmla="*/ 346695659 h 360"/>
                <a:gd name="T22" fmla="*/ 728756795 w 404"/>
                <a:gd name="T23" fmla="*/ 254566939 h 360"/>
                <a:gd name="T24" fmla="*/ 719589912 w 404"/>
                <a:gd name="T25" fmla="*/ 247293831 h 360"/>
                <a:gd name="T26" fmla="*/ 760840884 w 404"/>
                <a:gd name="T27" fmla="*/ 210926629 h 360"/>
                <a:gd name="T28" fmla="*/ 797507094 w 404"/>
                <a:gd name="T29" fmla="*/ 128495923 h 360"/>
                <a:gd name="T30" fmla="*/ 783756581 w 404"/>
                <a:gd name="T31" fmla="*/ 109099893 h 360"/>
                <a:gd name="T32" fmla="*/ 676047219 w 404"/>
                <a:gd name="T33" fmla="*/ 116373001 h 360"/>
                <a:gd name="T34" fmla="*/ 705839588 w 404"/>
                <a:gd name="T35" fmla="*/ 70309422 h 360"/>
                <a:gd name="T36" fmla="*/ 698964426 w 404"/>
                <a:gd name="T37" fmla="*/ 0 h 360"/>
                <a:gd name="T38" fmla="*/ 0 w 404"/>
                <a:gd name="T39" fmla="*/ 24244237 h 360"/>
                <a:gd name="T40" fmla="*/ 32084102 w 404"/>
                <a:gd name="T41" fmla="*/ 281236076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4"/>
                <a:gd name="T64" fmla="*/ 0 h 360"/>
                <a:gd name="T65" fmla="*/ 404 w 404"/>
                <a:gd name="T66" fmla="*/ 360 h 3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4" h="360">
                  <a:moveTo>
                    <a:pt x="16" y="122"/>
                  </a:moveTo>
                  <a:lnTo>
                    <a:pt x="12" y="296"/>
                  </a:lnTo>
                  <a:lnTo>
                    <a:pt x="21" y="306"/>
                  </a:lnTo>
                  <a:lnTo>
                    <a:pt x="50" y="306"/>
                  </a:lnTo>
                  <a:lnTo>
                    <a:pt x="51" y="359"/>
                  </a:lnTo>
                  <a:lnTo>
                    <a:pt x="291" y="355"/>
                  </a:lnTo>
                  <a:lnTo>
                    <a:pt x="286" y="301"/>
                  </a:lnTo>
                  <a:lnTo>
                    <a:pt x="306" y="241"/>
                  </a:lnTo>
                  <a:lnTo>
                    <a:pt x="336" y="201"/>
                  </a:lnTo>
                  <a:lnTo>
                    <a:pt x="334" y="189"/>
                  </a:lnTo>
                  <a:lnTo>
                    <a:pt x="356" y="151"/>
                  </a:lnTo>
                  <a:lnTo>
                    <a:pt x="368" y="111"/>
                  </a:lnTo>
                  <a:lnTo>
                    <a:pt x="364" y="108"/>
                  </a:lnTo>
                  <a:lnTo>
                    <a:pt x="384" y="92"/>
                  </a:lnTo>
                  <a:lnTo>
                    <a:pt x="403" y="56"/>
                  </a:lnTo>
                  <a:lnTo>
                    <a:pt x="396" y="48"/>
                  </a:lnTo>
                  <a:lnTo>
                    <a:pt x="342" y="51"/>
                  </a:lnTo>
                  <a:lnTo>
                    <a:pt x="356" y="31"/>
                  </a:lnTo>
                  <a:lnTo>
                    <a:pt x="353" y="0"/>
                  </a:lnTo>
                  <a:lnTo>
                    <a:pt x="0" y="11"/>
                  </a:lnTo>
                  <a:lnTo>
                    <a:pt x="16" y="122"/>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55" name="Freeform 50"/>
            <p:cNvSpPr>
              <a:spLocks noChangeAspect="1"/>
            </p:cNvSpPr>
            <p:nvPr/>
          </p:nvSpPr>
          <p:spPr bwMode="blackWhite">
            <a:xfrm>
              <a:off x="5094192" y="4615328"/>
              <a:ext cx="787307" cy="602687"/>
            </a:xfrm>
            <a:custGeom>
              <a:avLst/>
              <a:gdLst>
                <a:gd name="T0" fmla="*/ 0 w 456"/>
                <a:gd name="T1" fmla="*/ 6788062 h 393"/>
                <a:gd name="T2" fmla="*/ 9170233 w 456"/>
                <a:gd name="T3" fmla="*/ 233057302 h 393"/>
                <a:gd name="T4" fmla="*/ 91703834 w 456"/>
                <a:gd name="T5" fmla="*/ 395972328 h 393"/>
                <a:gd name="T6" fmla="*/ 61900964 w 456"/>
                <a:gd name="T7" fmla="*/ 529470328 h 393"/>
                <a:gd name="T8" fmla="*/ 66485324 w 456"/>
                <a:gd name="T9" fmla="*/ 638079278 h 393"/>
                <a:gd name="T10" fmla="*/ 29804392 w 456"/>
                <a:gd name="T11" fmla="*/ 692385259 h 393"/>
                <a:gd name="T12" fmla="*/ 45852672 w 456"/>
                <a:gd name="T13" fmla="*/ 708223061 h 393"/>
                <a:gd name="T14" fmla="*/ 165067208 w 456"/>
                <a:gd name="T15" fmla="*/ 694646942 h 393"/>
                <a:gd name="T16" fmla="*/ 314087647 w 456"/>
                <a:gd name="T17" fmla="*/ 737638487 h 393"/>
                <a:gd name="T18" fmla="*/ 359938796 w 456"/>
                <a:gd name="T19" fmla="*/ 694646942 h 393"/>
                <a:gd name="T20" fmla="*/ 504373412 w 456"/>
                <a:gd name="T21" fmla="*/ 760265853 h 393"/>
                <a:gd name="T22" fmla="*/ 518129512 w 456"/>
                <a:gd name="T23" fmla="*/ 796468021 h 393"/>
                <a:gd name="T24" fmla="*/ 575444582 w 456"/>
                <a:gd name="T25" fmla="*/ 825883447 h 393"/>
                <a:gd name="T26" fmla="*/ 602955272 w 456"/>
                <a:gd name="T27" fmla="*/ 791943150 h 393"/>
                <a:gd name="T28" fmla="*/ 674026443 w 456"/>
                <a:gd name="T29" fmla="*/ 821358576 h 393"/>
                <a:gd name="T30" fmla="*/ 715293233 w 456"/>
                <a:gd name="T31" fmla="*/ 796468021 h 393"/>
                <a:gd name="T32" fmla="*/ 706123003 w 456"/>
                <a:gd name="T33" fmla="*/ 746689735 h 393"/>
                <a:gd name="T34" fmla="*/ 823047023 w 456"/>
                <a:gd name="T35" fmla="*/ 791943150 h 393"/>
                <a:gd name="T36" fmla="*/ 820753333 w 456"/>
                <a:gd name="T37" fmla="*/ 839459566 h 393"/>
                <a:gd name="T38" fmla="*/ 900994733 w 456"/>
                <a:gd name="T39" fmla="*/ 778366843 h 393"/>
                <a:gd name="T40" fmla="*/ 827631383 w 456"/>
                <a:gd name="T41" fmla="*/ 769315596 h 393"/>
                <a:gd name="T42" fmla="*/ 774901994 w 456"/>
                <a:gd name="T43" fmla="*/ 703698190 h 393"/>
                <a:gd name="T44" fmla="*/ 841387483 w 456"/>
                <a:gd name="T45" fmla="*/ 629029536 h 393"/>
                <a:gd name="T46" fmla="*/ 841387483 w 456"/>
                <a:gd name="T47" fmla="*/ 581513120 h 393"/>
                <a:gd name="T48" fmla="*/ 765731764 w 456"/>
                <a:gd name="T49" fmla="*/ 649393715 h 393"/>
                <a:gd name="T50" fmla="*/ 731341513 w 456"/>
                <a:gd name="T51" fmla="*/ 629029536 h 393"/>
                <a:gd name="T52" fmla="*/ 765731764 w 456"/>
                <a:gd name="T53" fmla="*/ 590562863 h 393"/>
                <a:gd name="T54" fmla="*/ 680904493 w 456"/>
                <a:gd name="T55" fmla="*/ 617715100 h 393"/>
                <a:gd name="T56" fmla="*/ 628175293 w 456"/>
                <a:gd name="T57" fmla="*/ 592826051 h 393"/>
                <a:gd name="T58" fmla="*/ 641929883 w 456"/>
                <a:gd name="T59" fmla="*/ 552097694 h 393"/>
                <a:gd name="T60" fmla="*/ 779486354 w 456"/>
                <a:gd name="T61" fmla="*/ 581513120 h 393"/>
                <a:gd name="T62" fmla="*/ 724463463 w 456"/>
                <a:gd name="T63" fmla="*/ 481953912 h 393"/>
                <a:gd name="T64" fmla="*/ 735927384 w 456"/>
                <a:gd name="T65" fmla="*/ 409548447 h 393"/>
                <a:gd name="T66" fmla="*/ 419547652 w 456"/>
                <a:gd name="T67" fmla="*/ 423124566 h 393"/>
                <a:gd name="T68" fmla="*/ 453936392 w 456"/>
                <a:gd name="T69" fmla="*/ 269260788 h 393"/>
                <a:gd name="T70" fmla="*/ 511251462 w 456"/>
                <a:gd name="T71" fmla="*/ 187804028 h 393"/>
                <a:gd name="T72" fmla="*/ 492911002 w 456"/>
                <a:gd name="T73" fmla="*/ 167439850 h 393"/>
                <a:gd name="T74" fmla="*/ 472276852 w 456"/>
                <a:gd name="T75" fmla="*/ 0 h 393"/>
                <a:gd name="T76" fmla="*/ 0 w 456"/>
                <a:gd name="T77" fmla="*/ 6788062 h 3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6"/>
                <a:gd name="T118" fmla="*/ 0 h 393"/>
                <a:gd name="T119" fmla="*/ 456 w 456"/>
                <a:gd name="T120" fmla="*/ 393 h 3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6" h="393">
                  <a:moveTo>
                    <a:pt x="0" y="3"/>
                  </a:moveTo>
                  <a:lnTo>
                    <a:pt x="5" y="109"/>
                  </a:lnTo>
                  <a:lnTo>
                    <a:pt x="46" y="185"/>
                  </a:lnTo>
                  <a:lnTo>
                    <a:pt x="31" y="247"/>
                  </a:lnTo>
                  <a:lnTo>
                    <a:pt x="34" y="298"/>
                  </a:lnTo>
                  <a:lnTo>
                    <a:pt x="15" y="323"/>
                  </a:lnTo>
                  <a:lnTo>
                    <a:pt x="23" y="331"/>
                  </a:lnTo>
                  <a:lnTo>
                    <a:pt x="83" y="324"/>
                  </a:lnTo>
                  <a:lnTo>
                    <a:pt x="159" y="344"/>
                  </a:lnTo>
                  <a:lnTo>
                    <a:pt x="182" y="324"/>
                  </a:lnTo>
                  <a:lnTo>
                    <a:pt x="255" y="355"/>
                  </a:lnTo>
                  <a:lnTo>
                    <a:pt x="261" y="372"/>
                  </a:lnTo>
                  <a:lnTo>
                    <a:pt x="290" y="386"/>
                  </a:lnTo>
                  <a:lnTo>
                    <a:pt x="304" y="370"/>
                  </a:lnTo>
                  <a:lnTo>
                    <a:pt x="340" y="383"/>
                  </a:lnTo>
                  <a:lnTo>
                    <a:pt x="361" y="372"/>
                  </a:lnTo>
                  <a:lnTo>
                    <a:pt x="357" y="349"/>
                  </a:lnTo>
                  <a:lnTo>
                    <a:pt x="416" y="370"/>
                  </a:lnTo>
                  <a:lnTo>
                    <a:pt x="414" y="392"/>
                  </a:lnTo>
                  <a:lnTo>
                    <a:pt x="455" y="363"/>
                  </a:lnTo>
                  <a:lnTo>
                    <a:pt x="418" y="359"/>
                  </a:lnTo>
                  <a:lnTo>
                    <a:pt x="391" y="329"/>
                  </a:lnTo>
                  <a:lnTo>
                    <a:pt x="425" y="294"/>
                  </a:lnTo>
                  <a:lnTo>
                    <a:pt x="425" y="272"/>
                  </a:lnTo>
                  <a:lnTo>
                    <a:pt x="387" y="303"/>
                  </a:lnTo>
                  <a:lnTo>
                    <a:pt x="369" y="294"/>
                  </a:lnTo>
                  <a:lnTo>
                    <a:pt x="386" y="276"/>
                  </a:lnTo>
                  <a:lnTo>
                    <a:pt x="344" y="288"/>
                  </a:lnTo>
                  <a:lnTo>
                    <a:pt x="317" y="277"/>
                  </a:lnTo>
                  <a:lnTo>
                    <a:pt x="324" y="258"/>
                  </a:lnTo>
                  <a:lnTo>
                    <a:pt x="394" y="272"/>
                  </a:lnTo>
                  <a:lnTo>
                    <a:pt x="366" y="225"/>
                  </a:lnTo>
                  <a:lnTo>
                    <a:pt x="371" y="191"/>
                  </a:lnTo>
                  <a:lnTo>
                    <a:pt x="212" y="198"/>
                  </a:lnTo>
                  <a:lnTo>
                    <a:pt x="229" y="126"/>
                  </a:lnTo>
                  <a:lnTo>
                    <a:pt x="258" y="88"/>
                  </a:lnTo>
                  <a:lnTo>
                    <a:pt x="249" y="78"/>
                  </a:lnTo>
                  <a:lnTo>
                    <a:pt x="238" y="0"/>
                  </a:lnTo>
                  <a:lnTo>
                    <a:pt x="0" y="3"/>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56" name="Freeform 51"/>
            <p:cNvSpPr>
              <a:spLocks noChangeAspect="1"/>
            </p:cNvSpPr>
            <p:nvPr/>
          </p:nvSpPr>
          <p:spPr bwMode="blackWhite">
            <a:xfrm>
              <a:off x="5493840" y="2369830"/>
              <a:ext cx="785308" cy="356429"/>
            </a:xfrm>
            <a:custGeom>
              <a:avLst/>
              <a:gdLst>
                <a:gd name="T0" fmla="*/ 323034194 w 455"/>
                <a:gd name="T1" fmla="*/ 324737240 h 232"/>
                <a:gd name="T2" fmla="*/ 336779490 w 455"/>
                <a:gd name="T3" fmla="*/ 354258662 h 232"/>
                <a:gd name="T4" fmla="*/ 366562980 w 455"/>
                <a:gd name="T5" fmla="*/ 365611662 h 232"/>
                <a:gd name="T6" fmla="*/ 410093370 w 455"/>
                <a:gd name="T7" fmla="*/ 497323759 h 232"/>
                <a:gd name="T8" fmla="*/ 490278293 w 455"/>
                <a:gd name="T9" fmla="*/ 315653030 h 232"/>
                <a:gd name="T10" fmla="*/ 531517203 w 455"/>
                <a:gd name="T11" fmla="*/ 322465433 h 232"/>
                <a:gd name="T12" fmla="*/ 581920147 w 455"/>
                <a:gd name="T13" fmla="*/ 297486117 h 232"/>
                <a:gd name="T14" fmla="*/ 668977718 w 455"/>
                <a:gd name="T15" fmla="*/ 297486117 h 232"/>
                <a:gd name="T16" fmla="*/ 698761208 w 455"/>
                <a:gd name="T17" fmla="*/ 252068081 h 232"/>
                <a:gd name="T18" fmla="*/ 863715526 w 455"/>
                <a:gd name="T19" fmla="*/ 258880485 h 232"/>
                <a:gd name="T20" fmla="*/ 898080277 w 455"/>
                <a:gd name="T21" fmla="*/ 229359063 h 232"/>
                <a:gd name="T22" fmla="*/ 845387457 w 455"/>
                <a:gd name="T23" fmla="*/ 161233471 h 232"/>
                <a:gd name="T24" fmla="*/ 740000118 w 455"/>
                <a:gd name="T25" fmla="*/ 163503769 h 232"/>
                <a:gd name="T26" fmla="*/ 659813684 w 455"/>
                <a:gd name="T27" fmla="*/ 152149260 h 232"/>
                <a:gd name="T28" fmla="*/ 554426534 w 455"/>
                <a:gd name="T29" fmla="*/ 152149260 h 232"/>
                <a:gd name="T30" fmla="*/ 520061782 w 455"/>
                <a:gd name="T31" fmla="*/ 208921852 h 232"/>
                <a:gd name="T32" fmla="*/ 467368962 w 455"/>
                <a:gd name="T33" fmla="*/ 177128577 h 232"/>
                <a:gd name="T34" fmla="*/ 412384756 w 455"/>
                <a:gd name="T35" fmla="*/ 181670682 h 232"/>
                <a:gd name="T36" fmla="*/ 391765207 w 455"/>
                <a:gd name="T37" fmla="*/ 122627839 h 232"/>
                <a:gd name="T38" fmla="*/ 274922636 w 455"/>
                <a:gd name="T39" fmla="*/ 111273330 h 232"/>
                <a:gd name="T40" fmla="*/ 261175829 w 455"/>
                <a:gd name="T41" fmla="*/ 90836095 h 232"/>
                <a:gd name="T42" fmla="*/ 311578773 w 455"/>
                <a:gd name="T43" fmla="*/ 27251135 h 232"/>
                <a:gd name="T44" fmla="*/ 355109069 w 455"/>
                <a:gd name="T45" fmla="*/ 20437217 h 232"/>
                <a:gd name="T46" fmla="*/ 311578773 w 455"/>
                <a:gd name="T47" fmla="*/ 0 h 232"/>
                <a:gd name="T48" fmla="*/ 249721919 w 455"/>
                <a:gd name="T49" fmla="*/ 18166919 h 232"/>
                <a:gd name="T50" fmla="*/ 137460563 w 455"/>
                <a:gd name="T51" fmla="*/ 143065050 h 232"/>
                <a:gd name="T52" fmla="*/ 82476333 w 455"/>
                <a:gd name="T53" fmla="*/ 149878962 h 232"/>
                <a:gd name="T54" fmla="*/ 0 w 455"/>
                <a:gd name="T55" fmla="*/ 213462449 h 232"/>
                <a:gd name="T56" fmla="*/ 323034194 w 455"/>
                <a:gd name="T57" fmla="*/ 324737240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5"/>
                <a:gd name="T88" fmla="*/ 0 h 232"/>
                <a:gd name="T89" fmla="*/ 455 w 455"/>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5" h="232">
                  <a:moveTo>
                    <a:pt x="163" y="151"/>
                  </a:moveTo>
                  <a:lnTo>
                    <a:pt x="170" y="165"/>
                  </a:lnTo>
                  <a:lnTo>
                    <a:pt x="185" y="170"/>
                  </a:lnTo>
                  <a:lnTo>
                    <a:pt x="207" y="231"/>
                  </a:lnTo>
                  <a:lnTo>
                    <a:pt x="248" y="147"/>
                  </a:lnTo>
                  <a:lnTo>
                    <a:pt x="269" y="150"/>
                  </a:lnTo>
                  <a:lnTo>
                    <a:pt x="294" y="138"/>
                  </a:lnTo>
                  <a:lnTo>
                    <a:pt x="338" y="138"/>
                  </a:lnTo>
                  <a:lnTo>
                    <a:pt x="353" y="117"/>
                  </a:lnTo>
                  <a:lnTo>
                    <a:pt x="437" y="120"/>
                  </a:lnTo>
                  <a:lnTo>
                    <a:pt x="454" y="107"/>
                  </a:lnTo>
                  <a:lnTo>
                    <a:pt x="427" y="75"/>
                  </a:lnTo>
                  <a:lnTo>
                    <a:pt x="374" y="76"/>
                  </a:lnTo>
                  <a:lnTo>
                    <a:pt x="333" y="71"/>
                  </a:lnTo>
                  <a:lnTo>
                    <a:pt x="280" y="71"/>
                  </a:lnTo>
                  <a:lnTo>
                    <a:pt x="263" y="97"/>
                  </a:lnTo>
                  <a:lnTo>
                    <a:pt x="236" y="82"/>
                  </a:lnTo>
                  <a:lnTo>
                    <a:pt x="208" y="84"/>
                  </a:lnTo>
                  <a:lnTo>
                    <a:pt x="198" y="57"/>
                  </a:lnTo>
                  <a:lnTo>
                    <a:pt x="139" y="52"/>
                  </a:lnTo>
                  <a:lnTo>
                    <a:pt x="132" y="42"/>
                  </a:lnTo>
                  <a:lnTo>
                    <a:pt x="158" y="13"/>
                  </a:lnTo>
                  <a:lnTo>
                    <a:pt x="180" y="10"/>
                  </a:lnTo>
                  <a:lnTo>
                    <a:pt x="158" y="0"/>
                  </a:lnTo>
                  <a:lnTo>
                    <a:pt x="126" y="8"/>
                  </a:lnTo>
                  <a:lnTo>
                    <a:pt x="70" y="66"/>
                  </a:lnTo>
                  <a:lnTo>
                    <a:pt x="42" y="70"/>
                  </a:lnTo>
                  <a:lnTo>
                    <a:pt x="0" y="99"/>
                  </a:lnTo>
                  <a:lnTo>
                    <a:pt x="163" y="151"/>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57" name="Freeform 52"/>
            <p:cNvSpPr>
              <a:spLocks noChangeAspect="1"/>
            </p:cNvSpPr>
            <p:nvPr/>
          </p:nvSpPr>
          <p:spPr bwMode="blackWhite">
            <a:xfrm>
              <a:off x="6001394" y="2590167"/>
              <a:ext cx="533530" cy="639952"/>
            </a:xfrm>
            <a:custGeom>
              <a:avLst/>
              <a:gdLst>
                <a:gd name="T0" fmla="*/ 68785468 w 309"/>
                <a:gd name="T1" fmla="*/ 743226288 h 417"/>
                <a:gd name="T2" fmla="*/ 57320976 w 309"/>
                <a:gd name="T3" fmla="*/ 593673638 h 417"/>
                <a:gd name="T4" fmla="*/ 6878396 w 309"/>
                <a:gd name="T5" fmla="*/ 480377501 h 417"/>
                <a:gd name="T6" fmla="*/ 32099685 w 309"/>
                <a:gd name="T7" fmla="*/ 256049938 h 417"/>
                <a:gd name="T8" fmla="*/ 116934246 w 309"/>
                <a:gd name="T9" fmla="*/ 135956317 h 417"/>
                <a:gd name="T10" fmla="*/ 112349657 w 309"/>
                <a:gd name="T11" fmla="*/ 224327562 h 417"/>
                <a:gd name="T12" fmla="*/ 139863231 w 309"/>
                <a:gd name="T13" fmla="*/ 206200060 h 417"/>
                <a:gd name="T14" fmla="*/ 137570937 w 309"/>
                <a:gd name="T15" fmla="*/ 133690002 h 417"/>
                <a:gd name="T16" fmla="*/ 171962904 w 309"/>
                <a:gd name="T17" fmla="*/ 92903851 h 417"/>
                <a:gd name="T18" fmla="*/ 183427396 w 309"/>
                <a:gd name="T19" fmla="*/ 11330069 h 417"/>
                <a:gd name="T20" fmla="*/ 213233311 w 309"/>
                <a:gd name="T21" fmla="*/ 0 h 417"/>
                <a:gd name="T22" fmla="*/ 398953049 w 309"/>
                <a:gd name="T23" fmla="*/ 70243719 h 417"/>
                <a:gd name="T24" fmla="*/ 415003641 w 309"/>
                <a:gd name="T25" fmla="*/ 129158880 h 417"/>
                <a:gd name="T26" fmla="*/ 440224920 w 309"/>
                <a:gd name="T27" fmla="*/ 183539881 h 417"/>
                <a:gd name="T28" fmla="*/ 444811019 w 309"/>
                <a:gd name="T29" fmla="*/ 280974878 h 417"/>
                <a:gd name="T30" fmla="*/ 380611579 w 309"/>
                <a:gd name="T31" fmla="*/ 362548639 h 417"/>
                <a:gd name="T32" fmla="*/ 380611579 w 309"/>
                <a:gd name="T33" fmla="*/ 428261307 h 417"/>
                <a:gd name="T34" fmla="*/ 415003641 w 309"/>
                <a:gd name="T35" fmla="*/ 450919932 h 417"/>
                <a:gd name="T36" fmla="*/ 465446200 w 309"/>
                <a:gd name="T37" fmla="*/ 362548639 h 417"/>
                <a:gd name="T38" fmla="*/ 513594953 w 309"/>
                <a:gd name="T39" fmla="*/ 330826263 h 417"/>
                <a:gd name="T40" fmla="*/ 545694626 w 309"/>
                <a:gd name="T41" fmla="*/ 348953766 h 417"/>
                <a:gd name="T42" fmla="*/ 609895483 w 309"/>
                <a:gd name="T43" fmla="*/ 548354882 h 417"/>
                <a:gd name="T44" fmla="*/ 564037512 w 309"/>
                <a:gd name="T45" fmla="*/ 629928644 h 417"/>
                <a:gd name="T46" fmla="*/ 557159119 w 309"/>
                <a:gd name="T47" fmla="*/ 691110095 h 417"/>
                <a:gd name="T48" fmla="*/ 531937839 w 309"/>
                <a:gd name="T49" fmla="*/ 711502405 h 417"/>
                <a:gd name="T50" fmla="*/ 529645545 w 309"/>
                <a:gd name="T51" fmla="*/ 768151228 h 417"/>
                <a:gd name="T52" fmla="*/ 497545872 w 309"/>
                <a:gd name="T53" fmla="*/ 836128797 h 417"/>
                <a:gd name="T54" fmla="*/ 298069348 w 309"/>
                <a:gd name="T55" fmla="*/ 870117488 h 417"/>
                <a:gd name="T56" fmla="*/ 291190955 w 309"/>
                <a:gd name="T57" fmla="*/ 856522615 h 417"/>
                <a:gd name="T58" fmla="*/ 0 w 309"/>
                <a:gd name="T59" fmla="*/ 892777620 h 417"/>
                <a:gd name="T60" fmla="*/ 68785468 w 309"/>
                <a:gd name="T61" fmla="*/ 743226288 h 4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9"/>
                <a:gd name="T94" fmla="*/ 0 h 417"/>
                <a:gd name="T95" fmla="*/ 309 w 309"/>
                <a:gd name="T96" fmla="*/ 417 h 4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9" h="417">
                  <a:moveTo>
                    <a:pt x="35" y="346"/>
                  </a:moveTo>
                  <a:lnTo>
                    <a:pt x="29" y="277"/>
                  </a:lnTo>
                  <a:lnTo>
                    <a:pt x="4" y="224"/>
                  </a:lnTo>
                  <a:lnTo>
                    <a:pt x="16" y="119"/>
                  </a:lnTo>
                  <a:lnTo>
                    <a:pt x="59" y="63"/>
                  </a:lnTo>
                  <a:lnTo>
                    <a:pt x="57" y="105"/>
                  </a:lnTo>
                  <a:lnTo>
                    <a:pt x="71" y="96"/>
                  </a:lnTo>
                  <a:lnTo>
                    <a:pt x="70" y="62"/>
                  </a:lnTo>
                  <a:lnTo>
                    <a:pt x="87" y="43"/>
                  </a:lnTo>
                  <a:lnTo>
                    <a:pt x="93" y="5"/>
                  </a:lnTo>
                  <a:lnTo>
                    <a:pt x="108" y="0"/>
                  </a:lnTo>
                  <a:lnTo>
                    <a:pt x="201" y="33"/>
                  </a:lnTo>
                  <a:lnTo>
                    <a:pt x="209" y="60"/>
                  </a:lnTo>
                  <a:lnTo>
                    <a:pt x="222" y="85"/>
                  </a:lnTo>
                  <a:lnTo>
                    <a:pt x="225" y="131"/>
                  </a:lnTo>
                  <a:lnTo>
                    <a:pt x="192" y="169"/>
                  </a:lnTo>
                  <a:lnTo>
                    <a:pt x="192" y="199"/>
                  </a:lnTo>
                  <a:lnTo>
                    <a:pt x="209" y="210"/>
                  </a:lnTo>
                  <a:lnTo>
                    <a:pt x="235" y="169"/>
                  </a:lnTo>
                  <a:lnTo>
                    <a:pt x="259" y="154"/>
                  </a:lnTo>
                  <a:lnTo>
                    <a:pt x="276" y="163"/>
                  </a:lnTo>
                  <a:lnTo>
                    <a:pt x="308" y="255"/>
                  </a:lnTo>
                  <a:lnTo>
                    <a:pt x="285" y="294"/>
                  </a:lnTo>
                  <a:lnTo>
                    <a:pt x="281" y="322"/>
                  </a:lnTo>
                  <a:lnTo>
                    <a:pt x="268" y="331"/>
                  </a:lnTo>
                  <a:lnTo>
                    <a:pt x="267" y="358"/>
                  </a:lnTo>
                  <a:lnTo>
                    <a:pt x="251" y="390"/>
                  </a:lnTo>
                  <a:lnTo>
                    <a:pt x="150" y="405"/>
                  </a:lnTo>
                  <a:lnTo>
                    <a:pt x="147" y="399"/>
                  </a:lnTo>
                  <a:lnTo>
                    <a:pt x="0" y="416"/>
                  </a:lnTo>
                  <a:lnTo>
                    <a:pt x="35" y="346"/>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58" name="Freeform 53"/>
            <p:cNvSpPr>
              <a:spLocks noChangeAspect="1"/>
            </p:cNvSpPr>
            <p:nvPr/>
          </p:nvSpPr>
          <p:spPr bwMode="blackWhite">
            <a:xfrm>
              <a:off x="5198099" y="2468656"/>
              <a:ext cx="733355" cy="678834"/>
            </a:xfrm>
            <a:custGeom>
              <a:avLst/>
              <a:gdLst>
                <a:gd name="T0" fmla="*/ 23007816 w 424"/>
                <a:gd name="T1" fmla="*/ 358563293 h 442"/>
                <a:gd name="T2" fmla="*/ 18406254 w 424"/>
                <a:gd name="T3" fmla="*/ 474301368 h 442"/>
                <a:gd name="T4" fmla="*/ 121939929 w 424"/>
                <a:gd name="T5" fmla="*/ 544652881 h 442"/>
                <a:gd name="T6" fmla="*/ 161051692 w 424"/>
                <a:gd name="T7" fmla="*/ 592310407 h 442"/>
                <a:gd name="T8" fmla="*/ 243878343 w 424"/>
                <a:gd name="T9" fmla="*/ 660390862 h 442"/>
                <a:gd name="T10" fmla="*/ 255382249 w 424"/>
                <a:gd name="T11" fmla="*/ 737551024 h 442"/>
                <a:gd name="T12" fmla="*/ 271487716 w 424"/>
                <a:gd name="T13" fmla="*/ 846482053 h 442"/>
                <a:gd name="T14" fmla="*/ 349712757 w 424"/>
                <a:gd name="T15" fmla="*/ 948604245 h 442"/>
                <a:gd name="T16" fmla="*/ 766146651 w 424"/>
                <a:gd name="T17" fmla="*/ 916832058 h 442"/>
                <a:gd name="T18" fmla="*/ 743138841 w 424"/>
                <a:gd name="T19" fmla="*/ 771591252 h 442"/>
                <a:gd name="T20" fmla="*/ 782250605 w 424"/>
                <a:gd name="T21" fmla="*/ 551461530 h 442"/>
                <a:gd name="T22" fmla="*/ 777649043 w 424"/>
                <a:gd name="T23" fmla="*/ 490188215 h 442"/>
                <a:gd name="T24" fmla="*/ 842071101 w 424"/>
                <a:gd name="T25" fmla="*/ 315444867 h 442"/>
                <a:gd name="T26" fmla="*/ 823664852 w 424"/>
                <a:gd name="T27" fmla="*/ 310905768 h 442"/>
                <a:gd name="T28" fmla="*/ 786852167 w 424"/>
                <a:gd name="T29" fmla="*/ 408488954 h 442"/>
                <a:gd name="T30" fmla="*/ 752341965 w 424"/>
                <a:gd name="T31" fmla="*/ 415297603 h 442"/>
                <a:gd name="T32" fmla="*/ 738537279 w 424"/>
                <a:gd name="T33" fmla="*/ 458416029 h 442"/>
                <a:gd name="T34" fmla="*/ 704025563 w 424"/>
                <a:gd name="T35" fmla="*/ 485649116 h 442"/>
                <a:gd name="T36" fmla="*/ 729334154 w 424"/>
                <a:gd name="T37" fmla="*/ 392603521 h 442"/>
                <a:gd name="T38" fmla="*/ 752341965 w 424"/>
                <a:gd name="T39" fmla="*/ 358563293 h 442"/>
                <a:gd name="T40" fmla="*/ 708627125 w 424"/>
                <a:gd name="T41" fmla="*/ 226938465 h 442"/>
                <a:gd name="T42" fmla="*/ 678718485 w 424"/>
                <a:gd name="T43" fmla="*/ 217861775 h 442"/>
                <a:gd name="T44" fmla="*/ 664913799 w 424"/>
                <a:gd name="T45" fmla="*/ 186089541 h 442"/>
                <a:gd name="T46" fmla="*/ 338208852 w 424"/>
                <a:gd name="T47" fmla="*/ 74889128 h 442"/>
                <a:gd name="T48" fmla="*/ 301396356 w 424"/>
                <a:gd name="T49" fmla="*/ 56734239 h 442"/>
                <a:gd name="T50" fmla="*/ 276089278 w 424"/>
                <a:gd name="T51" fmla="*/ 74889128 h 442"/>
                <a:gd name="T52" fmla="*/ 269186935 w 424"/>
                <a:gd name="T53" fmla="*/ 70351537 h 442"/>
                <a:gd name="T54" fmla="*/ 280690840 w 424"/>
                <a:gd name="T55" fmla="*/ 29502648 h 442"/>
                <a:gd name="T56" fmla="*/ 289892450 w 424"/>
                <a:gd name="T57" fmla="*/ 4539101 h 442"/>
                <a:gd name="T58" fmla="*/ 278390059 w 424"/>
                <a:gd name="T59" fmla="*/ 0 h 442"/>
                <a:gd name="T60" fmla="*/ 142645444 w 424"/>
                <a:gd name="T61" fmla="*/ 61273338 h 442"/>
                <a:gd name="T62" fmla="*/ 128840758 w 424"/>
                <a:gd name="T63" fmla="*/ 61273338 h 442"/>
                <a:gd name="T64" fmla="*/ 103533680 w 424"/>
                <a:gd name="T65" fmla="*/ 49927098 h 442"/>
                <a:gd name="T66" fmla="*/ 80525846 w 424"/>
                <a:gd name="T67" fmla="*/ 65812438 h 442"/>
                <a:gd name="T68" fmla="*/ 82826627 w 424"/>
                <a:gd name="T69" fmla="*/ 174743301 h 442"/>
                <a:gd name="T70" fmla="*/ 0 w 424"/>
                <a:gd name="T71" fmla="*/ 285942230 h 442"/>
                <a:gd name="T72" fmla="*/ 23007816 w 424"/>
                <a:gd name="T73" fmla="*/ 358563293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4"/>
                <a:gd name="T112" fmla="*/ 0 h 442"/>
                <a:gd name="T113" fmla="*/ 424 w 424"/>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4" h="442">
                  <a:moveTo>
                    <a:pt x="12" y="167"/>
                  </a:moveTo>
                  <a:lnTo>
                    <a:pt x="9" y="220"/>
                  </a:lnTo>
                  <a:lnTo>
                    <a:pt x="61" y="253"/>
                  </a:lnTo>
                  <a:lnTo>
                    <a:pt x="81" y="275"/>
                  </a:lnTo>
                  <a:lnTo>
                    <a:pt x="122" y="307"/>
                  </a:lnTo>
                  <a:lnTo>
                    <a:pt x="128" y="343"/>
                  </a:lnTo>
                  <a:lnTo>
                    <a:pt x="136" y="393"/>
                  </a:lnTo>
                  <a:lnTo>
                    <a:pt x="176" y="441"/>
                  </a:lnTo>
                  <a:lnTo>
                    <a:pt x="385" y="426"/>
                  </a:lnTo>
                  <a:lnTo>
                    <a:pt x="373" y="359"/>
                  </a:lnTo>
                  <a:lnTo>
                    <a:pt x="393" y="256"/>
                  </a:lnTo>
                  <a:lnTo>
                    <a:pt x="391" y="228"/>
                  </a:lnTo>
                  <a:lnTo>
                    <a:pt x="423" y="147"/>
                  </a:lnTo>
                  <a:lnTo>
                    <a:pt x="414" y="144"/>
                  </a:lnTo>
                  <a:lnTo>
                    <a:pt x="395" y="190"/>
                  </a:lnTo>
                  <a:lnTo>
                    <a:pt x="378" y="193"/>
                  </a:lnTo>
                  <a:lnTo>
                    <a:pt x="371" y="213"/>
                  </a:lnTo>
                  <a:lnTo>
                    <a:pt x="353" y="226"/>
                  </a:lnTo>
                  <a:lnTo>
                    <a:pt x="366" y="183"/>
                  </a:lnTo>
                  <a:lnTo>
                    <a:pt x="378" y="167"/>
                  </a:lnTo>
                  <a:lnTo>
                    <a:pt x="356" y="106"/>
                  </a:lnTo>
                  <a:lnTo>
                    <a:pt x="341" y="101"/>
                  </a:lnTo>
                  <a:lnTo>
                    <a:pt x="334" y="87"/>
                  </a:lnTo>
                  <a:lnTo>
                    <a:pt x="170" y="35"/>
                  </a:lnTo>
                  <a:lnTo>
                    <a:pt x="151" y="26"/>
                  </a:lnTo>
                  <a:lnTo>
                    <a:pt x="139" y="35"/>
                  </a:lnTo>
                  <a:lnTo>
                    <a:pt x="135" y="33"/>
                  </a:lnTo>
                  <a:lnTo>
                    <a:pt x="141" y="14"/>
                  </a:lnTo>
                  <a:lnTo>
                    <a:pt x="145" y="2"/>
                  </a:lnTo>
                  <a:lnTo>
                    <a:pt x="140" y="0"/>
                  </a:lnTo>
                  <a:lnTo>
                    <a:pt x="72" y="28"/>
                  </a:lnTo>
                  <a:lnTo>
                    <a:pt x="65" y="28"/>
                  </a:lnTo>
                  <a:lnTo>
                    <a:pt x="52" y="23"/>
                  </a:lnTo>
                  <a:lnTo>
                    <a:pt x="40" y="31"/>
                  </a:lnTo>
                  <a:lnTo>
                    <a:pt x="42" y="81"/>
                  </a:lnTo>
                  <a:lnTo>
                    <a:pt x="0" y="133"/>
                  </a:lnTo>
                  <a:lnTo>
                    <a:pt x="12" y="167"/>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59" name="Freeform 54"/>
            <p:cNvSpPr>
              <a:spLocks noChangeAspect="1"/>
            </p:cNvSpPr>
            <p:nvPr/>
          </p:nvSpPr>
          <p:spPr bwMode="blackWhite">
            <a:xfrm>
              <a:off x="5389930" y="3124809"/>
              <a:ext cx="553512" cy="863527"/>
            </a:xfrm>
            <a:custGeom>
              <a:avLst/>
              <a:gdLst>
                <a:gd name="T0" fmla="*/ 9558572 w 314"/>
                <a:gd name="T1" fmla="*/ 495179560 h 562"/>
                <a:gd name="T2" fmla="*/ 81254035 w 314"/>
                <a:gd name="T3" fmla="*/ 342991359 h 562"/>
                <a:gd name="T4" fmla="*/ 57356069 w 314"/>
                <a:gd name="T5" fmla="*/ 281661395 h 562"/>
                <a:gd name="T6" fmla="*/ 169678540 w 314"/>
                <a:gd name="T7" fmla="*/ 190803204 h 562"/>
                <a:gd name="T8" fmla="*/ 193576506 w 314"/>
                <a:gd name="T9" fmla="*/ 124930560 h 562"/>
                <a:gd name="T10" fmla="*/ 112322495 w 314"/>
                <a:gd name="T11" fmla="*/ 29529700 h 562"/>
                <a:gd name="T12" fmla="*/ 552050773 w 314"/>
                <a:gd name="T13" fmla="*/ 0 h 562"/>
                <a:gd name="T14" fmla="*/ 564000528 w 314"/>
                <a:gd name="T15" fmla="*/ 70415349 h 562"/>
                <a:gd name="T16" fmla="*/ 609406818 w 314"/>
                <a:gd name="T17" fmla="*/ 161273516 h 562"/>
                <a:gd name="T18" fmla="*/ 647644181 w 314"/>
                <a:gd name="T19" fmla="*/ 622380659 h 562"/>
                <a:gd name="T20" fmla="*/ 638084069 w 314"/>
                <a:gd name="T21" fmla="*/ 717782992 h 562"/>
                <a:gd name="T22" fmla="*/ 659592393 w 314"/>
                <a:gd name="T23" fmla="*/ 772298180 h 562"/>
                <a:gd name="T24" fmla="*/ 633304784 w 314"/>
                <a:gd name="T25" fmla="*/ 876786063 h 562"/>
                <a:gd name="T26" fmla="*/ 599846706 w 314"/>
                <a:gd name="T27" fmla="*/ 924486475 h 562"/>
                <a:gd name="T28" fmla="*/ 580728024 w 314"/>
                <a:gd name="T29" fmla="*/ 997172386 h 562"/>
                <a:gd name="T30" fmla="*/ 599846706 w 314"/>
                <a:gd name="T31" fmla="*/ 1022159394 h 562"/>
                <a:gd name="T32" fmla="*/ 583117666 w 314"/>
                <a:gd name="T33" fmla="*/ 1065317126 h 562"/>
                <a:gd name="T34" fmla="*/ 592677779 w 314"/>
                <a:gd name="T35" fmla="*/ 1081217263 h 562"/>
                <a:gd name="T36" fmla="*/ 540101019 w 314"/>
                <a:gd name="T37" fmla="*/ 1103932176 h 562"/>
                <a:gd name="T38" fmla="*/ 528152807 w 314"/>
                <a:gd name="T39" fmla="*/ 1178890182 h 562"/>
                <a:gd name="T40" fmla="*/ 454067723 w 314"/>
                <a:gd name="T41" fmla="*/ 1153903174 h 562"/>
                <a:gd name="T42" fmla="*/ 415830360 w 314"/>
                <a:gd name="T43" fmla="*/ 1208419871 h 562"/>
                <a:gd name="T44" fmla="*/ 391932297 w 314"/>
                <a:gd name="T45" fmla="*/ 1203875681 h 562"/>
                <a:gd name="T46" fmla="*/ 365644688 w 314"/>
                <a:gd name="T47" fmla="*/ 1153903174 h 562"/>
                <a:gd name="T48" fmla="*/ 325016140 w 314"/>
                <a:gd name="T49" fmla="*/ 1035787437 h 562"/>
                <a:gd name="T50" fmla="*/ 224643448 w 314"/>
                <a:gd name="T51" fmla="*/ 974458982 h 562"/>
                <a:gd name="T52" fmla="*/ 205524766 w 314"/>
                <a:gd name="T53" fmla="*/ 913129019 h 562"/>
                <a:gd name="T54" fmla="*/ 236593202 w 314"/>
                <a:gd name="T55" fmla="*/ 817726686 h 562"/>
                <a:gd name="T56" fmla="*/ 210305594 w 314"/>
                <a:gd name="T57" fmla="*/ 799555962 h 562"/>
                <a:gd name="T58" fmla="*/ 143389389 w 314"/>
                <a:gd name="T59" fmla="*/ 801826548 h 562"/>
                <a:gd name="T60" fmla="*/ 133830819 w 314"/>
                <a:gd name="T61" fmla="*/ 740497905 h 562"/>
                <a:gd name="T62" fmla="*/ 26287621 w 314"/>
                <a:gd name="T63" fmla="*/ 626924848 h 562"/>
                <a:gd name="T64" fmla="*/ 0 w 314"/>
                <a:gd name="T65" fmla="*/ 531522515 h 562"/>
                <a:gd name="T66" fmla="*/ 9558572 w 314"/>
                <a:gd name="T67" fmla="*/ 495179560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562"/>
                <a:gd name="T104" fmla="*/ 314 w 314"/>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562">
                  <a:moveTo>
                    <a:pt x="5" y="230"/>
                  </a:moveTo>
                  <a:lnTo>
                    <a:pt x="38" y="159"/>
                  </a:lnTo>
                  <a:lnTo>
                    <a:pt x="27" y="131"/>
                  </a:lnTo>
                  <a:lnTo>
                    <a:pt x="81" y="89"/>
                  </a:lnTo>
                  <a:lnTo>
                    <a:pt x="92" y="58"/>
                  </a:lnTo>
                  <a:lnTo>
                    <a:pt x="53" y="14"/>
                  </a:lnTo>
                  <a:lnTo>
                    <a:pt x="262" y="0"/>
                  </a:lnTo>
                  <a:lnTo>
                    <a:pt x="267" y="33"/>
                  </a:lnTo>
                  <a:lnTo>
                    <a:pt x="289" y="75"/>
                  </a:lnTo>
                  <a:lnTo>
                    <a:pt x="307" y="289"/>
                  </a:lnTo>
                  <a:lnTo>
                    <a:pt x="303" y="333"/>
                  </a:lnTo>
                  <a:lnTo>
                    <a:pt x="313" y="359"/>
                  </a:lnTo>
                  <a:lnTo>
                    <a:pt x="300" y="407"/>
                  </a:lnTo>
                  <a:lnTo>
                    <a:pt x="284" y="429"/>
                  </a:lnTo>
                  <a:lnTo>
                    <a:pt x="276" y="463"/>
                  </a:lnTo>
                  <a:lnTo>
                    <a:pt x="285" y="474"/>
                  </a:lnTo>
                  <a:lnTo>
                    <a:pt x="277" y="494"/>
                  </a:lnTo>
                  <a:lnTo>
                    <a:pt x="281" y="502"/>
                  </a:lnTo>
                  <a:lnTo>
                    <a:pt x="256" y="512"/>
                  </a:lnTo>
                  <a:lnTo>
                    <a:pt x="251" y="547"/>
                  </a:lnTo>
                  <a:lnTo>
                    <a:pt x="215" y="536"/>
                  </a:lnTo>
                  <a:lnTo>
                    <a:pt x="197" y="561"/>
                  </a:lnTo>
                  <a:lnTo>
                    <a:pt x="186" y="559"/>
                  </a:lnTo>
                  <a:lnTo>
                    <a:pt x="173" y="536"/>
                  </a:lnTo>
                  <a:lnTo>
                    <a:pt x="154" y="481"/>
                  </a:lnTo>
                  <a:lnTo>
                    <a:pt x="107" y="452"/>
                  </a:lnTo>
                  <a:lnTo>
                    <a:pt x="98" y="424"/>
                  </a:lnTo>
                  <a:lnTo>
                    <a:pt x="112" y="380"/>
                  </a:lnTo>
                  <a:lnTo>
                    <a:pt x="100" y="371"/>
                  </a:lnTo>
                  <a:lnTo>
                    <a:pt x="68" y="372"/>
                  </a:lnTo>
                  <a:lnTo>
                    <a:pt x="63" y="344"/>
                  </a:lnTo>
                  <a:lnTo>
                    <a:pt x="12" y="291"/>
                  </a:lnTo>
                  <a:lnTo>
                    <a:pt x="0" y="247"/>
                  </a:lnTo>
                  <a:lnTo>
                    <a:pt x="5" y="230"/>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60" name="Freeform 55"/>
            <p:cNvSpPr>
              <a:spLocks noChangeAspect="1"/>
            </p:cNvSpPr>
            <p:nvPr/>
          </p:nvSpPr>
          <p:spPr bwMode="blackWhite">
            <a:xfrm>
              <a:off x="5889491" y="3202575"/>
              <a:ext cx="427623" cy="649672"/>
            </a:xfrm>
            <a:custGeom>
              <a:avLst/>
              <a:gdLst>
                <a:gd name="T0" fmla="*/ 16006136 w 248"/>
                <a:gd name="T1" fmla="*/ 907805369 h 423"/>
                <a:gd name="T2" fmla="*/ 27439954 w 248"/>
                <a:gd name="T3" fmla="*/ 882839654 h 423"/>
                <a:gd name="T4" fmla="*/ 123476771 w 248"/>
                <a:gd name="T5" fmla="*/ 876030822 h 423"/>
                <a:gd name="T6" fmla="*/ 198935151 w 248"/>
                <a:gd name="T7" fmla="*/ 848797004 h 423"/>
                <a:gd name="T8" fmla="*/ 272105816 w 248"/>
                <a:gd name="T9" fmla="*/ 794329368 h 423"/>
                <a:gd name="T10" fmla="*/ 336130336 w 248"/>
                <a:gd name="T11" fmla="*/ 794329368 h 423"/>
                <a:gd name="T12" fmla="*/ 409302605 w 248"/>
                <a:gd name="T13" fmla="*/ 662697803 h 423"/>
                <a:gd name="T14" fmla="*/ 429881053 w 248"/>
                <a:gd name="T15" fmla="*/ 669506634 h 423"/>
                <a:gd name="T16" fmla="*/ 487047097 w 248"/>
                <a:gd name="T17" fmla="*/ 626385543 h 423"/>
                <a:gd name="T18" fmla="*/ 471040966 w 248"/>
                <a:gd name="T19" fmla="*/ 592342893 h 423"/>
                <a:gd name="T20" fmla="*/ 477900952 w 248"/>
                <a:gd name="T21" fmla="*/ 571916399 h 423"/>
                <a:gd name="T22" fmla="*/ 425308735 w 248"/>
                <a:gd name="T23" fmla="*/ 11348055 h 423"/>
                <a:gd name="T24" fmla="*/ 418448749 w 248"/>
                <a:gd name="T25" fmla="*/ 0 h 423"/>
                <a:gd name="T26" fmla="*/ 128049088 w 248"/>
                <a:gd name="T27" fmla="*/ 34042661 h 423"/>
                <a:gd name="T28" fmla="*/ 73170689 w 248"/>
                <a:gd name="T29" fmla="*/ 65815712 h 423"/>
                <a:gd name="T30" fmla="*/ 25152286 w 248"/>
                <a:gd name="T31" fmla="*/ 52198049 h 423"/>
                <a:gd name="T32" fmla="*/ 59452226 w 248"/>
                <a:gd name="T33" fmla="*/ 510639931 h 423"/>
                <a:gd name="T34" fmla="*/ 50304573 w 248"/>
                <a:gd name="T35" fmla="*/ 603689438 h 423"/>
                <a:gd name="T36" fmla="*/ 70884530 w 248"/>
                <a:gd name="T37" fmla="*/ 662697803 h 423"/>
                <a:gd name="T38" fmla="*/ 48018402 w 248"/>
                <a:gd name="T39" fmla="*/ 764825751 h 423"/>
                <a:gd name="T40" fmla="*/ 16006136 w 248"/>
                <a:gd name="T41" fmla="*/ 812484744 h 423"/>
                <a:gd name="T42" fmla="*/ 0 w 248"/>
                <a:gd name="T43" fmla="*/ 887378875 h 423"/>
                <a:gd name="T44" fmla="*/ 16006136 w 248"/>
                <a:gd name="T45" fmla="*/ 907805369 h 4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8"/>
                <a:gd name="T70" fmla="*/ 0 h 423"/>
                <a:gd name="T71" fmla="*/ 248 w 248"/>
                <a:gd name="T72" fmla="*/ 423 h 4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8" h="423">
                  <a:moveTo>
                    <a:pt x="8" y="422"/>
                  </a:moveTo>
                  <a:lnTo>
                    <a:pt x="14" y="410"/>
                  </a:lnTo>
                  <a:lnTo>
                    <a:pt x="63" y="407"/>
                  </a:lnTo>
                  <a:lnTo>
                    <a:pt x="101" y="394"/>
                  </a:lnTo>
                  <a:lnTo>
                    <a:pt x="138" y="369"/>
                  </a:lnTo>
                  <a:lnTo>
                    <a:pt x="170" y="369"/>
                  </a:lnTo>
                  <a:lnTo>
                    <a:pt x="207" y="308"/>
                  </a:lnTo>
                  <a:lnTo>
                    <a:pt x="218" y="311"/>
                  </a:lnTo>
                  <a:lnTo>
                    <a:pt x="247" y="291"/>
                  </a:lnTo>
                  <a:lnTo>
                    <a:pt x="239" y="275"/>
                  </a:lnTo>
                  <a:lnTo>
                    <a:pt x="242" y="266"/>
                  </a:lnTo>
                  <a:lnTo>
                    <a:pt x="215" y="5"/>
                  </a:lnTo>
                  <a:lnTo>
                    <a:pt x="212" y="0"/>
                  </a:lnTo>
                  <a:lnTo>
                    <a:pt x="65" y="16"/>
                  </a:lnTo>
                  <a:lnTo>
                    <a:pt x="37" y="31"/>
                  </a:lnTo>
                  <a:lnTo>
                    <a:pt x="13" y="24"/>
                  </a:lnTo>
                  <a:lnTo>
                    <a:pt x="30" y="237"/>
                  </a:lnTo>
                  <a:lnTo>
                    <a:pt x="26" y="281"/>
                  </a:lnTo>
                  <a:lnTo>
                    <a:pt x="36" y="308"/>
                  </a:lnTo>
                  <a:lnTo>
                    <a:pt x="24" y="356"/>
                  </a:lnTo>
                  <a:lnTo>
                    <a:pt x="8" y="378"/>
                  </a:lnTo>
                  <a:lnTo>
                    <a:pt x="0" y="412"/>
                  </a:lnTo>
                  <a:lnTo>
                    <a:pt x="8" y="422"/>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61" name="Freeform 56"/>
            <p:cNvSpPr>
              <a:spLocks noChangeAspect="1"/>
            </p:cNvSpPr>
            <p:nvPr/>
          </p:nvSpPr>
          <p:spPr bwMode="blackWhite">
            <a:xfrm>
              <a:off x="5727634" y="3609227"/>
              <a:ext cx="1003118" cy="453636"/>
            </a:xfrm>
            <a:custGeom>
              <a:avLst/>
              <a:gdLst>
                <a:gd name="T0" fmla="*/ 6901961 w 580"/>
                <a:gd name="T1" fmla="*/ 602896449 h 295"/>
                <a:gd name="T2" fmla="*/ 34506775 w 580"/>
                <a:gd name="T3" fmla="*/ 598345628 h 295"/>
                <a:gd name="T4" fmla="*/ 41408733 w 580"/>
                <a:gd name="T5" fmla="*/ 530093876 h 295"/>
                <a:gd name="T6" fmla="*/ 23005019 w 580"/>
                <a:gd name="T7" fmla="*/ 527818466 h 295"/>
                <a:gd name="T8" fmla="*/ 62113105 w 580"/>
                <a:gd name="T9" fmla="*/ 473216158 h 295"/>
                <a:gd name="T10" fmla="*/ 133427308 w 580"/>
                <a:gd name="T11" fmla="*/ 498242656 h 295"/>
                <a:gd name="T12" fmla="*/ 142629919 w 580"/>
                <a:gd name="T13" fmla="*/ 420889262 h 295"/>
                <a:gd name="T14" fmla="*/ 193239737 w 580"/>
                <a:gd name="T15" fmla="*/ 402688996 h 295"/>
                <a:gd name="T16" fmla="*/ 184038640 w 580"/>
                <a:gd name="T17" fmla="*/ 384488636 h 295"/>
                <a:gd name="T18" fmla="*/ 211645006 w 580"/>
                <a:gd name="T19" fmla="*/ 313961474 h 295"/>
                <a:gd name="T20" fmla="*/ 308264851 w 580"/>
                <a:gd name="T21" fmla="*/ 307135241 h 295"/>
                <a:gd name="T22" fmla="*/ 384180335 w 580"/>
                <a:gd name="T23" fmla="*/ 277559432 h 295"/>
                <a:gd name="T24" fmla="*/ 434790248 w 580"/>
                <a:gd name="T25" fmla="*/ 243432801 h 295"/>
                <a:gd name="T26" fmla="*/ 460095914 w 580"/>
                <a:gd name="T27" fmla="*/ 225232536 h 295"/>
                <a:gd name="T28" fmla="*/ 524509649 w 580"/>
                <a:gd name="T29" fmla="*/ 225232536 h 295"/>
                <a:gd name="T30" fmla="*/ 598124480 w 580"/>
                <a:gd name="T31" fmla="*/ 93278273 h 295"/>
                <a:gd name="T32" fmla="*/ 618828841 w 580"/>
                <a:gd name="T33" fmla="*/ 102378430 h 295"/>
                <a:gd name="T34" fmla="*/ 676342131 w 580"/>
                <a:gd name="T35" fmla="*/ 59151642 h 295"/>
                <a:gd name="T36" fmla="*/ 660237562 w 580"/>
                <a:gd name="T37" fmla="*/ 20475682 h 295"/>
                <a:gd name="T38" fmla="*/ 669440173 w 580"/>
                <a:gd name="T39" fmla="*/ 2275411 h 295"/>
                <a:gd name="T40" fmla="*/ 717749338 w 580"/>
                <a:gd name="T41" fmla="*/ 0 h 295"/>
                <a:gd name="T42" fmla="*/ 749956962 w 580"/>
                <a:gd name="T43" fmla="*/ 13650960 h 295"/>
                <a:gd name="T44" fmla="*/ 851178302 w 580"/>
                <a:gd name="T45" fmla="*/ 77353418 h 295"/>
                <a:gd name="T46" fmla="*/ 922492481 w 580"/>
                <a:gd name="T47" fmla="*/ 72802597 h 295"/>
                <a:gd name="T48" fmla="*/ 954700105 w 580"/>
                <a:gd name="T49" fmla="*/ 50051509 h 295"/>
                <a:gd name="T50" fmla="*/ 1032916242 w 580"/>
                <a:gd name="T51" fmla="*/ 104653840 h 295"/>
                <a:gd name="T52" fmla="*/ 1058221908 w 580"/>
                <a:gd name="T53" fmla="*/ 207032270 h 295"/>
                <a:gd name="T54" fmla="*/ 1152541100 w 580"/>
                <a:gd name="T55" fmla="*/ 282110253 h 295"/>
                <a:gd name="T56" fmla="*/ 1106531073 w 580"/>
                <a:gd name="T57" fmla="*/ 336711051 h 295"/>
                <a:gd name="T58" fmla="*/ 1028314936 w 580"/>
                <a:gd name="T59" fmla="*/ 420889262 h 295"/>
                <a:gd name="T60" fmla="*/ 1028314936 w 580"/>
                <a:gd name="T61" fmla="*/ 439089528 h 295"/>
                <a:gd name="T62" fmla="*/ 913291384 w 580"/>
                <a:gd name="T63" fmla="*/ 520992233 h 295"/>
                <a:gd name="T64" fmla="*/ 276057227 w 580"/>
                <a:gd name="T65" fmla="*/ 584694674 h 295"/>
                <a:gd name="T66" fmla="*/ 209344353 w 580"/>
                <a:gd name="T67" fmla="*/ 582420773 h 295"/>
                <a:gd name="T68" fmla="*/ 211645006 w 580"/>
                <a:gd name="T69" fmla="*/ 616545894 h 295"/>
                <a:gd name="T70" fmla="*/ 0 w 580"/>
                <a:gd name="T71" fmla="*/ 634747669 h 295"/>
                <a:gd name="T72" fmla="*/ 6901961 w 580"/>
                <a:gd name="T73" fmla="*/ 602896449 h 2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0"/>
                <a:gd name="T112" fmla="*/ 0 h 295"/>
                <a:gd name="T113" fmla="*/ 580 w 580"/>
                <a:gd name="T114" fmla="*/ 295 h 2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0" h="295">
                  <a:moveTo>
                    <a:pt x="4" y="279"/>
                  </a:moveTo>
                  <a:lnTo>
                    <a:pt x="17" y="277"/>
                  </a:lnTo>
                  <a:lnTo>
                    <a:pt x="21" y="246"/>
                  </a:lnTo>
                  <a:lnTo>
                    <a:pt x="12" y="244"/>
                  </a:lnTo>
                  <a:lnTo>
                    <a:pt x="31" y="219"/>
                  </a:lnTo>
                  <a:lnTo>
                    <a:pt x="67" y="231"/>
                  </a:lnTo>
                  <a:lnTo>
                    <a:pt x="72" y="195"/>
                  </a:lnTo>
                  <a:lnTo>
                    <a:pt x="97" y="186"/>
                  </a:lnTo>
                  <a:lnTo>
                    <a:pt x="93" y="178"/>
                  </a:lnTo>
                  <a:lnTo>
                    <a:pt x="106" y="145"/>
                  </a:lnTo>
                  <a:lnTo>
                    <a:pt x="155" y="142"/>
                  </a:lnTo>
                  <a:lnTo>
                    <a:pt x="193" y="129"/>
                  </a:lnTo>
                  <a:lnTo>
                    <a:pt x="218" y="113"/>
                  </a:lnTo>
                  <a:lnTo>
                    <a:pt x="231" y="104"/>
                  </a:lnTo>
                  <a:lnTo>
                    <a:pt x="263" y="104"/>
                  </a:lnTo>
                  <a:lnTo>
                    <a:pt x="300" y="43"/>
                  </a:lnTo>
                  <a:lnTo>
                    <a:pt x="311" y="47"/>
                  </a:lnTo>
                  <a:lnTo>
                    <a:pt x="340" y="27"/>
                  </a:lnTo>
                  <a:lnTo>
                    <a:pt x="332" y="10"/>
                  </a:lnTo>
                  <a:lnTo>
                    <a:pt x="336" y="1"/>
                  </a:lnTo>
                  <a:lnTo>
                    <a:pt x="360" y="0"/>
                  </a:lnTo>
                  <a:lnTo>
                    <a:pt x="377" y="6"/>
                  </a:lnTo>
                  <a:lnTo>
                    <a:pt x="427" y="36"/>
                  </a:lnTo>
                  <a:lnTo>
                    <a:pt x="463" y="34"/>
                  </a:lnTo>
                  <a:lnTo>
                    <a:pt x="480" y="23"/>
                  </a:lnTo>
                  <a:lnTo>
                    <a:pt x="519" y="48"/>
                  </a:lnTo>
                  <a:lnTo>
                    <a:pt x="532" y="96"/>
                  </a:lnTo>
                  <a:lnTo>
                    <a:pt x="579" y="131"/>
                  </a:lnTo>
                  <a:lnTo>
                    <a:pt x="556" y="156"/>
                  </a:lnTo>
                  <a:lnTo>
                    <a:pt x="516" y="195"/>
                  </a:lnTo>
                  <a:lnTo>
                    <a:pt x="516" y="203"/>
                  </a:lnTo>
                  <a:lnTo>
                    <a:pt x="459" y="241"/>
                  </a:lnTo>
                  <a:lnTo>
                    <a:pt x="139" y="271"/>
                  </a:lnTo>
                  <a:lnTo>
                    <a:pt x="105" y="270"/>
                  </a:lnTo>
                  <a:lnTo>
                    <a:pt x="106" y="286"/>
                  </a:lnTo>
                  <a:lnTo>
                    <a:pt x="0" y="294"/>
                  </a:lnTo>
                  <a:lnTo>
                    <a:pt x="4" y="279"/>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62" name="Freeform 57"/>
            <p:cNvSpPr>
              <a:spLocks noChangeAspect="1"/>
            </p:cNvSpPr>
            <p:nvPr/>
          </p:nvSpPr>
          <p:spPr bwMode="blackWhite">
            <a:xfrm>
              <a:off x="5621727" y="3949455"/>
              <a:ext cx="1176965" cy="351567"/>
            </a:xfrm>
            <a:custGeom>
              <a:avLst/>
              <a:gdLst>
                <a:gd name="T0" fmla="*/ 22972104 w 681"/>
                <a:gd name="T1" fmla="*/ 403637202 h 229"/>
                <a:gd name="T2" fmla="*/ 13783567 w 681"/>
                <a:gd name="T3" fmla="*/ 396834220 h 229"/>
                <a:gd name="T4" fmla="*/ 52836757 w 681"/>
                <a:gd name="T5" fmla="*/ 362820728 h 229"/>
                <a:gd name="T6" fmla="*/ 91888417 w 681"/>
                <a:gd name="T7" fmla="*/ 285720778 h 229"/>
                <a:gd name="T8" fmla="*/ 78106368 w 681"/>
                <a:gd name="T9" fmla="*/ 267580500 h 229"/>
                <a:gd name="T10" fmla="*/ 96483441 w 681"/>
                <a:gd name="T11" fmla="*/ 231298437 h 229"/>
                <a:gd name="T12" fmla="*/ 96483441 w 681"/>
                <a:gd name="T13" fmla="*/ 188213345 h 229"/>
                <a:gd name="T14" fmla="*/ 124050588 w 681"/>
                <a:gd name="T15" fmla="*/ 156465598 h 229"/>
                <a:gd name="T16" fmla="*/ 335394544 w 681"/>
                <a:gd name="T17" fmla="*/ 142861143 h 229"/>
                <a:gd name="T18" fmla="*/ 330801032 w 681"/>
                <a:gd name="T19" fmla="*/ 104310414 h 229"/>
                <a:gd name="T20" fmla="*/ 399717421 w 681"/>
                <a:gd name="T21" fmla="*/ 108846237 h 229"/>
                <a:gd name="T22" fmla="*/ 1036049874 w 681"/>
                <a:gd name="T23" fmla="*/ 43085056 h 229"/>
                <a:gd name="T24" fmla="*/ 1350769737 w 681"/>
                <a:gd name="T25" fmla="*/ 0 h 229"/>
                <a:gd name="T26" fmla="*/ 1293337979 w 681"/>
                <a:gd name="T27" fmla="*/ 115649218 h 229"/>
                <a:gd name="T28" fmla="*/ 1206044611 w 681"/>
                <a:gd name="T29" fmla="*/ 136058162 h 229"/>
                <a:gd name="T30" fmla="*/ 1169287439 w 681"/>
                <a:gd name="T31" fmla="*/ 195016326 h 229"/>
                <a:gd name="T32" fmla="*/ 1013076263 w 681"/>
                <a:gd name="T33" fmla="*/ 294790917 h 229"/>
                <a:gd name="T34" fmla="*/ 1003887726 w 681"/>
                <a:gd name="T35" fmla="*/ 333341646 h 229"/>
                <a:gd name="T36" fmla="*/ 962538555 w 681"/>
                <a:gd name="T37" fmla="*/ 353749082 h 229"/>
                <a:gd name="T38" fmla="*/ 964834554 w 681"/>
                <a:gd name="T39" fmla="*/ 399102886 h 229"/>
                <a:gd name="T40" fmla="*/ 758083969 w 681"/>
                <a:gd name="T41" fmla="*/ 428581968 h 229"/>
                <a:gd name="T42" fmla="*/ 337692056 w 681"/>
                <a:gd name="T43" fmla="*/ 469398347 h 229"/>
                <a:gd name="T44" fmla="*/ 0 w 681"/>
                <a:gd name="T45" fmla="*/ 489807290 h 229"/>
                <a:gd name="T46" fmla="*/ 22972104 w 681"/>
                <a:gd name="T47" fmla="*/ 403637202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1"/>
                <a:gd name="T73" fmla="*/ 0 h 229"/>
                <a:gd name="T74" fmla="*/ 681 w 681"/>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1" h="229">
                  <a:moveTo>
                    <a:pt x="11" y="188"/>
                  </a:moveTo>
                  <a:lnTo>
                    <a:pt x="7" y="185"/>
                  </a:lnTo>
                  <a:lnTo>
                    <a:pt x="27" y="169"/>
                  </a:lnTo>
                  <a:lnTo>
                    <a:pt x="46" y="133"/>
                  </a:lnTo>
                  <a:lnTo>
                    <a:pt x="39" y="125"/>
                  </a:lnTo>
                  <a:lnTo>
                    <a:pt x="48" y="108"/>
                  </a:lnTo>
                  <a:lnTo>
                    <a:pt x="49" y="88"/>
                  </a:lnTo>
                  <a:lnTo>
                    <a:pt x="62" y="73"/>
                  </a:lnTo>
                  <a:lnTo>
                    <a:pt x="169" y="66"/>
                  </a:lnTo>
                  <a:lnTo>
                    <a:pt x="167" y="49"/>
                  </a:lnTo>
                  <a:lnTo>
                    <a:pt x="201" y="51"/>
                  </a:lnTo>
                  <a:lnTo>
                    <a:pt x="521" y="20"/>
                  </a:lnTo>
                  <a:lnTo>
                    <a:pt x="680" y="0"/>
                  </a:lnTo>
                  <a:lnTo>
                    <a:pt x="651" y="54"/>
                  </a:lnTo>
                  <a:lnTo>
                    <a:pt x="607" y="63"/>
                  </a:lnTo>
                  <a:lnTo>
                    <a:pt x="588" y="91"/>
                  </a:lnTo>
                  <a:lnTo>
                    <a:pt x="510" y="137"/>
                  </a:lnTo>
                  <a:lnTo>
                    <a:pt x="505" y="155"/>
                  </a:lnTo>
                  <a:lnTo>
                    <a:pt x="485" y="165"/>
                  </a:lnTo>
                  <a:lnTo>
                    <a:pt x="486" y="186"/>
                  </a:lnTo>
                  <a:lnTo>
                    <a:pt x="382" y="199"/>
                  </a:lnTo>
                  <a:lnTo>
                    <a:pt x="170" y="218"/>
                  </a:lnTo>
                  <a:lnTo>
                    <a:pt x="0" y="228"/>
                  </a:lnTo>
                  <a:lnTo>
                    <a:pt x="11" y="188"/>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63" name="Freeform 58"/>
            <p:cNvSpPr>
              <a:spLocks noChangeAspect="1"/>
            </p:cNvSpPr>
            <p:nvPr/>
          </p:nvSpPr>
          <p:spPr bwMode="blackWhite">
            <a:xfrm>
              <a:off x="5459869" y="4284822"/>
              <a:ext cx="489569" cy="748501"/>
            </a:xfrm>
            <a:custGeom>
              <a:avLst/>
              <a:gdLst>
                <a:gd name="T0" fmla="*/ 36825329 w 283"/>
                <a:gd name="T1" fmla="*/ 731092085 h 488"/>
                <a:gd name="T2" fmla="*/ 92063316 w 283"/>
                <a:gd name="T3" fmla="*/ 649608312 h 488"/>
                <a:gd name="T4" fmla="*/ 73650657 w 283"/>
                <a:gd name="T5" fmla="*/ 626974182 h 488"/>
                <a:gd name="T6" fmla="*/ 52936795 w 283"/>
                <a:gd name="T7" fmla="*/ 459479509 h 488"/>
                <a:gd name="T8" fmla="*/ 43730454 w 283"/>
                <a:gd name="T9" fmla="*/ 341780130 h 488"/>
                <a:gd name="T10" fmla="*/ 82856986 w 283"/>
                <a:gd name="T11" fmla="*/ 215026591 h 488"/>
                <a:gd name="T12" fmla="*/ 142698907 w 283"/>
                <a:gd name="T13" fmla="*/ 126753586 h 488"/>
                <a:gd name="T14" fmla="*/ 140396189 w 283"/>
                <a:gd name="T15" fmla="*/ 101854386 h 488"/>
                <a:gd name="T16" fmla="*/ 184126631 w 283"/>
                <a:gd name="T17" fmla="*/ 20370573 h 488"/>
                <a:gd name="T18" fmla="*/ 522459750 w 283"/>
                <a:gd name="T19" fmla="*/ 0 h 488"/>
                <a:gd name="T20" fmla="*/ 538571205 w 283"/>
                <a:gd name="T21" fmla="*/ 20370573 h 488"/>
                <a:gd name="T22" fmla="*/ 522459750 w 283"/>
                <a:gd name="T23" fmla="*/ 665453258 h 488"/>
                <a:gd name="T24" fmla="*/ 561586271 w 283"/>
                <a:gd name="T25" fmla="*/ 982334282 h 488"/>
                <a:gd name="T26" fmla="*/ 545474816 w 283"/>
                <a:gd name="T27" fmla="*/ 993652100 h 488"/>
                <a:gd name="T28" fmla="*/ 474126900 w 283"/>
                <a:gd name="T29" fmla="*/ 977807155 h 488"/>
                <a:gd name="T30" fmla="*/ 363650855 w 283"/>
                <a:gd name="T31" fmla="*/ 1043447488 h 488"/>
                <a:gd name="T32" fmla="*/ 308412880 w 283"/>
                <a:gd name="T33" fmla="*/ 943856712 h 488"/>
                <a:gd name="T34" fmla="*/ 317619209 w 283"/>
                <a:gd name="T35" fmla="*/ 869162124 h 488"/>
                <a:gd name="T36" fmla="*/ 0 w 283"/>
                <a:gd name="T37" fmla="*/ 885007070 h 488"/>
                <a:gd name="T38" fmla="*/ 36825329 w 283"/>
                <a:gd name="T39" fmla="*/ 731092085 h 4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
                <a:gd name="T61" fmla="*/ 0 h 488"/>
                <a:gd name="T62" fmla="*/ 283 w 283"/>
                <a:gd name="T63" fmla="*/ 488 h 4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 h="488">
                  <a:moveTo>
                    <a:pt x="18" y="341"/>
                  </a:moveTo>
                  <a:lnTo>
                    <a:pt x="46" y="303"/>
                  </a:lnTo>
                  <a:lnTo>
                    <a:pt x="37" y="293"/>
                  </a:lnTo>
                  <a:lnTo>
                    <a:pt x="27" y="214"/>
                  </a:lnTo>
                  <a:lnTo>
                    <a:pt x="22" y="159"/>
                  </a:lnTo>
                  <a:lnTo>
                    <a:pt x="42" y="100"/>
                  </a:lnTo>
                  <a:lnTo>
                    <a:pt x="72" y="59"/>
                  </a:lnTo>
                  <a:lnTo>
                    <a:pt x="70" y="48"/>
                  </a:lnTo>
                  <a:lnTo>
                    <a:pt x="92" y="9"/>
                  </a:lnTo>
                  <a:lnTo>
                    <a:pt x="262" y="0"/>
                  </a:lnTo>
                  <a:lnTo>
                    <a:pt x="270" y="9"/>
                  </a:lnTo>
                  <a:lnTo>
                    <a:pt x="262" y="311"/>
                  </a:lnTo>
                  <a:lnTo>
                    <a:pt x="282" y="458"/>
                  </a:lnTo>
                  <a:lnTo>
                    <a:pt x="274" y="464"/>
                  </a:lnTo>
                  <a:lnTo>
                    <a:pt x="238" y="456"/>
                  </a:lnTo>
                  <a:lnTo>
                    <a:pt x="182" y="487"/>
                  </a:lnTo>
                  <a:lnTo>
                    <a:pt x="155" y="440"/>
                  </a:lnTo>
                  <a:lnTo>
                    <a:pt x="159" y="406"/>
                  </a:lnTo>
                  <a:lnTo>
                    <a:pt x="0" y="413"/>
                  </a:lnTo>
                  <a:lnTo>
                    <a:pt x="18" y="341"/>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64" name="Freeform 59"/>
            <p:cNvSpPr>
              <a:spLocks noChangeAspect="1"/>
            </p:cNvSpPr>
            <p:nvPr/>
          </p:nvSpPr>
          <p:spPr bwMode="blackWhite">
            <a:xfrm>
              <a:off x="5915470" y="4255659"/>
              <a:ext cx="527536" cy="756600"/>
            </a:xfrm>
            <a:custGeom>
              <a:avLst/>
              <a:gdLst>
                <a:gd name="T0" fmla="*/ 16105645 w 305"/>
                <a:gd name="T1" fmla="*/ 61182693 h 493"/>
                <a:gd name="T2" fmla="*/ 0 w 305"/>
                <a:gd name="T3" fmla="*/ 709265277 h 493"/>
                <a:gd name="T4" fmla="*/ 36812902 w 305"/>
                <a:gd name="T5" fmla="*/ 1024242743 h 493"/>
                <a:gd name="T6" fmla="*/ 80528221 w 305"/>
                <a:gd name="T7" fmla="*/ 1035573034 h 493"/>
                <a:gd name="T8" fmla="*/ 117339621 w 305"/>
                <a:gd name="T9" fmla="*/ 1008381239 h 493"/>
                <a:gd name="T10" fmla="*/ 140347677 w 305"/>
                <a:gd name="T11" fmla="*/ 1035573034 h 493"/>
                <a:gd name="T12" fmla="*/ 103534787 w 305"/>
                <a:gd name="T13" fmla="*/ 1055967257 h 493"/>
                <a:gd name="T14" fmla="*/ 188664596 w 305"/>
                <a:gd name="T15" fmla="*/ 1033306674 h 493"/>
                <a:gd name="T16" fmla="*/ 207071088 w 305"/>
                <a:gd name="T17" fmla="*/ 1001582160 h 493"/>
                <a:gd name="T18" fmla="*/ 195567013 w 305"/>
                <a:gd name="T19" fmla="*/ 983454297 h 493"/>
                <a:gd name="T20" fmla="*/ 200168671 w 305"/>
                <a:gd name="T21" fmla="*/ 958528861 h 493"/>
                <a:gd name="T22" fmla="*/ 161054928 w 305"/>
                <a:gd name="T23" fmla="*/ 917740415 h 493"/>
                <a:gd name="T24" fmla="*/ 161054928 w 305"/>
                <a:gd name="T25" fmla="*/ 883749541 h 493"/>
                <a:gd name="T26" fmla="*/ 605107531 w 305"/>
                <a:gd name="T27" fmla="*/ 840694735 h 493"/>
                <a:gd name="T28" fmla="*/ 568294640 w 305"/>
                <a:gd name="T29" fmla="*/ 675275909 h 493"/>
                <a:gd name="T30" fmla="*/ 591302697 w 305"/>
                <a:gd name="T31" fmla="*/ 575569647 h 493"/>
                <a:gd name="T32" fmla="*/ 533782556 w 305"/>
                <a:gd name="T33" fmla="*/ 444140377 h 493"/>
                <a:gd name="T34" fmla="*/ 421044593 w 305"/>
                <a:gd name="T35" fmla="*/ 0 h 493"/>
                <a:gd name="T36" fmla="*/ 0 w 305"/>
                <a:gd name="T37" fmla="*/ 40788458 h 493"/>
                <a:gd name="T38" fmla="*/ 16105645 w 305"/>
                <a:gd name="T39" fmla="*/ 61182693 h 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5"/>
                <a:gd name="T61" fmla="*/ 0 h 493"/>
                <a:gd name="T62" fmla="*/ 305 w 305"/>
                <a:gd name="T63" fmla="*/ 493 h 4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5" h="493">
                  <a:moveTo>
                    <a:pt x="8" y="28"/>
                  </a:moveTo>
                  <a:lnTo>
                    <a:pt x="0" y="330"/>
                  </a:lnTo>
                  <a:lnTo>
                    <a:pt x="19" y="477"/>
                  </a:lnTo>
                  <a:lnTo>
                    <a:pt x="40" y="482"/>
                  </a:lnTo>
                  <a:lnTo>
                    <a:pt x="59" y="470"/>
                  </a:lnTo>
                  <a:lnTo>
                    <a:pt x="70" y="482"/>
                  </a:lnTo>
                  <a:lnTo>
                    <a:pt x="52" y="492"/>
                  </a:lnTo>
                  <a:lnTo>
                    <a:pt x="95" y="481"/>
                  </a:lnTo>
                  <a:lnTo>
                    <a:pt x="104" y="467"/>
                  </a:lnTo>
                  <a:lnTo>
                    <a:pt x="98" y="458"/>
                  </a:lnTo>
                  <a:lnTo>
                    <a:pt x="101" y="447"/>
                  </a:lnTo>
                  <a:lnTo>
                    <a:pt x="81" y="428"/>
                  </a:lnTo>
                  <a:lnTo>
                    <a:pt x="81" y="412"/>
                  </a:lnTo>
                  <a:lnTo>
                    <a:pt x="304" y="392"/>
                  </a:lnTo>
                  <a:lnTo>
                    <a:pt x="285" y="315"/>
                  </a:lnTo>
                  <a:lnTo>
                    <a:pt x="297" y="268"/>
                  </a:lnTo>
                  <a:lnTo>
                    <a:pt x="268" y="207"/>
                  </a:lnTo>
                  <a:lnTo>
                    <a:pt x="211" y="0"/>
                  </a:lnTo>
                  <a:lnTo>
                    <a:pt x="0" y="19"/>
                  </a:lnTo>
                  <a:lnTo>
                    <a:pt x="8" y="28"/>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65" name="Freeform 60"/>
            <p:cNvSpPr>
              <a:spLocks noChangeAspect="1"/>
            </p:cNvSpPr>
            <p:nvPr/>
          </p:nvSpPr>
          <p:spPr bwMode="blackWhite">
            <a:xfrm>
              <a:off x="6281148" y="4218395"/>
              <a:ext cx="741347" cy="690175"/>
            </a:xfrm>
            <a:custGeom>
              <a:avLst/>
              <a:gdLst>
                <a:gd name="T0" fmla="*/ 110240212 w 429"/>
                <a:gd name="T1" fmla="*/ 497847447 h 449"/>
                <a:gd name="T2" fmla="*/ 169954769 w 429"/>
                <a:gd name="T3" fmla="*/ 629696509 h 449"/>
                <a:gd name="T4" fmla="*/ 144691208 w 429"/>
                <a:gd name="T5" fmla="*/ 731993560 h 449"/>
                <a:gd name="T6" fmla="*/ 183733655 w 429"/>
                <a:gd name="T7" fmla="*/ 897942332 h 449"/>
                <a:gd name="T8" fmla="*/ 213591737 w 429"/>
                <a:gd name="T9" fmla="*/ 954774865 h 449"/>
                <a:gd name="T10" fmla="*/ 668332888 w 429"/>
                <a:gd name="T11" fmla="*/ 922948345 h 449"/>
                <a:gd name="T12" fmla="*/ 672925850 w 429"/>
                <a:gd name="T13" fmla="*/ 959320864 h 449"/>
                <a:gd name="T14" fmla="*/ 700486647 w 429"/>
                <a:gd name="T15" fmla="*/ 966141372 h 449"/>
                <a:gd name="T16" fmla="*/ 691299211 w 429"/>
                <a:gd name="T17" fmla="*/ 884302826 h 449"/>
                <a:gd name="T18" fmla="*/ 711969809 w 429"/>
                <a:gd name="T19" fmla="*/ 861569812 h 449"/>
                <a:gd name="T20" fmla="*/ 776277328 w 429"/>
                <a:gd name="T21" fmla="*/ 875209319 h 449"/>
                <a:gd name="T22" fmla="*/ 785463252 w 429"/>
                <a:gd name="T23" fmla="*/ 820651294 h 449"/>
                <a:gd name="T24" fmla="*/ 778573053 w 429"/>
                <a:gd name="T25" fmla="*/ 741087068 h 449"/>
                <a:gd name="T26" fmla="*/ 806134039 w 429"/>
                <a:gd name="T27" fmla="*/ 722900053 h 449"/>
                <a:gd name="T28" fmla="*/ 849770960 w 429"/>
                <a:gd name="T29" fmla="*/ 572863976 h 449"/>
                <a:gd name="T30" fmla="*/ 817617200 w 429"/>
                <a:gd name="T31" fmla="*/ 568317977 h 449"/>
                <a:gd name="T32" fmla="*/ 709674084 w 429"/>
                <a:gd name="T33" fmla="*/ 379636286 h 449"/>
                <a:gd name="T34" fmla="*/ 470818882 w 429"/>
                <a:gd name="T35" fmla="*/ 140942617 h 449"/>
                <a:gd name="T36" fmla="*/ 367468822 w 429"/>
                <a:gd name="T37" fmla="*/ 65924555 h 449"/>
                <a:gd name="T38" fmla="*/ 401918401 w 429"/>
                <a:gd name="T39" fmla="*/ 0 h 449"/>
                <a:gd name="T40" fmla="*/ 206701537 w 429"/>
                <a:gd name="T41" fmla="*/ 22733019 h 449"/>
                <a:gd name="T42" fmla="*/ 0 w 429"/>
                <a:gd name="T43" fmla="*/ 52285049 h 449"/>
                <a:gd name="T44" fmla="*/ 110240212 w 429"/>
                <a:gd name="T45" fmla="*/ 497847447 h 4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9"/>
                <a:gd name="T70" fmla="*/ 0 h 449"/>
                <a:gd name="T71" fmla="*/ 429 w 429"/>
                <a:gd name="T72" fmla="*/ 449 h 4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9" h="449">
                  <a:moveTo>
                    <a:pt x="56" y="231"/>
                  </a:moveTo>
                  <a:lnTo>
                    <a:pt x="85" y="292"/>
                  </a:lnTo>
                  <a:lnTo>
                    <a:pt x="73" y="339"/>
                  </a:lnTo>
                  <a:lnTo>
                    <a:pt x="92" y="416"/>
                  </a:lnTo>
                  <a:lnTo>
                    <a:pt x="108" y="443"/>
                  </a:lnTo>
                  <a:lnTo>
                    <a:pt x="337" y="428"/>
                  </a:lnTo>
                  <a:lnTo>
                    <a:pt x="339" y="445"/>
                  </a:lnTo>
                  <a:lnTo>
                    <a:pt x="353" y="448"/>
                  </a:lnTo>
                  <a:lnTo>
                    <a:pt x="348" y="410"/>
                  </a:lnTo>
                  <a:lnTo>
                    <a:pt x="358" y="399"/>
                  </a:lnTo>
                  <a:lnTo>
                    <a:pt x="391" y="406"/>
                  </a:lnTo>
                  <a:lnTo>
                    <a:pt x="396" y="380"/>
                  </a:lnTo>
                  <a:lnTo>
                    <a:pt x="392" y="344"/>
                  </a:lnTo>
                  <a:lnTo>
                    <a:pt x="406" y="335"/>
                  </a:lnTo>
                  <a:lnTo>
                    <a:pt x="428" y="266"/>
                  </a:lnTo>
                  <a:lnTo>
                    <a:pt x="412" y="264"/>
                  </a:lnTo>
                  <a:lnTo>
                    <a:pt x="357" y="176"/>
                  </a:lnTo>
                  <a:lnTo>
                    <a:pt x="237" y="65"/>
                  </a:lnTo>
                  <a:lnTo>
                    <a:pt x="185" y="31"/>
                  </a:lnTo>
                  <a:lnTo>
                    <a:pt x="202" y="0"/>
                  </a:lnTo>
                  <a:lnTo>
                    <a:pt x="104" y="11"/>
                  </a:lnTo>
                  <a:lnTo>
                    <a:pt x="0" y="24"/>
                  </a:lnTo>
                  <a:lnTo>
                    <a:pt x="56" y="231"/>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66" name="Freeform 61"/>
            <p:cNvSpPr>
              <a:spLocks noChangeAspect="1"/>
            </p:cNvSpPr>
            <p:nvPr/>
          </p:nvSpPr>
          <p:spPr bwMode="blackWhite">
            <a:xfrm>
              <a:off x="6055344" y="4832425"/>
              <a:ext cx="1252896" cy="839227"/>
            </a:xfrm>
            <a:custGeom>
              <a:avLst/>
              <a:gdLst>
                <a:gd name="T0" fmla="*/ 0 w 725"/>
                <a:gd name="T1" fmla="*/ 111376317 h 546"/>
                <a:gd name="T2" fmla="*/ 39045131 w 725"/>
                <a:gd name="T3" fmla="*/ 152290850 h 546"/>
                <a:gd name="T4" fmla="*/ 34452032 w 725"/>
                <a:gd name="T5" fmla="*/ 177293840 h 546"/>
                <a:gd name="T6" fmla="*/ 45935535 w 725"/>
                <a:gd name="T7" fmla="*/ 195478245 h 546"/>
                <a:gd name="T8" fmla="*/ 27561628 w 725"/>
                <a:gd name="T9" fmla="*/ 227299868 h 546"/>
                <a:gd name="T10" fmla="*/ 197525973 w 725"/>
                <a:gd name="T11" fmla="*/ 163655160 h 546"/>
                <a:gd name="T12" fmla="*/ 411130154 w 725"/>
                <a:gd name="T13" fmla="*/ 311400286 h 546"/>
                <a:gd name="T14" fmla="*/ 587984868 w 725"/>
                <a:gd name="T15" fmla="*/ 206842601 h 546"/>
                <a:gd name="T16" fmla="*/ 689043624 w 725"/>
                <a:gd name="T17" fmla="*/ 231845592 h 546"/>
                <a:gd name="T18" fmla="*/ 819963003 w 725"/>
                <a:gd name="T19" fmla="*/ 370499223 h 546"/>
                <a:gd name="T20" fmla="*/ 865898527 w 725"/>
                <a:gd name="T21" fmla="*/ 372772085 h 546"/>
                <a:gd name="T22" fmla="*/ 907240951 w 725"/>
                <a:gd name="T23" fmla="*/ 470511278 h 546"/>
                <a:gd name="T24" fmla="*/ 898054754 w 725"/>
                <a:gd name="T25" fmla="*/ 654623657 h 546"/>
                <a:gd name="T26" fmla="*/ 927912163 w 725"/>
                <a:gd name="T27" fmla="*/ 677353785 h 546"/>
                <a:gd name="T28" fmla="*/ 932506774 w 725"/>
                <a:gd name="T29" fmla="*/ 645530700 h 546"/>
                <a:gd name="T30" fmla="*/ 973849199 w 725"/>
                <a:gd name="T31" fmla="*/ 645530700 h 546"/>
                <a:gd name="T32" fmla="*/ 932506774 w 725"/>
                <a:gd name="T33" fmla="*/ 734178351 h 546"/>
                <a:gd name="T34" fmla="*/ 1042753240 w 725"/>
                <a:gd name="T35" fmla="*/ 856920629 h 546"/>
                <a:gd name="T36" fmla="*/ 1061128659 w 725"/>
                <a:gd name="T37" fmla="*/ 820551820 h 546"/>
                <a:gd name="T38" fmla="*/ 1065721758 w 725"/>
                <a:gd name="T39" fmla="*/ 904653748 h 546"/>
                <a:gd name="T40" fmla="*/ 1104766877 w 725"/>
                <a:gd name="T41" fmla="*/ 925109505 h 546"/>
                <a:gd name="T42" fmla="*/ 1141516203 w 725"/>
                <a:gd name="T43" fmla="*/ 1029668698 h 546"/>
                <a:gd name="T44" fmla="*/ 1180562835 w 725"/>
                <a:gd name="T45" fmla="*/ 1029668698 h 546"/>
                <a:gd name="T46" fmla="*/ 1263247684 w 725"/>
                <a:gd name="T47" fmla="*/ 1125133426 h 546"/>
                <a:gd name="T48" fmla="*/ 1311480512 w 725"/>
                <a:gd name="T49" fmla="*/ 1134226383 h 546"/>
                <a:gd name="T50" fmla="*/ 1311480512 w 725"/>
                <a:gd name="T51" fmla="*/ 1150136416 h 546"/>
                <a:gd name="T52" fmla="*/ 1277028492 w 725"/>
                <a:gd name="T53" fmla="*/ 1175139407 h 546"/>
                <a:gd name="T54" fmla="*/ 1350527144 w 725"/>
                <a:gd name="T55" fmla="*/ 1163775097 h 546"/>
                <a:gd name="T56" fmla="*/ 1398759973 w 725"/>
                <a:gd name="T57" fmla="*/ 1141044969 h 546"/>
                <a:gd name="T58" fmla="*/ 1424024284 w 725"/>
                <a:gd name="T59" fmla="*/ 1004665708 h 546"/>
                <a:gd name="T60" fmla="*/ 1437805092 w 725"/>
                <a:gd name="T61" fmla="*/ 1009211432 h 546"/>
                <a:gd name="T62" fmla="*/ 1424024284 w 725"/>
                <a:gd name="T63" fmla="*/ 820551820 h 546"/>
                <a:gd name="T64" fmla="*/ 1407947682 w 725"/>
                <a:gd name="T65" fmla="*/ 765999927 h 546"/>
                <a:gd name="T66" fmla="*/ 1251764181 w 725"/>
                <a:gd name="T67" fmla="*/ 490967035 h 546"/>
                <a:gd name="T68" fmla="*/ 1130032700 w 725"/>
                <a:gd name="T69" fmla="*/ 231845592 h 546"/>
                <a:gd name="T70" fmla="*/ 1056534048 w 725"/>
                <a:gd name="T71" fmla="*/ 20457272 h 546"/>
                <a:gd name="T72" fmla="*/ 1038160141 w 725"/>
                <a:gd name="T73" fmla="*/ 13638687 h 546"/>
                <a:gd name="T74" fmla="*/ 971551894 w 725"/>
                <a:gd name="T75" fmla="*/ 0 h 546"/>
                <a:gd name="T76" fmla="*/ 953177987 w 725"/>
                <a:gd name="T77" fmla="*/ 20457272 h 546"/>
                <a:gd name="T78" fmla="*/ 962365696 w 725"/>
                <a:gd name="T79" fmla="*/ 104557732 h 546"/>
                <a:gd name="T80" fmla="*/ 934802568 w 725"/>
                <a:gd name="T81" fmla="*/ 97739122 h 546"/>
                <a:gd name="T82" fmla="*/ 930209469 w 725"/>
                <a:gd name="T83" fmla="*/ 61370313 h 546"/>
                <a:gd name="T84" fmla="*/ 473143791 w 725"/>
                <a:gd name="T85" fmla="*/ 93193399 h 546"/>
                <a:gd name="T86" fmla="*/ 440987564 w 725"/>
                <a:gd name="T87" fmla="*/ 34094450 h 546"/>
                <a:gd name="T88" fmla="*/ 0 w 725"/>
                <a:gd name="T89" fmla="*/ 77281856 h 546"/>
                <a:gd name="T90" fmla="*/ 0 w 725"/>
                <a:gd name="T91" fmla="*/ 111376317 h 5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5"/>
                <a:gd name="T139" fmla="*/ 0 h 546"/>
                <a:gd name="T140" fmla="*/ 725 w 725"/>
                <a:gd name="T141" fmla="*/ 546 h 5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5" h="546">
                  <a:moveTo>
                    <a:pt x="0" y="52"/>
                  </a:moveTo>
                  <a:lnTo>
                    <a:pt x="20" y="71"/>
                  </a:lnTo>
                  <a:lnTo>
                    <a:pt x="17" y="82"/>
                  </a:lnTo>
                  <a:lnTo>
                    <a:pt x="23" y="91"/>
                  </a:lnTo>
                  <a:lnTo>
                    <a:pt x="14" y="105"/>
                  </a:lnTo>
                  <a:lnTo>
                    <a:pt x="99" y="76"/>
                  </a:lnTo>
                  <a:lnTo>
                    <a:pt x="207" y="144"/>
                  </a:lnTo>
                  <a:lnTo>
                    <a:pt x="296" y="96"/>
                  </a:lnTo>
                  <a:lnTo>
                    <a:pt x="347" y="107"/>
                  </a:lnTo>
                  <a:lnTo>
                    <a:pt x="413" y="172"/>
                  </a:lnTo>
                  <a:lnTo>
                    <a:pt x="436" y="173"/>
                  </a:lnTo>
                  <a:lnTo>
                    <a:pt x="457" y="218"/>
                  </a:lnTo>
                  <a:lnTo>
                    <a:pt x="452" y="304"/>
                  </a:lnTo>
                  <a:lnTo>
                    <a:pt x="467" y="314"/>
                  </a:lnTo>
                  <a:lnTo>
                    <a:pt x="469" y="299"/>
                  </a:lnTo>
                  <a:lnTo>
                    <a:pt x="490" y="299"/>
                  </a:lnTo>
                  <a:lnTo>
                    <a:pt x="470" y="340"/>
                  </a:lnTo>
                  <a:lnTo>
                    <a:pt x="525" y="397"/>
                  </a:lnTo>
                  <a:lnTo>
                    <a:pt x="534" y="381"/>
                  </a:lnTo>
                  <a:lnTo>
                    <a:pt x="537" y="420"/>
                  </a:lnTo>
                  <a:lnTo>
                    <a:pt x="556" y="429"/>
                  </a:lnTo>
                  <a:lnTo>
                    <a:pt x="575" y="477"/>
                  </a:lnTo>
                  <a:lnTo>
                    <a:pt x="594" y="477"/>
                  </a:lnTo>
                  <a:lnTo>
                    <a:pt x="636" y="522"/>
                  </a:lnTo>
                  <a:lnTo>
                    <a:pt x="660" y="526"/>
                  </a:lnTo>
                  <a:lnTo>
                    <a:pt x="660" y="533"/>
                  </a:lnTo>
                  <a:lnTo>
                    <a:pt x="643" y="545"/>
                  </a:lnTo>
                  <a:lnTo>
                    <a:pt x="680" y="540"/>
                  </a:lnTo>
                  <a:lnTo>
                    <a:pt x="704" y="529"/>
                  </a:lnTo>
                  <a:lnTo>
                    <a:pt x="717" y="466"/>
                  </a:lnTo>
                  <a:lnTo>
                    <a:pt x="724" y="468"/>
                  </a:lnTo>
                  <a:lnTo>
                    <a:pt x="717" y="381"/>
                  </a:lnTo>
                  <a:lnTo>
                    <a:pt x="709" y="355"/>
                  </a:lnTo>
                  <a:lnTo>
                    <a:pt x="630" y="228"/>
                  </a:lnTo>
                  <a:lnTo>
                    <a:pt x="569" y="107"/>
                  </a:lnTo>
                  <a:lnTo>
                    <a:pt x="532" y="9"/>
                  </a:lnTo>
                  <a:lnTo>
                    <a:pt x="523" y="6"/>
                  </a:lnTo>
                  <a:lnTo>
                    <a:pt x="489" y="0"/>
                  </a:lnTo>
                  <a:lnTo>
                    <a:pt x="480" y="10"/>
                  </a:lnTo>
                  <a:lnTo>
                    <a:pt x="485" y="48"/>
                  </a:lnTo>
                  <a:lnTo>
                    <a:pt x="471" y="45"/>
                  </a:lnTo>
                  <a:lnTo>
                    <a:pt x="468" y="28"/>
                  </a:lnTo>
                  <a:lnTo>
                    <a:pt x="238" y="43"/>
                  </a:lnTo>
                  <a:lnTo>
                    <a:pt x="222" y="16"/>
                  </a:lnTo>
                  <a:lnTo>
                    <a:pt x="0" y="36"/>
                  </a:lnTo>
                  <a:lnTo>
                    <a:pt x="0" y="52"/>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7833AB"/>
                </a:solidFill>
              </a:endParaRPr>
            </a:p>
          </p:txBody>
        </p:sp>
        <p:sp>
          <p:nvSpPr>
            <p:cNvPr id="167" name="Freeform 62"/>
            <p:cNvSpPr>
              <a:spLocks noChangeAspect="1"/>
            </p:cNvSpPr>
            <p:nvPr/>
          </p:nvSpPr>
          <p:spPr bwMode="blackWhite">
            <a:xfrm>
              <a:off x="6261163" y="3108609"/>
              <a:ext cx="579490" cy="576767"/>
            </a:xfrm>
            <a:custGeom>
              <a:avLst/>
              <a:gdLst>
                <a:gd name="T0" fmla="*/ 0 w 335"/>
                <a:gd name="T1" fmla="*/ 145660524 h 375"/>
                <a:gd name="T2" fmla="*/ 52930491 w 335"/>
                <a:gd name="T3" fmla="*/ 703269728 h 375"/>
                <a:gd name="T4" fmla="*/ 135776293 w 335"/>
                <a:gd name="T5" fmla="*/ 714648980 h 375"/>
                <a:gd name="T6" fmla="*/ 234732576 w 335"/>
                <a:gd name="T7" fmla="*/ 780651667 h 375"/>
                <a:gd name="T8" fmla="*/ 306073048 w 335"/>
                <a:gd name="T9" fmla="*/ 776099966 h 375"/>
                <a:gd name="T10" fmla="*/ 340591996 w 335"/>
                <a:gd name="T11" fmla="*/ 753339950 h 375"/>
                <a:gd name="T12" fmla="*/ 421138322 w 335"/>
                <a:gd name="T13" fmla="*/ 807963573 h 375"/>
                <a:gd name="T14" fmla="*/ 467164091 w 335"/>
                <a:gd name="T15" fmla="*/ 760167502 h 375"/>
                <a:gd name="T16" fmla="*/ 476369850 w 335"/>
                <a:gd name="T17" fmla="*/ 671406309 h 375"/>
                <a:gd name="T18" fmla="*/ 508587737 w 335"/>
                <a:gd name="T19" fmla="*/ 689613114 h 375"/>
                <a:gd name="T20" fmla="*/ 524696681 w 335"/>
                <a:gd name="T21" fmla="*/ 619058726 h 375"/>
                <a:gd name="T22" fmla="*/ 635159737 w 335"/>
                <a:gd name="T23" fmla="*/ 509813368 h 375"/>
                <a:gd name="T24" fmla="*/ 653569742 w 335"/>
                <a:gd name="T25" fmla="*/ 334565229 h 375"/>
                <a:gd name="T26" fmla="*/ 642062921 w 335"/>
                <a:gd name="T27" fmla="*/ 300425961 h 375"/>
                <a:gd name="T28" fmla="*/ 665076563 w 335"/>
                <a:gd name="T29" fmla="*/ 277665945 h 375"/>
                <a:gd name="T30" fmla="*/ 621351855 w 335"/>
                <a:gd name="T31" fmla="*/ 0 h 375"/>
                <a:gd name="T32" fmla="*/ 508587737 w 335"/>
                <a:gd name="T33" fmla="*/ 63726860 h 375"/>
                <a:gd name="T34" fmla="*/ 453356209 w 335"/>
                <a:gd name="T35" fmla="*/ 127453720 h 375"/>
                <a:gd name="T36" fmla="*/ 409631501 w 335"/>
                <a:gd name="T37" fmla="*/ 134281271 h 375"/>
                <a:gd name="T38" fmla="*/ 345195633 w 335"/>
                <a:gd name="T39" fmla="*/ 168420540 h 375"/>
                <a:gd name="T40" fmla="*/ 200213628 w 335"/>
                <a:gd name="T41" fmla="*/ 111521255 h 375"/>
                <a:gd name="T42" fmla="*/ 0 w 335"/>
                <a:gd name="T43" fmla="*/ 145660524 h 3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5"/>
                <a:gd name="T67" fmla="*/ 0 h 375"/>
                <a:gd name="T68" fmla="*/ 335 w 335"/>
                <a:gd name="T69" fmla="*/ 375 h 3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5" h="375">
                  <a:moveTo>
                    <a:pt x="0" y="67"/>
                  </a:moveTo>
                  <a:lnTo>
                    <a:pt x="27" y="326"/>
                  </a:lnTo>
                  <a:lnTo>
                    <a:pt x="68" y="331"/>
                  </a:lnTo>
                  <a:lnTo>
                    <a:pt x="118" y="361"/>
                  </a:lnTo>
                  <a:lnTo>
                    <a:pt x="154" y="359"/>
                  </a:lnTo>
                  <a:lnTo>
                    <a:pt x="171" y="349"/>
                  </a:lnTo>
                  <a:lnTo>
                    <a:pt x="211" y="374"/>
                  </a:lnTo>
                  <a:lnTo>
                    <a:pt x="234" y="352"/>
                  </a:lnTo>
                  <a:lnTo>
                    <a:pt x="239" y="311"/>
                  </a:lnTo>
                  <a:lnTo>
                    <a:pt x="255" y="319"/>
                  </a:lnTo>
                  <a:lnTo>
                    <a:pt x="263" y="286"/>
                  </a:lnTo>
                  <a:lnTo>
                    <a:pt x="319" y="236"/>
                  </a:lnTo>
                  <a:lnTo>
                    <a:pt x="328" y="155"/>
                  </a:lnTo>
                  <a:lnTo>
                    <a:pt x="322" y="139"/>
                  </a:lnTo>
                  <a:lnTo>
                    <a:pt x="334" y="129"/>
                  </a:lnTo>
                  <a:lnTo>
                    <a:pt x="312" y="0"/>
                  </a:lnTo>
                  <a:lnTo>
                    <a:pt x="255" y="29"/>
                  </a:lnTo>
                  <a:lnTo>
                    <a:pt x="227" y="59"/>
                  </a:lnTo>
                  <a:lnTo>
                    <a:pt x="206" y="62"/>
                  </a:lnTo>
                  <a:lnTo>
                    <a:pt x="173" y="78"/>
                  </a:lnTo>
                  <a:lnTo>
                    <a:pt x="100" y="52"/>
                  </a:lnTo>
                  <a:lnTo>
                    <a:pt x="0" y="67"/>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68" name="Freeform 63"/>
            <p:cNvSpPr>
              <a:spLocks noChangeAspect="1"/>
            </p:cNvSpPr>
            <p:nvPr/>
          </p:nvSpPr>
          <p:spPr bwMode="blackWhite">
            <a:xfrm>
              <a:off x="6624844" y="3307883"/>
              <a:ext cx="619455" cy="544363"/>
            </a:xfrm>
            <a:custGeom>
              <a:avLst/>
              <a:gdLst>
                <a:gd name="T0" fmla="*/ 0 w 358"/>
                <a:gd name="T1" fmla="*/ 527819687 h 354"/>
                <a:gd name="T2" fmla="*/ 23026384 w 358"/>
                <a:gd name="T3" fmla="*/ 630198306 h 354"/>
                <a:gd name="T4" fmla="*/ 117433669 w 358"/>
                <a:gd name="T5" fmla="*/ 705276464 h 354"/>
                <a:gd name="T6" fmla="*/ 158881453 w 358"/>
                <a:gd name="T7" fmla="*/ 762152803 h 354"/>
                <a:gd name="T8" fmla="*/ 297039771 w 358"/>
                <a:gd name="T9" fmla="*/ 700725632 h 354"/>
                <a:gd name="T10" fmla="*/ 356908961 w 358"/>
                <a:gd name="T11" fmla="*/ 691625478 h 354"/>
                <a:gd name="T12" fmla="*/ 389145285 w 358"/>
                <a:gd name="T13" fmla="*/ 646123198 h 354"/>
                <a:gd name="T14" fmla="*/ 444408083 w 358"/>
                <a:gd name="T15" fmla="*/ 416340914 h 354"/>
                <a:gd name="T16" fmla="*/ 499672300 w 358"/>
                <a:gd name="T17" fmla="*/ 445916792 h 354"/>
                <a:gd name="T18" fmla="*/ 612500948 w 358"/>
                <a:gd name="T19" fmla="*/ 195657132 h 354"/>
                <a:gd name="T20" fmla="*/ 697698246 w 358"/>
                <a:gd name="T21" fmla="*/ 247984197 h 354"/>
                <a:gd name="T22" fmla="*/ 711514679 w 358"/>
                <a:gd name="T23" fmla="*/ 204757333 h 354"/>
                <a:gd name="T24" fmla="*/ 649343760 w 358"/>
                <a:gd name="T25" fmla="*/ 150154852 h 354"/>
                <a:gd name="T26" fmla="*/ 603291003 w 358"/>
                <a:gd name="T27" fmla="*/ 154705684 h 354"/>
                <a:gd name="T28" fmla="*/ 587171326 w 358"/>
                <a:gd name="T29" fmla="*/ 186556978 h 354"/>
                <a:gd name="T30" fmla="*/ 499672300 w 358"/>
                <a:gd name="T31" fmla="*/ 211583581 h 354"/>
                <a:gd name="T32" fmla="*/ 444408083 w 358"/>
                <a:gd name="T33" fmla="*/ 279835490 h 354"/>
                <a:gd name="T34" fmla="*/ 428289921 w 358"/>
                <a:gd name="T35" fmla="*/ 170630576 h 354"/>
                <a:gd name="T36" fmla="*/ 274013393 w 358"/>
                <a:gd name="T37" fmla="*/ 197932595 h 354"/>
                <a:gd name="T38" fmla="*/ 246382042 w 358"/>
                <a:gd name="T39" fmla="*/ 0 h 354"/>
                <a:gd name="T40" fmla="*/ 221052420 w 358"/>
                <a:gd name="T41" fmla="*/ 20475730 h 354"/>
                <a:gd name="T42" fmla="*/ 232565609 w 358"/>
                <a:gd name="T43" fmla="*/ 54602457 h 354"/>
                <a:gd name="T44" fmla="*/ 216447447 w 358"/>
                <a:gd name="T45" fmla="*/ 229783889 h 354"/>
                <a:gd name="T46" fmla="*/ 103618750 w 358"/>
                <a:gd name="T47" fmla="*/ 336711830 h 354"/>
                <a:gd name="T48" fmla="*/ 87500565 w 358"/>
                <a:gd name="T49" fmla="*/ 407240760 h 354"/>
                <a:gd name="T50" fmla="*/ 55262726 w 358"/>
                <a:gd name="T51" fmla="*/ 393589680 h 354"/>
                <a:gd name="T52" fmla="*/ 46052769 w 358"/>
                <a:gd name="T53" fmla="*/ 480041991 h 354"/>
                <a:gd name="T54" fmla="*/ 0 w 358"/>
                <a:gd name="T55" fmla="*/ 527819687 h 3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8"/>
                <a:gd name="T85" fmla="*/ 0 h 354"/>
                <a:gd name="T86" fmla="*/ 358 w 358"/>
                <a:gd name="T87" fmla="*/ 354 h 3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8" h="354">
                  <a:moveTo>
                    <a:pt x="0" y="244"/>
                  </a:moveTo>
                  <a:lnTo>
                    <a:pt x="12" y="292"/>
                  </a:lnTo>
                  <a:lnTo>
                    <a:pt x="59" y="327"/>
                  </a:lnTo>
                  <a:lnTo>
                    <a:pt x="80" y="353"/>
                  </a:lnTo>
                  <a:lnTo>
                    <a:pt x="149" y="325"/>
                  </a:lnTo>
                  <a:lnTo>
                    <a:pt x="179" y="320"/>
                  </a:lnTo>
                  <a:lnTo>
                    <a:pt x="195" y="299"/>
                  </a:lnTo>
                  <a:lnTo>
                    <a:pt x="223" y="193"/>
                  </a:lnTo>
                  <a:lnTo>
                    <a:pt x="251" y="206"/>
                  </a:lnTo>
                  <a:lnTo>
                    <a:pt x="307" y="91"/>
                  </a:lnTo>
                  <a:lnTo>
                    <a:pt x="350" y="115"/>
                  </a:lnTo>
                  <a:lnTo>
                    <a:pt x="357" y="95"/>
                  </a:lnTo>
                  <a:lnTo>
                    <a:pt x="326" y="70"/>
                  </a:lnTo>
                  <a:lnTo>
                    <a:pt x="302" y="72"/>
                  </a:lnTo>
                  <a:lnTo>
                    <a:pt x="295" y="86"/>
                  </a:lnTo>
                  <a:lnTo>
                    <a:pt x="251" y="98"/>
                  </a:lnTo>
                  <a:lnTo>
                    <a:pt x="223" y="130"/>
                  </a:lnTo>
                  <a:lnTo>
                    <a:pt x="215" y="79"/>
                  </a:lnTo>
                  <a:lnTo>
                    <a:pt x="137" y="92"/>
                  </a:lnTo>
                  <a:lnTo>
                    <a:pt x="123" y="0"/>
                  </a:lnTo>
                  <a:lnTo>
                    <a:pt x="111" y="9"/>
                  </a:lnTo>
                  <a:lnTo>
                    <a:pt x="117" y="25"/>
                  </a:lnTo>
                  <a:lnTo>
                    <a:pt x="108" y="106"/>
                  </a:lnTo>
                  <a:lnTo>
                    <a:pt x="52" y="156"/>
                  </a:lnTo>
                  <a:lnTo>
                    <a:pt x="44" y="189"/>
                  </a:lnTo>
                  <a:lnTo>
                    <a:pt x="28" y="182"/>
                  </a:lnTo>
                  <a:lnTo>
                    <a:pt x="23" y="222"/>
                  </a:lnTo>
                  <a:lnTo>
                    <a:pt x="0" y="244"/>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69" name="Freeform 65"/>
            <p:cNvSpPr>
              <a:spLocks noChangeAspect="1"/>
            </p:cNvSpPr>
            <p:nvPr/>
          </p:nvSpPr>
          <p:spPr bwMode="blackWhite">
            <a:xfrm>
              <a:off x="6520935" y="3448836"/>
              <a:ext cx="1067059" cy="533022"/>
            </a:xfrm>
            <a:custGeom>
              <a:avLst/>
              <a:gdLst>
                <a:gd name="T0" fmla="*/ 112713129 w 617"/>
                <a:gd name="T1" fmla="*/ 662888513 h 347"/>
                <a:gd name="T2" fmla="*/ 112713129 w 617"/>
                <a:gd name="T3" fmla="*/ 644727499 h 347"/>
                <a:gd name="T4" fmla="*/ 193223121 w 617"/>
                <a:gd name="T5" fmla="*/ 560730735 h 347"/>
                <a:gd name="T6" fmla="*/ 236927468 w 617"/>
                <a:gd name="T7" fmla="*/ 506246185 h 347"/>
                <a:gd name="T8" fmla="*/ 280633282 w 617"/>
                <a:gd name="T9" fmla="*/ 560730735 h 347"/>
                <a:gd name="T10" fmla="*/ 416348880 w 617"/>
                <a:gd name="T11" fmla="*/ 503976246 h 347"/>
                <a:gd name="T12" fmla="*/ 476155482 w 617"/>
                <a:gd name="T13" fmla="*/ 492625047 h 347"/>
                <a:gd name="T14" fmla="*/ 510659115 w 617"/>
                <a:gd name="T15" fmla="*/ 444951820 h 347"/>
                <a:gd name="T16" fmla="*/ 563565595 w 617"/>
                <a:gd name="T17" fmla="*/ 217935279 h 347"/>
                <a:gd name="T18" fmla="*/ 621073165 w 617"/>
                <a:gd name="T19" fmla="*/ 247447493 h 347"/>
                <a:gd name="T20" fmla="*/ 731485701 w 617"/>
                <a:gd name="T21" fmla="*/ 0 h 347"/>
                <a:gd name="T22" fmla="*/ 816595459 w 617"/>
                <a:gd name="T23" fmla="*/ 52213127 h 347"/>
                <a:gd name="T24" fmla="*/ 830397216 w 617"/>
                <a:gd name="T25" fmla="*/ 9081264 h 347"/>
                <a:gd name="T26" fmla="*/ 871802484 w 617"/>
                <a:gd name="T27" fmla="*/ 20430958 h 347"/>
                <a:gd name="T28" fmla="*/ 952310963 w 617"/>
                <a:gd name="T29" fmla="*/ 97616417 h 347"/>
                <a:gd name="T30" fmla="*/ 922408419 w 617"/>
                <a:gd name="T31" fmla="*/ 170262005 h 347"/>
                <a:gd name="T32" fmla="*/ 933909631 w 617"/>
                <a:gd name="T33" fmla="*/ 202044203 h 347"/>
                <a:gd name="T34" fmla="*/ 966112719 w 617"/>
                <a:gd name="T35" fmla="*/ 186153080 h 347"/>
                <a:gd name="T36" fmla="*/ 989115142 w 617"/>
                <a:gd name="T37" fmla="*/ 224746602 h 347"/>
                <a:gd name="T38" fmla="*/ 1111028890 w 617"/>
                <a:gd name="T39" fmla="*/ 265610015 h 347"/>
                <a:gd name="T40" fmla="*/ 998315808 w 617"/>
                <a:gd name="T41" fmla="*/ 258798692 h 347"/>
                <a:gd name="T42" fmla="*/ 1115629979 w 617"/>
                <a:gd name="T43" fmla="*/ 372307669 h 347"/>
                <a:gd name="T44" fmla="*/ 1042021622 w 617"/>
                <a:gd name="T45" fmla="*/ 360956470 h 347"/>
                <a:gd name="T46" fmla="*/ 1191538882 w 617"/>
                <a:gd name="T47" fmla="*/ 465384280 h 347"/>
                <a:gd name="T48" fmla="*/ 1226042516 w 617"/>
                <a:gd name="T49" fmla="*/ 533488460 h 347"/>
                <a:gd name="T50" fmla="*/ 1200739548 w 617"/>
                <a:gd name="T51" fmla="*/ 522137261 h 347"/>
                <a:gd name="T52" fmla="*/ 1196139972 w 617"/>
                <a:gd name="T53" fmla="*/ 542569721 h 347"/>
                <a:gd name="T54" fmla="*/ 715383400 w 617"/>
                <a:gd name="T55" fmla="*/ 642456052 h 347"/>
                <a:gd name="T56" fmla="*/ 315136916 w 617"/>
                <a:gd name="T57" fmla="*/ 699210541 h 347"/>
                <a:gd name="T58" fmla="*/ 0 w 617"/>
                <a:gd name="T59" fmla="*/ 744613830 h 347"/>
                <a:gd name="T60" fmla="*/ 112713129 w 617"/>
                <a:gd name="T61" fmla="*/ 662888513 h 3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7"/>
                <a:gd name="T94" fmla="*/ 0 h 347"/>
                <a:gd name="T95" fmla="*/ 617 w 617"/>
                <a:gd name="T96" fmla="*/ 347 h 3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7" h="347">
                  <a:moveTo>
                    <a:pt x="57" y="308"/>
                  </a:moveTo>
                  <a:lnTo>
                    <a:pt x="57" y="300"/>
                  </a:lnTo>
                  <a:lnTo>
                    <a:pt x="97" y="261"/>
                  </a:lnTo>
                  <a:lnTo>
                    <a:pt x="119" y="235"/>
                  </a:lnTo>
                  <a:lnTo>
                    <a:pt x="141" y="261"/>
                  </a:lnTo>
                  <a:lnTo>
                    <a:pt x="209" y="234"/>
                  </a:lnTo>
                  <a:lnTo>
                    <a:pt x="239" y="229"/>
                  </a:lnTo>
                  <a:lnTo>
                    <a:pt x="256" y="207"/>
                  </a:lnTo>
                  <a:lnTo>
                    <a:pt x="283" y="101"/>
                  </a:lnTo>
                  <a:lnTo>
                    <a:pt x="312" y="115"/>
                  </a:lnTo>
                  <a:lnTo>
                    <a:pt x="367" y="0"/>
                  </a:lnTo>
                  <a:lnTo>
                    <a:pt x="410" y="24"/>
                  </a:lnTo>
                  <a:lnTo>
                    <a:pt x="417" y="4"/>
                  </a:lnTo>
                  <a:lnTo>
                    <a:pt x="438" y="9"/>
                  </a:lnTo>
                  <a:lnTo>
                    <a:pt x="478" y="45"/>
                  </a:lnTo>
                  <a:lnTo>
                    <a:pt x="463" y="79"/>
                  </a:lnTo>
                  <a:lnTo>
                    <a:pt x="469" y="94"/>
                  </a:lnTo>
                  <a:lnTo>
                    <a:pt x="485" y="87"/>
                  </a:lnTo>
                  <a:lnTo>
                    <a:pt x="497" y="104"/>
                  </a:lnTo>
                  <a:lnTo>
                    <a:pt x="558" y="123"/>
                  </a:lnTo>
                  <a:lnTo>
                    <a:pt x="501" y="120"/>
                  </a:lnTo>
                  <a:lnTo>
                    <a:pt x="560" y="173"/>
                  </a:lnTo>
                  <a:lnTo>
                    <a:pt x="523" y="168"/>
                  </a:lnTo>
                  <a:lnTo>
                    <a:pt x="598" y="216"/>
                  </a:lnTo>
                  <a:lnTo>
                    <a:pt x="616" y="248"/>
                  </a:lnTo>
                  <a:lnTo>
                    <a:pt x="603" y="243"/>
                  </a:lnTo>
                  <a:lnTo>
                    <a:pt x="601" y="252"/>
                  </a:lnTo>
                  <a:lnTo>
                    <a:pt x="359" y="298"/>
                  </a:lnTo>
                  <a:lnTo>
                    <a:pt x="158" y="325"/>
                  </a:lnTo>
                  <a:lnTo>
                    <a:pt x="0" y="346"/>
                  </a:lnTo>
                  <a:lnTo>
                    <a:pt x="57" y="308"/>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70" name="Freeform 66"/>
            <p:cNvSpPr>
              <a:spLocks noChangeAspect="1"/>
            </p:cNvSpPr>
            <p:nvPr/>
          </p:nvSpPr>
          <p:spPr bwMode="blackWhite">
            <a:xfrm>
              <a:off x="7538040" y="3596266"/>
              <a:ext cx="59947" cy="132850"/>
            </a:xfrm>
            <a:custGeom>
              <a:avLst/>
              <a:gdLst>
                <a:gd name="T0" fmla="*/ 0 w 35"/>
                <a:gd name="T1" fmla="*/ 181717471 h 87"/>
                <a:gd name="T2" fmla="*/ 22562084 w 35"/>
                <a:gd name="T3" fmla="*/ 130118641 h 87"/>
                <a:gd name="T4" fmla="*/ 47380076 w 35"/>
                <a:gd name="T5" fmla="*/ 98711635 h 87"/>
                <a:gd name="T6" fmla="*/ 65428851 w 35"/>
                <a:gd name="T7" fmla="*/ 0 h 87"/>
                <a:gd name="T8" fmla="*/ 24817998 w 35"/>
                <a:gd name="T9" fmla="*/ 20190331 h 87"/>
                <a:gd name="T10" fmla="*/ 0 w 35"/>
                <a:gd name="T11" fmla="*/ 116658924 h 87"/>
                <a:gd name="T12" fmla="*/ 0 w 35"/>
                <a:gd name="T13" fmla="*/ 181717471 h 87"/>
                <a:gd name="T14" fmla="*/ 0 60000 65536"/>
                <a:gd name="T15" fmla="*/ 0 60000 65536"/>
                <a:gd name="T16" fmla="*/ 0 60000 65536"/>
                <a:gd name="T17" fmla="*/ 0 60000 65536"/>
                <a:gd name="T18" fmla="*/ 0 60000 65536"/>
                <a:gd name="T19" fmla="*/ 0 60000 65536"/>
                <a:gd name="T20" fmla="*/ 0 60000 65536"/>
                <a:gd name="T21" fmla="*/ 0 w 35"/>
                <a:gd name="T22" fmla="*/ 0 h 87"/>
                <a:gd name="T23" fmla="*/ 35 w 3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87">
                  <a:moveTo>
                    <a:pt x="0" y="86"/>
                  </a:moveTo>
                  <a:lnTo>
                    <a:pt x="12" y="62"/>
                  </a:lnTo>
                  <a:lnTo>
                    <a:pt x="24" y="47"/>
                  </a:lnTo>
                  <a:lnTo>
                    <a:pt x="34" y="0"/>
                  </a:lnTo>
                  <a:lnTo>
                    <a:pt x="13" y="10"/>
                  </a:lnTo>
                  <a:lnTo>
                    <a:pt x="0" y="55"/>
                  </a:lnTo>
                  <a:lnTo>
                    <a:pt x="0" y="86"/>
                  </a:lnTo>
                </a:path>
              </a:pathLst>
            </a:custGeom>
            <a:solidFill>
              <a:schemeClr val="tx2"/>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71" name="Freeform 67"/>
            <p:cNvSpPr>
              <a:spLocks noChangeAspect="1"/>
            </p:cNvSpPr>
            <p:nvPr/>
          </p:nvSpPr>
          <p:spPr bwMode="blackWhite">
            <a:xfrm>
              <a:off x="6460988" y="3837666"/>
              <a:ext cx="1176965" cy="466597"/>
            </a:xfrm>
            <a:custGeom>
              <a:avLst/>
              <a:gdLst>
                <a:gd name="T0" fmla="*/ 0 w 681"/>
                <a:gd name="T1" fmla="*/ 555301552 h 304"/>
                <a:gd name="T2" fmla="*/ 195264395 w 681"/>
                <a:gd name="T3" fmla="*/ 532636897 h 304"/>
                <a:gd name="T4" fmla="*/ 310124933 w 681"/>
                <a:gd name="T5" fmla="*/ 471439768 h 304"/>
                <a:gd name="T6" fmla="*/ 523767962 w 681"/>
                <a:gd name="T7" fmla="*/ 446508498 h 304"/>
                <a:gd name="T8" fmla="*/ 613358842 w 681"/>
                <a:gd name="T9" fmla="*/ 505437503 h 304"/>
                <a:gd name="T10" fmla="*/ 753490456 w 681"/>
                <a:gd name="T11" fmla="*/ 485039465 h 304"/>
                <a:gd name="T12" fmla="*/ 964834554 w 681"/>
                <a:gd name="T13" fmla="*/ 650496415 h 304"/>
                <a:gd name="T14" fmla="*/ 1047535923 w 681"/>
                <a:gd name="T15" fmla="*/ 630096870 h 304"/>
                <a:gd name="T16" fmla="*/ 1166991439 w 681"/>
                <a:gd name="T17" fmla="*/ 439708649 h 304"/>
                <a:gd name="T18" fmla="*/ 1261177344 w 681"/>
                <a:gd name="T19" fmla="*/ 401177682 h 304"/>
                <a:gd name="T20" fmla="*/ 1291041979 w 681"/>
                <a:gd name="T21" fmla="*/ 346780308 h 304"/>
                <a:gd name="T22" fmla="*/ 1187666025 w 681"/>
                <a:gd name="T23" fmla="*/ 364913237 h 304"/>
                <a:gd name="T24" fmla="*/ 1160098902 w 681"/>
                <a:gd name="T25" fmla="*/ 328647378 h 304"/>
                <a:gd name="T26" fmla="*/ 1224421685 w 681"/>
                <a:gd name="T27" fmla="*/ 308249340 h 304"/>
                <a:gd name="T28" fmla="*/ 1224421685 w 681"/>
                <a:gd name="T29" fmla="*/ 283316563 h 304"/>
                <a:gd name="T30" fmla="*/ 1150910365 w 681"/>
                <a:gd name="T31" fmla="*/ 258385292 h 304"/>
                <a:gd name="T32" fmla="*/ 1242800271 w 681"/>
                <a:gd name="T33" fmla="*/ 222120941 h 304"/>
                <a:gd name="T34" fmla="*/ 1235907734 w 681"/>
                <a:gd name="T35" fmla="*/ 262918524 h 304"/>
                <a:gd name="T36" fmla="*/ 1297933004 w 681"/>
                <a:gd name="T37" fmla="*/ 258385292 h 304"/>
                <a:gd name="T38" fmla="*/ 1330093639 w 681"/>
                <a:gd name="T39" fmla="*/ 190389775 h 304"/>
                <a:gd name="T40" fmla="*/ 1350769737 w 681"/>
                <a:gd name="T41" fmla="*/ 188123159 h 304"/>
                <a:gd name="T42" fmla="*/ 1334688664 w 681"/>
                <a:gd name="T43" fmla="*/ 131459262 h 304"/>
                <a:gd name="T44" fmla="*/ 1293337979 w 681"/>
                <a:gd name="T45" fmla="*/ 188123159 h 304"/>
                <a:gd name="T46" fmla="*/ 1256582320 w 681"/>
                <a:gd name="T47" fmla="*/ 56663920 h 304"/>
                <a:gd name="T48" fmla="*/ 1284149443 w 681"/>
                <a:gd name="T49" fmla="*/ 52130688 h 304"/>
                <a:gd name="T50" fmla="*/ 1318607590 w 681"/>
                <a:gd name="T51" fmla="*/ 88395039 h 304"/>
                <a:gd name="T52" fmla="*/ 1291041979 w 681"/>
                <a:gd name="T53" fmla="*/ 24931282 h 304"/>
                <a:gd name="T54" fmla="*/ 1263474857 w 681"/>
                <a:gd name="T55" fmla="*/ 0 h 304"/>
                <a:gd name="T56" fmla="*/ 783353579 w 681"/>
                <a:gd name="T57" fmla="*/ 99728143 h 304"/>
                <a:gd name="T58" fmla="*/ 385933765 w 681"/>
                <a:gd name="T59" fmla="*/ 154123917 h 304"/>
                <a:gd name="T60" fmla="*/ 328503519 w 681"/>
                <a:gd name="T61" fmla="*/ 271984989 h 304"/>
                <a:gd name="T62" fmla="*/ 243506151 w 681"/>
                <a:gd name="T63" fmla="*/ 292383027 h 304"/>
                <a:gd name="T64" fmla="*/ 202155467 w 681"/>
                <a:gd name="T65" fmla="*/ 351313540 h 304"/>
                <a:gd name="T66" fmla="*/ 50539245 w 681"/>
                <a:gd name="T67" fmla="*/ 451040223 h 304"/>
                <a:gd name="T68" fmla="*/ 39053184 w 681"/>
                <a:gd name="T69" fmla="*/ 489572698 h 304"/>
                <a:gd name="T70" fmla="*/ 0 w 681"/>
                <a:gd name="T71" fmla="*/ 509970736 h 304"/>
                <a:gd name="T72" fmla="*/ 0 w 681"/>
                <a:gd name="T73" fmla="*/ 555301552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1"/>
                <a:gd name="T112" fmla="*/ 0 h 304"/>
                <a:gd name="T113" fmla="*/ 681 w 681"/>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1" h="304">
                  <a:moveTo>
                    <a:pt x="0" y="259"/>
                  </a:moveTo>
                  <a:lnTo>
                    <a:pt x="98" y="248"/>
                  </a:lnTo>
                  <a:lnTo>
                    <a:pt x="156" y="220"/>
                  </a:lnTo>
                  <a:lnTo>
                    <a:pt x="264" y="208"/>
                  </a:lnTo>
                  <a:lnTo>
                    <a:pt x="309" y="235"/>
                  </a:lnTo>
                  <a:lnTo>
                    <a:pt x="379" y="226"/>
                  </a:lnTo>
                  <a:lnTo>
                    <a:pt x="486" y="303"/>
                  </a:lnTo>
                  <a:lnTo>
                    <a:pt x="527" y="293"/>
                  </a:lnTo>
                  <a:lnTo>
                    <a:pt x="587" y="205"/>
                  </a:lnTo>
                  <a:lnTo>
                    <a:pt x="635" y="187"/>
                  </a:lnTo>
                  <a:lnTo>
                    <a:pt x="650" y="161"/>
                  </a:lnTo>
                  <a:lnTo>
                    <a:pt x="598" y="170"/>
                  </a:lnTo>
                  <a:lnTo>
                    <a:pt x="584" y="153"/>
                  </a:lnTo>
                  <a:lnTo>
                    <a:pt x="616" y="144"/>
                  </a:lnTo>
                  <a:lnTo>
                    <a:pt x="616" y="132"/>
                  </a:lnTo>
                  <a:lnTo>
                    <a:pt x="579" y="120"/>
                  </a:lnTo>
                  <a:lnTo>
                    <a:pt x="625" y="103"/>
                  </a:lnTo>
                  <a:lnTo>
                    <a:pt x="622" y="122"/>
                  </a:lnTo>
                  <a:lnTo>
                    <a:pt x="653" y="120"/>
                  </a:lnTo>
                  <a:lnTo>
                    <a:pt x="669" y="89"/>
                  </a:lnTo>
                  <a:lnTo>
                    <a:pt x="680" y="88"/>
                  </a:lnTo>
                  <a:lnTo>
                    <a:pt x="672" y="61"/>
                  </a:lnTo>
                  <a:lnTo>
                    <a:pt x="651" y="88"/>
                  </a:lnTo>
                  <a:lnTo>
                    <a:pt x="632" y="26"/>
                  </a:lnTo>
                  <a:lnTo>
                    <a:pt x="646" y="24"/>
                  </a:lnTo>
                  <a:lnTo>
                    <a:pt x="664" y="41"/>
                  </a:lnTo>
                  <a:lnTo>
                    <a:pt x="650" y="12"/>
                  </a:lnTo>
                  <a:lnTo>
                    <a:pt x="636" y="0"/>
                  </a:lnTo>
                  <a:lnTo>
                    <a:pt x="394" y="46"/>
                  </a:lnTo>
                  <a:lnTo>
                    <a:pt x="194" y="72"/>
                  </a:lnTo>
                  <a:lnTo>
                    <a:pt x="165" y="127"/>
                  </a:lnTo>
                  <a:lnTo>
                    <a:pt x="122" y="136"/>
                  </a:lnTo>
                  <a:lnTo>
                    <a:pt x="102" y="164"/>
                  </a:lnTo>
                  <a:lnTo>
                    <a:pt x="25" y="210"/>
                  </a:lnTo>
                  <a:lnTo>
                    <a:pt x="20" y="228"/>
                  </a:lnTo>
                  <a:lnTo>
                    <a:pt x="0" y="238"/>
                  </a:lnTo>
                  <a:lnTo>
                    <a:pt x="0" y="259"/>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72" name="Freeform 68"/>
            <p:cNvSpPr>
              <a:spLocks noChangeAspect="1"/>
            </p:cNvSpPr>
            <p:nvPr/>
          </p:nvSpPr>
          <p:spPr bwMode="blackWhite">
            <a:xfrm>
              <a:off x="6600864" y="4156832"/>
              <a:ext cx="701383" cy="473078"/>
            </a:xfrm>
            <a:custGeom>
              <a:avLst/>
              <a:gdLst>
                <a:gd name="T0" fmla="*/ 34428181 w 406"/>
                <a:gd name="T1" fmla="*/ 83982614 h 308"/>
                <a:gd name="T2" fmla="*/ 146895785 w 406"/>
                <a:gd name="T3" fmla="*/ 22697596 h 308"/>
                <a:gd name="T4" fmla="*/ 362649419 w 406"/>
                <a:gd name="T5" fmla="*/ 0 h 308"/>
                <a:gd name="T6" fmla="*/ 449867440 w 406"/>
                <a:gd name="T7" fmla="*/ 59015265 h 308"/>
                <a:gd name="T8" fmla="*/ 592173158 w 406"/>
                <a:gd name="T9" fmla="*/ 36317664 h 308"/>
                <a:gd name="T10" fmla="*/ 803335403 w 406"/>
                <a:gd name="T11" fmla="*/ 202013169 h 308"/>
                <a:gd name="T12" fmla="*/ 711525756 w 406"/>
                <a:gd name="T13" fmla="*/ 326852929 h 308"/>
                <a:gd name="T14" fmla="*/ 711525756 w 406"/>
                <a:gd name="T15" fmla="*/ 385868171 h 308"/>
                <a:gd name="T16" fmla="*/ 550858449 w 406"/>
                <a:gd name="T17" fmla="*/ 544754411 h 308"/>
                <a:gd name="T18" fmla="*/ 525611830 w 406"/>
                <a:gd name="T19" fmla="*/ 549293928 h 308"/>
                <a:gd name="T20" fmla="*/ 514135270 w 406"/>
                <a:gd name="T21" fmla="*/ 599230134 h 308"/>
                <a:gd name="T22" fmla="*/ 479705590 w 406"/>
                <a:gd name="T23" fmla="*/ 569721759 h 308"/>
                <a:gd name="T24" fmla="*/ 511840261 w 406"/>
                <a:gd name="T25" fmla="*/ 617388206 h 308"/>
                <a:gd name="T26" fmla="*/ 482002111 w 406"/>
                <a:gd name="T27" fmla="*/ 660513627 h 308"/>
                <a:gd name="T28" fmla="*/ 449867440 w 406"/>
                <a:gd name="T29" fmla="*/ 653704350 h 308"/>
                <a:gd name="T30" fmla="*/ 341991308 w 406"/>
                <a:gd name="T31" fmla="*/ 465311338 h 308"/>
                <a:gd name="T32" fmla="*/ 103286065 w 406"/>
                <a:gd name="T33" fmla="*/ 226980517 h 308"/>
                <a:gd name="T34" fmla="*/ 0 w 406"/>
                <a:gd name="T35" fmla="*/ 152076916 h 308"/>
                <a:gd name="T36" fmla="*/ 34428181 w 406"/>
                <a:gd name="T37" fmla="*/ 83982614 h 3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08"/>
                <a:gd name="T59" fmla="*/ 406 w 406"/>
                <a:gd name="T60" fmla="*/ 308 h 3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08">
                  <a:moveTo>
                    <a:pt x="17" y="39"/>
                  </a:moveTo>
                  <a:lnTo>
                    <a:pt x="74" y="11"/>
                  </a:lnTo>
                  <a:lnTo>
                    <a:pt x="183" y="0"/>
                  </a:lnTo>
                  <a:lnTo>
                    <a:pt x="227" y="27"/>
                  </a:lnTo>
                  <a:lnTo>
                    <a:pt x="298" y="17"/>
                  </a:lnTo>
                  <a:lnTo>
                    <a:pt x="405" y="94"/>
                  </a:lnTo>
                  <a:lnTo>
                    <a:pt x="358" y="152"/>
                  </a:lnTo>
                  <a:lnTo>
                    <a:pt x="359" y="179"/>
                  </a:lnTo>
                  <a:lnTo>
                    <a:pt x="278" y="253"/>
                  </a:lnTo>
                  <a:lnTo>
                    <a:pt x="265" y="255"/>
                  </a:lnTo>
                  <a:lnTo>
                    <a:pt x="259" y="278"/>
                  </a:lnTo>
                  <a:lnTo>
                    <a:pt x="242" y="265"/>
                  </a:lnTo>
                  <a:lnTo>
                    <a:pt x="258" y="287"/>
                  </a:lnTo>
                  <a:lnTo>
                    <a:pt x="243" y="307"/>
                  </a:lnTo>
                  <a:lnTo>
                    <a:pt x="227" y="304"/>
                  </a:lnTo>
                  <a:lnTo>
                    <a:pt x="172" y="216"/>
                  </a:lnTo>
                  <a:lnTo>
                    <a:pt x="52" y="105"/>
                  </a:lnTo>
                  <a:lnTo>
                    <a:pt x="0" y="71"/>
                  </a:lnTo>
                  <a:lnTo>
                    <a:pt x="17" y="39"/>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73" name="Freeform 69"/>
            <p:cNvSpPr>
              <a:spLocks noChangeAspect="1"/>
            </p:cNvSpPr>
            <p:nvPr/>
          </p:nvSpPr>
          <p:spPr bwMode="blackWhite">
            <a:xfrm>
              <a:off x="7480092" y="3328946"/>
              <a:ext cx="143872" cy="212237"/>
            </a:xfrm>
            <a:custGeom>
              <a:avLst/>
              <a:gdLst>
                <a:gd name="T0" fmla="*/ 0 w 84"/>
                <a:gd name="T1" fmla="*/ 27308412 h 138"/>
                <a:gd name="T2" fmla="*/ 20306145 w 84"/>
                <a:gd name="T3" fmla="*/ 0 h 138"/>
                <a:gd name="T4" fmla="*/ 51891825 w 84"/>
                <a:gd name="T5" fmla="*/ 0 h 138"/>
                <a:gd name="T6" fmla="*/ 40610791 w 84"/>
                <a:gd name="T7" fmla="*/ 29584112 h 138"/>
                <a:gd name="T8" fmla="*/ 33843077 w 84"/>
                <a:gd name="T9" fmla="*/ 40961102 h 138"/>
                <a:gd name="T10" fmla="*/ 40610791 w 84"/>
                <a:gd name="T11" fmla="*/ 72820915 h 138"/>
                <a:gd name="T12" fmla="*/ 76709773 w 84"/>
                <a:gd name="T13" fmla="*/ 120609129 h 138"/>
                <a:gd name="T14" fmla="*/ 83478986 w 84"/>
                <a:gd name="T15" fmla="*/ 154744630 h 138"/>
                <a:gd name="T16" fmla="*/ 115064672 w 84"/>
                <a:gd name="T17" fmla="*/ 195705720 h 138"/>
                <a:gd name="T18" fmla="*/ 142138525 w 84"/>
                <a:gd name="T19" fmla="*/ 204808567 h 138"/>
                <a:gd name="T20" fmla="*/ 153419547 w 84"/>
                <a:gd name="T21" fmla="*/ 232116968 h 138"/>
                <a:gd name="T22" fmla="*/ 130857503 w 84"/>
                <a:gd name="T23" fmla="*/ 254873968 h 138"/>
                <a:gd name="T24" fmla="*/ 153419547 w 84"/>
                <a:gd name="T25" fmla="*/ 252598268 h 138"/>
                <a:gd name="T26" fmla="*/ 160188759 w 84"/>
                <a:gd name="T27" fmla="*/ 275353759 h 138"/>
                <a:gd name="T28" fmla="*/ 63172847 w 84"/>
                <a:gd name="T29" fmla="*/ 295835059 h 138"/>
                <a:gd name="T30" fmla="*/ 0 w 84"/>
                <a:gd name="T31" fmla="*/ 27308412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138"/>
                <a:gd name="T50" fmla="*/ 84 w 84"/>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138">
                  <a:moveTo>
                    <a:pt x="0" y="13"/>
                  </a:moveTo>
                  <a:lnTo>
                    <a:pt x="11" y="0"/>
                  </a:lnTo>
                  <a:lnTo>
                    <a:pt x="27" y="0"/>
                  </a:lnTo>
                  <a:lnTo>
                    <a:pt x="21" y="14"/>
                  </a:lnTo>
                  <a:lnTo>
                    <a:pt x="17" y="19"/>
                  </a:lnTo>
                  <a:lnTo>
                    <a:pt x="21" y="34"/>
                  </a:lnTo>
                  <a:lnTo>
                    <a:pt x="40" y="56"/>
                  </a:lnTo>
                  <a:lnTo>
                    <a:pt x="43" y="72"/>
                  </a:lnTo>
                  <a:lnTo>
                    <a:pt x="60" y="91"/>
                  </a:lnTo>
                  <a:lnTo>
                    <a:pt x="73" y="95"/>
                  </a:lnTo>
                  <a:lnTo>
                    <a:pt x="79" y="107"/>
                  </a:lnTo>
                  <a:lnTo>
                    <a:pt x="68" y="118"/>
                  </a:lnTo>
                  <a:lnTo>
                    <a:pt x="79" y="117"/>
                  </a:lnTo>
                  <a:lnTo>
                    <a:pt x="83" y="127"/>
                  </a:lnTo>
                  <a:lnTo>
                    <a:pt x="33" y="137"/>
                  </a:lnTo>
                  <a:lnTo>
                    <a:pt x="0" y="13"/>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74" name="Freeform 70"/>
            <p:cNvSpPr>
              <a:spLocks noChangeAspect="1"/>
            </p:cNvSpPr>
            <p:nvPr/>
          </p:nvSpPr>
          <p:spPr bwMode="blackWhite">
            <a:xfrm>
              <a:off x="6802687" y="2996819"/>
              <a:ext cx="799296" cy="456877"/>
            </a:xfrm>
            <a:custGeom>
              <a:avLst/>
              <a:gdLst>
                <a:gd name="T0" fmla="*/ 71053599 w 463"/>
                <a:gd name="T1" fmla="*/ 639760754 h 297"/>
                <a:gd name="T2" fmla="*/ 224621855 w 463"/>
                <a:gd name="T3" fmla="*/ 610163607 h 297"/>
                <a:gd name="T4" fmla="*/ 774715318 w 463"/>
                <a:gd name="T5" fmla="*/ 494049749 h 297"/>
                <a:gd name="T6" fmla="*/ 795344159 w 463"/>
                <a:gd name="T7" fmla="*/ 466728841 h 297"/>
                <a:gd name="T8" fmla="*/ 829725750 w 463"/>
                <a:gd name="T9" fmla="*/ 466728841 h 297"/>
                <a:gd name="T10" fmla="*/ 864105831 w 463"/>
                <a:gd name="T11" fmla="*/ 439407933 h 297"/>
                <a:gd name="T12" fmla="*/ 914532265 w 463"/>
                <a:gd name="T13" fmla="*/ 364276852 h 297"/>
                <a:gd name="T14" fmla="*/ 825141941 w 463"/>
                <a:gd name="T15" fmla="*/ 284590367 h 297"/>
                <a:gd name="T16" fmla="*/ 822848526 w 463"/>
                <a:gd name="T17" fmla="*/ 211735620 h 297"/>
                <a:gd name="T18" fmla="*/ 864105831 w 463"/>
                <a:gd name="T19" fmla="*/ 109283679 h 297"/>
                <a:gd name="T20" fmla="*/ 804513289 w 463"/>
                <a:gd name="T21" fmla="*/ 72854771 h 297"/>
                <a:gd name="T22" fmla="*/ 735751429 w 463"/>
                <a:gd name="T23" fmla="*/ 0 h 297"/>
                <a:gd name="T24" fmla="*/ 130647675 w 463"/>
                <a:gd name="T25" fmla="*/ 125220372 h 297"/>
                <a:gd name="T26" fmla="*/ 98557966 w 463"/>
                <a:gd name="T27" fmla="*/ 72854771 h 297"/>
                <a:gd name="T28" fmla="*/ 0 w 463"/>
                <a:gd name="T29" fmla="*/ 154817518 h 297"/>
                <a:gd name="T30" fmla="*/ 71053599 w 463"/>
                <a:gd name="T31" fmla="*/ 639760754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3"/>
                <a:gd name="T49" fmla="*/ 0 h 297"/>
                <a:gd name="T50" fmla="*/ 463 w 463"/>
                <a:gd name="T51" fmla="*/ 297 h 2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3" h="297">
                  <a:moveTo>
                    <a:pt x="36" y="296"/>
                  </a:moveTo>
                  <a:lnTo>
                    <a:pt x="113" y="282"/>
                  </a:lnTo>
                  <a:lnTo>
                    <a:pt x="391" y="229"/>
                  </a:lnTo>
                  <a:lnTo>
                    <a:pt x="402" y="216"/>
                  </a:lnTo>
                  <a:lnTo>
                    <a:pt x="419" y="216"/>
                  </a:lnTo>
                  <a:lnTo>
                    <a:pt x="436" y="203"/>
                  </a:lnTo>
                  <a:lnTo>
                    <a:pt x="462" y="169"/>
                  </a:lnTo>
                  <a:lnTo>
                    <a:pt x="417" y="132"/>
                  </a:lnTo>
                  <a:lnTo>
                    <a:pt x="415" y="98"/>
                  </a:lnTo>
                  <a:lnTo>
                    <a:pt x="436" y="51"/>
                  </a:lnTo>
                  <a:lnTo>
                    <a:pt x="406" y="34"/>
                  </a:lnTo>
                  <a:lnTo>
                    <a:pt x="372" y="0"/>
                  </a:lnTo>
                  <a:lnTo>
                    <a:pt x="66" y="58"/>
                  </a:lnTo>
                  <a:lnTo>
                    <a:pt x="50" y="34"/>
                  </a:lnTo>
                  <a:lnTo>
                    <a:pt x="0" y="72"/>
                  </a:lnTo>
                  <a:lnTo>
                    <a:pt x="36" y="296"/>
                  </a:lnTo>
                </a:path>
              </a:pathLst>
            </a:custGeom>
            <a:solidFill>
              <a:schemeClr val="tx2"/>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75" name="Freeform 71"/>
            <p:cNvSpPr>
              <a:spLocks noChangeAspect="1"/>
            </p:cNvSpPr>
            <p:nvPr/>
          </p:nvSpPr>
          <p:spPr bwMode="blackWhite">
            <a:xfrm>
              <a:off x="7516060" y="3076205"/>
              <a:ext cx="173847" cy="372628"/>
            </a:xfrm>
            <a:custGeom>
              <a:avLst/>
              <a:gdLst>
                <a:gd name="T0" fmla="*/ 11392648 w 101"/>
                <a:gd name="T1" fmla="*/ 355856102 h 242"/>
                <a:gd name="T2" fmla="*/ 47849724 w 101"/>
                <a:gd name="T3" fmla="*/ 328483145 h 242"/>
                <a:gd name="T4" fmla="*/ 95700954 w 101"/>
                <a:gd name="T5" fmla="*/ 253205622 h 242"/>
                <a:gd name="T6" fmla="*/ 6835891 w 101"/>
                <a:gd name="T7" fmla="*/ 173365136 h 242"/>
                <a:gd name="T8" fmla="*/ 6835891 w 101"/>
                <a:gd name="T9" fmla="*/ 102650528 h 242"/>
                <a:gd name="T10" fmla="*/ 45572099 w 101"/>
                <a:gd name="T11" fmla="*/ 0 h 242"/>
                <a:gd name="T12" fmla="*/ 177728626 w 101"/>
                <a:gd name="T13" fmla="*/ 50184535 h 242"/>
                <a:gd name="T14" fmla="*/ 177728626 w 101"/>
                <a:gd name="T15" fmla="*/ 68433173 h 242"/>
                <a:gd name="T16" fmla="*/ 164058355 w 101"/>
                <a:gd name="T17" fmla="*/ 125462082 h 242"/>
                <a:gd name="T18" fmla="*/ 150386578 w 101"/>
                <a:gd name="T19" fmla="*/ 141429262 h 242"/>
                <a:gd name="T20" fmla="*/ 148107447 w 101"/>
                <a:gd name="T21" fmla="*/ 168803732 h 242"/>
                <a:gd name="T22" fmla="*/ 161779224 w 101"/>
                <a:gd name="T23" fmla="*/ 177928051 h 242"/>
                <a:gd name="T24" fmla="*/ 193679534 w 101"/>
                <a:gd name="T25" fmla="*/ 168803732 h 242"/>
                <a:gd name="T26" fmla="*/ 195958665 w 101"/>
                <a:gd name="T27" fmla="*/ 257767025 h 242"/>
                <a:gd name="T28" fmla="*/ 193679534 w 101"/>
                <a:gd name="T29" fmla="*/ 314795910 h 242"/>
                <a:gd name="T30" fmla="*/ 195958665 w 101"/>
                <a:gd name="T31" fmla="*/ 342168868 h 242"/>
                <a:gd name="T32" fmla="*/ 184564514 w 101"/>
                <a:gd name="T33" fmla="*/ 371823283 h 242"/>
                <a:gd name="T34" fmla="*/ 170894244 w 101"/>
                <a:gd name="T35" fmla="*/ 371823283 h 242"/>
                <a:gd name="T36" fmla="*/ 177728626 w 101"/>
                <a:gd name="T37" fmla="*/ 399197847 h 242"/>
                <a:gd name="T38" fmla="*/ 129878913 w 101"/>
                <a:gd name="T39" fmla="*/ 522378424 h 242"/>
                <a:gd name="T40" fmla="*/ 113929511 w 101"/>
                <a:gd name="T41" fmla="*/ 522378424 h 242"/>
                <a:gd name="T42" fmla="*/ 111650380 w 101"/>
                <a:gd name="T43" fmla="*/ 474473858 h 242"/>
                <a:gd name="T44" fmla="*/ 77472421 w 101"/>
                <a:gd name="T45" fmla="*/ 476755316 h 242"/>
                <a:gd name="T46" fmla="*/ 9115023 w 101"/>
                <a:gd name="T47" fmla="*/ 426570804 h 242"/>
                <a:gd name="T48" fmla="*/ 0 w 101"/>
                <a:gd name="T49" fmla="*/ 385510518 h 242"/>
                <a:gd name="T50" fmla="*/ 11392648 w 101"/>
                <a:gd name="T51" fmla="*/ 355856102 h 2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242"/>
                <a:gd name="T80" fmla="*/ 101 w 101"/>
                <a:gd name="T81" fmla="*/ 242 h 2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242">
                  <a:moveTo>
                    <a:pt x="6" y="164"/>
                  </a:moveTo>
                  <a:lnTo>
                    <a:pt x="24" y="151"/>
                  </a:lnTo>
                  <a:lnTo>
                    <a:pt x="49" y="117"/>
                  </a:lnTo>
                  <a:lnTo>
                    <a:pt x="4" y="80"/>
                  </a:lnTo>
                  <a:lnTo>
                    <a:pt x="3" y="47"/>
                  </a:lnTo>
                  <a:lnTo>
                    <a:pt x="23" y="0"/>
                  </a:lnTo>
                  <a:lnTo>
                    <a:pt x="91" y="23"/>
                  </a:lnTo>
                  <a:lnTo>
                    <a:pt x="91" y="32"/>
                  </a:lnTo>
                  <a:lnTo>
                    <a:pt x="84" y="58"/>
                  </a:lnTo>
                  <a:lnTo>
                    <a:pt x="77" y="65"/>
                  </a:lnTo>
                  <a:lnTo>
                    <a:pt x="75" y="78"/>
                  </a:lnTo>
                  <a:lnTo>
                    <a:pt x="83" y="82"/>
                  </a:lnTo>
                  <a:lnTo>
                    <a:pt x="99" y="78"/>
                  </a:lnTo>
                  <a:lnTo>
                    <a:pt x="100" y="119"/>
                  </a:lnTo>
                  <a:lnTo>
                    <a:pt x="99" y="145"/>
                  </a:lnTo>
                  <a:lnTo>
                    <a:pt x="100" y="158"/>
                  </a:lnTo>
                  <a:lnTo>
                    <a:pt x="94" y="171"/>
                  </a:lnTo>
                  <a:lnTo>
                    <a:pt x="87" y="172"/>
                  </a:lnTo>
                  <a:lnTo>
                    <a:pt x="90" y="184"/>
                  </a:lnTo>
                  <a:lnTo>
                    <a:pt x="66" y="241"/>
                  </a:lnTo>
                  <a:lnTo>
                    <a:pt x="58" y="241"/>
                  </a:lnTo>
                  <a:lnTo>
                    <a:pt x="57" y="219"/>
                  </a:lnTo>
                  <a:lnTo>
                    <a:pt x="39" y="220"/>
                  </a:lnTo>
                  <a:lnTo>
                    <a:pt x="5" y="197"/>
                  </a:lnTo>
                  <a:lnTo>
                    <a:pt x="0" y="178"/>
                  </a:lnTo>
                  <a:lnTo>
                    <a:pt x="6" y="164"/>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76" name="Freeform 72"/>
            <p:cNvSpPr>
              <a:spLocks noChangeAspect="1"/>
            </p:cNvSpPr>
            <p:nvPr/>
          </p:nvSpPr>
          <p:spPr bwMode="blackWhite">
            <a:xfrm>
              <a:off x="6888612" y="2494579"/>
              <a:ext cx="817280" cy="646431"/>
            </a:xfrm>
            <a:custGeom>
              <a:avLst/>
              <a:gdLst>
                <a:gd name="T0" fmla="*/ 32145246 w 473"/>
                <a:gd name="T1" fmla="*/ 827941261 h 421"/>
                <a:gd name="T2" fmla="*/ 640613960 w 473"/>
                <a:gd name="T3" fmla="*/ 703182609 h 421"/>
                <a:gd name="T4" fmla="*/ 707201379 w 473"/>
                <a:gd name="T5" fmla="*/ 778037687 h 421"/>
                <a:gd name="T6" fmla="*/ 766899454 w 473"/>
                <a:gd name="T7" fmla="*/ 812062637 h 421"/>
                <a:gd name="T8" fmla="*/ 902369923 w 473"/>
                <a:gd name="T9" fmla="*/ 861966022 h 421"/>
                <a:gd name="T10" fmla="*/ 911554707 w 473"/>
                <a:gd name="T11" fmla="*/ 902796339 h 421"/>
                <a:gd name="T12" fmla="*/ 934515156 w 473"/>
                <a:gd name="T13" fmla="*/ 846087398 h 421"/>
                <a:gd name="T14" fmla="*/ 936810596 w 473"/>
                <a:gd name="T15" fmla="*/ 768964619 h 421"/>
                <a:gd name="T16" fmla="*/ 911554707 w 473"/>
                <a:gd name="T17" fmla="*/ 626060018 h 421"/>
                <a:gd name="T18" fmla="*/ 911554707 w 473"/>
                <a:gd name="T19" fmla="*/ 474080841 h 421"/>
                <a:gd name="T20" fmla="*/ 844967288 w 473"/>
                <a:gd name="T21" fmla="*/ 249517021 h 421"/>
                <a:gd name="T22" fmla="*/ 835782503 w 473"/>
                <a:gd name="T23" fmla="*/ 151977716 h 421"/>
                <a:gd name="T24" fmla="*/ 794452485 w 473"/>
                <a:gd name="T25" fmla="*/ 0 h 421"/>
                <a:gd name="T26" fmla="*/ 596986989 w 473"/>
                <a:gd name="T27" fmla="*/ 49903409 h 421"/>
                <a:gd name="T28" fmla="*/ 486774111 w 473"/>
                <a:gd name="T29" fmla="*/ 179198430 h 421"/>
                <a:gd name="T30" fmla="*/ 479886279 w 473"/>
                <a:gd name="T31" fmla="*/ 210954217 h 421"/>
                <a:gd name="T32" fmla="*/ 417891252 w 473"/>
                <a:gd name="T33" fmla="*/ 290345830 h 421"/>
                <a:gd name="T34" fmla="*/ 433963868 w 473"/>
                <a:gd name="T35" fmla="*/ 315297522 h 421"/>
                <a:gd name="T36" fmla="*/ 447741045 w 473"/>
                <a:gd name="T37" fmla="*/ 335712681 h 421"/>
                <a:gd name="T38" fmla="*/ 436260821 w 473"/>
                <a:gd name="T39" fmla="*/ 342518236 h 421"/>
                <a:gd name="T40" fmla="*/ 454628877 w 473"/>
                <a:gd name="T41" fmla="*/ 372006463 h 421"/>
                <a:gd name="T42" fmla="*/ 459221270 w 473"/>
                <a:gd name="T43" fmla="*/ 399225763 h 421"/>
                <a:gd name="T44" fmla="*/ 397226242 w 473"/>
                <a:gd name="T45" fmla="*/ 465007772 h 421"/>
                <a:gd name="T46" fmla="*/ 307678279 w 473"/>
                <a:gd name="T47" fmla="*/ 492228486 h 421"/>
                <a:gd name="T48" fmla="*/ 287013270 w 473"/>
                <a:gd name="T49" fmla="*/ 510374623 h 421"/>
                <a:gd name="T50" fmla="*/ 252571084 w 473"/>
                <a:gd name="T51" fmla="*/ 494495999 h 421"/>
                <a:gd name="T52" fmla="*/ 151542943 w 473"/>
                <a:gd name="T53" fmla="*/ 508105602 h 421"/>
                <a:gd name="T54" fmla="*/ 75772228 w 473"/>
                <a:gd name="T55" fmla="*/ 539862850 h 421"/>
                <a:gd name="T56" fmla="*/ 75772228 w 473"/>
                <a:gd name="T57" fmla="*/ 580693167 h 421"/>
                <a:gd name="T58" fmla="*/ 91844845 w 473"/>
                <a:gd name="T59" fmla="*/ 610181394 h 421"/>
                <a:gd name="T60" fmla="*/ 101028141 w 473"/>
                <a:gd name="T61" fmla="*/ 610181394 h 421"/>
                <a:gd name="T62" fmla="*/ 110212925 w 473"/>
                <a:gd name="T63" fmla="*/ 644206155 h 421"/>
                <a:gd name="T64" fmla="*/ 91844845 w 473"/>
                <a:gd name="T65" fmla="*/ 662352293 h 421"/>
                <a:gd name="T66" fmla="*/ 82660060 w 473"/>
                <a:gd name="T67" fmla="*/ 691840520 h 421"/>
                <a:gd name="T68" fmla="*/ 0 w 473"/>
                <a:gd name="T69" fmla="*/ 778037687 h 421"/>
                <a:gd name="T70" fmla="*/ 32145246 w 473"/>
                <a:gd name="T71" fmla="*/ 827941261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3"/>
                <a:gd name="T109" fmla="*/ 0 h 421"/>
                <a:gd name="T110" fmla="*/ 473 w 473"/>
                <a:gd name="T111" fmla="*/ 421 h 4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3" h="421">
                  <a:moveTo>
                    <a:pt x="16" y="385"/>
                  </a:moveTo>
                  <a:lnTo>
                    <a:pt x="323" y="327"/>
                  </a:lnTo>
                  <a:lnTo>
                    <a:pt x="356" y="362"/>
                  </a:lnTo>
                  <a:lnTo>
                    <a:pt x="386" y="378"/>
                  </a:lnTo>
                  <a:lnTo>
                    <a:pt x="454" y="401"/>
                  </a:lnTo>
                  <a:lnTo>
                    <a:pt x="459" y="420"/>
                  </a:lnTo>
                  <a:lnTo>
                    <a:pt x="471" y="394"/>
                  </a:lnTo>
                  <a:lnTo>
                    <a:pt x="472" y="358"/>
                  </a:lnTo>
                  <a:lnTo>
                    <a:pt x="459" y="291"/>
                  </a:lnTo>
                  <a:lnTo>
                    <a:pt x="459" y="220"/>
                  </a:lnTo>
                  <a:lnTo>
                    <a:pt x="426" y="116"/>
                  </a:lnTo>
                  <a:lnTo>
                    <a:pt x="421" y="71"/>
                  </a:lnTo>
                  <a:lnTo>
                    <a:pt x="400" y="0"/>
                  </a:lnTo>
                  <a:lnTo>
                    <a:pt x="301" y="23"/>
                  </a:lnTo>
                  <a:lnTo>
                    <a:pt x="245" y="83"/>
                  </a:lnTo>
                  <a:lnTo>
                    <a:pt x="242" y="98"/>
                  </a:lnTo>
                  <a:lnTo>
                    <a:pt x="210" y="135"/>
                  </a:lnTo>
                  <a:lnTo>
                    <a:pt x="219" y="147"/>
                  </a:lnTo>
                  <a:lnTo>
                    <a:pt x="225" y="156"/>
                  </a:lnTo>
                  <a:lnTo>
                    <a:pt x="220" y="159"/>
                  </a:lnTo>
                  <a:lnTo>
                    <a:pt x="229" y="173"/>
                  </a:lnTo>
                  <a:lnTo>
                    <a:pt x="231" y="186"/>
                  </a:lnTo>
                  <a:lnTo>
                    <a:pt x="200" y="216"/>
                  </a:lnTo>
                  <a:lnTo>
                    <a:pt x="155" y="229"/>
                  </a:lnTo>
                  <a:lnTo>
                    <a:pt x="144" y="237"/>
                  </a:lnTo>
                  <a:lnTo>
                    <a:pt x="127" y="230"/>
                  </a:lnTo>
                  <a:lnTo>
                    <a:pt x="76" y="236"/>
                  </a:lnTo>
                  <a:lnTo>
                    <a:pt x="38" y="251"/>
                  </a:lnTo>
                  <a:lnTo>
                    <a:pt x="38" y="270"/>
                  </a:lnTo>
                  <a:lnTo>
                    <a:pt x="46" y="284"/>
                  </a:lnTo>
                  <a:lnTo>
                    <a:pt x="51" y="284"/>
                  </a:lnTo>
                  <a:lnTo>
                    <a:pt x="56" y="300"/>
                  </a:lnTo>
                  <a:lnTo>
                    <a:pt x="46" y="308"/>
                  </a:lnTo>
                  <a:lnTo>
                    <a:pt x="42" y="322"/>
                  </a:lnTo>
                  <a:lnTo>
                    <a:pt x="0" y="362"/>
                  </a:lnTo>
                  <a:lnTo>
                    <a:pt x="16" y="385"/>
                  </a:lnTo>
                </a:path>
              </a:pathLst>
            </a:custGeom>
            <a:solidFill>
              <a:schemeClr val="accent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77" name="Freeform 73"/>
            <p:cNvSpPr>
              <a:spLocks noChangeAspect="1"/>
            </p:cNvSpPr>
            <p:nvPr/>
          </p:nvSpPr>
          <p:spPr bwMode="blackWhite">
            <a:xfrm>
              <a:off x="7647945" y="3165313"/>
              <a:ext cx="29974" cy="32403"/>
            </a:xfrm>
            <a:custGeom>
              <a:avLst/>
              <a:gdLst>
                <a:gd name="T0" fmla="*/ 0 w 17"/>
                <a:gd name="T1" fmla="*/ 43521254 h 21"/>
                <a:gd name="T2" fmla="*/ 4781939 w 17"/>
                <a:gd name="T3" fmla="*/ 13742998 h 21"/>
                <a:gd name="T4" fmla="*/ 23909692 w 17"/>
                <a:gd name="T5" fmla="*/ 0 h 21"/>
                <a:gd name="T6" fmla="*/ 33473572 w 17"/>
                <a:gd name="T7" fmla="*/ 9163008 h 21"/>
                <a:gd name="T8" fmla="*/ 0 w 17"/>
                <a:gd name="T9" fmla="*/ 43521254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20"/>
                  </a:moveTo>
                  <a:lnTo>
                    <a:pt x="2" y="6"/>
                  </a:lnTo>
                  <a:lnTo>
                    <a:pt x="11" y="0"/>
                  </a:lnTo>
                  <a:lnTo>
                    <a:pt x="16" y="4"/>
                  </a:lnTo>
                  <a:lnTo>
                    <a:pt x="0" y="20"/>
                  </a:lnTo>
                </a:path>
              </a:pathLst>
            </a:custGeom>
            <a:no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78" name="Freeform 74"/>
            <p:cNvSpPr>
              <a:spLocks noChangeAspect="1"/>
            </p:cNvSpPr>
            <p:nvPr/>
          </p:nvSpPr>
          <p:spPr bwMode="blackWhite">
            <a:xfrm>
              <a:off x="7671922" y="3043803"/>
              <a:ext cx="255774" cy="134471"/>
            </a:xfrm>
            <a:custGeom>
              <a:avLst/>
              <a:gdLst>
                <a:gd name="T0" fmla="*/ 20673621 w 148"/>
                <a:gd name="T1" fmla="*/ 188474632 h 87"/>
                <a:gd name="T2" fmla="*/ 124038713 w 148"/>
                <a:gd name="T3" fmla="*/ 121819745 h 87"/>
                <a:gd name="T4" fmla="*/ 195246151 w 148"/>
                <a:gd name="T5" fmla="*/ 87341904 h 87"/>
                <a:gd name="T6" fmla="*/ 119445417 w 148"/>
                <a:gd name="T7" fmla="*/ 144804451 h 87"/>
                <a:gd name="T8" fmla="*/ 126336117 w 148"/>
                <a:gd name="T9" fmla="*/ 149401392 h 87"/>
                <a:gd name="T10" fmla="*/ 236593429 w 148"/>
                <a:gd name="T11" fmla="*/ 62059487 h 87"/>
                <a:gd name="T12" fmla="*/ 291720548 w 148"/>
                <a:gd name="T13" fmla="*/ 9193885 h 87"/>
                <a:gd name="T14" fmla="*/ 287127252 w 148"/>
                <a:gd name="T15" fmla="*/ 0 h 87"/>
                <a:gd name="T16" fmla="*/ 234296024 w 148"/>
                <a:gd name="T17" fmla="*/ 29880888 h 87"/>
                <a:gd name="T18" fmla="*/ 229701215 w 148"/>
                <a:gd name="T19" fmla="*/ 27581658 h 87"/>
                <a:gd name="T20" fmla="*/ 206731708 w 148"/>
                <a:gd name="T21" fmla="*/ 62059487 h 87"/>
                <a:gd name="T22" fmla="*/ 190652855 w 148"/>
                <a:gd name="T23" fmla="*/ 62059487 h 87"/>
                <a:gd name="T24" fmla="*/ 227405323 w 148"/>
                <a:gd name="T25" fmla="*/ 0 h 87"/>
                <a:gd name="T26" fmla="*/ 188355450 w 148"/>
                <a:gd name="T27" fmla="*/ 48268652 h 87"/>
                <a:gd name="T28" fmla="*/ 55128656 w 148"/>
                <a:gd name="T29" fmla="*/ 98835016 h 87"/>
                <a:gd name="T30" fmla="*/ 34455029 w 148"/>
                <a:gd name="T31" fmla="*/ 135610568 h 87"/>
                <a:gd name="T32" fmla="*/ 9188108 w 148"/>
                <a:gd name="T33" fmla="*/ 144804451 h 87"/>
                <a:gd name="T34" fmla="*/ 0 w 148"/>
                <a:gd name="T35" fmla="*/ 167789156 h 87"/>
                <a:gd name="T36" fmla="*/ 20673621 w 148"/>
                <a:gd name="T37" fmla="*/ 188474632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87"/>
                <a:gd name="T59" fmla="*/ 148 w 148"/>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87">
                  <a:moveTo>
                    <a:pt x="10" y="86"/>
                  </a:moveTo>
                  <a:lnTo>
                    <a:pt x="62" y="56"/>
                  </a:lnTo>
                  <a:lnTo>
                    <a:pt x="98" y="40"/>
                  </a:lnTo>
                  <a:lnTo>
                    <a:pt x="60" y="66"/>
                  </a:lnTo>
                  <a:lnTo>
                    <a:pt x="64" y="68"/>
                  </a:lnTo>
                  <a:lnTo>
                    <a:pt x="119" y="28"/>
                  </a:lnTo>
                  <a:lnTo>
                    <a:pt x="147" y="4"/>
                  </a:lnTo>
                  <a:lnTo>
                    <a:pt x="144" y="0"/>
                  </a:lnTo>
                  <a:lnTo>
                    <a:pt x="118" y="14"/>
                  </a:lnTo>
                  <a:lnTo>
                    <a:pt x="116" y="13"/>
                  </a:lnTo>
                  <a:lnTo>
                    <a:pt x="104" y="28"/>
                  </a:lnTo>
                  <a:lnTo>
                    <a:pt x="96" y="28"/>
                  </a:lnTo>
                  <a:lnTo>
                    <a:pt x="115" y="0"/>
                  </a:lnTo>
                  <a:lnTo>
                    <a:pt x="95" y="22"/>
                  </a:lnTo>
                  <a:lnTo>
                    <a:pt x="28" y="45"/>
                  </a:lnTo>
                  <a:lnTo>
                    <a:pt x="17" y="62"/>
                  </a:lnTo>
                  <a:lnTo>
                    <a:pt x="5" y="66"/>
                  </a:lnTo>
                  <a:lnTo>
                    <a:pt x="0" y="77"/>
                  </a:lnTo>
                  <a:lnTo>
                    <a:pt x="10" y="86"/>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79" name="Freeform 75"/>
            <p:cNvSpPr>
              <a:spLocks noChangeAspect="1"/>
            </p:cNvSpPr>
            <p:nvPr/>
          </p:nvSpPr>
          <p:spPr bwMode="blackWhite">
            <a:xfrm>
              <a:off x="7683911" y="2901231"/>
              <a:ext cx="237790" cy="199276"/>
            </a:xfrm>
            <a:custGeom>
              <a:avLst/>
              <a:gdLst>
                <a:gd name="T0" fmla="*/ 22835530 w 138"/>
                <a:gd name="T1" fmla="*/ 198942654 h 130"/>
                <a:gd name="T2" fmla="*/ 20550922 w 138"/>
                <a:gd name="T3" fmla="*/ 275807748 h 130"/>
                <a:gd name="T4" fmla="*/ 43386452 w 138"/>
                <a:gd name="T5" fmla="*/ 269025667 h 130"/>
                <a:gd name="T6" fmla="*/ 93623712 w 138"/>
                <a:gd name="T7" fmla="*/ 228333178 h 130"/>
                <a:gd name="T8" fmla="*/ 111891552 w 138"/>
                <a:gd name="T9" fmla="*/ 192160525 h 130"/>
                <a:gd name="T10" fmla="*/ 121025460 w 138"/>
                <a:gd name="T11" fmla="*/ 198942654 h 130"/>
                <a:gd name="T12" fmla="*/ 194098233 w 138"/>
                <a:gd name="T13" fmla="*/ 178596362 h 130"/>
                <a:gd name="T14" fmla="*/ 194098233 w 138"/>
                <a:gd name="T15" fmla="*/ 162771506 h 130"/>
                <a:gd name="T16" fmla="*/ 207798388 w 138"/>
                <a:gd name="T17" fmla="*/ 171814281 h 130"/>
                <a:gd name="T18" fmla="*/ 221500004 w 138"/>
                <a:gd name="T19" fmla="*/ 160510812 h 130"/>
                <a:gd name="T20" fmla="*/ 242050920 w 138"/>
                <a:gd name="T21" fmla="*/ 155989424 h 130"/>
                <a:gd name="T22" fmla="*/ 269454152 w 138"/>
                <a:gd name="T23" fmla="*/ 140164568 h 130"/>
                <a:gd name="T24" fmla="*/ 244335528 w 138"/>
                <a:gd name="T25" fmla="*/ 0 h 130"/>
                <a:gd name="T26" fmla="*/ 0 w 138"/>
                <a:gd name="T27" fmla="*/ 56517369 h 130"/>
                <a:gd name="T28" fmla="*/ 22835530 w 138"/>
                <a:gd name="T29" fmla="*/ 198942654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30"/>
                <a:gd name="T47" fmla="*/ 138 w 138"/>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30">
                  <a:moveTo>
                    <a:pt x="12" y="93"/>
                  </a:moveTo>
                  <a:lnTo>
                    <a:pt x="11" y="129"/>
                  </a:lnTo>
                  <a:lnTo>
                    <a:pt x="22" y="126"/>
                  </a:lnTo>
                  <a:lnTo>
                    <a:pt x="48" y="107"/>
                  </a:lnTo>
                  <a:lnTo>
                    <a:pt x="57" y="90"/>
                  </a:lnTo>
                  <a:lnTo>
                    <a:pt x="62" y="93"/>
                  </a:lnTo>
                  <a:lnTo>
                    <a:pt x="98" y="83"/>
                  </a:lnTo>
                  <a:lnTo>
                    <a:pt x="99" y="76"/>
                  </a:lnTo>
                  <a:lnTo>
                    <a:pt x="105" y="80"/>
                  </a:lnTo>
                  <a:lnTo>
                    <a:pt x="112" y="75"/>
                  </a:lnTo>
                  <a:lnTo>
                    <a:pt x="123" y="73"/>
                  </a:lnTo>
                  <a:lnTo>
                    <a:pt x="137" y="65"/>
                  </a:lnTo>
                  <a:lnTo>
                    <a:pt x="124" y="0"/>
                  </a:lnTo>
                  <a:lnTo>
                    <a:pt x="0" y="26"/>
                  </a:lnTo>
                  <a:lnTo>
                    <a:pt x="12" y="93"/>
                  </a:lnTo>
                </a:path>
              </a:pathLst>
            </a:custGeom>
            <a:solidFill>
              <a:schemeClr val="accent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80" name="Freeform 76"/>
            <p:cNvSpPr>
              <a:spLocks noChangeAspect="1"/>
            </p:cNvSpPr>
            <p:nvPr/>
          </p:nvSpPr>
          <p:spPr bwMode="blackWhite">
            <a:xfrm>
              <a:off x="7897723" y="2889890"/>
              <a:ext cx="107904" cy="115028"/>
            </a:xfrm>
            <a:custGeom>
              <a:avLst/>
              <a:gdLst>
                <a:gd name="T0" fmla="*/ 23296012 w 62"/>
                <a:gd name="T1" fmla="*/ 162730831 h 74"/>
                <a:gd name="T2" fmla="*/ 76874559 w 62"/>
                <a:gd name="T3" fmla="*/ 139484013 h 74"/>
                <a:gd name="T4" fmla="*/ 81533761 w 62"/>
                <a:gd name="T5" fmla="*/ 76715594 h 74"/>
                <a:gd name="T6" fmla="*/ 93181002 w 62"/>
                <a:gd name="T7" fmla="*/ 90664296 h 74"/>
                <a:gd name="T8" fmla="*/ 97840203 w 62"/>
                <a:gd name="T9" fmla="*/ 123210782 h 74"/>
                <a:gd name="T10" fmla="*/ 107158630 w 62"/>
                <a:gd name="T11" fmla="*/ 120886252 h 74"/>
                <a:gd name="T12" fmla="*/ 123465072 w 62"/>
                <a:gd name="T13" fmla="*/ 90664296 h 74"/>
                <a:gd name="T14" fmla="*/ 107158630 w 62"/>
                <a:gd name="T15" fmla="*/ 53468775 h 74"/>
                <a:gd name="T16" fmla="*/ 81533761 w 62"/>
                <a:gd name="T17" fmla="*/ 48819705 h 74"/>
                <a:gd name="T18" fmla="*/ 60568117 w 62"/>
                <a:gd name="T19" fmla="*/ 4649060 h 74"/>
                <a:gd name="T20" fmla="*/ 41931300 w 62"/>
                <a:gd name="T21" fmla="*/ 0 h 74"/>
                <a:gd name="T22" fmla="*/ 0 w 62"/>
                <a:gd name="T23" fmla="*/ 16273237 h 74"/>
                <a:gd name="T24" fmla="*/ 23296012 w 62"/>
                <a:gd name="T25" fmla="*/ 162730831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74"/>
                <a:gd name="T41" fmla="*/ 62 w 62"/>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74">
                  <a:moveTo>
                    <a:pt x="12" y="73"/>
                  </a:moveTo>
                  <a:lnTo>
                    <a:pt x="38" y="63"/>
                  </a:lnTo>
                  <a:lnTo>
                    <a:pt x="40" y="34"/>
                  </a:lnTo>
                  <a:lnTo>
                    <a:pt x="46" y="41"/>
                  </a:lnTo>
                  <a:lnTo>
                    <a:pt x="48" y="55"/>
                  </a:lnTo>
                  <a:lnTo>
                    <a:pt x="53" y="54"/>
                  </a:lnTo>
                  <a:lnTo>
                    <a:pt x="61" y="41"/>
                  </a:lnTo>
                  <a:lnTo>
                    <a:pt x="53" y="24"/>
                  </a:lnTo>
                  <a:lnTo>
                    <a:pt x="40" y="22"/>
                  </a:lnTo>
                  <a:lnTo>
                    <a:pt x="30" y="2"/>
                  </a:lnTo>
                  <a:lnTo>
                    <a:pt x="21" y="0"/>
                  </a:lnTo>
                  <a:lnTo>
                    <a:pt x="0" y="7"/>
                  </a:lnTo>
                  <a:lnTo>
                    <a:pt x="12" y="73"/>
                  </a:lnTo>
                </a:path>
              </a:pathLst>
            </a:custGeom>
            <a:solidFill>
              <a:schemeClr val="tx2"/>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81" name="Freeform 77"/>
            <p:cNvSpPr>
              <a:spLocks noChangeAspect="1"/>
            </p:cNvSpPr>
            <p:nvPr/>
          </p:nvSpPr>
          <p:spPr bwMode="blackWhite">
            <a:xfrm>
              <a:off x="7681913" y="2748941"/>
              <a:ext cx="463591" cy="205757"/>
            </a:xfrm>
            <a:custGeom>
              <a:avLst/>
              <a:gdLst>
                <a:gd name="T0" fmla="*/ 0 w 268"/>
                <a:gd name="T1" fmla="*/ 267671813 h 134"/>
                <a:gd name="T2" fmla="*/ 246239617 w 268"/>
                <a:gd name="T3" fmla="*/ 213229545 h 134"/>
                <a:gd name="T4" fmla="*/ 289964364 w 268"/>
                <a:gd name="T5" fmla="*/ 195083081 h 134"/>
                <a:gd name="T6" fmla="*/ 308374385 w 268"/>
                <a:gd name="T7" fmla="*/ 201887280 h 134"/>
                <a:gd name="T8" fmla="*/ 329085470 w 268"/>
                <a:gd name="T9" fmla="*/ 244987283 h 134"/>
                <a:gd name="T10" fmla="*/ 356701259 w 268"/>
                <a:gd name="T11" fmla="*/ 249523888 h 134"/>
                <a:gd name="T12" fmla="*/ 370509153 w 268"/>
                <a:gd name="T13" fmla="*/ 285818230 h 134"/>
                <a:gd name="T14" fmla="*/ 388919174 w 268"/>
                <a:gd name="T15" fmla="*/ 285818230 h 134"/>
                <a:gd name="T16" fmla="*/ 409631868 w 268"/>
                <a:gd name="T17" fmla="*/ 254060492 h 134"/>
                <a:gd name="T18" fmla="*/ 416535058 w 268"/>
                <a:gd name="T19" fmla="*/ 226840866 h 134"/>
                <a:gd name="T20" fmla="*/ 437247657 w 268"/>
                <a:gd name="T21" fmla="*/ 263135208 h 134"/>
                <a:gd name="T22" fmla="*/ 531600340 w 268"/>
                <a:gd name="T23" fmla="*/ 226840866 h 134"/>
                <a:gd name="T24" fmla="*/ 526998213 w 268"/>
                <a:gd name="T25" fmla="*/ 188277420 h 134"/>
                <a:gd name="T26" fmla="*/ 499382425 w 268"/>
                <a:gd name="T27" fmla="*/ 140640813 h 134"/>
                <a:gd name="T28" fmla="*/ 483273467 w 268"/>
                <a:gd name="T29" fmla="*/ 131567604 h 134"/>
                <a:gd name="T30" fmla="*/ 469465572 w 268"/>
                <a:gd name="T31" fmla="*/ 133835153 h 134"/>
                <a:gd name="T32" fmla="*/ 469465572 w 268"/>
                <a:gd name="T33" fmla="*/ 145177417 h 134"/>
                <a:gd name="T34" fmla="*/ 497081361 w 268"/>
                <a:gd name="T35" fmla="*/ 145177417 h 134"/>
                <a:gd name="T36" fmla="*/ 503984551 w 268"/>
                <a:gd name="T37" fmla="*/ 195083081 h 134"/>
                <a:gd name="T38" fmla="*/ 462560868 w 268"/>
                <a:gd name="T39" fmla="*/ 215498601 h 134"/>
                <a:gd name="T40" fmla="*/ 409631868 w 268"/>
                <a:gd name="T41" fmla="*/ 174667607 h 134"/>
                <a:gd name="T42" fmla="*/ 391221752 w 268"/>
                <a:gd name="T43" fmla="*/ 131567604 h 134"/>
                <a:gd name="T44" fmla="*/ 363605963 w 268"/>
                <a:gd name="T45" fmla="*/ 117956283 h 134"/>
                <a:gd name="T46" fmla="*/ 363605963 w 268"/>
                <a:gd name="T47" fmla="*/ 131567604 h 134"/>
                <a:gd name="T48" fmla="*/ 338291237 w 268"/>
                <a:gd name="T49" fmla="*/ 108883075 h 134"/>
                <a:gd name="T50" fmla="*/ 359002322 w 268"/>
                <a:gd name="T51" fmla="*/ 77125313 h 134"/>
                <a:gd name="T52" fmla="*/ 377413857 w 268"/>
                <a:gd name="T53" fmla="*/ 49904179 h 134"/>
                <a:gd name="T54" fmla="*/ 342893364 w 268"/>
                <a:gd name="T55" fmla="*/ 0 h 134"/>
                <a:gd name="T56" fmla="*/ 292265427 w 268"/>
                <a:gd name="T57" fmla="*/ 40830959 h 134"/>
                <a:gd name="T58" fmla="*/ 115065330 w 268"/>
                <a:gd name="T59" fmla="*/ 90736634 h 134"/>
                <a:gd name="T60" fmla="*/ 0 w 268"/>
                <a:gd name="T61" fmla="*/ 115688735 h 134"/>
                <a:gd name="T62" fmla="*/ 0 w 268"/>
                <a:gd name="T63" fmla="*/ 267671813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134"/>
                <a:gd name="T98" fmla="*/ 268 w 268"/>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134">
                  <a:moveTo>
                    <a:pt x="0" y="125"/>
                  </a:moveTo>
                  <a:lnTo>
                    <a:pt x="124" y="99"/>
                  </a:lnTo>
                  <a:lnTo>
                    <a:pt x="146" y="91"/>
                  </a:lnTo>
                  <a:lnTo>
                    <a:pt x="155" y="94"/>
                  </a:lnTo>
                  <a:lnTo>
                    <a:pt x="165" y="114"/>
                  </a:lnTo>
                  <a:lnTo>
                    <a:pt x="179" y="116"/>
                  </a:lnTo>
                  <a:lnTo>
                    <a:pt x="186" y="133"/>
                  </a:lnTo>
                  <a:lnTo>
                    <a:pt x="195" y="133"/>
                  </a:lnTo>
                  <a:lnTo>
                    <a:pt x="206" y="118"/>
                  </a:lnTo>
                  <a:lnTo>
                    <a:pt x="209" y="105"/>
                  </a:lnTo>
                  <a:lnTo>
                    <a:pt x="219" y="122"/>
                  </a:lnTo>
                  <a:lnTo>
                    <a:pt x="267" y="106"/>
                  </a:lnTo>
                  <a:lnTo>
                    <a:pt x="264" y="88"/>
                  </a:lnTo>
                  <a:lnTo>
                    <a:pt x="251" y="65"/>
                  </a:lnTo>
                  <a:lnTo>
                    <a:pt x="243" y="61"/>
                  </a:lnTo>
                  <a:lnTo>
                    <a:pt x="236" y="62"/>
                  </a:lnTo>
                  <a:lnTo>
                    <a:pt x="236" y="68"/>
                  </a:lnTo>
                  <a:lnTo>
                    <a:pt x="249" y="68"/>
                  </a:lnTo>
                  <a:lnTo>
                    <a:pt x="253" y="91"/>
                  </a:lnTo>
                  <a:lnTo>
                    <a:pt x="232" y="100"/>
                  </a:lnTo>
                  <a:lnTo>
                    <a:pt x="206" y="81"/>
                  </a:lnTo>
                  <a:lnTo>
                    <a:pt x="196" y="61"/>
                  </a:lnTo>
                  <a:lnTo>
                    <a:pt x="182" y="55"/>
                  </a:lnTo>
                  <a:lnTo>
                    <a:pt x="182" y="61"/>
                  </a:lnTo>
                  <a:lnTo>
                    <a:pt x="170" y="51"/>
                  </a:lnTo>
                  <a:lnTo>
                    <a:pt x="180" y="36"/>
                  </a:lnTo>
                  <a:lnTo>
                    <a:pt x="189" y="23"/>
                  </a:lnTo>
                  <a:lnTo>
                    <a:pt x="172" y="0"/>
                  </a:lnTo>
                  <a:lnTo>
                    <a:pt x="147" y="19"/>
                  </a:lnTo>
                  <a:lnTo>
                    <a:pt x="58" y="42"/>
                  </a:lnTo>
                  <a:lnTo>
                    <a:pt x="0" y="54"/>
                  </a:lnTo>
                  <a:lnTo>
                    <a:pt x="0" y="125"/>
                  </a:lnTo>
                </a:path>
              </a:pathLst>
            </a:custGeom>
            <a:solidFill>
              <a:schemeClr val="accent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82" name="Freeform 78"/>
            <p:cNvSpPr>
              <a:spLocks noChangeAspect="1"/>
            </p:cNvSpPr>
            <p:nvPr/>
          </p:nvSpPr>
          <p:spPr bwMode="blackWhite">
            <a:xfrm>
              <a:off x="8051587" y="2949836"/>
              <a:ext cx="43961" cy="29162"/>
            </a:xfrm>
            <a:custGeom>
              <a:avLst/>
              <a:gdLst>
                <a:gd name="T0" fmla="*/ 0 w 25"/>
                <a:gd name="T1" fmla="*/ 34774559 h 20"/>
                <a:gd name="T2" fmla="*/ 19025668 w 25"/>
                <a:gd name="T3" fmla="*/ 0 h 20"/>
                <a:gd name="T4" fmla="*/ 49941029 w 25"/>
                <a:gd name="T5" fmla="*/ 14318432 h 20"/>
                <a:gd name="T6" fmla="*/ 0 w 25"/>
                <a:gd name="T7" fmla="*/ 34774559 h 20"/>
                <a:gd name="T8" fmla="*/ 0 60000 65536"/>
                <a:gd name="T9" fmla="*/ 0 60000 65536"/>
                <a:gd name="T10" fmla="*/ 0 60000 65536"/>
                <a:gd name="T11" fmla="*/ 0 60000 65536"/>
                <a:gd name="T12" fmla="*/ 0 w 25"/>
                <a:gd name="T13" fmla="*/ 0 h 20"/>
                <a:gd name="T14" fmla="*/ 25 w 25"/>
                <a:gd name="T15" fmla="*/ 20 h 20"/>
              </a:gdLst>
              <a:ahLst/>
              <a:cxnLst>
                <a:cxn ang="T8">
                  <a:pos x="T0" y="T1"/>
                </a:cxn>
                <a:cxn ang="T9">
                  <a:pos x="T2" y="T3"/>
                </a:cxn>
                <a:cxn ang="T10">
                  <a:pos x="T4" y="T5"/>
                </a:cxn>
                <a:cxn ang="T11">
                  <a:pos x="T6" y="T7"/>
                </a:cxn>
              </a:cxnLst>
              <a:rect l="T12" t="T13" r="T14" b="T15"/>
              <a:pathLst>
                <a:path w="25" h="20">
                  <a:moveTo>
                    <a:pt x="0" y="19"/>
                  </a:moveTo>
                  <a:lnTo>
                    <a:pt x="9" y="0"/>
                  </a:lnTo>
                  <a:lnTo>
                    <a:pt x="24" y="8"/>
                  </a:lnTo>
                  <a:lnTo>
                    <a:pt x="0" y="19"/>
                  </a:lnTo>
                </a:path>
              </a:pathLst>
            </a:custGeom>
            <a:no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83" name="Freeform 79"/>
            <p:cNvSpPr>
              <a:spLocks noChangeAspect="1"/>
            </p:cNvSpPr>
            <p:nvPr/>
          </p:nvSpPr>
          <p:spPr bwMode="blackWhite">
            <a:xfrm>
              <a:off x="8129518" y="2944975"/>
              <a:ext cx="31972" cy="25923"/>
            </a:xfrm>
            <a:custGeom>
              <a:avLst/>
              <a:gdLst>
                <a:gd name="T0" fmla="*/ 0 w 19"/>
                <a:gd name="T1" fmla="*/ 33556034 h 17"/>
                <a:gd name="T2" fmla="*/ 17421230 w 19"/>
                <a:gd name="T3" fmla="*/ 0 h 17"/>
                <a:gd name="T4" fmla="*/ 32665912 w 19"/>
                <a:gd name="T5" fmla="*/ 22370188 h 17"/>
                <a:gd name="T6" fmla="*/ 0 w 19"/>
                <a:gd name="T7" fmla="*/ 33556034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0" y="16"/>
                  </a:moveTo>
                  <a:lnTo>
                    <a:pt x="9" y="0"/>
                  </a:lnTo>
                  <a:lnTo>
                    <a:pt x="18" y="11"/>
                  </a:lnTo>
                  <a:lnTo>
                    <a:pt x="0" y="16"/>
                  </a:lnTo>
                </a:path>
              </a:pathLst>
            </a:custGeom>
            <a:no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84" name="Freeform 80"/>
            <p:cNvSpPr>
              <a:spLocks noChangeAspect="1"/>
            </p:cNvSpPr>
            <p:nvPr/>
          </p:nvSpPr>
          <p:spPr bwMode="blackWhite">
            <a:xfrm>
              <a:off x="7582003" y="2445976"/>
              <a:ext cx="221804" cy="388830"/>
            </a:xfrm>
            <a:custGeom>
              <a:avLst/>
              <a:gdLst>
                <a:gd name="T0" fmla="*/ 40926236 w 129"/>
                <a:gd name="T1" fmla="*/ 220433567 h 253"/>
                <a:gd name="T2" fmla="*/ 50020964 w 129"/>
                <a:gd name="T3" fmla="*/ 318151654 h 253"/>
                <a:gd name="T4" fmla="*/ 113685507 w 129"/>
                <a:gd name="T5" fmla="*/ 543130459 h 253"/>
                <a:gd name="T6" fmla="*/ 227371014 w 129"/>
                <a:gd name="T7" fmla="*/ 515860541 h 253"/>
                <a:gd name="T8" fmla="*/ 218274793 w 129"/>
                <a:gd name="T9" fmla="*/ 197708840 h 253"/>
                <a:gd name="T10" fmla="*/ 245560447 w 129"/>
                <a:gd name="T11" fmla="*/ 136351147 h 253"/>
                <a:gd name="T12" fmla="*/ 250107805 w 129"/>
                <a:gd name="T13" fmla="*/ 0 h 253"/>
                <a:gd name="T14" fmla="*/ 0 w 129"/>
                <a:gd name="T15" fmla="*/ 65902954 h 253"/>
                <a:gd name="T16" fmla="*/ 40926236 w 129"/>
                <a:gd name="T17" fmla="*/ 220433567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253"/>
                <a:gd name="T29" fmla="*/ 129 w 129"/>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253">
                  <a:moveTo>
                    <a:pt x="21" y="102"/>
                  </a:moveTo>
                  <a:lnTo>
                    <a:pt x="25" y="148"/>
                  </a:lnTo>
                  <a:lnTo>
                    <a:pt x="58" y="252"/>
                  </a:lnTo>
                  <a:lnTo>
                    <a:pt x="116" y="239"/>
                  </a:lnTo>
                  <a:lnTo>
                    <a:pt x="111" y="92"/>
                  </a:lnTo>
                  <a:lnTo>
                    <a:pt x="126" y="63"/>
                  </a:lnTo>
                  <a:lnTo>
                    <a:pt x="128" y="0"/>
                  </a:lnTo>
                  <a:lnTo>
                    <a:pt x="0" y="31"/>
                  </a:lnTo>
                  <a:lnTo>
                    <a:pt x="21" y="102"/>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85" name="Freeform 81"/>
            <p:cNvSpPr>
              <a:spLocks noChangeAspect="1"/>
            </p:cNvSpPr>
            <p:nvPr/>
          </p:nvSpPr>
          <p:spPr bwMode="blackWhite">
            <a:xfrm>
              <a:off x="7775832" y="2389272"/>
              <a:ext cx="205819" cy="426094"/>
            </a:xfrm>
            <a:custGeom>
              <a:avLst/>
              <a:gdLst>
                <a:gd name="T0" fmla="*/ 0 w 120"/>
                <a:gd name="T1" fmla="*/ 277738200 h 277"/>
                <a:gd name="T2" fmla="*/ 27149044 w 120"/>
                <a:gd name="T3" fmla="*/ 213995548 h 277"/>
                <a:gd name="T4" fmla="*/ 31674633 w 120"/>
                <a:gd name="T5" fmla="*/ 77402570 h 277"/>
                <a:gd name="T6" fmla="*/ 31674633 w 120"/>
                <a:gd name="T7" fmla="*/ 25042145 h 277"/>
                <a:gd name="T8" fmla="*/ 74660988 w 120"/>
                <a:gd name="T9" fmla="*/ 0 h 277"/>
                <a:gd name="T10" fmla="*/ 178734553 w 120"/>
                <a:gd name="T11" fmla="*/ 371076787 h 277"/>
                <a:gd name="T12" fmla="*/ 230770621 w 120"/>
                <a:gd name="T13" fmla="*/ 448479428 h 277"/>
                <a:gd name="T14" fmla="*/ 228508577 w 120"/>
                <a:gd name="T15" fmla="*/ 503115987 h 277"/>
                <a:gd name="T16" fmla="*/ 180996597 w 120"/>
                <a:gd name="T17" fmla="*/ 544094161 h 277"/>
                <a:gd name="T18" fmla="*/ 6787636 w 120"/>
                <a:gd name="T19" fmla="*/ 596454574 h 277"/>
                <a:gd name="T20" fmla="*/ 0 w 120"/>
                <a:gd name="T21" fmla="*/ 277738200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277"/>
                <a:gd name="T35" fmla="*/ 120 w 120"/>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277">
                  <a:moveTo>
                    <a:pt x="0" y="128"/>
                  </a:moveTo>
                  <a:lnTo>
                    <a:pt x="14" y="99"/>
                  </a:lnTo>
                  <a:lnTo>
                    <a:pt x="16" y="36"/>
                  </a:lnTo>
                  <a:lnTo>
                    <a:pt x="16" y="12"/>
                  </a:lnTo>
                  <a:lnTo>
                    <a:pt x="38" y="0"/>
                  </a:lnTo>
                  <a:lnTo>
                    <a:pt x="92" y="172"/>
                  </a:lnTo>
                  <a:lnTo>
                    <a:pt x="119" y="208"/>
                  </a:lnTo>
                  <a:lnTo>
                    <a:pt x="118" y="233"/>
                  </a:lnTo>
                  <a:lnTo>
                    <a:pt x="93" y="252"/>
                  </a:lnTo>
                  <a:lnTo>
                    <a:pt x="4" y="276"/>
                  </a:lnTo>
                  <a:lnTo>
                    <a:pt x="0" y="128"/>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86" name="Freeform 82"/>
            <p:cNvSpPr>
              <a:spLocks noChangeAspect="1"/>
            </p:cNvSpPr>
            <p:nvPr/>
          </p:nvSpPr>
          <p:spPr bwMode="blackWhite">
            <a:xfrm>
              <a:off x="7841773" y="2013401"/>
              <a:ext cx="505555" cy="699896"/>
            </a:xfrm>
            <a:custGeom>
              <a:avLst/>
              <a:gdLst>
                <a:gd name="T0" fmla="*/ 0 w 293"/>
                <a:gd name="T1" fmla="*/ 525837119 h 456"/>
                <a:gd name="T2" fmla="*/ 34345569 w 293"/>
                <a:gd name="T3" fmla="*/ 528103736 h 456"/>
                <a:gd name="T4" fmla="*/ 36634769 w 293"/>
                <a:gd name="T5" fmla="*/ 466906599 h 456"/>
                <a:gd name="T6" fmla="*/ 75558738 w 293"/>
                <a:gd name="T7" fmla="*/ 378511477 h 456"/>
                <a:gd name="T8" fmla="*/ 57242115 w 293"/>
                <a:gd name="T9" fmla="*/ 312782614 h 456"/>
                <a:gd name="T10" fmla="*/ 137380764 w 293"/>
                <a:gd name="T11" fmla="*/ 9066469 h 456"/>
                <a:gd name="T12" fmla="*/ 157986588 w 293"/>
                <a:gd name="T13" fmla="*/ 9066469 h 456"/>
                <a:gd name="T14" fmla="*/ 167146410 w 293"/>
                <a:gd name="T15" fmla="*/ 47597450 h 456"/>
                <a:gd name="T16" fmla="*/ 247285083 w 293"/>
                <a:gd name="T17" fmla="*/ 13599705 h 456"/>
                <a:gd name="T18" fmla="*/ 249574283 w 293"/>
                <a:gd name="T19" fmla="*/ 0 h 456"/>
                <a:gd name="T20" fmla="*/ 313685486 w 293"/>
                <a:gd name="T21" fmla="*/ 15866321 h 456"/>
                <a:gd name="T22" fmla="*/ 423588341 w 293"/>
                <a:gd name="T23" fmla="*/ 317315847 h 456"/>
                <a:gd name="T24" fmla="*/ 471672121 w 293"/>
                <a:gd name="T25" fmla="*/ 317315847 h 456"/>
                <a:gd name="T26" fmla="*/ 558679858 w 293"/>
                <a:gd name="T27" fmla="*/ 430642243 h 456"/>
                <a:gd name="T28" fmla="*/ 547230836 w 293"/>
                <a:gd name="T29" fmla="*/ 453306900 h 456"/>
                <a:gd name="T30" fmla="*/ 576996481 w 293"/>
                <a:gd name="T31" fmla="*/ 453306900 h 456"/>
                <a:gd name="T32" fmla="*/ 558679858 w 293"/>
                <a:gd name="T33" fmla="*/ 507704188 h 456"/>
                <a:gd name="T34" fmla="*/ 512886789 w 293"/>
                <a:gd name="T35" fmla="*/ 543968544 h 456"/>
                <a:gd name="T36" fmla="*/ 462513809 w 293"/>
                <a:gd name="T37" fmla="*/ 571167941 h 456"/>
                <a:gd name="T38" fmla="*/ 455644698 w 293"/>
                <a:gd name="T39" fmla="*/ 605165681 h 456"/>
                <a:gd name="T40" fmla="*/ 432748163 w 293"/>
                <a:gd name="T41" fmla="*/ 575701174 h 456"/>
                <a:gd name="T42" fmla="*/ 384664289 w 293"/>
                <a:gd name="T43" fmla="*/ 616498763 h 456"/>
                <a:gd name="T44" fmla="*/ 364056955 w 293"/>
                <a:gd name="T45" fmla="*/ 614232146 h 456"/>
                <a:gd name="T46" fmla="*/ 348029532 w 293"/>
                <a:gd name="T47" fmla="*/ 591565982 h 456"/>
                <a:gd name="T48" fmla="*/ 334291310 w 293"/>
                <a:gd name="T49" fmla="*/ 709427023 h 456"/>
                <a:gd name="T50" fmla="*/ 295367352 w 293"/>
                <a:gd name="T51" fmla="*/ 725291831 h 456"/>
                <a:gd name="T52" fmla="*/ 274760018 w 293"/>
                <a:gd name="T53" fmla="*/ 772889269 h 456"/>
                <a:gd name="T54" fmla="*/ 249574283 w 293"/>
                <a:gd name="T55" fmla="*/ 770622653 h 456"/>
                <a:gd name="T56" fmla="*/ 192332145 w 293"/>
                <a:gd name="T57" fmla="*/ 838619828 h 456"/>
                <a:gd name="T58" fmla="*/ 190042944 w 293"/>
                <a:gd name="T59" fmla="*/ 895282225 h 456"/>
                <a:gd name="T60" fmla="*/ 176304722 w 293"/>
                <a:gd name="T61" fmla="*/ 917948389 h 456"/>
                <a:gd name="T62" fmla="*/ 160277298 w 293"/>
                <a:gd name="T63" fmla="*/ 976877403 h 456"/>
                <a:gd name="T64" fmla="*/ 107615118 w 293"/>
                <a:gd name="T65" fmla="*/ 895282225 h 456"/>
                <a:gd name="T66" fmla="*/ 0 w 293"/>
                <a:gd name="T67" fmla="*/ 525837119 h 4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56"/>
                <a:gd name="T104" fmla="*/ 293 w 293"/>
                <a:gd name="T105" fmla="*/ 456 h 4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56">
                  <a:moveTo>
                    <a:pt x="0" y="245"/>
                  </a:moveTo>
                  <a:lnTo>
                    <a:pt x="17" y="246"/>
                  </a:lnTo>
                  <a:lnTo>
                    <a:pt x="18" y="217"/>
                  </a:lnTo>
                  <a:lnTo>
                    <a:pt x="38" y="176"/>
                  </a:lnTo>
                  <a:lnTo>
                    <a:pt x="29" y="146"/>
                  </a:lnTo>
                  <a:lnTo>
                    <a:pt x="70" y="4"/>
                  </a:lnTo>
                  <a:lnTo>
                    <a:pt x="80" y="4"/>
                  </a:lnTo>
                  <a:lnTo>
                    <a:pt x="84" y="22"/>
                  </a:lnTo>
                  <a:lnTo>
                    <a:pt x="125" y="6"/>
                  </a:lnTo>
                  <a:lnTo>
                    <a:pt x="126" y="0"/>
                  </a:lnTo>
                  <a:lnTo>
                    <a:pt x="159" y="7"/>
                  </a:lnTo>
                  <a:lnTo>
                    <a:pt x="214" y="148"/>
                  </a:lnTo>
                  <a:lnTo>
                    <a:pt x="239" y="148"/>
                  </a:lnTo>
                  <a:lnTo>
                    <a:pt x="283" y="201"/>
                  </a:lnTo>
                  <a:lnTo>
                    <a:pt x="277" y="211"/>
                  </a:lnTo>
                  <a:lnTo>
                    <a:pt x="292" y="211"/>
                  </a:lnTo>
                  <a:lnTo>
                    <a:pt x="282" y="236"/>
                  </a:lnTo>
                  <a:lnTo>
                    <a:pt x="259" y="253"/>
                  </a:lnTo>
                  <a:lnTo>
                    <a:pt x="234" y="266"/>
                  </a:lnTo>
                  <a:lnTo>
                    <a:pt x="231" y="282"/>
                  </a:lnTo>
                  <a:lnTo>
                    <a:pt x="219" y="268"/>
                  </a:lnTo>
                  <a:lnTo>
                    <a:pt x="195" y="287"/>
                  </a:lnTo>
                  <a:lnTo>
                    <a:pt x="184" y="286"/>
                  </a:lnTo>
                  <a:lnTo>
                    <a:pt x="176" y="275"/>
                  </a:lnTo>
                  <a:lnTo>
                    <a:pt x="169" y="330"/>
                  </a:lnTo>
                  <a:lnTo>
                    <a:pt x="149" y="338"/>
                  </a:lnTo>
                  <a:lnTo>
                    <a:pt x="139" y="360"/>
                  </a:lnTo>
                  <a:lnTo>
                    <a:pt x="126" y="359"/>
                  </a:lnTo>
                  <a:lnTo>
                    <a:pt x="97" y="391"/>
                  </a:lnTo>
                  <a:lnTo>
                    <a:pt x="96" y="417"/>
                  </a:lnTo>
                  <a:lnTo>
                    <a:pt x="89" y="427"/>
                  </a:lnTo>
                  <a:lnTo>
                    <a:pt x="81" y="455"/>
                  </a:lnTo>
                  <a:lnTo>
                    <a:pt x="54" y="417"/>
                  </a:lnTo>
                  <a:lnTo>
                    <a:pt x="0" y="245"/>
                  </a:lnTo>
                </a:path>
              </a:pathLst>
            </a:custGeom>
            <a:solidFill>
              <a:schemeClr val="tx2"/>
            </a:solidFill>
            <a:ln w="12700" cap="rnd">
              <a:solidFill>
                <a:schemeClr val="bg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187" name="Rectangle 83"/>
            <p:cNvSpPr>
              <a:spLocks noChangeAspect="1" noChangeArrowheads="1"/>
            </p:cNvSpPr>
            <p:nvPr/>
          </p:nvSpPr>
          <p:spPr bwMode="blackWhite">
            <a:xfrm>
              <a:off x="7992259" y="2196475"/>
              <a:ext cx="153888"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FFFFFF"/>
                  </a:solidFill>
                </a:rPr>
                <a:t>ME</a:t>
              </a:r>
            </a:p>
          </p:txBody>
        </p:sp>
        <p:sp>
          <p:nvSpPr>
            <p:cNvPr id="188" name="Rectangle 84"/>
            <p:cNvSpPr>
              <a:spLocks noChangeAspect="1" noChangeArrowheads="1"/>
            </p:cNvSpPr>
            <p:nvPr/>
          </p:nvSpPr>
          <p:spPr bwMode="blackWhite">
            <a:xfrm>
              <a:off x="8007915" y="2970898"/>
              <a:ext cx="222818"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smtClean="0">
                  <a:solidFill>
                    <a:srgbClr val="000000"/>
                  </a:solidFill>
                </a:rPr>
                <a:t>RI***</a:t>
              </a:r>
              <a:endParaRPr lang="en-US" sz="800" b="1" dirty="0">
                <a:solidFill>
                  <a:srgbClr val="000000"/>
                </a:solidFill>
              </a:endParaRPr>
            </a:p>
          </p:txBody>
        </p:sp>
        <p:sp>
          <p:nvSpPr>
            <p:cNvPr id="189" name="Rectangle 85"/>
            <p:cNvSpPr>
              <a:spLocks noChangeAspect="1" noChangeArrowheads="1"/>
            </p:cNvSpPr>
            <p:nvPr/>
          </p:nvSpPr>
          <p:spPr bwMode="blackWhite">
            <a:xfrm>
              <a:off x="7662023" y="2540763"/>
              <a:ext cx="131446"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VT</a:t>
              </a:r>
            </a:p>
          </p:txBody>
        </p:sp>
        <p:sp>
          <p:nvSpPr>
            <p:cNvPr id="190" name="Rectangle 86"/>
            <p:cNvSpPr>
              <a:spLocks noChangeAspect="1" noChangeArrowheads="1"/>
            </p:cNvSpPr>
            <p:nvPr/>
          </p:nvSpPr>
          <p:spPr bwMode="blackWhite">
            <a:xfrm>
              <a:off x="7799462" y="2585306"/>
              <a:ext cx="147476"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NH</a:t>
              </a:r>
            </a:p>
          </p:txBody>
        </p:sp>
        <p:sp>
          <p:nvSpPr>
            <p:cNvPr id="191" name="Rectangle 87"/>
            <p:cNvSpPr>
              <a:spLocks noChangeAspect="1" noChangeArrowheads="1"/>
            </p:cNvSpPr>
            <p:nvPr/>
          </p:nvSpPr>
          <p:spPr bwMode="blackWhite">
            <a:xfrm>
              <a:off x="7774321" y="2785625"/>
              <a:ext cx="158697"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FFFFFF"/>
                  </a:solidFill>
                </a:rPr>
                <a:t>MA</a:t>
              </a:r>
            </a:p>
          </p:txBody>
        </p:sp>
        <p:sp>
          <p:nvSpPr>
            <p:cNvPr id="192" name="Rectangle 88"/>
            <p:cNvSpPr>
              <a:spLocks noChangeAspect="1" noChangeArrowheads="1"/>
            </p:cNvSpPr>
            <p:nvPr/>
          </p:nvSpPr>
          <p:spPr bwMode="blackWhite">
            <a:xfrm>
              <a:off x="7378256" y="2776481"/>
              <a:ext cx="142667"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FFFFFF"/>
                  </a:solidFill>
                </a:rPr>
                <a:t>NY</a:t>
              </a:r>
            </a:p>
          </p:txBody>
        </p:sp>
        <p:sp>
          <p:nvSpPr>
            <p:cNvPr id="193" name="Rectangle 89"/>
            <p:cNvSpPr>
              <a:spLocks noChangeAspect="1" noChangeArrowheads="1"/>
            </p:cNvSpPr>
            <p:nvPr/>
          </p:nvSpPr>
          <p:spPr bwMode="blackWhite">
            <a:xfrm>
              <a:off x="7632475" y="2932807"/>
              <a:ext cx="336631"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smtClean="0">
                  <a:solidFill>
                    <a:srgbClr val="FFFFFF"/>
                  </a:solidFill>
                </a:rPr>
                <a:t>CT*****</a:t>
              </a:r>
              <a:endParaRPr lang="en-US" sz="800" b="1" dirty="0">
                <a:solidFill>
                  <a:srgbClr val="FFFFFF"/>
                </a:solidFill>
              </a:endParaRPr>
            </a:p>
          </p:txBody>
        </p:sp>
        <p:sp>
          <p:nvSpPr>
            <p:cNvPr id="194" name="Rectangle 90"/>
            <p:cNvSpPr>
              <a:spLocks noChangeAspect="1" noChangeArrowheads="1"/>
            </p:cNvSpPr>
            <p:nvPr/>
          </p:nvSpPr>
          <p:spPr bwMode="blackWhite">
            <a:xfrm>
              <a:off x="7128966" y="3121570"/>
              <a:ext cx="182742"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smtClean="0">
                  <a:solidFill>
                    <a:srgbClr val="FFFFFF"/>
                  </a:solidFill>
                </a:rPr>
                <a:t>PA*</a:t>
              </a:r>
              <a:endParaRPr lang="en-US" sz="800" b="1" dirty="0">
                <a:solidFill>
                  <a:srgbClr val="FFFFFF"/>
                </a:solidFill>
              </a:endParaRPr>
            </a:p>
          </p:txBody>
        </p:sp>
        <p:sp>
          <p:nvSpPr>
            <p:cNvPr id="195" name="Rectangle 91"/>
            <p:cNvSpPr>
              <a:spLocks noChangeAspect="1" noChangeArrowheads="1"/>
            </p:cNvSpPr>
            <p:nvPr/>
          </p:nvSpPr>
          <p:spPr bwMode="blackWhite">
            <a:xfrm>
              <a:off x="7587994" y="3206296"/>
              <a:ext cx="131446"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NJ</a:t>
              </a:r>
            </a:p>
          </p:txBody>
        </p:sp>
        <p:sp>
          <p:nvSpPr>
            <p:cNvPr id="196" name="Rectangle 92"/>
            <p:cNvSpPr>
              <a:spLocks noChangeAspect="1" noChangeArrowheads="1"/>
            </p:cNvSpPr>
            <p:nvPr/>
          </p:nvSpPr>
          <p:spPr bwMode="blackWhite">
            <a:xfrm>
              <a:off x="7290891" y="3330585"/>
              <a:ext cx="158698"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FFFFFF"/>
                  </a:solidFill>
                </a:rPr>
                <a:t>MD</a:t>
              </a:r>
            </a:p>
          </p:txBody>
        </p:sp>
        <p:sp>
          <p:nvSpPr>
            <p:cNvPr id="197" name="Rectangle 93"/>
            <p:cNvSpPr>
              <a:spLocks noChangeAspect="1" noChangeArrowheads="1"/>
            </p:cNvSpPr>
            <p:nvPr/>
          </p:nvSpPr>
          <p:spPr bwMode="blackWhite">
            <a:xfrm>
              <a:off x="7631653" y="3374250"/>
              <a:ext cx="142668"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DE</a:t>
              </a:r>
            </a:p>
          </p:txBody>
        </p:sp>
        <p:sp>
          <p:nvSpPr>
            <p:cNvPr id="198" name="Rectangle 94"/>
            <p:cNvSpPr>
              <a:spLocks noChangeAspect="1" noChangeArrowheads="1"/>
            </p:cNvSpPr>
            <p:nvPr/>
          </p:nvSpPr>
          <p:spPr bwMode="blackWhite">
            <a:xfrm>
              <a:off x="7150642" y="3643251"/>
              <a:ext cx="142667"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VA</a:t>
              </a:r>
            </a:p>
          </p:txBody>
        </p:sp>
        <p:sp>
          <p:nvSpPr>
            <p:cNvPr id="199" name="Rectangle 95"/>
            <p:cNvSpPr>
              <a:spLocks noChangeAspect="1" noChangeArrowheads="1"/>
            </p:cNvSpPr>
            <p:nvPr/>
          </p:nvSpPr>
          <p:spPr bwMode="blackWhite">
            <a:xfrm>
              <a:off x="6744713" y="3518501"/>
              <a:ext cx="165109"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WV</a:t>
              </a:r>
            </a:p>
          </p:txBody>
        </p:sp>
        <p:sp>
          <p:nvSpPr>
            <p:cNvPr id="200" name="Rectangle 96"/>
            <p:cNvSpPr>
              <a:spLocks noChangeAspect="1" noChangeArrowheads="1"/>
            </p:cNvSpPr>
            <p:nvPr/>
          </p:nvSpPr>
          <p:spPr bwMode="blackWhite">
            <a:xfrm>
              <a:off x="7080496" y="3936493"/>
              <a:ext cx="147476"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NC</a:t>
              </a:r>
            </a:p>
          </p:txBody>
        </p:sp>
        <p:sp>
          <p:nvSpPr>
            <p:cNvPr id="201" name="Rectangle 97"/>
            <p:cNvSpPr>
              <a:spLocks noChangeAspect="1" noChangeArrowheads="1"/>
            </p:cNvSpPr>
            <p:nvPr/>
          </p:nvSpPr>
          <p:spPr bwMode="blackWhite">
            <a:xfrm>
              <a:off x="6943805" y="4242699"/>
              <a:ext cx="142667"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SC</a:t>
              </a:r>
            </a:p>
          </p:txBody>
        </p:sp>
        <p:sp>
          <p:nvSpPr>
            <p:cNvPr id="202" name="Rectangle 98"/>
            <p:cNvSpPr>
              <a:spLocks noChangeAspect="1" noChangeArrowheads="1"/>
            </p:cNvSpPr>
            <p:nvPr/>
          </p:nvSpPr>
          <p:spPr bwMode="blackWhite">
            <a:xfrm>
              <a:off x="6607612" y="4487336"/>
              <a:ext cx="153888"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FFFFFF"/>
                  </a:solidFill>
                </a:rPr>
                <a:t>GA</a:t>
              </a:r>
            </a:p>
          </p:txBody>
        </p:sp>
        <p:sp>
          <p:nvSpPr>
            <p:cNvPr id="203" name="Rectangle 99"/>
            <p:cNvSpPr>
              <a:spLocks noChangeAspect="1" noChangeArrowheads="1"/>
            </p:cNvSpPr>
            <p:nvPr/>
          </p:nvSpPr>
          <p:spPr bwMode="blackWhite">
            <a:xfrm>
              <a:off x="6938169" y="5096506"/>
              <a:ext cx="125034"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FL</a:t>
              </a:r>
            </a:p>
          </p:txBody>
        </p:sp>
        <p:sp>
          <p:nvSpPr>
            <p:cNvPr id="204" name="Rectangle 100"/>
            <p:cNvSpPr>
              <a:spLocks noChangeAspect="1" noChangeArrowheads="1"/>
            </p:cNvSpPr>
            <p:nvPr/>
          </p:nvSpPr>
          <p:spPr bwMode="blackWhite">
            <a:xfrm>
              <a:off x="5648937" y="3398611"/>
              <a:ext cx="91372"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FFFFFF"/>
                  </a:solidFill>
                </a:rPr>
                <a:t>IL</a:t>
              </a:r>
            </a:p>
          </p:txBody>
        </p:sp>
        <p:sp>
          <p:nvSpPr>
            <p:cNvPr id="205" name="Rectangle 101"/>
            <p:cNvSpPr>
              <a:spLocks noChangeAspect="1" noChangeArrowheads="1"/>
            </p:cNvSpPr>
            <p:nvPr/>
          </p:nvSpPr>
          <p:spPr bwMode="blackWhite">
            <a:xfrm>
              <a:off x="6469419" y="3327326"/>
              <a:ext cx="153888"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FFFFFF"/>
                  </a:solidFill>
                </a:rPr>
                <a:t>OH</a:t>
              </a:r>
            </a:p>
          </p:txBody>
        </p:sp>
        <p:sp>
          <p:nvSpPr>
            <p:cNvPr id="206" name="Rectangle 102"/>
            <p:cNvSpPr>
              <a:spLocks noChangeAspect="1" noChangeArrowheads="1"/>
            </p:cNvSpPr>
            <p:nvPr/>
          </p:nvSpPr>
          <p:spPr bwMode="blackWhite">
            <a:xfrm>
              <a:off x="6050679" y="3387271"/>
              <a:ext cx="102592"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IN</a:t>
              </a:r>
            </a:p>
          </p:txBody>
        </p:sp>
        <p:sp>
          <p:nvSpPr>
            <p:cNvPr id="207" name="Rectangle 103"/>
            <p:cNvSpPr>
              <a:spLocks noChangeAspect="1" noChangeArrowheads="1"/>
            </p:cNvSpPr>
            <p:nvPr/>
          </p:nvSpPr>
          <p:spPr bwMode="blackWhite">
            <a:xfrm>
              <a:off x="6133319" y="2761901"/>
              <a:ext cx="113813"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FFFFFF"/>
                  </a:solidFill>
                </a:rPr>
                <a:t>MI</a:t>
              </a:r>
            </a:p>
          </p:txBody>
        </p:sp>
        <p:sp>
          <p:nvSpPr>
            <p:cNvPr id="208" name="Rectangle 104"/>
            <p:cNvSpPr>
              <a:spLocks noChangeAspect="1" noChangeArrowheads="1"/>
            </p:cNvSpPr>
            <p:nvPr/>
          </p:nvSpPr>
          <p:spPr bwMode="blackWhite">
            <a:xfrm>
              <a:off x="5492107" y="2714917"/>
              <a:ext cx="125034"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FFFFFF"/>
                  </a:solidFill>
                </a:rPr>
                <a:t>WI</a:t>
              </a:r>
            </a:p>
          </p:txBody>
        </p:sp>
        <p:sp>
          <p:nvSpPr>
            <p:cNvPr id="209" name="Rectangle 105"/>
            <p:cNvSpPr>
              <a:spLocks noChangeAspect="1" noChangeArrowheads="1"/>
            </p:cNvSpPr>
            <p:nvPr/>
          </p:nvSpPr>
          <p:spPr bwMode="blackWhite">
            <a:xfrm>
              <a:off x="6275418" y="3753419"/>
              <a:ext cx="142668"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KY</a:t>
              </a:r>
            </a:p>
          </p:txBody>
        </p:sp>
        <p:sp>
          <p:nvSpPr>
            <p:cNvPr id="210" name="Rectangle 106"/>
            <p:cNvSpPr>
              <a:spLocks noChangeAspect="1" noChangeArrowheads="1"/>
            </p:cNvSpPr>
            <p:nvPr/>
          </p:nvSpPr>
          <p:spPr bwMode="blackWhite">
            <a:xfrm>
              <a:off x="6069075" y="4045042"/>
              <a:ext cx="336631"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smtClean="0">
                  <a:solidFill>
                    <a:srgbClr val="FFFFFF"/>
                  </a:solidFill>
                </a:rPr>
                <a:t>TN*****</a:t>
              </a:r>
              <a:endParaRPr lang="en-US" sz="800" b="1" dirty="0">
                <a:solidFill>
                  <a:srgbClr val="FFFFFF"/>
                </a:solidFill>
              </a:endParaRPr>
            </a:p>
          </p:txBody>
        </p:sp>
        <p:sp>
          <p:nvSpPr>
            <p:cNvPr id="211" name="Rectangle 107"/>
            <p:cNvSpPr>
              <a:spLocks noChangeAspect="1" noChangeArrowheads="1"/>
            </p:cNvSpPr>
            <p:nvPr/>
          </p:nvSpPr>
          <p:spPr bwMode="blackWhite">
            <a:xfrm>
              <a:off x="6096171" y="4506779"/>
              <a:ext cx="136255"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FFFFFF"/>
                  </a:solidFill>
                </a:rPr>
                <a:t>AL</a:t>
              </a:r>
            </a:p>
          </p:txBody>
        </p:sp>
        <p:sp>
          <p:nvSpPr>
            <p:cNvPr id="212" name="Rectangle 108"/>
            <p:cNvSpPr>
              <a:spLocks noChangeAspect="1" noChangeArrowheads="1"/>
            </p:cNvSpPr>
            <p:nvPr/>
          </p:nvSpPr>
          <p:spPr bwMode="blackWhite">
            <a:xfrm>
              <a:off x="5655613" y="4527841"/>
              <a:ext cx="153888"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MS</a:t>
              </a:r>
            </a:p>
          </p:txBody>
        </p:sp>
        <p:sp>
          <p:nvSpPr>
            <p:cNvPr id="213" name="Rectangle 109"/>
            <p:cNvSpPr>
              <a:spLocks noChangeAspect="1" noChangeArrowheads="1"/>
            </p:cNvSpPr>
            <p:nvPr/>
          </p:nvSpPr>
          <p:spPr bwMode="blackWhite">
            <a:xfrm>
              <a:off x="5222561" y="4242699"/>
              <a:ext cx="147476"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AR</a:t>
              </a:r>
            </a:p>
          </p:txBody>
        </p:sp>
        <p:sp>
          <p:nvSpPr>
            <p:cNvPr id="214" name="Rectangle 110"/>
            <p:cNvSpPr>
              <a:spLocks noChangeAspect="1" noChangeArrowheads="1"/>
            </p:cNvSpPr>
            <p:nvPr/>
          </p:nvSpPr>
          <p:spPr bwMode="blackWhite">
            <a:xfrm>
              <a:off x="5147679" y="4730421"/>
              <a:ext cx="336631"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smtClean="0">
                  <a:solidFill>
                    <a:srgbClr val="FFFFFF"/>
                  </a:solidFill>
                </a:rPr>
                <a:t>LA*****</a:t>
              </a:r>
              <a:endParaRPr lang="en-US" sz="800" b="1" dirty="0">
                <a:solidFill>
                  <a:srgbClr val="FFFFFF"/>
                </a:solidFill>
              </a:endParaRPr>
            </a:p>
          </p:txBody>
        </p:sp>
        <p:sp>
          <p:nvSpPr>
            <p:cNvPr id="215" name="Rectangle 111"/>
            <p:cNvSpPr>
              <a:spLocks noChangeAspect="1" noChangeArrowheads="1"/>
            </p:cNvSpPr>
            <p:nvPr/>
          </p:nvSpPr>
          <p:spPr bwMode="blackWhite">
            <a:xfrm>
              <a:off x="4256897" y="4791922"/>
              <a:ext cx="131446"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TX</a:t>
              </a:r>
            </a:p>
          </p:txBody>
        </p:sp>
        <p:sp>
          <p:nvSpPr>
            <p:cNvPr id="216" name="Rectangle 112"/>
            <p:cNvSpPr>
              <a:spLocks noChangeAspect="1" noChangeArrowheads="1"/>
            </p:cNvSpPr>
            <p:nvPr/>
          </p:nvSpPr>
          <p:spPr bwMode="blackWhite">
            <a:xfrm>
              <a:off x="4591613" y="4163313"/>
              <a:ext cx="153888"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FFFFFF"/>
                  </a:solidFill>
                </a:rPr>
                <a:t>OK</a:t>
              </a:r>
            </a:p>
          </p:txBody>
        </p:sp>
        <p:sp>
          <p:nvSpPr>
            <p:cNvPr id="217" name="Rectangle 113"/>
            <p:cNvSpPr>
              <a:spLocks noChangeAspect="1" noChangeArrowheads="1"/>
            </p:cNvSpPr>
            <p:nvPr/>
          </p:nvSpPr>
          <p:spPr bwMode="blackWhite">
            <a:xfrm>
              <a:off x="5208324" y="3716157"/>
              <a:ext cx="325410"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smtClean="0">
                  <a:solidFill>
                    <a:srgbClr val="000000"/>
                  </a:solidFill>
                </a:rPr>
                <a:t>MO****</a:t>
              </a:r>
              <a:endParaRPr lang="en-US" sz="800" b="1" dirty="0">
                <a:solidFill>
                  <a:srgbClr val="000000"/>
                </a:solidFill>
              </a:endParaRPr>
            </a:p>
          </p:txBody>
        </p:sp>
        <p:sp>
          <p:nvSpPr>
            <p:cNvPr id="218" name="Rectangle 114"/>
            <p:cNvSpPr>
              <a:spLocks noChangeAspect="1" noChangeArrowheads="1"/>
            </p:cNvSpPr>
            <p:nvPr/>
          </p:nvSpPr>
          <p:spPr bwMode="blackWhite">
            <a:xfrm>
              <a:off x="4422900" y="3674033"/>
              <a:ext cx="142668"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KS</a:t>
              </a:r>
            </a:p>
          </p:txBody>
        </p:sp>
        <p:sp>
          <p:nvSpPr>
            <p:cNvPr id="219" name="Rectangle 115"/>
            <p:cNvSpPr>
              <a:spLocks noChangeAspect="1" noChangeArrowheads="1"/>
            </p:cNvSpPr>
            <p:nvPr/>
          </p:nvSpPr>
          <p:spPr bwMode="blackWhite">
            <a:xfrm>
              <a:off x="5081520" y="3124810"/>
              <a:ext cx="102592"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FFFFFF"/>
                  </a:solidFill>
                </a:rPr>
                <a:t>IA</a:t>
              </a:r>
            </a:p>
          </p:txBody>
        </p:sp>
        <p:sp>
          <p:nvSpPr>
            <p:cNvPr id="220" name="Rectangle 116"/>
            <p:cNvSpPr>
              <a:spLocks noChangeAspect="1" noChangeArrowheads="1"/>
            </p:cNvSpPr>
            <p:nvPr/>
          </p:nvSpPr>
          <p:spPr bwMode="blackWhite">
            <a:xfrm>
              <a:off x="4904938" y="2381170"/>
              <a:ext cx="158698"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FFFFFF"/>
                  </a:solidFill>
                </a:rPr>
                <a:t>MN</a:t>
              </a:r>
            </a:p>
          </p:txBody>
        </p:sp>
        <p:sp>
          <p:nvSpPr>
            <p:cNvPr id="223" name="Rectangle 119"/>
            <p:cNvSpPr>
              <a:spLocks noChangeAspect="1" noChangeArrowheads="1"/>
            </p:cNvSpPr>
            <p:nvPr/>
          </p:nvSpPr>
          <p:spPr bwMode="blackWhite">
            <a:xfrm>
              <a:off x="4256708" y="3204195"/>
              <a:ext cx="142667"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FFFFFF"/>
                  </a:solidFill>
                </a:rPr>
                <a:t>NE</a:t>
              </a:r>
            </a:p>
          </p:txBody>
        </p:sp>
        <p:sp>
          <p:nvSpPr>
            <p:cNvPr id="224" name="Rectangle 120"/>
            <p:cNvSpPr>
              <a:spLocks noChangeAspect="1" noChangeArrowheads="1"/>
            </p:cNvSpPr>
            <p:nvPr/>
          </p:nvSpPr>
          <p:spPr bwMode="blackWhite">
            <a:xfrm>
              <a:off x="3302347" y="4228117"/>
              <a:ext cx="158697"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NM</a:t>
              </a:r>
            </a:p>
          </p:txBody>
        </p:sp>
        <p:sp>
          <p:nvSpPr>
            <p:cNvPr id="225" name="Rectangle 121"/>
            <p:cNvSpPr>
              <a:spLocks noChangeAspect="1" noChangeArrowheads="1"/>
            </p:cNvSpPr>
            <p:nvPr/>
          </p:nvSpPr>
          <p:spPr bwMode="blackWhite">
            <a:xfrm>
              <a:off x="2470293" y="4177893"/>
              <a:ext cx="216405"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smtClean="0">
                  <a:solidFill>
                    <a:srgbClr val="FFFFFF"/>
                  </a:solidFill>
                </a:rPr>
                <a:t>AZ**</a:t>
              </a:r>
              <a:endParaRPr lang="en-US" sz="800" b="1" dirty="0">
                <a:solidFill>
                  <a:srgbClr val="FFFFFF"/>
                </a:solidFill>
              </a:endParaRPr>
            </a:p>
          </p:txBody>
        </p:sp>
        <p:sp>
          <p:nvSpPr>
            <p:cNvPr id="226" name="Rectangle 122"/>
            <p:cNvSpPr>
              <a:spLocks noChangeAspect="1" noChangeArrowheads="1"/>
            </p:cNvSpPr>
            <p:nvPr/>
          </p:nvSpPr>
          <p:spPr bwMode="blackWhite">
            <a:xfrm>
              <a:off x="3461678" y="3541181"/>
              <a:ext cx="153888"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smtClean="0">
                  <a:solidFill>
                    <a:srgbClr val="000000"/>
                  </a:solidFill>
                </a:rPr>
                <a:t>CO</a:t>
              </a:r>
              <a:endParaRPr lang="en-US" sz="800" b="1" dirty="0">
                <a:solidFill>
                  <a:srgbClr val="000000"/>
                </a:solidFill>
              </a:endParaRPr>
            </a:p>
          </p:txBody>
        </p:sp>
        <p:sp>
          <p:nvSpPr>
            <p:cNvPr id="227" name="Rectangle 123"/>
            <p:cNvSpPr>
              <a:spLocks noChangeAspect="1" noChangeArrowheads="1"/>
            </p:cNvSpPr>
            <p:nvPr/>
          </p:nvSpPr>
          <p:spPr bwMode="blackWhite">
            <a:xfrm>
              <a:off x="2672945" y="3426154"/>
              <a:ext cx="136256"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FFFFFF"/>
                  </a:solidFill>
                </a:rPr>
                <a:t>UT</a:t>
              </a:r>
            </a:p>
          </p:txBody>
        </p:sp>
        <p:sp>
          <p:nvSpPr>
            <p:cNvPr id="228" name="Rectangle 124"/>
            <p:cNvSpPr>
              <a:spLocks noChangeAspect="1" noChangeArrowheads="1"/>
            </p:cNvSpPr>
            <p:nvPr/>
          </p:nvSpPr>
          <p:spPr bwMode="blackWhite">
            <a:xfrm>
              <a:off x="3279036" y="2899611"/>
              <a:ext cx="165109"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WY</a:t>
              </a:r>
            </a:p>
          </p:txBody>
        </p:sp>
        <p:sp>
          <p:nvSpPr>
            <p:cNvPr id="229" name="Rectangle 125"/>
            <p:cNvSpPr>
              <a:spLocks noChangeAspect="1" noChangeArrowheads="1"/>
            </p:cNvSpPr>
            <p:nvPr/>
          </p:nvSpPr>
          <p:spPr bwMode="blackWhite">
            <a:xfrm>
              <a:off x="3182884" y="2289380"/>
              <a:ext cx="387927"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defRPr/>
              </a:pPr>
              <a:r>
                <a:rPr lang="en-US" sz="800" b="1" dirty="0" smtClean="0">
                  <a:solidFill>
                    <a:srgbClr val="FFFFFF"/>
                  </a:solidFill>
                </a:rPr>
                <a:t>MT******</a:t>
              </a:r>
              <a:endParaRPr lang="en-US" sz="800" b="1" dirty="0">
                <a:solidFill>
                  <a:srgbClr val="FFFFFF"/>
                </a:solidFill>
              </a:endParaRPr>
            </a:p>
          </p:txBody>
        </p:sp>
        <p:sp>
          <p:nvSpPr>
            <p:cNvPr id="230" name="Rectangle 126"/>
            <p:cNvSpPr>
              <a:spLocks noChangeAspect="1" noChangeArrowheads="1"/>
            </p:cNvSpPr>
            <p:nvPr/>
          </p:nvSpPr>
          <p:spPr bwMode="blackWhite">
            <a:xfrm>
              <a:off x="1948889" y="1958318"/>
              <a:ext cx="169918"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WA</a:t>
              </a:r>
            </a:p>
          </p:txBody>
        </p:sp>
        <p:sp>
          <p:nvSpPr>
            <p:cNvPr id="231" name="Rectangle 127"/>
            <p:cNvSpPr>
              <a:spLocks noChangeAspect="1" noChangeArrowheads="1"/>
            </p:cNvSpPr>
            <p:nvPr/>
          </p:nvSpPr>
          <p:spPr bwMode="blackWhite">
            <a:xfrm>
              <a:off x="1702194" y="2486480"/>
              <a:ext cx="153888"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OR</a:t>
              </a:r>
            </a:p>
          </p:txBody>
        </p:sp>
        <p:sp>
          <p:nvSpPr>
            <p:cNvPr id="232" name="Rectangle 128"/>
            <p:cNvSpPr>
              <a:spLocks noChangeAspect="1" noChangeArrowheads="1"/>
            </p:cNvSpPr>
            <p:nvPr/>
          </p:nvSpPr>
          <p:spPr bwMode="blackWhite">
            <a:xfrm>
              <a:off x="2463069" y="2654974"/>
              <a:ext cx="102592"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ID</a:t>
              </a:r>
            </a:p>
          </p:txBody>
        </p:sp>
        <p:sp>
          <p:nvSpPr>
            <p:cNvPr id="233" name="Rectangle 129"/>
            <p:cNvSpPr>
              <a:spLocks noChangeAspect="1" noChangeArrowheads="1"/>
            </p:cNvSpPr>
            <p:nvPr/>
          </p:nvSpPr>
          <p:spPr bwMode="blackWhite">
            <a:xfrm>
              <a:off x="1988708" y="3204197"/>
              <a:ext cx="142667"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NV</a:t>
              </a:r>
            </a:p>
          </p:txBody>
        </p:sp>
        <p:sp>
          <p:nvSpPr>
            <p:cNvPr id="234" name="Rectangle 130"/>
            <p:cNvSpPr>
              <a:spLocks noChangeAspect="1" noChangeArrowheads="1"/>
            </p:cNvSpPr>
            <p:nvPr/>
          </p:nvSpPr>
          <p:spPr bwMode="blackWhite">
            <a:xfrm>
              <a:off x="1492509" y="3510406"/>
              <a:ext cx="187552"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smtClean="0">
                  <a:solidFill>
                    <a:srgbClr val="FFFFFF"/>
                  </a:solidFill>
                </a:rPr>
                <a:t>CA*</a:t>
              </a:r>
              <a:endParaRPr lang="en-US" sz="800" b="1" dirty="0">
                <a:solidFill>
                  <a:srgbClr val="FFFFFF"/>
                </a:solidFill>
              </a:endParaRPr>
            </a:p>
          </p:txBody>
        </p:sp>
        <p:sp>
          <p:nvSpPr>
            <p:cNvPr id="146" name="Freeform 41"/>
            <p:cNvSpPr>
              <a:spLocks noChangeAspect="1"/>
            </p:cNvSpPr>
            <p:nvPr/>
          </p:nvSpPr>
          <p:spPr bwMode="blackWhite">
            <a:xfrm>
              <a:off x="3846778" y="2126083"/>
              <a:ext cx="907304" cy="506057"/>
            </a:xfrm>
            <a:custGeom>
              <a:avLst/>
              <a:gdLst>
                <a:gd name="T0" fmla="*/ 33408 w 525"/>
                <a:gd name="T1" fmla="*/ 0 h 329"/>
                <a:gd name="T2" fmla="*/ 634758 w 525"/>
                <a:gd name="T3" fmla="*/ 34626 h 329"/>
                <a:gd name="T4" fmla="*/ 637795 w 525"/>
                <a:gd name="T5" fmla="*/ 152053 h 329"/>
                <a:gd name="T6" fmla="*/ 665129 w 525"/>
                <a:gd name="T7" fmla="*/ 246897 h 329"/>
                <a:gd name="T8" fmla="*/ 669685 w 525"/>
                <a:gd name="T9" fmla="*/ 370346 h 329"/>
                <a:gd name="T10" fmla="*/ 687908 w 525"/>
                <a:gd name="T11" fmla="*/ 468202 h 329"/>
                <a:gd name="T12" fmla="*/ 324972 w 525"/>
                <a:gd name="T13" fmla="*/ 456158 h 329"/>
                <a:gd name="T14" fmla="*/ 0 w 525"/>
                <a:gd name="T15" fmla="*/ 429059 h 329"/>
                <a:gd name="T16" fmla="*/ 33408 w 525"/>
                <a:gd name="T17" fmla="*/ 0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5"/>
                <a:gd name="T28" fmla="*/ 0 h 329"/>
                <a:gd name="T29" fmla="*/ 525 w 525"/>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 h="329">
                  <a:moveTo>
                    <a:pt x="26" y="0"/>
                  </a:moveTo>
                  <a:lnTo>
                    <a:pt x="483" y="24"/>
                  </a:lnTo>
                  <a:lnTo>
                    <a:pt x="486" y="106"/>
                  </a:lnTo>
                  <a:lnTo>
                    <a:pt x="506" y="173"/>
                  </a:lnTo>
                  <a:lnTo>
                    <a:pt x="510" y="259"/>
                  </a:lnTo>
                  <a:lnTo>
                    <a:pt x="524" y="328"/>
                  </a:lnTo>
                  <a:lnTo>
                    <a:pt x="247" y="319"/>
                  </a:lnTo>
                  <a:lnTo>
                    <a:pt x="0" y="301"/>
                  </a:lnTo>
                  <a:lnTo>
                    <a:pt x="26" y="0"/>
                  </a:lnTo>
                </a:path>
              </a:pathLst>
            </a:custGeom>
            <a:solidFill>
              <a:schemeClr val="bg1"/>
            </a:solidFill>
            <a:ln w="12700" cap="rnd" cmpd="sng">
              <a:solidFill>
                <a:schemeClr val="tx2"/>
              </a:solidFill>
              <a:prstDash val="solid"/>
              <a:round/>
              <a:headEnd/>
              <a:tailEnd/>
            </a:ln>
          </p:spPr>
          <p:txBody>
            <a:bodyPr lIns="45720" tIns="27432" rIns="45720" bIns="27432" anchor="ctr" anchorCtr="1"/>
            <a:lstStyle/>
            <a:p>
              <a:pPr>
                <a:spcBef>
                  <a:spcPts val="0"/>
                </a:spcBef>
                <a:defRPr/>
              </a:pPr>
              <a:endParaRPr lang="en-US" sz="800" dirty="0">
                <a:solidFill>
                  <a:srgbClr val="000000"/>
                </a:solidFill>
              </a:endParaRPr>
            </a:p>
          </p:txBody>
        </p:sp>
        <p:sp>
          <p:nvSpPr>
            <p:cNvPr id="147" name="Freeform 42"/>
            <p:cNvSpPr>
              <a:spLocks noChangeAspect="1"/>
            </p:cNvSpPr>
            <p:nvPr/>
          </p:nvSpPr>
          <p:spPr bwMode="blackWhite">
            <a:xfrm>
              <a:off x="3801327" y="2590167"/>
              <a:ext cx="969147" cy="575145"/>
            </a:xfrm>
            <a:custGeom>
              <a:avLst/>
              <a:gdLst>
                <a:gd name="T0" fmla="*/ 52789463 w 561"/>
                <a:gd name="T1" fmla="*/ 0 h 375"/>
                <a:gd name="T2" fmla="*/ 546262110 w 561"/>
                <a:gd name="T3" fmla="*/ 38473788 h 375"/>
                <a:gd name="T4" fmla="*/ 1092524220 w 561"/>
                <a:gd name="T5" fmla="*/ 56579727 h 375"/>
                <a:gd name="T6" fmla="*/ 1058096259 w 561"/>
                <a:gd name="T7" fmla="*/ 133527304 h 375"/>
                <a:gd name="T8" fmla="*/ 1110885699 w 561"/>
                <a:gd name="T9" fmla="*/ 185580149 h 375"/>
                <a:gd name="T10" fmla="*/ 1106295707 w 561"/>
                <a:gd name="T11" fmla="*/ 581636708 h 375"/>
                <a:gd name="T12" fmla="*/ 1085639233 w 561"/>
                <a:gd name="T13" fmla="*/ 581636708 h 375"/>
                <a:gd name="T14" fmla="*/ 1087934229 w 561"/>
                <a:gd name="T15" fmla="*/ 629162695 h 375"/>
                <a:gd name="T16" fmla="*/ 1106295707 w 561"/>
                <a:gd name="T17" fmla="*/ 667636472 h 375"/>
                <a:gd name="T18" fmla="*/ 1092524220 w 561"/>
                <a:gd name="T19" fmla="*/ 706111755 h 375"/>
                <a:gd name="T20" fmla="*/ 1106295707 w 561"/>
                <a:gd name="T21" fmla="*/ 801165423 h 375"/>
                <a:gd name="T22" fmla="*/ 1078752734 w 561"/>
                <a:gd name="T23" fmla="*/ 789848277 h 375"/>
                <a:gd name="T24" fmla="*/ 1051211272 w 561"/>
                <a:gd name="T25" fmla="*/ 753637742 h 375"/>
                <a:gd name="T26" fmla="*/ 954810864 w 561"/>
                <a:gd name="T27" fmla="*/ 719690823 h 375"/>
                <a:gd name="T28" fmla="*/ 856116973 w 561"/>
                <a:gd name="T29" fmla="*/ 724216175 h 375"/>
                <a:gd name="T30" fmla="*/ 803327533 w 561"/>
                <a:gd name="T31" fmla="*/ 678953617 h 375"/>
                <a:gd name="T32" fmla="*/ 0 w 561"/>
                <a:gd name="T33" fmla="*/ 626900772 h 375"/>
                <a:gd name="T34" fmla="*/ 52789463 w 561"/>
                <a:gd name="T35" fmla="*/ 0 h 3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1"/>
                <a:gd name="T55" fmla="*/ 0 h 375"/>
                <a:gd name="T56" fmla="*/ 561 w 561"/>
                <a:gd name="T57" fmla="*/ 375 h 3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1" h="375">
                  <a:moveTo>
                    <a:pt x="27" y="0"/>
                  </a:moveTo>
                  <a:lnTo>
                    <a:pt x="275" y="18"/>
                  </a:lnTo>
                  <a:lnTo>
                    <a:pt x="551" y="26"/>
                  </a:lnTo>
                  <a:lnTo>
                    <a:pt x="533" y="62"/>
                  </a:lnTo>
                  <a:lnTo>
                    <a:pt x="560" y="87"/>
                  </a:lnTo>
                  <a:lnTo>
                    <a:pt x="558" y="272"/>
                  </a:lnTo>
                  <a:lnTo>
                    <a:pt x="547" y="271"/>
                  </a:lnTo>
                  <a:lnTo>
                    <a:pt x="548" y="294"/>
                  </a:lnTo>
                  <a:lnTo>
                    <a:pt x="557" y="312"/>
                  </a:lnTo>
                  <a:lnTo>
                    <a:pt x="551" y="330"/>
                  </a:lnTo>
                  <a:lnTo>
                    <a:pt x="557" y="374"/>
                  </a:lnTo>
                  <a:lnTo>
                    <a:pt x="544" y="369"/>
                  </a:lnTo>
                  <a:lnTo>
                    <a:pt x="530" y="352"/>
                  </a:lnTo>
                  <a:lnTo>
                    <a:pt x="481" y="336"/>
                  </a:lnTo>
                  <a:lnTo>
                    <a:pt x="432" y="338"/>
                  </a:lnTo>
                  <a:lnTo>
                    <a:pt x="405" y="317"/>
                  </a:lnTo>
                  <a:lnTo>
                    <a:pt x="0" y="293"/>
                  </a:lnTo>
                  <a:lnTo>
                    <a:pt x="27" y="0"/>
                  </a:lnTo>
                </a:path>
              </a:pathLst>
            </a:custGeom>
            <a:solidFill>
              <a:schemeClr val="bg1"/>
            </a:solidFill>
            <a:ln w="12700" cap="rnd">
              <a:solidFill>
                <a:schemeClr val="tx2"/>
              </a:solidFill>
              <a:round/>
              <a:headEnd/>
              <a:tailEnd/>
            </a:ln>
          </p:spPr>
          <p:txBody>
            <a:bodyPr lIns="45720" tIns="27432" rIns="45720" bIns="27432" anchor="ctr" anchorCtr="1"/>
            <a:lstStyle/>
            <a:p>
              <a:pPr>
                <a:spcBef>
                  <a:spcPts val="0"/>
                </a:spcBef>
              </a:pPr>
              <a:endParaRPr lang="en-US" sz="800" dirty="0">
                <a:solidFill>
                  <a:srgbClr val="000000"/>
                </a:solidFill>
              </a:endParaRPr>
            </a:p>
          </p:txBody>
        </p:sp>
        <p:sp>
          <p:nvSpPr>
            <p:cNvPr id="221" name="Rectangle 117"/>
            <p:cNvSpPr>
              <a:spLocks noChangeAspect="1" noChangeArrowheads="1"/>
            </p:cNvSpPr>
            <p:nvPr/>
          </p:nvSpPr>
          <p:spPr bwMode="blackWhite">
            <a:xfrm>
              <a:off x="4223424" y="2289380"/>
              <a:ext cx="147476"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defRPr/>
              </a:pPr>
              <a:r>
                <a:rPr lang="en-US" sz="800" b="1" dirty="0">
                  <a:solidFill>
                    <a:sysClr val="windowText" lastClr="000000"/>
                  </a:solidFill>
                </a:rPr>
                <a:t>ND</a:t>
              </a:r>
            </a:p>
          </p:txBody>
        </p:sp>
        <p:sp>
          <p:nvSpPr>
            <p:cNvPr id="222" name="Rectangle 118"/>
            <p:cNvSpPr>
              <a:spLocks noChangeAspect="1" noChangeArrowheads="1"/>
            </p:cNvSpPr>
            <p:nvPr/>
          </p:nvSpPr>
          <p:spPr bwMode="blackWhite">
            <a:xfrm>
              <a:off x="4253998" y="2753799"/>
              <a:ext cx="142667" cy="123111"/>
            </a:xfrm>
            <a:prstGeom prst="rect">
              <a:avLst/>
            </a:prstGeom>
            <a:noFill/>
            <a:ln w="12700">
              <a:noFill/>
              <a:miter lim="800000"/>
              <a:headEnd/>
              <a:tailEnd/>
            </a:ln>
          </p:spPr>
          <p:txBody>
            <a:bodyPr wrap="none" lIns="0" tIns="0" rIns="0" bIns="0" anchor="t" anchorCtr="0">
              <a:spAutoFit/>
            </a:bodyPr>
            <a:lstStyle/>
            <a:p>
              <a:pPr eaLnBrk="0" hangingPunct="0">
                <a:spcBef>
                  <a:spcPts val="0"/>
                </a:spcBef>
              </a:pPr>
              <a:r>
                <a:rPr lang="en-US" sz="800" b="1" dirty="0">
                  <a:solidFill>
                    <a:srgbClr val="000000"/>
                  </a:solidFill>
                </a:rPr>
                <a:t>SD</a:t>
              </a:r>
            </a:p>
          </p:txBody>
        </p:sp>
      </p:grpSp>
    </p:spTree>
    <p:extLst>
      <p:ext uri="{BB962C8B-B14F-4D97-AF65-F5344CB8AC3E}">
        <p14:creationId xmlns:p14="http://schemas.microsoft.com/office/powerpoint/2010/main" val="3820289380"/>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US" dirty="0" smtClean="0"/>
              <a:t>MTC Update: </a:t>
            </a:r>
          </a:p>
          <a:p>
            <a:pPr lvl="1"/>
            <a:r>
              <a:rPr lang="en-US" dirty="0" smtClean="0"/>
              <a:t>Article IV.17 deals with sales factor sourcing for services and intangibles and provides for market sourcing to replace the cost-of-performance provisions of Article IV. </a:t>
            </a:r>
          </a:p>
          <a:p>
            <a:pPr lvl="1"/>
            <a:r>
              <a:rPr lang="en-US" dirty="0" smtClean="0"/>
              <a:t>Services are sourced where service is “delivered,” intangibles are sourced where they are “use(d),” and certain intangible receipts are thrown out of the numerator and denominator. </a:t>
            </a:r>
          </a:p>
          <a:p>
            <a:pPr lvl="1"/>
            <a:r>
              <a:rPr lang="en-US" dirty="0" smtClean="0"/>
              <a:t>On May 8, 2014 the Executive Committee passed motions to release these changes for a Bylaw 7 Survey. If a majority of Compact member states respond affirmatively to the Bylaw 7 Survey (which is non-binding), the matter will be referred to the full MTC for possible adoption as a uniformity recommendation. The full MTC meets annually with the next meeting is </a:t>
            </a:r>
            <a:r>
              <a:rPr lang="en-US" dirty="0"/>
              <a:t/>
            </a:r>
            <a:br>
              <a:rPr lang="en-US" dirty="0"/>
            </a:br>
            <a:r>
              <a:rPr lang="en-US" dirty="0" smtClean="0"/>
              <a:t>July 30, 2014.</a:t>
            </a:r>
          </a:p>
        </p:txBody>
      </p:sp>
      <p:sp>
        <p:nvSpPr>
          <p:cNvPr id="6" name="Rectangle 5"/>
          <p:cNvSpPr>
            <a:spLocks noGrp="1" noChangeArrowheads="1"/>
          </p:cNvSpPr>
          <p:nvPr>
            <p:ph type="title"/>
          </p:nvPr>
        </p:nvSpPr>
        <p:spPr/>
        <p:txBody>
          <a:bodyPr/>
          <a:lstStyle/>
          <a:p>
            <a:r>
              <a:rPr lang="en-GB" dirty="0" smtClean="0"/>
              <a:t>Advanced Income Tax Track</a:t>
            </a:r>
            <a:r>
              <a:rPr lang="en-US" dirty="0" smtClean="0"/>
              <a:t/>
            </a:r>
            <a:br>
              <a:rPr lang="en-US" dirty="0" smtClean="0"/>
            </a:br>
            <a:r>
              <a:rPr lang="en-US" b="0" i="0" dirty="0" smtClean="0"/>
              <a:t>Market-Based Sourcing</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293</a:t>
            </a:fld>
            <a:endParaRPr lang="en-GB" dirty="0">
              <a:solidFill>
                <a:srgbClr val="000000"/>
              </a:solidFill>
            </a:endParaRPr>
          </a:p>
        </p:txBody>
      </p:sp>
    </p:spTree>
    <p:extLst>
      <p:ext uri="{BB962C8B-B14F-4D97-AF65-F5344CB8AC3E}">
        <p14:creationId xmlns:p14="http://schemas.microsoft.com/office/powerpoint/2010/main" val="2392343553"/>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US" dirty="0" smtClean="0"/>
              <a:t>MTC Update (continued): </a:t>
            </a:r>
          </a:p>
          <a:p>
            <a:pPr lvl="1"/>
            <a:r>
              <a:rPr lang="en-US" dirty="0" smtClean="0"/>
              <a:t>On May 12, 2016, the MTC Executive Committee heard recommendations of the hearing officer as well as public comments on those recommendations.</a:t>
            </a:r>
          </a:p>
          <a:p>
            <a:pPr lvl="2"/>
            <a:r>
              <a:rPr lang="en-US" dirty="0" smtClean="0"/>
              <a:t>In general, groups submitting additional comments urged the Committee to delay approval of draft amendments related to Sections 1 and 17 (namely, all amendments including those which would implement market-based sourcing).</a:t>
            </a:r>
          </a:p>
          <a:p>
            <a:pPr lvl="1"/>
            <a:r>
              <a:rPr lang="en-US" dirty="0" smtClean="0"/>
              <a:t>On </a:t>
            </a:r>
            <a:r>
              <a:rPr lang="en-US" dirty="0"/>
              <a:t>J</a:t>
            </a:r>
            <a:r>
              <a:rPr lang="en-US" dirty="0" smtClean="0"/>
              <a:t>une 1, 2016, a memorandum providing a briefing on the comments was released for the Uniformity Committee.</a:t>
            </a:r>
          </a:p>
        </p:txBody>
      </p:sp>
      <p:sp>
        <p:nvSpPr>
          <p:cNvPr id="6" name="Rectangle 5"/>
          <p:cNvSpPr>
            <a:spLocks noGrp="1" noChangeArrowheads="1"/>
          </p:cNvSpPr>
          <p:nvPr>
            <p:ph type="title"/>
          </p:nvPr>
        </p:nvSpPr>
        <p:spPr/>
        <p:txBody>
          <a:bodyPr/>
          <a:lstStyle/>
          <a:p>
            <a:r>
              <a:rPr lang="en-GB" dirty="0" smtClean="0"/>
              <a:t>Advanced Income Tax Track</a:t>
            </a:r>
            <a:r>
              <a:rPr lang="en-US" dirty="0" smtClean="0"/>
              <a:t/>
            </a:r>
            <a:br>
              <a:rPr lang="en-US" dirty="0" smtClean="0"/>
            </a:br>
            <a:r>
              <a:rPr lang="en-US" b="0" i="0" dirty="0" smtClean="0"/>
              <a:t>Market-Based Sourcing</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294</a:t>
            </a:fld>
            <a:endParaRPr lang="en-GB" dirty="0">
              <a:solidFill>
                <a:srgbClr val="000000"/>
              </a:solidFill>
            </a:endParaRPr>
          </a:p>
        </p:txBody>
      </p:sp>
    </p:spTree>
    <p:extLst>
      <p:ext uri="{BB962C8B-B14F-4D97-AF65-F5344CB8AC3E}">
        <p14:creationId xmlns:p14="http://schemas.microsoft.com/office/powerpoint/2010/main" val="4141210542"/>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US" b="1" dirty="0" smtClean="0"/>
              <a:t>California</a:t>
            </a:r>
          </a:p>
          <a:p>
            <a:pPr marL="285750" indent="-285750">
              <a:buFont typeface="Arial" panose="020B0604020202020204" pitchFamily="34" charset="0"/>
              <a:buChar char="•"/>
            </a:pPr>
            <a:r>
              <a:rPr lang="en-US" dirty="0" smtClean="0"/>
              <a:t>Beginning </a:t>
            </a:r>
            <a:r>
              <a:rPr lang="en-US" dirty="0"/>
              <a:t>with the 2013 tax year for all taxpayers, and beginning with the 2011 tax year for taxpayers that elected to use the single-sales factor apportionment </a:t>
            </a:r>
            <a:r>
              <a:rPr lang="en-US" dirty="0" smtClean="0"/>
              <a:t>formula, </a:t>
            </a:r>
            <a:r>
              <a:rPr lang="en-US" dirty="0"/>
              <a:t> sales of other than tangible personal property are sourced to California if the taxpayer's market for the sale is in the </a:t>
            </a:r>
            <a:r>
              <a:rPr lang="en-US" dirty="0" smtClean="0"/>
              <a:t>state. (Cal. Rev. &amp; Tax Code Section 25136.)</a:t>
            </a:r>
          </a:p>
          <a:p>
            <a:endParaRPr lang="en-US" dirty="0" smtClean="0"/>
          </a:p>
        </p:txBody>
      </p:sp>
      <p:sp>
        <p:nvSpPr>
          <p:cNvPr id="6" name="Rectangle 5"/>
          <p:cNvSpPr>
            <a:spLocks noGrp="1" noChangeArrowheads="1"/>
          </p:cNvSpPr>
          <p:nvPr>
            <p:ph type="title"/>
          </p:nvPr>
        </p:nvSpPr>
        <p:spPr/>
        <p:txBody>
          <a:bodyPr/>
          <a:lstStyle/>
          <a:p>
            <a:r>
              <a:rPr lang="en-GB" dirty="0" smtClean="0"/>
              <a:t>Advanced Income Tax Track</a:t>
            </a:r>
            <a:r>
              <a:rPr lang="en-US" dirty="0" smtClean="0"/>
              <a:t/>
            </a:r>
            <a:br>
              <a:rPr lang="en-US" dirty="0" smtClean="0"/>
            </a:br>
            <a:r>
              <a:rPr lang="en-US" b="0" i="0" dirty="0" smtClean="0"/>
              <a:t>Market-Based Sourcing</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295</a:t>
            </a:fld>
            <a:endParaRPr lang="en-GB" dirty="0">
              <a:solidFill>
                <a:srgbClr val="000000"/>
              </a:solidFill>
            </a:endParaRPr>
          </a:p>
        </p:txBody>
      </p:sp>
    </p:spTree>
    <p:extLst>
      <p:ext uri="{BB962C8B-B14F-4D97-AF65-F5344CB8AC3E}">
        <p14:creationId xmlns:p14="http://schemas.microsoft.com/office/powerpoint/2010/main" val="2459533751"/>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US" b="1" dirty="0" smtClean="0"/>
              <a:t>California</a:t>
            </a:r>
          </a:p>
          <a:p>
            <a:r>
              <a:rPr lang="en-US" dirty="0"/>
              <a:t>CRTC Section 25136 provides:</a:t>
            </a:r>
          </a:p>
          <a:p>
            <a:pPr marL="285750" indent="-285750">
              <a:buFont typeface="Arial" panose="020B0604020202020204" pitchFamily="34" charset="0"/>
              <a:buChar char="•"/>
            </a:pPr>
            <a:r>
              <a:rPr lang="en-US" dirty="0"/>
              <a:t>(a)(1)Sales from services are in this state to the extent the purchaser of the service received the benefit of the services in this state.</a:t>
            </a:r>
          </a:p>
          <a:p>
            <a:pPr marL="285750" indent="-285750">
              <a:buFont typeface="Arial" panose="020B0604020202020204" pitchFamily="34" charset="0"/>
              <a:buChar char="•"/>
            </a:pPr>
            <a:r>
              <a:rPr lang="en-US" dirty="0"/>
              <a:t>(a)(2) Sales from intangible property are in this state to the extent the property is used in this state. In the case of marketable securities, sales are in this state if the customer is in this state.</a:t>
            </a:r>
          </a:p>
          <a:p>
            <a:pPr marL="285750" indent="-285750">
              <a:buFont typeface="Arial" panose="020B0604020202020204" pitchFamily="34" charset="0"/>
              <a:buChar char="•"/>
            </a:pPr>
            <a:r>
              <a:rPr lang="en-US" dirty="0"/>
              <a:t>(a)(3) Sales from the sale, lease, rental, or licensing of real property are in this state if the real property is located in this state.</a:t>
            </a:r>
          </a:p>
          <a:p>
            <a:pPr marL="285750" indent="-285750">
              <a:buFont typeface="Arial" panose="020B0604020202020204" pitchFamily="34" charset="0"/>
              <a:buChar char="•"/>
            </a:pPr>
            <a:r>
              <a:rPr lang="en-US" dirty="0" smtClean="0"/>
              <a:t>(a</a:t>
            </a:r>
            <a:r>
              <a:rPr lang="en-US" dirty="0"/>
              <a:t>)(4) </a:t>
            </a:r>
            <a:r>
              <a:rPr lang="en-US" dirty="0" smtClean="0"/>
              <a:t>Sales </a:t>
            </a:r>
            <a:r>
              <a:rPr lang="en-US" dirty="0"/>
              <a:t>from the rental, lease, or licensing of tangible personal property are in this state if the property is located in this state.</a:t>
            </a:r>
          </a:p>
          <a:p>
            <a:pPr marL="285750" indent="-285750">
              <a:buFont typeface="Arial" panose="020B0604020202020204" pitchFamily="34" charset="0"/>
              <a:buChar char="•"/>
            </a:pPr>
            <a:r>
              <a:rPr lang="en-US" dirty="0" smtClean="0"/>
              <a:t>(b</a:t>
            </a:r>
            <a:r>
              <a:rPr lang="en-US" dirty="0"/>
              <a:t>) </a:t>
            </a:r>
            <a:r>
              <a:rPr lang="en-US" dirty="0" smtClean="0"/>
              <a:t>The </a:t>
            </a:r>
            <a:r>
              <a:rPr lang="en-US" dirty="0"/>
              <a:t>Franchise Tax Board may prescribe regulations as necessary or appropriate to carry out the purposes of this section.</a:t>
            </a:r>
          </a:p>
          <a:p>
            <a:endParaRPr lang="en-US" dirty="0" smtClean="0"/>
          </a:p>
        </p:txBody>
      </p:sp>
      <p:sp>
        <p:nvSpPr>
          <p:cNvPr id="6" name="Rectangle 5"/>
          <p:cNvSpPr>
            <a:spLocks noGrp="1" noChangeArrowheads="1"/>
          </p:cNvSpPr>
          <p:nvPr>
            <p:ph type="title"/>
          </p:nvPr>
        </p:nvSpPr>
        <p:spPr/>
        <p:txBody>
          <a:bodyPr/>
          <a:lstStyle/>
          <a:p>
            <a:r>
              <a:rPr lang="en-GB" dirty="0" smtClean="0"/>
              <a:t>Advanced Income Tax Track</a:t>
            </a:r>
            <a:r>
              <a:rPr lang="en-US" dirty="0" smtClean="0"/>
              <a:t/>
            </a:r>
            <a:br>
              <a:rPr lang="en-US" dirty="0" smtClean="0"/>
            </a:br>
            <a:r>
              <a:rPr lang="en-US" b="0" i="0" dirty="0" smtClean="0"/>
              <a:t>Market-Based Sourcing</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296</a:t>
            </a:fld>
            <a:endParaRPr lang="en-GB" dirty="0">
              <a:solidFill>
                <a:srgbClr val="000000"/>
              </a:solidFill>
            </a:endParaRPr>
          </a:p>
        </p:txBody>
      </p:sp>
    </p:spTree>
    <p:extLst>
      <p:ext uri="{BB962C8B-B14F-4D97-AF65-F5344CB8AC3E}">
        <p14:creationId xmlns:p14="http://schemas.microsoft.com/office/powerpoint/2010/main" val="2727671712"/>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a:xfrm>
            <a:off x="561975" y="1600200"/>
            <a:ext cx="8077200" cy="4419600"/>
          </a:xfrm>
        </p:spPr>
        <p:txBody>
          <a:bodyPr/>
          <a:lstStyle/>
          <a:p>
            <a:r>
              <a:rPr lang="en-US" sz="1700" dirty="0" smtClean="0"/>
              <a:t>Regulation </a:t>
            </a:r>
            <a:r>
              <a:rPr lang="en-US" sz="1700" dirty="0"/>
              <a:t>§25136-2 </a:t>
            </a:r>
            <a:endParaRPr lang="en-US" sz="1700" dirty="0" smtClean="0"/>
          </a:p>
          <a:p>
            <a:pPr marL="285750" indent="-285750">
              <a:buFont typeface="Arial" panose="020B0604020202020204" pitchFamily="34" charset="0"/>
              <a:buChar char="•"/>
            </a:pPr>
            <a:r>
              <a:rPr lang="en-US" sz="1600" dirty="0"/>
              <a:t>Implements market sourcing rules for taxpayers that elect single sales factor in 2011 and 2012. Note that beginning in 2013, single sales factor is mandatory for most taxpayers, while market sourcing is now mandatory for all taxpayers, including those in industries excluded from the use of single sales factor.</a:t>
            </a:r>
          </a:p>
          <a:p>
            <a:pPr marL="285750" indent="-285750">
              <a:buFont typeface="Arial" panose="020B0604020202020204" pitchFamily="34" charset="0"/>
              <a:buChar char="•"/>
            </a:pPr>
            <a:r>
              <a:rPr lang="en-US" sz="1600" dirty="0" smtClean="0"/>
              <a:t>The </a:t>
            </a:r>
            <a:r>
              <a:rPr lang="en-US" sz="1600" dirty="0"/>
              <a:t>original regulation did not address some items (including </a:t>
            </a:r>
            <a:r>
              <a:rPr lang="en-US" sz="1600" dirty="0" smtClean="0"/>
              <a:t>government </a:t>
            </a:r>
            <a:r>
              <a:rPr lang="en-US" sz="1600" dirty="0"/>
              <a:t>services, marketable securities, dividends, goodwill, </a:t>
            </a:r>
            <a:r>
              <a:rPr lang="en-US" sz="1600" dirty="0" smtClean="0"/>
              <a:t>etc.)</a:t>
            </a:r>
            <a:endParaRPr lang="en-US" sz="1600" dirty="0"/>
          </a:p>
          <a:p>
            <a:pPr marL="285750" indent="-285750">
              <a:buFont typeface="Arial" panose="020B0604020202020204" pitchFamily="34" charset="0"/>
              <a:buChar char="•"/>
            </a:pPr>
            <a:r>
              <a:rPr lang="en-US" sz="1600" dirty="0" smtClean="0"/>
              <a:t>The regulation was amended effective Jan. 1, 2017 and was to be applied to taxable years beginning on or after Jan. 1, 2015.  The amendments addressed sourcing of marketable securities, interest, dividends, and goodwill.  Taxpayers could elect to retroactively apply the amendments back to taxable years 2012.  </a:t>
            </a:r>
          </a:p>
          <a:p>
            <a:pPr marL="285750" indent="-285750">
              <a:buFont typeface="Arial" panose="020B0604020202020204" pitchFamily="34" charset="0"/>
              <a:buChar char="•"/>
            </a:pPr>
            <a:r>
              <a:rPr lang="en-US" sz="1600" dirty="0"/>
              <a:t>FTB will discuss </a:t>
            </a:r>
            <a:r>
              <a:rPr lang="en-US" sz="1600" dirty="0" smtClean="0"/>
              <a:t>further proposed </a:t>
            </a:r>
            <a:r>
              <a:rPr lang="en-US" sz="1600" dirty="0"/>
              <a:t>amendments to this Regulation in an Interested Parties Meeting on June 16, 2017.</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smtClean="0"/>
          </a:p>
          <a:p>
            <a:pPr lvl="1"/>
            <a:endParaRPr lang="en-US" sz="1400" dirty="0" smtClean="0"/>
          </a:p>
          <a:p>
            <a:pPr lvl="1"/>
            <a:endParaRPr lang="en-US" sz="1400" dirty="0" smtClean="0"/>
          </a:p>
          <a:p>
            <a:pPr lvl="1"/>
            <a:endParaRPr lang="en-US" sz="1700" dirty="0" smtClean="0"/>
          </a:p>
        </p:txBody>
      </p:sp>
      <p:sp>
        <p:nvSpPr>
          <p:cNvPr id="6" name="Rectangle 5"/>
          <p:cNvSpPr>
            <a:spLocks noGrp="1" noChangeArrowheads="1"/>
          </p:cNvSpPr>
          <p:nvPr>
            <p:ph type="title"/>
          </p:nvPr>
        </p:nvSpPr>
        <p:spPr/>
        <p:txBody>
          <a:bodyPr/>
          <a:lstStyle/>
          <a:p>
            <a:r>
              <a:rPr lang="en-GB" dirty="0" smtClean="0"/>
              <a:t>Advanced Income Tax Track</a:t>
            </a:r>
            <a:r>
              <a:rPr lang="en-US" dirty="0" smtClean="0"/>
              <a:t/>
            </a:r>
            <a:br>
              <a:rPr lang="en-US" dirty="0" smtClean="0"/>
            </a:br>
            <a:r>
              <a:rPr lang="en-US" b="0" i="0" dirty="0" smtClean="0"/>
              <a:t>Market-Based Sourcing</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297</a:t>
            </a:fld>
            <a:endParaRPr lang="en-GB" dirty="0">
              <a:solidFill>
                <a:srgbClr val="000000"/>
              </a:solidFill>
            </a:endParaRPr>
          </a:p>
        </p:txBody>
      </p:sp>
    </p:spTree>
    <p:extLst>
      <p:ext uri="{BB962C8B-B14F-4D97-AF65-F5344CB8AC3E}">
        <p14:creationId xmlns:p14="http://schemas.microsoft.com/office/powerpoint/2010/main" val="75816757"/>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a:xfrm>
            <a:off x="561975" y="1600200"/>
            <a:ext cx="8077200" cy="4419600"/>
          </a:xfrm>
        </p:spPr>
        <p:txBody>
          <a:bodyPr/>
          <a:lstStyle/>
          <a:p>
            <a:r>
              <a:rPr lang="en-US" sz="1700" dirty="0" smtClean="0"/>
              <a:t>Regulation </a:t>
            </a:r>
            <a:r>
              <a:rPr lang="en-US" sz="1700" dirty="0"/>
              <a:t>§25136-2 </a:t>
            </a:r>
            <a:endParaRPr lang="en-US" sz="1700" dirty="0" smtClean="0"/>
          </a:p>
          <a:p>
            <a:pPr lvl="1"/>
            <a:r>
              <a:rPr lang="en-US" sz="1600" dirty="0"/>
              <a:t>Regulation presumes that the benefit of services rendered to individuals is received at their billing address, although this presumption can be overcome with evidence to the contrary. </a:t>
            </a:r>
          </a:p>
          <a:p>
            <a:pPr lvl="1"/>
            <a:r>
              <a:rPr lang="en-US" sz="1600" dirty="0"/>
              <a:t>Cascading sourcing rules are provided for services rendered to businesses, which begin with the location indicated in the contract or in the taxpayer’s books and records. Customer billing address is a last resort for such sourcing after other avenues, including reasonable approximations are exhausted.</a:t>
            </a:r>
          </a:p>
          <a:p>
            <a:pPr lvl="1"/>
            <a:r>
              <a:rPr lang="en-US" sz="1600" dirty="0"/>
              <a:t>Regulation also provides a cascading approach to determine where intangibles are considered used for purposes of sourcing proceeds from the sale of such, as well as gross receipts from the licensing of such. </a:t>
            </a:r>
          </a:p>
          <a:p>
            <a:pPr lvl="1"/>
            <a:endParaRPr lang="en-US" sz="1400" dirty="0" smtClean="0"/>
          </a:p>
          <a:p>
            <a:pPr lvl="1"/>
            <a:endParaRPr lang="en-US" sz="1400" dirty="0" smtClean="0"/>
          </a:p>
          <a:p>
            <a:pPr lvl="1"/>
            <a:endParaRPr lang="en-US" sz="1700" dirty="0" smtClean="0"/>
          </a:p>
        </p:txBody>
      </p:sp>
      <p:sp>
        <p:nvSpPr>
          <p:cNvPr id="6" name="Rectangle 5"/>
          <p:cNvSpPr>
            <a:spLocks noGrp="1" noChangeArrowheads="1"/>
          </p:cNvSpPr>
          <p:nvPr>
            <p:ph type="title"/>
          </p:nvPr>
        </p:nvSpPr>
        <p:spPr/>
        <p:txBody>
          <a:bodyPr/>
          <a:lstStyle/>
          <a:p>
            <a:r>
              <a:rPr lang="en-GB" dirty="0" smtClean="0"/>
              <a:t>Advanced Income Tax Track</a:t>
            </a:r>
            <a:r>
              <a:rPr lang="en-US" dirty="0" smtClean="0"/>
              <a:t/>
            </a:r>
            <a:br>
              <a:rPr lang="en-US" dirty="0" smtClean="0"/>
            </a:br>
            <a:r>
              <a:rPr lang="en-US" b="0" i="0" dirty="0" smtClean="0"/>
              <a:t>Market-Based Sourcing</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298</a:t>
            </a:fld>
            <a:endParaRPr lang="en-GB" dirty="0">
              <a:solidFill>
                <a:srgbClr val="000000"/>
              </a:solidFill>
            </a:endParaRPr>
          </a:p>
        </p:txBody>
      </p:sp>
    </p:spTree>
    <p:extLst>
      <p:ext uri="{BB962C8B-B14F-4D97-AF65-F5344CB8AC3E}">
        <p14:creationId xmlns:p14="http://schemas.microsoft.com/office/powerpoint/2010/main" val="1062821141"/>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a:xfrm>
            <a:off x="530225" y="1447800"/>
            <a:ext cx="8077200" cy="4419600"/>
          </a:xfrm>
        </p:spPr>
        <p:txBody>
          <a:bodyPr/>
          <a:lstStyle/>
          <a:p>
            <a:pPr marL="0" lvl="1" indent="0">
              <a:buNone/>
            </a:pPr>
            <a:r>
              <a:rPr lang="en-US" sz="1600" dirty="0"/>
              <a:t>Regulation §</a:t>
            </a:r>
            <a:r>
              <a:rPr lang="en-US" sz="1600" dirty="0" smtClean="0"/>
              <a:t>25136-2 – 9/5/16 updates </a:t>
            </a:r>
            <a:r>
              <a:rPr lang="en-US" sz="1600" dirty="0"/>
              <a:t>applicable for 2015 tax year and onwards:</a:t>
            </a:r>
          </a:p>
          <a:p>
            <a:pPr lvl="1"/>
            <a:r>
              <a:rPr lang="en-US" sz="1500" dirty="0" smtClean="0"/>
              <a:t>Elective applicability for </a:t>
            </a:r>
            <a:r>
              <a:rPr lang="en-US" sz="1500" dirty="0" err="1" smtClean="0"/>
              <a:t>Reg</a:t>
            </a:r>
            <a:r>
              <a:rPr lang="en-US" sz="1500" dirty="0" smtClean="0"/>
              <a:t> to apply to taxable years beginning or after 2012 if these yeas are open to adjustment under applicable statute of limitations</a:t>
            </a:r>
          </a:p>
          <a:p>
            <a:pPr lvl="1"/>
            <a:r>
              <a:rPr lang="en-US" sz="1500" dirty="0" smtClean="0"/>
              <a:t>Marketable </a:t>
            </a:r>
            <a:r>
              <a:rPr lang="en-US" sz="1500" dirty="0"/>
              <a:t>securities defined </a:t>
            </a:r>
            <a:r>
              <a:rPr lang="en-US" sz="1500" dirty="0" smtClean="0"/>
              <a:t>for 1) securities and commodities dealers; 2) everyone else</a:t>
            </a:r>
          </a:p>
          <a:p>
            <a:pPr lvl="1"/>
            <a:r>
              <a:rPr lang="en-US" sz="1500" dirty="0" smtClean="0"/>
              <a:t>Assignment </a:t>
            </a:r>
            <a:r>
              <a:rPr lang="en-US" sz="1500" dirty="0"/>
              <a:t>rules for marketable securities as location of customer: billing address for individuals; commercial domicile for corporate/business entities; reasonable approximation for all else</a:t>
            </a:r>
          </a:p>
          <a:p>
            <a:pPr lvl="1"/>
            <a:r>
              <a:rPr lang="en-US" sz="1500" dirty="0" smtClean="0"/>
              <a:t>Dividends/</a:t>
            </a:r>
            <a:r>
              <a:rPr lang="en-US" sz="1500" dirty="0"/>
              <a:t> </a:t>
            </a:r>
            <a:r>
              <a:rPr lang="en-US" sz="1500" dirty="0" smtClean="0"/>
              <a:t>Sale of Stock / Flow Through Entity</a:t>
            </a:r>
            <a:r>
              <a:rPr lang="en-US" sz="1500" dirty="0" smtClean="0"/>
              <a:t>: </a:t>
            </a:r>
            <a:r>
              <a:rPr lang="en-US" sz="1500" dirty="0" smtClean="0"/>
              <a:t>1) If </a:t>
            </a:r>
            <a:r>
              <a:rPr lang="en-US" sz="1500" dirty="0"/>
              <a:t>50% or more of underlying entity’s assets consist of real or TPP, receipts assigned by averaging payroll and property factors in CA of entity for most recent 12-month taxable </a:t>
            </a:r>
            <a:r>
              <a:rPr lang="en-US" sz="1500" dirty="0" smtClean="0"/>
              <a:t>year preceding </a:t>
            </a:r>
            <a:r>
              <a:rPr lang="en-US" sz="1500" dirty="0"/>
              <a:t>sale to extend indicated by taxpayer’s books and </a:t>
            </a:r>
            <a:r>
              <a:rPr lang="en-US" sz="1500" dirty="0" smtClean="0"/>
              <a:t>records. 2) If 50% or more consist of intangible property, sale of stock or ownership interest assigned by using sales factor of corporation or </a:t>
            </a:r>
            <a:r>
              <a:rPr lang="en-US" sz="1500" dirty="0" err="1" smtClean="0"/>
              <a:t>p’ship</a:t>
            </a:r>
            <a:r>
              <a:rPr lang="en-US" sz="1500" dirty="0" smtClean="0"/>
              <a:t> entity in CA</a:t>
            </a:r>
            <a:endParaRPr lang="en-US" sz="1500" dirty="0"/>
          </a:p>
          <a:p>
            <a:pPr lvl="1"/>
            <a:r>
              <a:rPr lang="en-US" sz="1500" dirty="0"/>
              <a:t>Interest: </a:t>
            </a:r>
            <a:r>
              <a:rPr lang="en-US" sz="1500" dirty="0" smtClean="0"/>
              <a:t>1) interest </a:t>
            </a:r>
            <a:r>
              <a:rPr lang="en-US" sz="1500" dirty="0"/>
              <a:t>from loans assigned to CA if loan is secured by real property located in </a:t>
            </a:r>
            <a:r>
              <a:rPr lang="en-US" sz="1500" dirty="0" smtClean="0"/>
              <a:t>CA, </a:t>
            </a:r>
            <a:r>
              <a:rPr lang="en-US" sz="1500" dirty="0"/>
              <a:t>or </a:t>
            </a:r>
            <a:r>
              <a:rPr lang="en-US" sz="1500" dirty="0" smtClean="0"/>
              <a:t>if not </a:t>
            </a:r>
            <a:r>
              <a:rPr lang="en-US" sz="1500" dirty="0"/>
              <a:t>secured by real property but borrower is located in CA; </a:t>
            </a:r>
            <a:r>
              <a:rPr lang="en-US" sz="1500" dirty="0" smtClean="0"/>
              <a:t>2) interest </a:t>
            </a:r>
            <a:r>
              <a:rPr lang="en-US" sz="1500" dirty="0"/>
              <a:t>from </a:t>
            </a:r>
            <a:r>
              <a:rPr lang="en-US" sz="1500" dirty="0" smtClean="0"/>
              <a:t>investments </a:t>
            </a:r>
            <a:r>
              <a:rPr lang="en-US" sz="1500" dirty="0"/>
              <a:t>assigned to CA if investment managed in CA</a:t>
            </a:r>
          </a:p>
          <a:p>
            <a:pPr lvl="1"/>
            <a:r>
              <a:rPr lang="en-US" sz="1500" dirty="0"/>
              <a:t>Other dividends/goodwill/interest: if assignment rules </a:t>
            </a:r>
            <a:r>
              <a:rPr lang="en-US" sz="1500" dirty="0" smtClean="0"/>
              <a:t>can’t practically be applied, </a:t>
            </a:r>
            <a:r>
              <a:rPr lang="en-US" sz="1500" dirty="0"/>
              <a:t>then location where intangible property is used is reasonably approximated; if can’t be reasonably approximated, then assigned to purchaser’s billing </a:t>
            </a:r>
            <a:r>
              <a:rPr lang="en-US" sz="1500" dirty="0" smtClean="0"/>
              <a:t>address</a:t>
            </a:r>
            <a:endParaRPr lang="en-US" sz="1500" dirty="0"/>
          </a:p>
        </p:txBody>
      </p:sp>
      <p:sp>
        <p:nvSpPr>
          <p:cNvPr id="6" name="Rectangle 5"/>
          <p:cNvSpPr>
            <a:spLocks noGrp="1" noChangeArrowheads="1"/>
          </p:cNvSpPr>
          <p:nvPr>
            <p:ph type="title"/>
          </p:nvPr>
        </p:nvSpPr>
        <p:spPr/>
        <p:txBody>
          <a:bodyPr/>
          <a:lstStyle/>
          <a:p>
            <a:r>
              <a:rPr lang="en-GB" dirty="0" smtClean="0"/>
              <a:t>Advanced Income Tax Track</a:t>
            </a:r>
            <a:r>
              <a:rPr lang="en-US" dirty="0" smtClean="0"/>
              <a:t/>
            </a:r>
            <a:br>
              <a:rPr lang="en-US" dirty="0" smtClean="0"/>
            </a:br>
            <a:r>
              <a:rPr lang="en-US" b="0" i="0" dirty="0" smtClean="0"/>
              <a:t>Market-Based Sourcing</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299</a:t>
            </a:fld>
            <a:endParaRPr lang="en-GB" dirty="0">
              <a:solidFill>
                <a:srgbClr val="000000"/>
              </a:solidFill>
            </a:endParaRPr>
          </a:p>
        </p:txBody>
      </p:sp>
    </p:spTree>
    <p:extLst>
      <p:ext uri="{BB962C8B-B14F-4D97-AF65-F5344CB8AC3E}">
        <p14:creationId xmlns:p14="http://schemas.microsoft.com/office/powerpoint/2010/main" val="508301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r>
              <a:rPr lang="en-GB" b="0" i="0" dirty="0" smtClean="0"/>
              <a:t>Section 1</a:t>
            </a:r>
            <a:br>
              <a:rPr lang="en-GB" b="0" i="0" dirty="0" smtClean="0"/>
            </a:br>
            <a:r>
              <a:rPr lang="en-GB" dirty="0" smtClean="0">
                <a:solidFill>
                  <a:schemeClr val="accent6"/>
                </a:solidFill>
              </a:rPr>
              <a:t>Tax Base Issues</a:t>
            </a:r>
            <a:endParaRPr lang="en-GB" dirty="0">
              <a:solidFill>
                <a:schemeClr val="accent6"/>
              </a:solidFill>
            </a:endParaRPr>
          </a:p>
        </p:txBody>
      </p:sp>
      <p:sp>
        <p:nvSpPr>
          <p:cNvPr id="9" name="Footer Placeholder 16"/>
          <p:cNvSpPr>
            <a:spLocks noGrp="1"/>
          </p:cNvSpPr>
          <p:nvPr>
            <p:ph type="ftr" sz="quarter" idx="10"/>
          </p:nvPr>
        </p:nvSpPr>
        <p:spPr>
          <a:xfrm>
            <a:off x="533400" y="6324600"/>
            <a:ext cx="5257800" cy="152400"/>
          </a:xfrm>
        </p:spPr>
        <p:txBody>
          <a:bodyPr/>
          <a:lstStyle/>
          <a:p>
            <a:r>
              <a:rPr lang="en-GB" dirty="0" smtClean="0"/>
              <a:t>UC Davis Summer Tax Institute</a:t>
            </a:r>
            <a:endParaRPr lang="en-GB" dirty="0"/>
          </a:p>
        </p:txBody>
      </p:sp>
      <p:sp>
        <p:nvSpPr>
          <p:cNvPr id="13" name="Slide Number Placeholder 12"/>
          <p:cNvSpPr>
            <a:spLocks noGrp="1"/>
          </p:cNvSpPr>
          <p:nvPr>
            <p:ph type="sldNum" sz="quarter" idx="11"/>
          </p:nvPr>
        </p:nvSpPr>
        <p:spPr/>
        <p:txBody>
          <a:bodyPr/>
          <a:lstStyle/>
          <a:p>
            <a:fld id="{74AC9AB3-AB7F-4D99-AC95-E8E98338D449}" type="slidenum">
              <a:rPr lang="en-GB" smtClean="0"/>
              <a:pPr/>
              <a:t>3</a:t>
            </a:fld>
            <a:endParaRPr lang="en-GB" dirty="0"/>
          </a:p>
        </p:txBody>
      </p:sp>
      <p:sp>
        <p:nvSpPr>
          <p:cNvPr id="4" name="Date Placeholder 3"/>
          <p:cNvSpPr>
            <a:spLocks noGrp="1"/>
          </p:cNvSpPr>
          <p:nvPr>
            <p:ph type="dt" sz="half" idx="12"/>
          </p:nvPr>
        </p:nvSpPr>
        <p:spPr/>
        <p:txBody>
          <a:bodyPr/>
          <a:lstStyle/>
          <a:p>
            <a:r>
              <a:rPr lang="en-US" smtClean="0"/>
              <a:t>June 14, 2017</a:t>
            </a:r>
            <a:endParaRPr lang="en-US" dirty="0"/>
          </a:p>
        </p:txBody>
      </p:sp>
    </p:spTree>
    <p:extLst>
      <p:ext uri="{BB962C8B-B14F-4D97-AF65-F5344CB8AC3E}">
        <p14:creationId xmlns:p14="http://schemas.microsoft.com/office/powerpoint/2010/main" val="249793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i="1" dirty="0" smtClean="0"/>
              <a:t>Appeal of Kelly Service Inc.</a:t>
            </a:r>
            <a:r>
              <a:rPr lang="en-IN" dirty="0" smtClean="0"/>
              <a:t>, 97-SBE-010 (Cal. St. Bd. of Equal. May 8, 1997). </a:t>
            </a:r>
          </a:p>
          <a:p>
            <a:pPr lvl="1"/>
            <a:r>
              <a:rPr lang="en-IN" dirty="0" smtClean="0"/>
              <a:t>The FTB had argued that the Michigan SBT was </a:t>
            </a:r>
            <a:r>
              <a:rPr lang="en-IN" dirty="0" err="1" smtClean="0"/>
              <a:t>nondeductible</a:t>
            </a:r>
            <a:r>
              <a:rPr lang="en-IN" dirty="0" smtClean="0"/>
              <a:t> to a service organization that did not have any costs of goods sold. The SBE held against the FTB, finding that the SBT was not applied differently depending upon the activities of the taxpayer and, therefore, the SBT should be deductible regardless of the components in the taxpayer's tax base. Accordingly, the Michigan SBT should be fully deductible in California.</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30</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910631965"/>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5"/>
          </p:nvPr>
        </p:nvPicPr>
        <p:blipFill>
          <a:blip r:embed="rId3"/>
          <a:stretch>
            <a:fillRect/>
          </a:stretch>
        </p:blipFill>
        <p:spPr>
          <a:xfrm>
            <a:off x="2590800" y="1003444"/>
            <a:ext cx="4914453" cy="5625956"/>
          </a:xfrm>
          <a:prstGeom prst="rect">
            <a:avLst/>
          </a:prstGeom>
        </p:spPr>
      </p:pic>
      <p:sp>
        <p:nvSpPr>
          <p:cNvPr id="6" name="Rectangle 5"/>
          <p:cNvSpPr>
            <a:spLocks noGrp="1" noChangeArrowheads="1"/>
          </p:cNvSpPr>
          <p:nvPr>
            <p:ph type="title"/>
          </p:nvPr>
        </p:nvSpPr>
        <p:spPr/>
        <p:txBody>
          <a:bodyPr/>
          <a:lstStyle/>
          <a:p>
            <a:r>
              <a:rPr lang="en-GB" dirty="0" smtClean="0"/>
              <a:t>Advanced Income Tax Track</a:t>
            </a:r>
            <a:r>
              <a:rPr lang="en-US" dirty="0" smtClean="0"/>
              <a:t/>
            </a:r>
            <a:br>
              <a:rPr lang="en-US" dirty="0" smtClean="0"/>
            </a:b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300</a:t>
            </a:fld>
            <a:endParaRPr lang="en-GB" dirty="0">
              <a:solidFill>
                <a:srgbClr val="000000"/>
              </a:solidFill>
            </a:endParaRPr>
          </a:p>
        </p:txBody>
      </p:sp>
    </p:spTree>
    <p:extLst>
      <p:ext uri="{BB962C8B-B14F-4D97-AF65-F5344CB8AC3E}">
        <p14:creationId xmlns:p14="http://schemas.microsoft.com/office/powerpoint/2010/main" val="2108749665"/>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609600" y="685800"/>
            <a:ext cx="8077200" cy="914400"/>
          </a:xfrm>
        </p:spPr>
        <p:txBody>
          <a:bodyPr/>
          <a:lstStyle/>
          <a:p>
            <a:r>
              <a:rPr lang="en-GB" dirty="0" smtClean="0"/>
              <a:t>Advanced Income Tax Track</a:t>
            </a:r>
            <a:r>
              <a:rPr lang="en-US" dirty="0" smtClean="0"/>
              <a:t/>
            </a:r>
            <a:br>
              <a:rPr lang="en-US" dirty="0" smtClean="0"/>
            </a:b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301</a:t>
            </a:fld>
            <a:endParaRPr lang="en-GB" dirty="0">
              <a:solidFill>
                <a:srgbClr val="000000"/>
              </a:solidFill>
            </a:endParaRPr>
          </a:p>
        </p:txBody>
      </p:sp>
      <p:grpSp>
        <p:nvGrpSpPr>
          <p:cNvPr id="8" name="Group 7"/>
          <p:cNvGrpSpPr/>
          <p:nvPr/>
        </p:nvGrpSpPr>
        <p:grpSpPr>
          <a:xfrm>
            <a:off x="266700" y="1066800"/>
            <a:ext cx="8763000" cy="5190860"/>
            <a:chOff x="1094873" y="3657600"/>
            <a:chExt cx="5556005" cy="6785812"/>
          </a:xfrm>
        </p:grpSpPr>
        <p:sp>
          <p:nvSpPr>
            <p:cNvPr id="10" name="TextBox 9"/>
            <p:cNvSpPr txBox="1"/>
            <p:nvPr/>
          </p:nvSpPr>
          <p:spPr>
            <a:xfrm>
              <a:off x="3152933" y="3809340"/>
              <a:ext cx="1250683" cy="507831"/>
            </a:xfrm>
            <a:prstGeom prst="rect">
              <a:avLst/>
            </a:prstGeom>
            <a:noFill/>
            <a:ln>
              <a:solidFill>
                <a:schemeClr val="tx1"/>
              </a:solidFill>
            </a:ln>
          </p:spPr>
          <p:txBody>
            <a:bodyPr wrap="square" rtlCol="0">
              <a:spAutoFit/>
            </a:bodyPr>
            <a:lstStyle/>
            <a:p>
              <a:pPr algn="ctr"/>
              <a:r>
                <a:rPr lang="en-US" sz="675" b="1" dirty="0"/>
                <a:t>Sales From Complete Transfer of Rights in Intangible Property</a:t>
              </a:r>
            </a:p>
            <a:p>
              <a:pPr algn="ctr"/>
              <a:r>
                <a:rPr lang="en-US" sz="675" b="1" dirty="0"/>
                <a:t>CCR § 25136-2(d)(1).</a:t>
              </a:r>
            </a:p>
          </p:txBody>
        </p:sp>
        <p:sp>
          <p:nvSpPr>
            <p:cNvPr id="11" name="TextBox 10"/>
            <p:cNvSpPr txBox="1"/>
            <p:nvPr/>
          </p:nvSpPr>
          <p:spPr>
            <a:xfrm>
              <a:off x="1876645" y="4453449"/>
              <a:ext cx="1344527" cy="403957"/>
            </a:xfrm>
            <a:prstGeom prst="rect">
              <a:avLst/>
            </a:prstGeom>
            <a:noFill/>
            <a:ln>
              <a:solidFill>
                <a:schemeClr val="tx1"/>
              </a:solidFill>
            </a:ln>
          </p:spPr>
          <p:txBody>
            <a:bodyPr wrap="square" rtlCol="0">
              <a:spAutoFit/>
            </a:bodyPr>
            <a:lstStyle/>
            <a:p>
              <a:pPr algn="ctr"/>
              <a:r>
                <a:rPr lang="en-US" sz="675" b="1" dirty="0"/>
                <a:t>Complete transfer of all property rights in intangible property.</a:t>
              </a:r>
            </a:p>
          </p:txBody>
        </p:sp>
        <p:sp>
          <p:nvSpPr>
            <p:cNvPr id="12" name="TextBox 11"/>
            <p:cNvSpPr txBox="1"/>
            <p:nvPr/>
          </p:nvSpPr>
          <p:spPr>
            <a:xfrm>
              <a:off x="1876645" y="4991026"/>
              <a:ext cx="1344527" cy="403957"/>
            </a:xfrm>
            <a:prstGeom prst="rect">
              <a:avLst/>
            </a:prstGeom>
            <a:noFill/>
            <a:ln>
              <a:solidFill>
                <a:schemeClr val="tx1"/>
              </a:solidFill>
            </a:ln>
          </p:spPr>
          <p:txBody>
            <a:bodyPr wrap="square" rtlCol="0">
              <a:spAutoFit/>
            </a:bodyPr>
            <a:lstStyle/>
            <a:p>
              <a:pPr algn="ctr"/>
              <a:r>
                <a:rPr lang="en-US" sz="675" dirty="0"/>
                <a:t>How to determine the location of the use of the intangible property?</a:t>
              </a:r>
            </a:p>
          </p:txBody>
        </p:sp>
        <p:sp>
          <p:nvSpPr>
            <p:cNvPr id="13" name="TextBox 12"/>
            <p:cNvSpPr txBox="1"/>
            <p:nvPr/>
          </p:nvSpPr>
          <p:spPr>
            <a:xfrm>
              <a:off x="1881436" y="5532009"/>
              <a:ext cx="1344527" cy="403957"/>
            </a:xfrm>
            <a:prstGeom prst="rect">
              <a:avLst/>
            </a:prstGeom>
            <a:noFill/>
            <a:ln>
              <a:solidFill>
                <a:schemeClr val="tx1"/>
              </a:solidFill>
            </a:ln>
          </p:spPr>
          <p:txBody>
            <a:bodyPr wrap="square" rtlCol="0">
              <a:spAutoFit/>
            </a:bodyPr>
            <a:lstStyle/>
            <a:p>
              <a:pPr algn="ctr"/>
              <a:r>
                <a:rPr lang="en-US" sz="675" dirty="0"/>
                <a:t>Is the Property the Sale of Stock (or Dividend) or Some Other Property?</a:t>
              </a:r>
            </a:p>
          </p:txBody>
        </p:sp>
        <p:sp>
          <p:nvSpPr>
            <p:cNvPr id="14" name="TextBox 13"/>
            <p:cNvSpPr txBox="1"/>
            <p:nvPr/>
          </p:nvSpPr>
          <p:spPr>
            <a:xfrm>
              <a:off x="2292011" y="6105376"/>
              <a:ext cx="523375" cy="403957"/>
            </a:xfrm>
            <a:prstGeom prst="rect">
              <a:avLst/>
            </a:prstGeom>
            <a:noFill/>
            <a:ln>
              <a:solidFill>
                <a:schemeClr val="tx1"/>
              </a:solidFill>
            </a:ln>
          </p:spPr>
          <p:txBody>
            <a:bodyPr wrap="square" rtlCol="0">
              <a:spAutoFit/>
            </a:bodyPr>
            <a:lstStyle/>
            <a:p>
              <a:pPr algn="ctr"/>
              <a:r>
                <a:rPr lang="en-US" sz="675" dirty="0" smtClean="0"/>
                <a:t>Some </a:t>
              </a:r>
              <a:r>
                <a:rPr lang="en-US" sz="675" dirty="0"/>
                <a:t>Other Property</a:t>
              </a:r>
            </a:p>
          </p:txBody>
        </p:sp>
        <p:sp>
          <p:nvSpPr>
            <p:cNvPr id="15" name="TextBox 14"/>
            <p:cNvSpPr txBox="1"/>
            <p:nvPr/>
          </p:nvSpPr>
          <p:spPr>
            <a:xfrm>
              <a:off x="3393811" y="5658590"/>
              <a:ext cx="532397" cy="403957"/>
            </a:xfrm>
            <a:prstGeom prst="rect">
              <a:avLst/>
            </a:prstGeom>
            <a:noFill/>
            <a:ln>
              <a:solidFill>
                <a:schemeClr val="tx1"/>
              </a:solidFill>
            </a:ln>
          </p:spPr>
          <p:txBody>
            <a:bodyPr wrap="square" rtlCol="0">
              <a:spAutoFit/>
            </a:bodyPr>
            <a:lstStyle/>
            <a:p>
              <a:pPr algn="ctr"/>
              <a:r>
                <a:rPr lang="en-US" sz="675" dirty="0"/>
                <a:t>Sale of Stock (or Dividend)</a:t>
              </a:r>
            </a:p>
          </p:txBody>
        </p:sp>
        <p:sp>
          <p:nvSpPr>
            <p:cNvPr id="16" name="TextBox 15"/>
            <p:cNvSpPr txBox="1"/>
            <p:nvPr/>
          </p:nvSpPr>
          <p:spPr>
            <a:xfrm>
              <a:off x="1737746" y="6653942"/>
              <a:ext cx="1622323" cy="1442703"/>
            </a:xfrm>
            <a:prstGeom prst="rect">
              <a:avLst/>
            </a:prstGeom>
            <a:noFill/>
            <a:ln>
              <a:solidFill>
                <a:schemeClr val="tx1"/>
              </a:solidFill>
            </a:ln>
          </p:spPr>
          <p:txBody>
            <a:bodyPr wrap="square" rtlCol="0">
              <a:spAutoFit/>
            </a:bodyPr>
            <a:lstStyle/>
            <a:p>
              <a:pPr algn="ctr"/>
              <a:r>
                <a:rPr lang="en-US" sz="675" b="1" dirty="0"/>
                <a:t>[Presumption]</a:t>
              </a:r>
            </a:p>
            <a:p>
              <a:pPr algn="ctr"/>
              <a:endParaRPr lang="en-US" sz="675" b="1" dirty="0"/>
            </a:p>
            <a:p>
              <a:pPr algn="ctr"/>
              <a:r>
                <a:rPr lang="en-US" sz="675" dirty="0"/>
                <a:t>The location of use is presumed to be California if (</a:t>
              </a:r>
              <a:r>
                <a:rPr lang="en-US" sz="675" dirty="0" err="1"/>
                <a:t>i</a:t>
              </a:r>
              <a:r>
                <a:rPr lang="en-US" sz="675" dirty="0"/>
                <a:t>) the contract between the taxpayer and customer; or (ii) the taxpayer’s books and records indicate that the property is used in California at the time of sale.  </a:t>
              </a:r>
              <a:endParaRPr lang="en-US" sz="675" dirty="0" smtClean="0"/>
            </a:p>
            <a:p>
              <a:pPr algn="ctr"/>
              <a:endParaRPr lang="en-US" sz="675" dirty="0"/>
            </a:p>
            <a:p>
              <a:pPr algn="ctr"/>
              <a:r>
                <a:rPr lang="en-US" sz="675" dirty="0" smtClean="0"/>
                <a:t>It </a:t>
              </a:r>
              <a:r>
                <a:rPr lang="en-US" sz="675" dirty="0"/>
                <a:t>should be noted that, the books and records showing taxpayer used the intangible property in the 12 months prior to sale may be considered.</a:t>
              </a:r>
            </a:p>
          </p:txBody>
        </p:sp>
        <p:sp>
          <p:nvSpPr>
            <p:cNvPr id="17" name="TextBox 16"/>
            <p:cNvSpPr txBox="1"/>
            <p:nvPr/>
          </p:nvSpPr>
          <p:spPr>
            <a:xfrm>
              <a:off x="1279233" y="8510773"/>
              <a:ext cx="1189916" cy="611706"/>
            </a:xfrm>
            <a:prstGeom prst="rect">
              <a:avLst/>
            </a:prstGeom>
            <a:noFill/>
            <a:ln>
              <a:solidFill>
                <a:schemeClr val="tx1"/>
              </a:solidFill>
            </a:ln>
          </p:spPr>
          <p:txBody>
            <a:bodyPr wrap="square" rtlCol="0">
              <a:spAutoFit/>
            </a:bodyPr>
            <a:lstStyle/>
            <a:p>
              <a:pPr algn="ctr"/>
              <a:endParaRPr lang="en-US" sz="675" dirty="0" smtClean="0"/>
            </a:p>
            <a:p>
              <a:pPr algn="ctr"/>
              <a:r>
                <a:rPr lang="en-US" sz="675" dirty="0" smtClean="0"/>
                <a:t>Location of use cannot be determined by contract or books/records.</a:t>
              </a:r>
            </a:p>
            <a:p>
              <a:pPr algn="ctr"/>
              <a:endParaRPr lang="en-US" sz="675" dirty="0"/>
            </a:p>
          </p:txBody>
        </p:sp>
        <p:sp>
          <p:nvSpPr>
            <p:cNvPr id="18" name="TextBox 17"/>
            <p:cNvSpPr txBox="1"/>
            <p:nvPr/>
          </p:nvSpPr>
          <p:spPr>
            <a:xfrm>
              <a:off x="2582132" y="8509932"/>
              <a:ext cx="1278080" cy="611706"/>
            </a:xfrm>
            <a:prstGeom prst="rect">
              <a:avLst/>
            </a:prstGeom>
            <a:noFill/>
            <a:ln>
              <a:solidFill>
                <a:schemeClr val="tx1"/>
              </a:solidFill>
            </a:ln>
          </p:spPr>
          <p:txBody>
            <a:bodyPr wrap="square" rtlCol="0">
              <a:spAutoFit/>
            </a:bodyPr>
            <a:lstStyle/>
            <a:p>
              <a:pPr algn="ctr"/>
              <a:r>
                <a:rPr lang="en-US" sz="675" dirty="0" smtClean="0"/>
                <a:t>Taxpayer of FTB shows Buyer’s actual location of use of property at time of purchase was inconsistent with contracts or books and records.</a:t>
              </a:r>
              <a:endParaRPr lang="en-US" sz="675" dirty="0"/>
            </a:p>
          </p:txBody>
        </p:sp>
        <p:sp>
          <p:nvSpPr>
            <p:cNvPr id="19" name="TextBox 18"/>
            <p:cNvSpPr txBox="1"/>
            <p:nvPr/>
          </p:nvSpPr>
          <p:spPr>
            <a:xfrm>
              <a:off x="1881436" y="9283925"/>
              <a:ext cx="1278263" cy="403963"/>
            </a:xfrm>
            <a:prstGeom prst="rect">
              <a:avLst/>
            </a:prstGeom>
            <a:noFill/>
            <a:ln>
              <a:solidFill>
                <a:schemeClr val="tx1"/>
              </a:solidFill>
            </a:ln>
          </p:spPr>
          <p:txBody>
            <a:bodyPr wrap="square" rtlCol="0">
              <a:spAutoFit/>
            </a:bodyPr>
            <a:lstStyle/>
            <a:p>
              <a:pPr algn="ctr"/>
              <a:r>
                <a:rPr lang="en-US" sz="675" dirty="0" smtClean="0"/>
                <a:t>The Location of use shall be reasonably approximated.</a:t>
              </a:r>
              <a:endParaRPr lang="en-US" sz="675" dirty="0"/>
            </a:p>
          </p:txBody>
        </p:sp>
        <p:sp>
          <p:nvSpPr>
            <p:cNvPr id="20" name="TextBox 19"/>
            <p:cNvSpPr txBox="1"/>
            <p:nvPr/>
          </p:nvSpPr>
          <p:spPr>
            <a:xfrm>
              <a:off x="1883753" y="9893181"/>
              <a:ext cx="1275946" cy="300082"/>
            </a:xfrm>
            <a:prstGeom prst="rect">
              <a:avLst/>
            </a:prstGeom>
            <a:noFill/>
            <a:ln>
              <a:solidFill>
                <a:schemeClr val="tx1"/>
              </a:solidFill>
            </a:ln>
          </p:spPr>
          <p:txBody>
            <a:bodyPr wrap="square" rtlCol="0">
              <a:spAutoFit/>
            </a:bodyPr>
            <a:lstStyle/>
            <a:p>
              <a:pPr algn="ctr"/>
              <a:r>
                <a:rPr lang="en-US" sz="675" dirty="0" smtClean="0"/>
                <a:t>Assign gross receipts to Buyer’s billing address in California.</a:t>
              </a:r>
              <a:endParaRPr lang="en-US" sz="675" dirty="0"/>
            </a:p>
          </p:txBody>
        </p:sp>
        <p:sp>
          <p:nvSpPr>
            <p:cNvPr id="21" name="TextBox 20"/>
            <p:cNvSpPr txBox="1"/>
            <p:nvPr/>
          </p:nvSpPr>
          <p:spPr>
            <a:xfrm>
              <a:off x="4081979" y="5256888"/>
              <a:ext cx="1817377" cy="957516"/>
            </a:xfrm>
            <a:prstGeom prst="rect">
              <a:avLst/>
            </a:prstGeom>
            <a:noFill/>
            <a:ln>
              <a:solidFill>
                <a:schemeClr val="tx1"/>
              </a:solidFill>
            </a:ln>
          </p:spPr>
          <p:txBody>
            <a:bodyPr wrap="square" rtlCol="0">
              <a:spAutoFit/>
            </a:bodyPr>
            <a:lstStyle/>
            <a:p>
              <a:pPr algn="ctr"/>
              <a:r>
                <a:rPr lang="en-US" sz="675" b="1" dirty="0" smtClean="0"/>
                <a:t>[Specific Rules]</a:t>
              </a:r>
              <a:endParaRPr lang="en-US" sz="675" b="1" dirty="0"/>
            </a:p>
            <a:p>
              <a:pPr algn="ctr"/>
              <a:endParaRPr lang="en-US" sz="675" b="1" dirty="0"/>
            </a:p>
            <a:p>
              <a:pPr algn="ctr"/>
              <a:r>
                <a:rPr lang="en-US" sz="675" dirty="0" smtClean="0"/>
                <a:t>Is the sale of intangible property: (</a:t>
              </a:r>
              <a:r>
                <a:rPr lang="en-US" sz="675" dirty="0" err="1" smtClean="0"/>
                <a:t>i</a:t>
              </a:r>
              <a:r>
                <a:rPr lang="en-US" sz="675" dirty="0" smtClean="0"/>
                <a:t>) sale of shares of stock in a corporation; or (ii) sale of an ownership interest in a pass-through entity (PTE)?</a:t>
              </a:r>
            </a:p>
            <a:p>
              <a:pPr algn="ctr"/>
              <a:r>
                <a:rPr lang="en-US" sz="675" dirty="0" smtClean="0"/>
                <a:t> [Other than sales of marketable securities]</a:t>
              </a:r>
              <a:endParaRPr lang="en-US" sz="675" dirty="0"/>
            </a:p>
          </p:txBody>
        </p:sp>
        <p:sp>
          <p:nvSpPr>
            <p:cNvPr id="22" name="TextBox 21"/>
            <p:cNvSpPr txBox="1"/>
            <p:nvPr/>
          </p:nvSpPr>
          <p:spPr>
            <a:xfrm>
              <a:off x="4066074" y="6493342"/>
              <a:ext cx="1833282" cy="715581"/>
            </a:xfrm>
            <a:prstGeom prst="rect">
              <a:avLst/>
            </a:prstGeom>
            <a:noFill/>
            <a:ln>
              <a:solidFill>
                <a:schemeClr val="tx1"/>
              </a:solidFill>
            </a:ln>
          </p:spPr>
          <p:txBody>
            <a:bodyPr wrap="square" rtlCol="0">
              <a:spAutoFit/>
            </a:bodyPr>
            <a:lstStyle/>
            <a:p>
              <a:pPr algn="ctr"/>
              <a:r>
                <a:rPr lang="en-US" sz="675" b="1" dirty="0" smtClean="0"/>
                <a:t>The rules depends on the predominant nature of the assets of the corporation or the PTE.</a:t>
              </a:r>
              <a:endParaRPr lang="en-US" sz="675" b="1" dirty="0"/>
            </a:p>
            <a:p>
              <a:pPr algn="ctr"/>
              <a:endParaRPr lang="en-US" sz="675" b="1" dirty="0"/>
            </a:p>
            <a:p>
              <a:pPr algn="ctr"/>
              <a:r>
                <a:rPr lang="en-US" sz="675" dirty="0" smtClean="0"/>
                <a:t>Does 50% of more of the entity’s assets consist of (</a:t>
              </a:r>
              <a:r>
                <a:rPr lang="en-US" sz="675" dirty="0" err="1" smtClean="0"/>
                <a:t>i</a:t>
              </a:r>
              <a:r>
                <a:rPr lang="en-US" sz="675" dirty="0" smtClean="0"/>
                <a:t>) real and/or tangible personal property; or (ii) intangible property?</a:t>
              </a:r>
              <a:endParaRPr lang="en-US" sz="675" dirty="0"/>
            </a:p>
          </p:txBody>
        </p:sp>
        <p:sp>
          <p:nvSpPr>
            <p:cNvPr id="23" name="TextBox 22"/>
            <p:cNvSpPr txBox="1"/>
            <p:nvPr/>
          </p:nvSpPr>
          <p:spPr>
            <a:xfrm>
              <a:off x="3540716" y="7597742"/>
              <a:ext cx="1387468" cy="715581"/>
            </a:xfrm>
            <a:prstGeom prst="rect">
              <a:avLst/>
            </a:prstGeom>
            <a:noFill/>
            <a:ln>
              <a:solidFill>
                <a:schemeClr val="tx1"/>
              </a:solidFill>
            </a:ln>
          </p:spPr>
          <p:txBody>
            <a:bodyPr wrap="square" rtlCol="0">
              <a:spAutoFit/>
            </a:bodyPr>
            <a:lstStyle/>
            <a:p>
              <a:pPr algn="ctr"/>
              <a:r>
                <a:rPr lang="en-US" sz="675" dirty="0" smtClean="0"/>
                <a:t>Sale of the stock or interest will be assigned by averaging the payroll and property factors of the corporation of PTE in California for the most recent 12 months prior to the time of the sale.</a:t>
              </a:r>
              <a:endParaRPr lang="en-US" sz="675" dirty="0"/>
            </a:p>
          </p:txBody>
        </p:sp>
        <p:sp>
          <p:nvSpPr>
            <p:cNvPr id="24" name="TextBox 23"/>
            <p:cNvSpPr txBox="1"/>
            <p:nvPr/>
          </p:nvSpPr>
          <p:spPr>
            <a:xfrm>
              <a:off x="5106738" y="7606592"/>
              <a:ext cx="1387468" cy="715581"/>
            </a:xfrm>
            <a:prstGeom prst="rect">
              <a:avLst/>
            </a:prstGeom>
            <a:noFill/>
            <a:ln>
              <a:solidFill>
                <a:schemeClr val="tx1"/>
              </a:solidFill>
            </a:ln>
          </p:spPr>
          <p:txBody>
            <a:bodyPr wrap="square" rtlCol="0" anchor="ctr" anchorCtr="0">
              <a:noAutofit/>
            </a:bodyPr>
            <a:lstStyle/>
            <a:p>
              <a:pPr algn="ctr">
                <a:spcBef>
                  <a:spcPts val="600"/>
                </a:spcBef>
                <a:spcAft>
                  <a:spcPts val="600"/>
                </a:spcAft>
              </a:pPr>
              <a:r>
                <a:rPr lang="en-US" sz="675" dirty="0" smtClean="0"/>
                <a:t>Sale of the stock or interest will be assigned by using the sales factor of the corporation or PTE in California for the most recent 12 months prior to the time of sale.</a:t>
              </a:r>
              <a:endParaRPr lang="en-US" sz="675" dirty="0"/>
            </a:p>
          </p:txBody>
        </p:sp>
        <p:cxnSp>
          <p:nvCxnSpPr>
            <p:cNvPr id="25" name="Straight Arrow Connector 24"/>
            <p:cNvCxnSpPr>
              <a:stCxn id="12" idx="2"/>
              <a:endCxn id="13" idx="0"/>
            </p:cNvCxnSpPr>
            <p:nvPr/>
          </p:nvCxnSpPr>
          <p:spPr>
            <a:xfrm>
              <a:off x="2548909" y="5394983"/>
              <a:ext cx="4791" cy="1370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2"/>
              <a:endCxn id="14" idx="0"/>
            </p:cNvCxnSpPr>
            <p:nvPr/>
          </p:nvCxnSpPr>
          <p:spPr>
            <a:xfrm flipH="1">
              <a:off x="2553699" y="5935966"/>
              <a:ext cx="1" cy="1694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3" idx="3"/>
              <a:endCxn id="15" idx="1"/>
            </p:cNvCxnSpPr>
            <p:nvPr/>
          </p:nvCxnSpPr>
          <p:spPr>
            <a:xfrm>
              <a:off x="3225963" y="5733988"/>
              <a:ext cx="167848" cy="12658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5" idx="3"/>
              <a:endCxn id="21" idx="1"/>
            </p:cNvCxnSpPr>
            <p:nvPr/>
          </p:nvCxnSpPr>
          <p:spPr>
            <a:xfrm flipV="1">
              <a:off x="3926208" y="5735647"/>
              <a:ext cx="155771" cy="1249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88475" y="8080963"/>
              <a:ext cx="668302" cy="276999"/>
            </a:xfrm>
            <a:prstGeom prst="rect">
              <a:avLst/>
            </a:prstGeom>
            <a:noFill/>
            <a:ln>
              <a:noFill/>
            </a:ln>
          </p:spPr>
          <p:txBody>
            <a:bodyPr wrap="square" rtlCol="0">
              <a:spAutoFit/>
            </a:bodyPr>
            <a:lstStyle/>
            <a:p>
              <a:pPr algn="ctr"/>
              <a:r>
                <a:rPr lang="en-US" sz="600" b="1" dirty="0" smtClean="0"/>
                <a:t>Not</a:t>
              </a:r>
              <a:r>
                <a:rPr lang="en-US" sz="600" dirty="0" smtClean="0"/>
                <a:t> </a:t>
              </a:r>
              <a:r>
                <a:rPr lang="en-US" sz="600" b="1" dirty="0" smtClean="0"/>
                <a:t>Determinable</a:t>
              </a:r>
              <a:r>
                <a:rPr lang="en-US" sz="600" dirty="0" smtClean="0"/>
                <a:t>?</a:t>
              </a:r>
              <a:endParaRPr lang="en-US" sz="600" dirty="0"/>
            </a:p>
          </p:txBody>
        </p:sp>
        <p:sp>
          <p:nvSpPr>
            <p:cNvPr id="30" name="TextBox 29"/>
            <p:cNvSpPr txBox="1"/>
            <p:nvPr/>
          </p:nvSpPr>
          <p:spPr>
            <a:xfrm>
              <a:off x="2712895" y="8074032"/>
              <a:ext cx="643236" cy="276999"/>
            </a:xfrm>
            <a:prstGeom prst="rect">
              <a:avLst/>
            </a:prstGeom>
            <a:noFill/>
            <a:ln>
              <a:noFill/>
            </a:ln>
          </p:spPr>
          <p:txBody>
            <a:bodyPr wrap="square" rtlCol="0">
              <a:spAutoFit/>
            </a:bodyPr>
            <a:lstStyle/>
            <a:p>
              <a:pPr algn="ctr"/>
              <a:r>
                <a:rPr lang="en-US" sz="600" b="1" dirty="0" smtClean="0"/>
                <a:t>Overcome Presumption?</a:t>
              </a:r>
              <a:endParaRPr lang="en-US" sz="600" b="1" dirty="0"/>
            </a:p>
          </p:txBody>
        </p:sp>
        <p:cxnSp>
          <p:nvCxnSpPr>
            <p:cNvPr id="31" name="Straight Connector 30"/>
            <p:cNvCxnSpPr/>
            <p:nvPr/>
          </p:nvCxnSpPr>
          <p:spPr>
            <a:xfrm>
              <a:off x="2257965" y="8230892"/>
              <a:ext cx="5441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41660" y="8094936"/>
              <a:ext cx="0" cy="137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2"/>
            </p:cNvCxnSpPr>
            <p:nvPr/>
          </p:nvCxnSpPr>
          <p:spPr>
            <a:xfrm>
              <a:off x="2553699" y="6509333"/>
              <a:ext cx="1794" cy="151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34513" y="8299528"/>
              <a:ext cx="0" cy="74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028270" y="8294743"/>
              <a:ext cx="0" cy="74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030999" y="8368905"/>
              <a:ext cx="19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8" idx="0"/>
            </p:cNvCxnSpPr>
            <p:nvPr/>
          </p:nvCxnSpPr>
          <p:spPr>
            <a:xfrm>
              <a:off x="3221172" y="8368905"/>
              <a:ext cx="0" cy="1410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40083" y="8372373"/>
              <a:ext cx="19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840083" y="8368905"/>
              <a:ext cx="0" cy="1410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095233" y="9643598"/>
              <a:ext cx="852986" cy="184666"/>
            </a:xfrm>
            <a:prstGeom prst="rect">
              <a:avLst/>
            </a:prstGeom>
            <a:noFill/>
            <a:ln>
              <a:noFill/>
            </a:ln>
          </p:spPr>
          <p:txBody>
            <a:bodyPr wrap="square" rtlCol="0">
              <a:spAutoFit/>
            </a:bodyPr>
            <a:lstStyle/>
            <a:p>
              <a:pPr algn="ctr"/>
              <a:r>
                <a:rPr lang="en-US" sz="600" b="1" dirty="0" smtClean="0"/>
                <a:t>Not</a:t>
              </a:r>
              <a:r>
                <a:rPr lang="en-US" sz="600" dirty="0" smtClean="0"/>
                <a:t> </a:t>
              </a:r>
              <a:r>
                <a:rPr lang="en-US" sz="600" b="1" dirty="0" smtClean="0"/>
                <a:t>Determinable</a:t>
              </a:r>
              <a:r>
                <a:rPr lang="en-US" sz="600" dirty="0" smtClean="0"/>
                <a:t>?</a:t>
              </a:r>
              <a:endParaRPr lang="en-US" sz="600" dirty="0"/>
            </a:p>
          </p:txBody>
        </p:sp>
        <p:cxnSp>
          <p:nvCxnSpPr>
            <p:cNvPr id="41" name="Straight Connector 40"/>
            <p:cNvCxnSpPr/>
            <p:nvPr/>
          </p:nvCxnSpPr>
          <p:spPr>
            <a:xfrm>
              <a:off x="2521035" y="9580758"/>
              <a:ext cx="691" cy="699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521035" y="9641065"/>
              <a:ext cx="691" cy="699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521035" y="9765856"/>
              <a:ext cx="0" cy="127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7" idx="2"/>
              <a:endCxn id="19" idx="0"/>
            </p:cNvCxnSpPr>
            <p:nvPr/>
          </p:nvCxnSpPr>
          <p:spPr>
            <a:xfrm rot="16200000" flipH="1">
              <a:off x="2116656" y="8880012"/>
              <a:ext cx="161446" cy="64637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009027" y="6266333"/>
              <a:ext cx="580" cy="234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280877" y="7226029"/>
              <a:ext cx="639863" cy="276999"/>
            </a:xfrm>
            <a:prstGeom prst="rect">
              <a:avLst/>
            </a:prstGeom>
            <a:noFill/>
            <a:ln>
              <a:noFill/>
            </a:ln>
          </p:spPr>
          <p:txBody>
            <a:bodyPr wrap="square" rtlCol="0">
              <a:spAutoFit/>
            </a:bodyPr>
            <a:lstStyle/>
            <a:p>
              <a:pPr algn="ctr"/>
              <a:r>
                <a:rPr lang="en-US" sz="600" b="1" dirty="0" smtClean="0"/>
                <a:t>≥ 50% Real/Tangible</a:t>
              </a:r>
              <a:endParaRPr lang="en-US" sz="600" b="1" dirty="0"/>
            </a:p>
          </p:txBody>
        </p:sp>
        <p:sp>
          <p:nvSpPr>
            <p:cNvPr id="47" name="TextBox 46"/>
            <p:cNvSpPr txBox="1"/>
            <p:nvPr/>
          </p:nvSpPr>
          <p:spPr>
            <a:xfrm>
              <a:off x="5071599" y="7226562"/>
              <a:ext cx="643236" cy="276999"/>
            </a:xfrm>
            <a:prstGeom prst="rect">
              <a:avLst/>
            </a:prstGeom>
            <a:noFill/>
            <a:ln>
              <a:noFill/>
            </a:ln>
          </p:spPr>
          <p:txBody>
            <a:bodyPr wrap="square" rtlCol="0">
              <a:spAutoFit/>
            </a:bodyPr>
            <a:lstStyle/>
            <a:p>
              <a:pPr algn="ctr"/>
              <a:r>
                <a:rPr lang="en-US" sz="600" b="1" dirty="0" smtClean="0"/>
                <a:t>&gt; 50% Intangible</a:t>
              </a:r>
              <a:endParaRPr lang="en-US" sz="600" b="1" dirty="0"/>
            </a:p>
          </p:txBody>
        </p:sp>
        <p:cxnSp>
          <p:nvCxnSpPr>
            <p:cNvPr id="48" name="Straight Connector 47"/>
            <p:cNvCxnSpPr/>
            <p:nvPr/>
          </p:nvCxnSpPr>
          <p:spPr>
            <a:xfrm>
              <a:off x="4724049" y="7346102"/>
              <a:ext cx="5441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009027" y="7208923"/>
              <a:ext cx="0" cy="137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47" idx="3"/>
              <a:endCxn id="24" idx="0"/>
            </p:cNvCxnSpPr>
            <p:nvPr/>
          </p:nvCxnSpPr>
          <p:spPr>
            <a:xfrm>
              <a:off x="5714835" y="7365062"/>
              <a:ext cx="85637" cy="24153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46" idx="1"/>
              <a:endCxn id="23" idx="0"/>
            </p:cNvCxnSpPr>
            <p:nvPr/>
          </p:nvCxnSpPr>
          <p:spPr>
            <a:xfrm rot="10800000" flipV="1">
              <a:off x="4234451" y="7364528"/>
              <a:ext cx="46427" cy="23321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403616" y="8665744"/>
              <a:ext cx="1210822" cy="300082"/>
            </a:xfrm>
            <a:prstGeom prst="rect">
              <a:avLst/>
            </a:prstGeom>
            <a:noFill/>
            <a:ln>
              <a:solidFill>
                <a:schemeClr val="tx1"/>
              </a:solidFill>
            </a:ln>
          </p:spPr>
          <p:txBody>
            <a:bodyPr wrap="square" rtlCol="0">
              <a:spAutoFit/>
            </a:bodyPr>
            <a:lstStyle/>
            <a:p>
              <a:pPr algn="ctr"/>
              <a:r>
                <a:rPr lang="en-US" sz="675" dirty="0" smtClean="0"/>
                <a:t>Not Determinable or Presumption Overcome</a:t>
              </a:r>
              <a:endParaRPr lang="en-US" sz="675" dirty="0"/>
            </a:p>
          </p:txBody>
        </p:sp>
        <p:cxnSp>
          <p:nvCxnSpPr>
            <p:cNvPr id="53" name="Elbow Connector 52"/>
            <p:cNvCxnSpPr>
              <a:stCxn id="23" idx="2"/>
              <a:endCxn id="52" idx="0"/>
            </p:cNvCxnSpPr>
            <p:nvPr/>
          </p:nvCxnSpPr>
          <p:spPr>
            <a:xfrm rot="16200000" flipH="1">
              <a:off x="4445528" y="8102244"/>
              <a:ext cx="352421" cy="774577"/>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24" idx="2"/>
              <a:endCxn id="52" idx="0"/>
            </p:cNvCxnSpPr>
            <p:nvPr/>
          </p:nvCxnSpPr>
          <p:spPr>
            <a:xfrm rot="5400000">
              <a:off x="5232965" y="8098236"/>
              <a:ext cx="343571" cy="791445"/>
            </a:xfrm>
            <a:prstGeom prst="bentConnector3">
              <a:avLst>
                <a:gd name="adj1" fmla="val 4879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52" idx="2"/>
              <a:endCxn id="19" idx="3"/>
            </p:cNvCxnSpPr>
            <p:nvPr/>
          </p:nvCxnSpPr>
          <p:spPr>
            <a:xfrm rot="5400000">
              <a:off x="3824323" y="8301203"/>
              <a:ext cx="520081" cy="184932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094873" y="3657600"/>
              <a:ext cx="5556005" cy="6785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668691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609600" y="685800"/>
            <a:ext cx="8077200" cy="914400"/>
          </a:xfrm>
        </p:spPr>
        <p:txBody>
          <a:bodyPr/>
          <a:lstStyle/>
          <a:p>
            <a:r>
              <a:rPr lang="en-GB" dirty="0" smtClean="0"/>
              <a:t>Advanced Income Tax Track</a:t>
            </a:r>
            <a:r>
              <a:rPr lang="en-US" dirty="0" smtClean="0"/>
              <a:t/>
            </a:r>
            <a:br>
              <a:rPr lang="en-US" dirty="0" smtClean="0"/>
            </a:b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302</a:t>
            </a:fld>
            <a:endParaRPr lang="en-GB" dirty="0">
              <a:solidFill>
                <a:srgbClr val="000000"/>
              </a:solidFill>
            </a:endParaRPr>
          </a:p>
        </p:txBody>
      </p:sp>
      <p:pic>
        <p:nvPicPr>
          <p:cNvPr id="3" name="Picture 2"/>
          <p:cNvPicPr>
            <a:picLocks noChangeAspect="1"/>
          </p:cNvPicPr>
          <p:nvPr/>
        </p:nvPicPr>
        <p:blipFill>
          <a:blip r:embed="rId3"/>
          <a:stretch>
            <a:fillRect/>
          </a:stretch>
        </p:blipFill>
        <p:spPr>
          <a:xfrm>
            <a:off x="438777" y="990600"/>
            <a:ext cx="7846391" cy="5334000"/>
          </a:xfrm>
          <a:prstGeom prst="rect">
            <a:avLst/>
          </a:prstGeom>
        </p:spPr>
      </p:pic>
    </p:spTree>
    <p:extLst>
      <p:ext uri="{BB962C8B-B14F-4D97-AF65-F5344CB8AC3E}">
        <p14:creationId xmlns:p14="http://schemas.microsoft.com/office/powerpoint/2010/main" val="1116375053"/>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a:xfrm>
            <a:off x="530225" y="1447800"/>
            <a:ext cx="8077200" cy="4419600"/>
          </a:xfrm>
        </p:spPr>
        <p:txBody>
          <a:bodyPr/>
          <a:lstStyle/>
          <a:p>
            <a:endParaRPr lang="en-US" dirty="0" smtClean="0"/>
          </a:p>
          <a:p>
            <a:r>
              <a:rPr lang="en-US" i="1" u="sng" dirty="0" smtClean="0"/>
              <a:t>Example</a:t>
            </a:r>
            <a:endParaRPr lang="en-US" i="1" u="sng" dirty="0"/>
          </a:p>
          <a:p>
            <a:r>
              <a:rPr lang="en-US" dirty="0" smtClean="0"/>
              <a:t>Benefit </a:t>
            </a:r>
            <a:r>
              <a:rPr lang="en-US" dirty="0"/>
              <a:t>of the Service - Business Entity, subsection (c)(2)(A). </a:t>
            </a:r>
            <a:r>
              <a:rPr lang="en-US" dirty="0" smtClean="0"/>
              <a:t>Payroll </a:t>
            </a:r>
            <a:r>
              <a:rPr lang="en-US" dirty="0"/>
              <a:t>Services Corp contracts with Customer Corp to provide all payroll services. Customer Corp is commercially domiciled in this state and has employees in a number of other states. The contract between Payroll Services Corp and Customer Corp does not specify where the service will be used by Customer Corp. Payroll Services Corp's books and records indicate the number of employees of Customer Corp in each state where Customer Corp conducts its business. Payroll Services Corp shall assign its receipts from its contract with Customer Corp by determining the ratio of employees of Customer Corp in this state compared to all employees of Customer Corp and assign that percentage of the receipts from Customer Corp to this state.</a:t>
            </a:r>
          </a:p>
          <a:p>
            <a:pPr marL="0" lvl="1" indent="0">
              <a:buNone/>
            </a:pPr>
            <a:endParaRPr lang="en-US" sz="1500" dirty="0"/>
          </a:p>
        </p:txBody>
      </p:sp>
      <p:sp>
        <p:nvSpPr>
          <p:cNvPr id="6" name="Rectangle 5"/>
          <p:cNvSpPr>
            <a:spLocks noGrp="1" noChangeArrowheads="1"/>
          </p:cNvSpPr>
          <p:nvPr>
            <p:ph type="title"/>
          </p:nvPr>
        </p:nvSpPr>
        <p:spPr/>
        <p:txBody>
          <a:bodyPr/>
          <a:lstStyle/>
          <a:p>
            <a:r>
              <a:rPr lang="en-GB" dirty="0" smtClean="0"/>
              <a:t>Advanced Income Tax Track</a:t>
            </a:r>
            <a:r>
              <a:rPr lang="en-US" dirty="0" smtClean="0"/>
              <a:t/>
            </a:r>
            <a:br>
              <a:rPr lang="en-US" dirty="0" smtClean="0"/>
            </a:br>
            <a:r>
              <a:rPr lang="en-US" b="0" i="0" dirty="0" smtClean="0"/>
              <a:t>Market-Based Sourcing</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303</a:t>
            </a:fld>
            <a:endParaRPr lang="en-GB" dirty="0">
              <a:solidFill>
                <a:srgbClr val="000000"/>
              </a:solidFill>
            </a:endParaRPr>
          </a:p>
        </p:txBody>
      </p:sp>
    </p:spTree>
    <p:extLst>
      <p:ext uri="{BB962C8B-B14F-4D97-AF65-F5344CB8AC3E}">
        <p14:creationId xmlns:p14="http://schemas.microsoft.com/office/powerpoint/2010/main" val="250959607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a:xfrm>
            <a:off x="530225" y="1447800"/>
            <a:ext cx="8077200" cy="4419600"/>
          </a:xfrm>
        </p:spPr>
        <p:txBody>
          <a:bodyPr/>
          <a:lstStyle/>
          <a:p>
            <a:pPr marL="0" lvl="1" indent="0">
              <a:buNone/>
            </a:pPr>
            <a:endParaRPr lang="en-US" sz="1500" dirty="0" smtClean="0"/>
          </a:p>
          <a:p>
            <a:pPr marL="0" lvl="1" indent="0">
              <a:buNone/>
            </a:pPr>
            <a:r>
              <a:rPr lang="en-US" dirty="0" smtClean="0"/>
              <a:t>FTB Chief Counsel Ruling 2015-03</a:t>
            </a:r>
          </a:p>
          <a:p>
            <a:pPr lvl="1"/>
            <a:r>
              <a:rPr lang="en-US" sz="1500" dirty="0" smtClean="0"/>
              <a:t>For purposes of assigning sales of non-marketing services under CRTC Section 25136 and Reg. 25136-2, the taxpayer shall assign the sales of its services to California to the extent that the Taxpayer’s direct customer (not it’s customer’s customer) receives the benefit of the service in California</a:t>
            </a:r>
          </a:p>
          <a:p>
            <a:pPr lvl="1"/>
            <a:r>
              <a:rPr lang="en-US" sz="1500" dirty="0" smtClean="0"/>
              <a:t>CPU data associated with the customer’s use of the taxpayer’s services collected in the regular course of business (and is kept in the taxpayer’s books and records) can be used as a reasonable proxy for financial data in measuring the extent of the benefit received in California.</a:t>
            </a:r>
            <a:endParaRPr lang="en-US" sz="1500" dirty="0"/>
          </a:p>
        </p:txBody>
      </p:sp>
      <p:sp>
        <p:nvSpPr>
          <p:cNvPr id="6" name="Rectangle 5"/>
          <p:cNvSpPr>
            <a:spLocks noGrp="1" noChangeArrowheads="1"/>
          </p:cNvSpPr>
          <p:nvPr>
            <p:ph type="title"/>
          </p:nvPr>
        </p:nvSpPr>
        <p:spPr/>
        <p:txBody>
          <a:bodyPr/>
          <a:lstStyle/>
          <a:p>
            <a:r>
              <a:rPr lang="en-GB" dirty="0" smtClean="0"/>
              <a:t>Advanced Income Tax Track</a:t>
            </a:r>
            <a:r>
              <a:rPr lang="en-US" dirty="0" smtClean="0"/>
              <a:t/>
            </a:r>
            <a:br>
              <a:rPr lang="en-US" dirty="0" smtClean="0"/>
            </a:br>
            <a:r>
              <a:rPr lang="en-US" b="0" i="0" dirty="0" smtClean="0"/>
              <a:t>Market-Based Sourcing</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dirty="0"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304</a:t>
            </a:fld>
            <a:endParaRPr lang="en-GB" dirty="0">
              <a:solidFill>
                <a:srgbClr val="000000"/>
              </a:solidFill>
            </a:endParaRPr>
          </a:p>
        </p:txBody>
      </p:sp>
    </p:spTree>
    <p:extLst>
      <p:ext uri="{BB962C8B-B14F-4D97-AF65-F5344CB8AC3E}">
        <p14:creationId xmlns:p14="http://schemas.microsoft.com/office/powerpoint/2010/main" val="2381480376"/>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1"/>
            <a:r>
              <a:rPr lang="en-US" dirty="0" smtClean="0"/>
              <a:t>AL: Market-based sourcing required for sales of services and intangible property tax years beginning on or after 12/31/10. (Ala. Code Sec. </a:t>
            </a:r>
            <a:br>
              <a:rPr lang="en-US" dirty="0" smtClean="0"/>
            </a:br>
            <a:r>
              <a:rPr lang="en-US" dirty="0" smtClean="0"/>
              <a:t>40-27-1.IV(17)(a)(3)-(4)).</a:t>
            </a:r>
          </a:p>
          <a:p>
            <a:pPr lvl="1"/>
            <a:r>
              <a:rPr lang="en-US" dirty="0" smtClean="0"/>
              <a:t>AZ: Effective from and after 2013, qualified multistate service providers can elect market-based sourcing. (Ariz. Rev. Stat. Ann. 43-1147(B)).</a:t>
            </a:r>
          </a:p>
          <a:p>
            <a:pPr lvl="1"/>
            <a:r>
              <a:rPr lang="en-US" dirty="0" smtClean="0"/>
              <a:t>CA: Market-based sourcing required for sourcing service receipts and receipts from intangible/marketable securities in tax years beginning on or after January 1, 2011, but only if taxpayer elects single factor sourcing. </a:t>
            </a:r>
            <a:br>
              <a:rPr lang="en-US" dirty="0" smtClean="0"/>
            </a:br>
            <a:r>
              <a:rPr lang="en-US" dirty="0" smtClean="0"/>
              <a:t>(Cal. Rev. &amp; Tax Code §25136). Mandatory market sourcing for years beginning on or after January 1, 2013.</a:t>
            </a:r>
          </a:p>
          <a:p>
            <a:pPr lvl="1"/>
            <a:r>
              <a:rPr lang="en-US" dirty="0" smtClean="0"/>
              <a:t>CO: Market-based sourcing required for intangible property receipts, but not for service receipts, for tax years beginning on or after 1/1/09. (</a:t>
            </a:r>
            <a:r>
              <a:rPr lang="it-IT" dirty="0" smtClean="0"/>
              <a:t>Colo. Rev. Stat. §39-22-303.5(4)(c)(V), Colo. Reg. §39-22-303.5.4(c)(V) &amp; (VI)).</a:t>
            </a:r>
            <a:endParaRPr lang="en-US" dirty="0" smtClean="0"/>
          </a:p>
        </p:txBody>
      </p:sp>
      <p:sp>
        <p:nvSpPr>
          <p:cNvPr id="6" name="Rectangle 5"/>
          <p:cNvSpPr>
            <a:spLocks noGrp="1" noChangeArrowheads="1"/>
          </p:cNvSpPr>
          <p:nvPr>
            <p:ph type="title"/>
          </p:nvPr>
        </p:nvSpPr>
        <p:spPr/>
        <p:txBody>
          <a:bodyPr/>
          <a:lstStyle/>
          <a:p>
            <a:r>
              <a:rPr lang="en-GB" dirty="0" smtClean="0"/>
              <a:t>Advanced Income Tax Track</a:t>
            </a:r>
            <a:r>
              <a:rPr lang="en-US" dirty="0" smtClean="0"/>
              <a:t/>
            </a:r>
            <a:br>
              <a:rPr lang="en-US" dirty="0" smtClean="0"/>
            </a:br>
            <a:r>
              <a:rPr lang="en-US" b="0" i="0" dirty="0" smtClean="0"/>
              <a:t>Market-Based Sourcing</a:t>
            </a:r>
            <a:endParaRPr lang="en-US" b="0" i="0" dirty="0"/>
          </a:p>
        </p:txBody>
      </p:sp>
      <p:sp>
        <p:nvSpPr>
          <p:cNvPr id="25605"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305</a:t>
            </a:fld>
            <a:endParaRPr lang="en-GB" dirty="0">
              <a:solidFill>
                <a:srgbClr val="000000"/>
              </a:solidFill>
            </a:endParaRPr>
          </a:p>
        </p:txBody>
      </p:sp>
    </p:spTree>
    <p:extLst>
      <p:ext uri="{BB962C8B-B14F-4D97-AF65-F5344CB8AC3E}">
        <p14:creationId xmlns:p14="http://schemas.microsoft.com/office/powerpoint/2010/main" val="2345809584"/>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1"/>
            <a:r>
              <a:rPr lang="en-US" dirty="0" smtClean="0"/>
              <a:t>GA: Market-based sourcing required for tax years beginning on or after 1/1/06, although Georgia historically applied a market-based approach even before the state issued regulatory guidance requiring it. (</a:t>
            </a:r>
            <a:r>
              <a:rPr lang="pt-BR" dirty="0" smtClean="0"/>
              <a:t>Ga. Comp. R &amp; Regs. §560-7-7-.03(5)(c)1 -6).</a:t>
            </a:r>
          </a:p>
          <a:p>
            <a:pPr lvl="1"/>
            <a:r>
              <a:rPr lang="pt-BR" dirty="0" smtClean="0"/>
              <a:t>IL: </a:t>
            </a:r>
            <a:r>
              <a:rPr lang="en-US" dirty="0" smtClean="0"/>
              <a:t>Market-based sourcing required for tax years ending on or after 12/31/08. (35 ILCS 5/304(a)(3)(B-1)-(C-5)(iv)).</a:t>
            </a:r>
          </a:p>
          <a:p>
            <a:pPr lvl="1"/>
            <a:r>
              <a:rPr lang="en-US" dirty="0" smtClean="0"/>
              <a:t>IA: Market-based sourcing required. Income derived from business other than the manufacture or sale of tangible personal property shall be attributed to Iowa in the proportion which the Iowa gross receipts bear to the total gross receipts. (Iowa Code §422.33(2)(b)(3), Iowa Admin. </a:t>
            </a:r>
            <a:br>
              <a:rPr lang="en-US" dirty="0" smtClean="0"/>
            </a:br>
            <a:r>
              <a:rPr lang="en-US" dirty="0" smtClean="0"/>
              <a:t>Code 701-54.6(422)).</a:t>
            </a:r>
          </a:p>
          <a:p>
            <a:pPr lvl="1"/>
            <a:r>
              <a:rPr lang="en-US" dirty="0" smtClean="0"/>
              <a:t>ME: Market-based sourcing required for tax years beginning on or after 6/7/07, except for sales to federal government. (Me. Rev. Stat. Ann. tit. 36, §5211(16-A)(A)).</a:t>
            </a:r>
          </a:p>
        </p:txBody>
      </p:sp>
      <p:sp>
        <p:nvSpPr>
          <p:cNvPr id="6" name="Rectangle 5"/>
          <p:cNvSpPr>
            <a:spLocks noGrp="1" noChangeArrowheads="1"/>
          </p:cNvSpPr>
          <p:nvPr>
            <p:ph type="title"/>
          </p:nvPr>
        </p:nvSpPr>
        <p:spPr/>
        <p:txBody>
          <a:bodyPr/>
          <a:lstStyle/>
          <a:p>
            <a:r>
              <a:rPr lang="en-GB" dirty="0" smtClean="0"/>
              <a:t>Advanced Income Tax Track</a:t>
            </a:r>
            <a:r>
              <a:rPr lang="en-US" dirty="0" smtClean="0"/>
              <a:t/>
            </a:r>
            <a:br>
              <a:rPr lang="en-US" dirty="0" smtClean="0"/>
            </a:br>
            <a:r>
              <a:rPr lang="en-US" b="0" i="0" dirty="0" smtClean="0"/>
              <a:t>Market-Based Sourcing</a:t>
            </a:r>
            <a:endParaRPr lang="en-US" b="0" i="0" dirty="0"/>
          </a:p>
        </p:txBody>
      </p:sp>
      <p:sp>
        <p:nvSpPr>
          <p:cNvPr id="25605"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306</a:t>
            </a:fld>
            <a:endParaRPr lang="en-GB" dirty="0">
              <a:solidFill>
                <a:srgbClr val="000000"/>
              </a:solidFill>
            </a:endParaRPr>
          </a:p>
        </p:txBody>
      </p:sp>
    </p:spTree>
    <p:extLst>
      <p:ext uri="{BB962C8B-B14F-4D97-AF65-F5344CB8AC3E}">
        <p14:creationId xmlns:p14="http://schemas.microsoft.com/office/powerpoint/2010/main" val="1794820552"/>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1"/>
            <a:r>
              <a:rPr lang="en-US" dirty="0" smtClean="0"/>
              <a:t>MD: Market-based sourcing required. (Md. </a:t>
            </a:r>
            <a:r>
              <a:rPr lang="en-US" dirty="0" err="1" smtClean="0"/>
              <a:t>Regs</a:t>
            </a:r>
            <a:r>
              <a:rPr lang="en-US" dirty="0" smtClean="0"/>
              <a:t>. Code §§03.04.03.08(C)(3)(c)-03.04.03.08(D)(3)).</a:t>
            </a:r>
          </a:p>
          <a:p>
            <a:pPr lvl="1"/>
            <a:r>
              <a:rPr lang="en-US" dirty="0" smtClean="0"/>
              <a:t>MI: Market-based sourcing applies to Michigan Business Tax (MBT), which is based in part on income and in part on gross receipts. Market-based sourcing applies to both services and intangible revenue for both measures of the tax. (Mich. Comp. Laws Ann. §208.1305). Also, for purposes of the Michigan Corporate Income Tax, market-based sourcing is required. (Mich. Cons. Laws Sec. 205.581). </a:t>
            </a:r>
          </a:p>
          <a:p>
            <a:pPr lvl="1"/>
            <a:r>
              <a:rPr lang="en-US" dirty="0" smtClean="0"/>
              <a:t>MN: Market-based sourcing required. (Minn. Stat. §290.191.Subd.5).</a:t>
            </a:r>
          </a:p>
          <a:p>
            <a:pPr lvl="1"/>
            <a:r>
              <a:rPr lang="en-US" dirty="0" smtClean="0"/>
              <a:t>NE: Effective for tax years beginning on or after 1/1/14, market sourcing rules are adopted. (Neb. Rev. Stat. Sec. 77-2734.14(3)).</a:t>
            </a:r>
          </a:p>
        </p:txBody>
      </p:sp>
      <p:sp>
        <p:nvSpPr>
          <p:cNvPr id="6" name="Rectangle 5"/>
          <p:cNvSpPr>
            <a:spLocks noGrp="1" noChangeArrowheads="1"/>
          </p:cNvSpPr>
          <p:nvPr>
            <p:ph type="title"/>
          </p:nvPr>
        </p:nvSpPr>
        <p:spPr/>
        <p:txBody>
          <a:bodyPr/>
          <a:lstStyle/>
          <a:p>
            <a:r>
              <a:rPr lang="en-GB" dirty="0" smtClean="0"/>
              <a:t>Advanced Income Tax Track</a:t>
            </a:r>
            <a:r>
              <a:rPr lang="en-US" dirty="0" smtClean="0"/>
              <a:t/>
            </a:r>
            <a:br>
              <a:rPr lang="en-US" dirty="0" smtClean="0"/>
            </a:br>
            <a:r>
              <a:rPr lang="en-US" b="0" i="0" dirty="0" smtClean="0"/>
              <a:t>Market-Based Sourcing</a:t>
            </a:r>
            <a:endParaRPr lang="en-US" b="0" i="0" dirty="0"/>
          </a:p>
        </p:txBody>
      </p:sp>
      <p:sp>
        <p:nvSpPr>
          <p:cNvPr id="25605"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307</a:t>
            </a:fld>
            <a:endParaRPr lang="en-GB" dirty="0">
              <a:solidFill>
                <a:srgbClr val="000000"/>
              </a:solidFill>
            </a:endParaRPr>
          </a:p>
        </p:txBody>
      </p:sp>
    </p:spTree>
    <p:extLst>
      <p:ext uri="{BB962C8B-B14F-4D97-AF65-F5344CB8AC3E}">
        <p14:creationId xmlns:p14="http://schemas.microsoft.com/office/powerpoint/2010/main" val="4004678837"/>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1"/>
            <a:r>
              <a:rPr lang="en-US" dirty="0" smtClean="0"/>
              <a:t>OH: Market-based sourcing required for Ohio CAT. Generally, the same broad principles for sourcing services and intangible receipts to the CAT and franchise tax. (</a:t>
            </a:r>
            <a:r>
              <a:rPr lang="it-IT" dirty="0" smtClean="0"/>
              <a:t>Ohio Rev. Code Ann. §5751.033).</a:t>
            </a:r>
          </a:p>
          <a:p>
            <a:pPr lvl="1"/>
            <a:r>
              <a:rPr lang="en-US" dirty="0" smtClean="0"/>
              <a:t>OK: While the statute is silent on the sourcing rules for sales of other than TPP, regulatory amendments adopted in May 2010, and “effective” 7/11/10, require market based sourcing to apportion service receipts. (Oklahoma Admin. Code 710:50-17-71(A)).</a:t>
            </a:r>
          </a:p>
          <a:p>
            <a:pPr lvl="1"/>
            <a:r>
              <a:rPr lang="en-US" dirty="0" smtClean="0"/>
              <a:t>UT: Market-based sourcing required for tax years beginning on or after 1/1/09. (Utah Code Ann. §§59-7-319(3)-(4)).</a:t>
            </a:r>
          </a:p>
          <a:p>
            <a:pPr lvl="1"/>
            <a:r>
              <a:rPr lang="en-US" dirty="0" smtClean="0"/>
              <a:t>WI: Market-based sourcing required for service receipts for tax years beginning on or after 1/1/05, and required for intangible receipts for tax years beginning on or after 1/1/09. (Wis. Admin Code §§2.39(6)).</a:t>
            </a:r>
          </a:p>
        </p:txBody>
      </p:sp>
      <p:sp>
        <p:nvSpPr>
          <p:cNvPr id="6" name="Rectangle 5"/>
          <p:cNvSpPr>
            <a:spLocks noGrp="1" noChangeArrowheads="1"/>
          </p:cNvSpPr>
          <p:nvPr>
            <p:ph type="title"/>
          </p:nvPr>
        </p:nvSpPr>
        <p:spPr/>
        <p:txBody>
          <a:bodyPr/>
          <a:lstStyle/>
          <a:p>
            <a:r>
              <a:rPr lang="en-GB" dirty="0" smtClean="0"/>
              <a:t>Advanced Income Tax Track</a:t>
            </a:r>
            <a:r>
              <a:rPr lang="en-US" dirty="0" smtClean="0"/>
              <a:t/>
            </a:r>
            <a:br>
              <a:rPr lang="en-US" dirty="0" smtClean="0"/>
            </a:br>
            <a:r>
              <a:rPr lang="en-US" b="0" i="0" dirty="0" smtClean="0"/>
              <a:t>Market-Based Sourcing</a:t>
            </a:r>
            <a:endParaRPr lang="en-US" b="0" i="0" dirty="0"/>
          </a:p>
        </p:txBody>
      </p:sp>
      <p:sp>
        <p:nvSpPr>
          <p:cNvPr id="25605" name="Date Placeholder 5"/>
          <p:cNvSpPr>
            <a:spLocks noGrp="1"/>
          </p:cNvSpPr>
          <p:nvPr>
            <p:ph type="dt" sz="half" idx="16"/>
          </p:nvPr>
        </p:nvSpPr>
        <p:spPr>
          <a:xfrm>
            <a:off x="7086600" y="6324600"/>
            <a:ext cx="1524000" cy="152400"/>
          </a:xfrm>
        </p:spPr>
        <p:txBody>
          <a:bodyPr/>
          <a:lstStyle/>
          <a:p>
            <a:r>
              <a:rPr lang="en-US" smtClean="0">
                <a:solidFill>
                  <a:srgbClr val="000000"/>
                </a:solidFill>
              </a:rPr>
              <a:t>June 14, 2017</a:t>
            </a:r>
            <a:endParaRPr lang="en-US" dirty="0">
              <a:solidFill>
                <a:srgbClr val="000000"/>
              </a:solidFill>
            </a:endParaRPr>
          </a:p>
        </p:txBody>
      </p:sp>
      <p:sp>
        <p:nvSpPr>
          <p:cNvPr id="2" name="Footer Placeholder 1"/>
          <p:cNvSpPr>
            <a:spLocks noGrp="1"/>
          </p:cNvSpPr>
          <p:nvPr>
            <p:ph type="ftr" sz="quarter" idx="17"/>
          </p:nvPr>
        </p:nvSpPr>
        <p:spPr>
          <a:xfrm>
            <a:off x="530225" y="6324600"/>
            <a:ext cx="5260975" cy="150813"/>
          </a:xfrm>
        </p:spPr>
        <p:txBody>
          <a:bodyPr/>
          <a:lstStyle/>
          <a:p>
            <a:r>
              <a:rPr lang="en-GB" smtClean="0">
                <a:solidFill>
                  <a:srgbClr val="000000"/>
                </a:solidFill>
              </a:rPr>
              <a:t>UC Davis Summer Tax Institute</a:t>
            </a:r>
            <a:endParaRPr lang="en-GB" dirty="0">
              <a:solidFill>
                <a:srgbClr val="000000"/>
              </a:solidFill>
            </a:endParaRPr>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solidFill>
                  <a:srgbClr val="000000"/>
                </a:solidFill>
              </a:rPr>
              <a:pPr/>
              <a:t>308</a:t>
            </a:fld>
            <a:endParaRPr lang="en-GB" dirty="0">
              <a:solidFill>
                <a:srgbClr val="000000"/>
              </a:solidFill>
            </a:endParaRPr>
          </a:p>
        </p:txBody>
      </p:sp>
    </p:spTree>
    <p:extLst>
      <p:ext uri="{BB962C8B-B14F-4D97-AF65-F5344CB8AC3E}">
        <p14:creationId xmlns:p14="http://schemas.microsoft.com/office/powerpoint/2010/main" val="1035651902"/>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pPr marL="0" lvl="1" indent="0">
              <a:buNone/>
            </a:pPr>
            <a:r>
              <a:rPr lang="en-US" b="1" i="1" dirty="0"/>
              <a:t>In the Matter of the Petition of The McGraw-Hill Companies., </a:t>
            </a:r>
            <a:r>
              <a:rPr lang="en-US" b="1" dirty="0"/>
              <a:t>New York City Tax Appeals Tribunal, TAT (E) 10-19 (GC) et al., October 28, 2015.</a:t>
            </a:r>
            <a:endParaRPr lang="en-US" dirty="0"/>
          </a:p>
          <a:p>
            <a:pPr lvl="1"/>
            <a:r>
              <a:rPr lang="en-US" sz="1700" dirty="0"/>
              <a:t>The New York City Tax Appeals Tribunal ruled that a financial information publisher providing credit ratings to the public could not allocate receipts from its public credit rating services using an audience-based or circulation-based method for NYC general corporation tax purposes</a:t>
            </a:r>
          </a:p>
          <a:p>
            <a:pPr lvl="1"/>
            <a:r>
              <a:rPr lang="en-US" sz="1700" dirty="0"/>
              <a:t>The Tribunal found that the Petitioner failed to prove that it was a First Amendment speaker similarly situated to advertising, program broadcasting, and subscriptions and entitled to use an audience-based method for allocating receipts</a:t>
            </a:r>
          </a:p>
          <a:p>
            <a:pPr lvl="1"/>
            <a:r>
              <a:rPr lang="en-US" sz="1700" dirty="0"/>
              <a:t>The Tribunal noted the lack of proof by taxpayer that the place-of-performance method did not fairly represent Petitioner’s activity in New York City and secondly, that the taxpayer failed to prove that an audience-based allocation method did fairly represent the its activity in New York City</a:t>
            </a:r>
            <a:r>
              <a:rPr lang="en-US" sz="1700" dirty="0" smtClean="0"/>
              <a:t>.</a:t>
            </a:r>
            <a:endParaRPr lang="en-US" dirty="0"/>
          </a:p>
        </p:txBody>
      </p:sp>
      <p:sp>
        <p:nvSpPr>
          <p:cNvPr id="3" name="Title 2"/>
          <p:cNvSpPr>
            <a:spLocks noGrp="1"/>
          </p:cNvSpPr>
          <p:nvPr>
            <p:ph type="title"/>
          </p:nvPr>
        </p:nvSpPr>
        <p:spPr/>
        <p:txBody>
          <a:bodyPr/>
          <a:lstStyle/>
          <a:p>
            <a:r>
              <a:rPr lang="en-GB" dirty="0"/>
              <a:t>Advanced Income Tax Track</a:t>
            </a:r>
            <a:r>
              <a:rPr lang="en-US" dirty="0"/>
              <a:t/>
            </a:r>
            <a:br>
              <a:rPr lang="en-US" dirty="0"/>
            </a:br>
            <a:r>
              <a:rPr lang="en-US" b="0" i="0" dirty="0" smtClean="0"/>
              <a:t>Alternative Sourcing</a:t>
            </a:r>
            <a:endParaRPr lang="en-US" dirty="0"/>
          </a:p>
        </p:txBody>
      </p:sp>
      <p:sp>
        <p:nvSpPr>
          <p:cNvPr id="4" name="Date Placeholder 3"/>
          <p:cNvSpPr>
            <a:spLocks noGrp="1"/>
          </p:cNvSpPr>
          <p:nvPr>
            <p:ph type="dt" sz="half" idx="16"/>
          </p:nvPr>
        </p:nvSpPr>
        <p:spPr/>
        <p:txBody>
          <a:bodyPr/>
          <a:lstStyle/>
          <a:p>
            <a:r>
              <a:rPr lang="en-US" smtClean="0">
                <a:solidFill>
                  <a:srgbClr val="000000"/>
                </a:solidFill>
              </a:rPr>
              <a:t>June 14, 2017</a:t>
            </a:r>
            <a:endParaRPr lang="en-US" dirty="0">
              <a:solidFill>
                <a:srgbClr val="000000"/>
              </a:solidFill>
            </a:endParaRPr>
          </a:p>
        </p:txBody>
      </p:sp>
      <p:sp>
        <p:nvSpPr>
          <p:cNvPr id="5" name="Footer Placeholder 4"/>
          <p:cNvSpPr>
            <a:spLocks noGrp="1"/>
          </p:cNvSpPr>
          <p:nvPr>
            <p:ph type="ftr" sz="quarter" idx="17"/>
          </p:nvPr>
        </p:nvSpPr>
        <p:spPr/>
        <p:txBody>
          <a:bodyPr/>
          <a:lstStyle/>
          <a:p>
            <a:pPr>
              <a:defRPr/>
            </a:pPr>
            <a:r>
              <a:rPr lang="en-GB" smtClean="0">
                <a:solidFill>
                  <a:srgbClr val="000000"/>
                </a:solidFill>
              </a:rPr>
              <a:t>UC Davis Summer Tax Institute</a:t>
            </a:r>
            <a:endParaRPr lang="en-GB" dirty="0">
              <a:solidFill>
                <a:srgbClr val="000000"/>
              </a:solidFill>
            </a:endParaRPr>
          </a:p>
        </p:txBody>
      </p:sp>
      <p:sp>
        <p:nvSpPr>
          <p:cNvPr id="6" name="Slide Number Placeholder 5"/>
          <p:cNvSpPr>
            <a:spLocks noGrp="1"/>
          </p:cNvSpPr>
          <p:nvPr>
            <p:ph type="sldNum" sz="quarter" idx="18"/>
          </p:nvPr>
        </p:nvSpPr>
        <p:spPr/>
        <p:txBody>
          <a:bodyPr/>
          <a:lstStyle/>
          <a:p>
            <a:pPr>
              <a:defRPr/>
            </a:pPr>
            <a:r>
              <a:rPr lang="en-GB" smtClean="0">
                <a:solidFill>
                  <a:srgbClr val="000000"/>
                </a:solidFill>
              </a:rPr>
              <a:t> </a:t>
            </a:r>
            <a:fld id="{6B22BB8E-5BF0-42CE-A011-AD609F148EE5}" type="slidenum">
              <a:rPr lang="en-GB" smtClean="0">
                <a:solidFill>
                  <a:srgbClr val="000000"/>
                </a:solidFill>
              </a:rPr>
              <a:pPr>
                <a:defRPr/>
              </a:pPr>
              <a:t>309</a:t>
            </a:fld>
            <a:endParaRPr lang="en-GB" dirty="0">
              <a:solidFill>
                <a:srgbClr val="000000"/>
              </a:solidFill>
            </a:endParaRPr>
          </a:p>
        </p:txBody>
      </p:sp>
    </p:spTree>
    <p:extLst>
      <p:ext uri="{BB962C8B-B14F-4D97-AF65-F5344CB8AC3E}">
        <p14:creationId xmlns:p14="http://schemas.microsoft.com/office/powerpoint/2010/main" val="815169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a:spcAft>
                <a:spcPts val="600"/>
              </a:spcAft>
            </a:pPr>
            <a:r>
              <a:rPr lang="en-IN" sz="1800" dirty="0" smtClean="0"/>
              <a:t>FTB Notice 2010-2:</a:t>
            </a:r>
          </a:p>
          <a:p>
            <a:pPr lvl="1">
              <a:spcAft>
                <a:spcPts val="600"/>
              </a:spcAft>
            </a:pPr>
            <a:r>
              <a:rPr lang="en-IN" sz="1800" dirty="0" smtClean="0"/>
              <a:t>The FTB addressed the eligibility of the Texas Margin Tax (“TMT”) for the other state tax credit (“OSTC”) or a deduction for California income and franchise tax purposes. </a:t>
            </a:r>
          </a:p>
          <a:p>
            <a:pPr lvl="1">
              <a:spcAft>
                <a:spcPts val="600"/>
              </a:spcAft>
            </a:pPr>
            <a:r>
              <a:rPr lang="en-IN" sz="1800" dirty="0" smtClean="0"/>
              <a:t>Due to the fact that the TMT offers a few methods to determine “margin,” the FTB declined to offer a clear uniform rule. Instead, it said that the determination of whether a taxpayer is eligible for an OSTC or a deduction is a highly fact-specific inquiry and must be made on a case-by-case basis. </a:t>
            </a:r>
          </a:p>
          <a:p>
            <a:pPr lvl="1">
              <a:spcAft>
                <a:spcPts val="600"/>
              </a:spcAft>
            </a:pPr>
            <a:r>
              <a:rPr lang="en-IN" sz="1800" dirty="0" smtClean="0"/>
              <a:t>Despite the ambiguity in the Notice, Attachment 1 to the Notice provides a summary of what the outcome may be depending upon whether the tax is classified as a gross receipts tax (deductible), or a gross income or net income tax (non-deductible). </a:t>
            </a:r>
          </a:p>
          <a:p>
            <a:pPr lvl="1">
              <a:spcAft>
                <a:spcPts val="600"/>
              </a:spcAft>
            </a:pPr>
            <a:r>
              <a:rPr lang="en-US" sz="1800" dirty="0" smtClean="0"/>
              <a:t>FTB Notice 2014-01 withdrew FTB Notice 2010-02. The department is currently evaluating its position and exploring alternative methods to issue authoritative guidance. </a:t>
            </a:r>
            <a:endParaRPr lang="en-US" sz="1800" dirty="0"/>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31</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957493791"/>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533400" y="2209800"/>
            <a:ext cx="8077200" cy="4419600"/>
          </a:xfrm>
        </p:spPr>
        <p:txBody>
          <a:bodyPr/>
          <a:lstStyle/>
          <a:p>
            <a:r>
              <a:rPr lang="en-US" sz="2000" dirty="0" smtClean="0"/>
              <a:t>Example 1: </a:t>
            </a:r>
          </a:p>
          <a:p>
            <a:r>
              <a:rPr lang="en-US" sz="2000" dirty="0" smtClean="0"/>
              <a:t>A company performs testing of aerospace equipment for the U.S. government. The testing is done by a California-based company at a facility in New Mexico. The aerospace equipment itself is military equipment used overseas. The government agency is based in DC, where the contract was signed.</a:t>
            </a:r>
          </a:p>
          <a:p>
            <a:pPr marL="285750" indent="-285750">
              <a:buFont typeface="Arial" panose="020B0604020202020204" pitchFamily="34" charset="0"/>
              <a:buChar char="•"/>
            </a:pPr>
            <a:r>
              <a:rPr lang="en-US" sz="2000" dirty="0" smtClean="0"/>
              <a:t>Where should this be sourced?</a:t>
            </a:r>
          </a:p>
          <a:p>
            <a:endParaRPr lang="en-US" sz="2000" dirty="0"/>
          </a:p>
        </p:txBody>
      </p:sp>
      <p:sp>
        <p:nvSpPr>
          <p:cNvPr id="3" name="Title 2"/>
          <p:cNvSpPr>
            <a:spLocks noGrp="1"/>
          </p:cNvSpPr>
          <p:nvPr>
            <p:ph type="title"/>
          </p:nvPr>
        </p:nvSpPr>
        <p:spPr/>
        <p:txBody>
          <a:bodyPr/>
          <a:lstStyle/>
          <a:p>
            <a:r>
              <a:rPr lang="en-GB" dirty="0"/>
              <a:t>Advanced Income Tax Track</a:t>
            </a:r>
            <a:r>
              <a:rPr lang="en-US" dirty="0"/>
              <a:t/>
            </a:r>
            <a:br>
              <a:rPr lang="en-US" dirty="0"/>
            </a:br>
            <a:r>
              <a:rPr lang="en-US" b="0" i="0" dirty="0"/>
              <a:t>Market-Based Sourcing</a:t>
            </a:r>
            <a:endParaRPr lang="en-US" dirty="0"/>
          </a:p>
        </p:txBody>
      </p:sp>
      <p:sp>
        <p:nvSpPr>
          <p:cNvPr id="4" name="Date Placeholder 3"/>
          <p:cNvSpPr>
            <a:spLocks noGrp="1"/>
          </p:cNvSpPr>
          <p:nvPr>
            <p:ph type="dt" sz="half" idx="16"/>
          </p:nvPr>
        </p:nvSpPr>
        <p:spPr/>
        <p:txBody>
          <a:bodyPr/>
          <a:lstStyle/>
          <a:p>
            <a:pPr>
              <a:defRPr/>
            </a:pPr>
            <a:r>
              <a:rPr lang="en-US" smtClean="0">
                <a:solidFill>
                  <a:srgbClr val="000000"/>
                </a:solidFill>
              </a:rPr>
              <a:t>June 14, 2017</a:t>
            </a:r>
            <a:endParaRPr lang="en-GB" dirty="0">
              <a:solidFill>
                <a:srgbClr val="000000"/>
              </a:solidFill>
            </a:endParaRPr>
          </a:p>
        </p:txBody>
      </p:sp>
      <p:sp>
        <p:nvSpPr>
          <p:cNvPr id="5" name="Footer Placeholder 4"/>
          <p:cNvSpPr>
            <a:spLocks noGrp="1"/>
          </p:cNvSpPr>
          <p:nvPr>
            <p:ph type="ftr" sz="quarter" idx="17"/>
          </p:nvPr>
        </p:nvSpPr>
        <p:spPr/>
        <p:txBody>
          <a:bodyPr/>
          <a:lstStyle/>
          <a:p>
            <a:pPr>
              <a:defRPr/>
            </a:pPr>
            <a:r>
              <a:rPr lang="en-GB" smtClean="0">
                <a:solidFill>
                  <a:srgbClr val="000000"/>
                </a:solidFill>
              </a:rPr>
              <a:t>UC Davis Summer Tax Institute</a:t>
            </a:r>
            <a:endParaRPr lang="en-GB" dirty="0">
              <a:solidFill>
                <a:srgbClr val="000000"/>
              </a:solidFill>
            </a:endParaRPr>
          </a:p>
        </p:txBody>
      </p:sp>
      <p:sp>
        <p:nvSpPr>
          <p:cNvPr id="6" name="Slide Number Placeholder 5"/>
          <p:cNvSpPr>
            <a:spLocks noGrp="1"/>
          </p:cNvSpPr>
          <p:nvPr>
            <p:ph type="sldNum" sz="quarter" idx="18"/>
          </p:nvPr>
        </p:nvSpPr>
        <p:spPr/>
        <p:txBody>
          <a:bodyPr/>
          <a:lstStyle/>
          <a:p>
            <a:pPr>
              <a:defRPr/>
            </a:pPr>
            <a:r>
              <a:rPr lang="en-GB" smtClean="0">
                <a:solidFill>
                  <a:srgbClr val="000000"/>
                </a:solidFill>
              </a:rPr>
              <a:t> </a:t>
            </a:r>
            <a:fld id="{6B22BB8E-5BF0-42CE-A011-AD609F148EE5}" type="slidenum">
              <a:rPr lang="en-GB" smtClean="0">
                <a:solidFill>
                  <a:srgbClr val="000000"/>
                </a:solidFill>
              </a:rPr>
              <a:pPr>
                <a:defRPr/>
              </a:pPr>
              <a:t>310</a:t>
            </a:fld>
            <a:endParaRPr lang="en-GB" dirty="0">
              <a:solidFill>
                <a:srgbClr val="000000"/>
              </a:solidFill>
            </a:endParaRPr>
          </a:p>
        </p:txBody>
      </p:sp>
    </p:spTree>
    <p:extLst>
      <p:ext uri="{BB962C8B-B14F-4D97-AF65-F5344CB8AC3E}">
        <p14:creationId xmlns:p14="http://schemas.microsoft.com/office/powerpoint/2010/main" val="1427501740"/>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504825" y="1600200"/>
            <a:ext cx="8077200" cy="4419600"/>
          </a:xfrm>
        </p:spPr>
        <p:txBody>
          <a:bodyPr/>
          <a:lstStyle/>
          <a:p>
            <a:r>
              <a:rPr lang="en-US" sz="1600" dirty="0"/>
              <a:t>Example 2:</a:t>
            </a:r>
          </a:p>
          <a:p>
            <a:r>
              <a:rPr lang="en-US" sz="1600" dirty="0"/>
              <a:t>Small Pharma Co. signs a co-development agreement with Big Pharma Co. for a drug that they are developing. Under this agreement, Big makes payments to Small along the way if certain clinical trials are successful. If drugs are approved, Small is to produce and sell the drugs exclusively to Big, and Big will sell to distributors that sell to pharmacies throughout the U.S. under a brand name company owned by Small and Big. Big and Small will share profits. </a:t>
            </a:r>
          </a:p>
          <a:p>
            <a:endParaRPr lang="en-US" sz="1600" dirty="0"/>
          </a:p>
          <a:p>
            <a:r>
              <a:rPr lang="en-US" sz="1600" dirty="0"/>
              <a:t>In Year 3, the FDA approves a Phase I clinical trial and under the terms of the agreement, Big pays Small $300 million. In Year 5, the final trial is passed and the drug is approved. Big sells the product and ships it to a distributor warehouse in Tennessee. The distributor sells the drug throughout the U.S. Based on final sales by pharmacies and after all </a:t>
            </a:r>
            <a:r>
              <a:rPr lang="en-US" sz="1600" dirty="0" err="1"/>
              <a:t>discountes</a:t>
            </a:r>
            <a:r>
              <a:rPr lang="en-US" sz="1600" dirty="0"/>
              <a:t>/rebates/etc., Big makes an additional payment of 50% of the profits from ultimate sales of the product.</a:t>
            </a:r>
          </a:p>
          <a:p>
            <a:pPr marL="285750" indent="-285750">
              <a:buFont typeface="Arial" panose="020B0604020202020204" pitchFamily="34" charset="0"/>
              <a:buChar char="•"/>
            </a:pPr>
            <a:r>
              <a:rPr lang="en-US" sz="1600" dirty="0"/>
              <a:t>How should these be sourced?</a:t>
            </a:r>
          </a:p>
          <a:p>
            <a:endParaRPr lang="en-US" sz="2000" dirty="0"/>
          </a:p>
        </p:txBody>
      </p:sp>
      <p:sp>
        <p:nvSpPr>
          <p:cNvPr id="3" name="Title 2"/>
          <p:cNvSpPr>
            <a:spLocks noGrp="1"/>
          </p:cNvSpPr>
          <p:nvPr>
            <p:ph type="title"/>
          </p:nvPr>
        </p:nvSpPr>
        <p:spPr/>
        <p:txBody>
          <a:bodyPr/>
          <a:lstStyle/>
          <a:p>
            <a:r>
              <a:rPr lang="en-GB" dirty="0"/>
              <a:t>Advanced Income Tax Track</a:t>
            </a:r>
            <a:r>
              <a:rPr lang="en-US" dirty="0"/>
              <a:t/>
            </a:r>
            <a:br>
              <a:rPr lang="en-US" dirty="0"/>
            </a:br>
            <a:r>
              <a:rPr lang="en-US" b="0" i="0" dirty="0"/>
              <a:t>Market-Based Sourcing</a:t>
            </a:r>
            <a:endParaRPr lang="en-US" dirty="0"/>
          </a:p>
        </p:txBody>
      </p:sp>
      <p:sp>
        <p:nvSpPr>
          <p:cNvPr id="4" name="Date Placeholder 3"/>
          <p:cNvSpPr>
            <a:spLocks noGrp="1"/>
          </p:cNvSpPr>
          <p:nvPr>
            <p:ph type="dt" sz="half" idx="16"/>
          </p:nvPr>
        </p:nvSpPr>
        <p:spPr/>
        <p:txBody>
          <a:bodyPr/>
          <a:lstStyle/>
          <a:p>
            <a:pPr>
              <a:defRPr/>
            </a:pPr>
            <a:r>
              <a:rPr lang="en-US" smtClean="0">
                <a:solidFill>
                  <a:srgbClr val="000000"/>
                </a:solidFill>
              </a:rPr>
              <a:t>June 14, 2017</a:t>
            </a:r>
            <a:endParaRPr lang="en-GB" dirty="0">
              <a:solidFill>
                <a:srgbClr val="000000"/>
              </a:solidFill>
            </a:endParaRPr>
          </a:p>
        </p:txBody>
      </p:sp>
      <p:sp>
        <p:nvSpPr>
          <p:cNvPr id="5" name="Footer Placeholder 4"/>
          <p:cNvSpPr>
            <a:spLocks noGrp="1"/>
          </p:cNvSpPr>
          <p:nvPr>
            <p:ph type="ftr" sz="quarter" idx="17"/>
          </p:nvPr>
        </p:nvSpPr>
        <p:spPr/>
        <p:txBody>
          <a:bodyPr/>
          <a:lstStyle/>
          <a:p>
            <a:pPr>
              <a:defRPr/>
            </a:pPr>
            <a:r>
              <a:rPr lang="en-GB" dirty="0" smtClean="0">
                <a:solidFill>
                  <a:srgbClr val="000000"/>
                </a:solidFill>
              </a:rPr>
              <a:t>UC Davis Summer Tax Institute</a:t>
            </a:r>
            <a:endParaRPr lang="en-GB" dirty="0">
              <a:solidFill>
                <a:srgbClr val="000000"/>
              </a:solidFill>
            </a:endParaRPr>
          </a:p>
        </p:txBody>
      </p:sp>
      <p:sp>
        <p:nvSpPr>
          <p:cNvPr id="6" name="Slide Number Placeholder 5"/>
          <p:cNvSpPr>
            <a:spLocks noGrp="1"/>
          </p:cNvSpPr>
          <p:nvPr>
            <p:ph type="sldNum" sz="quarter" idx="18"/>
          </p:nvPr>
        </p:nvSpPr>
        <p:spPr/>
        <p:txBody>
          <a:bodyPr/>
          <a:lstStyle/>
          <a:p>
            <a:pPr>
              <a:defRPr/>
            </a:pPr>
            <a:r>
              <a:rPr lang="en-GB" smtClean="0">
                <a:solidFill>
                  <a:srgbClr val="000000"/>
                </a:solidFill>
              </a:rPr>
              <a:t> </a:t>
            </a:r>
            <a:fld id="{6B22BB8E-5BF0-42CE-A011-AD609F148EE5}" type="slidenum">
              <a:rPr lang="en-GB" smtClean="0">
                <a:solidFill>
                  <a:srgbClr val="000000"/>
                </a:solidFill>
              </a:rPr>
              <a:pPr>
                <a:defRPr/>
              </a:pPr>
              <a:t>311</a:t>
            </a:fld>
            <a:endParaRPr lang="en-GB" dirty="0">
              <a:solidFill>
                <a:srgbClr val="000000"/>
              </a:solidFill>
            </a:endParaRPr>
          </a:p>
        </p:txBody>
      </p:sp>
    </p:spTree>
    <p:extLst>
      <p:ext uri="{BB962C8B-B14F-4D97-AF65-F5344CB8AC3E}">
        <p14:creationId xmlns:p14="http://schemas.microsoft.com/office/powerpoint/2010/main" val="435834471"/>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Thank you</a:t>
            </a:r>
            <a:endParaRPr lang="en-US" dirty="0"/>
          </a:p>
        </p:txBody>
      </p:sp>
      <p:sp>
        <p:nvSpPr>
          <p:cNvPr id="3" name="Text Placeholder 2"/>
          <p:cNvSpPr>
            <a:spLocks noGrp="1"/>
          </p:cNvSpPr>
          <p:nvPr>
            <p:ph type="body" sz="quarter" idx="10"/>
          </p:nvPr>
        </p:nvSpPr>
        <p:spPr/>
        <p:txBody>
          <a:bodyPr/>
          <a:lstStyle/>
          <a:p>
            <a:pPr lvl="0"/>
            <a:r>
              <a:rPr lang="en-IN" dirty="0" smtClean="0"/>
              <a:t>© 2014 PricewaterhouseCoopers LLP. All rights reserved. PwC refers to the United States member firm, and may sometimes refer to the PwC network. Each member firm is a separate legal entity. Please see www.pwc.com/structure for further details.</a:t>
            </a:r>
          </a:p>
        </p:txBody>
      </p:sp>
    </p:spTree>
    <p:extLst>
      <p:ext uri="{BB962C8B-B14F-4D97-AF65-F5344CB8AC3E}">
        <p14:creationId xmlns:p14="http://schemas.microsoft.com/office/powerpoint/2010/main" val="2892580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0225" y="1600200"/>
            <a:ext cx="8077200" cy="4419600"/>
          </a:xfrm>
        </p:spPr>
        <p:txBody>
          <a:bodyPr/>
          <a:lstStyle/>
          <a:p>
            <a:pPr>
              <a:spcAft>
                <a:spcPts val="600"/>
              </a:spcAft>
            </a:pPr>
            <a:r>
              <a:rPr lang="en-IN" sz="1800" dirty="0" smtClean="0"/>
              <a:t>FTB Legal Ruling 2017-01:</a:t>
            </a:r>
          </a:p>
          <a:p>
            <a:pPr marL="285750" indent="-285750">
              <a:spcAft>
                <a:spcPts val="600"/>
              </a:spcAft>
              <a:buFont typeface="Arial" panose="020B0604020202020204" pitchFamily="34" charset="0"/>
              <a:buChar char="•"/>
            </a:pPr>
            <a:r>
              <a:rPr lang="en-IN" sz="1800" dirty="0" smtClean="0"/>
              <a:t>The FTB re-examined when taxpayers can claim the OSTC, and specifically the OSTC for the Revised Texas Franchise Tax, as previously addressed by FTB Notice 2010-2. This ruling replaces Notice 2010-2. </a:t>
            </a:r>
          </a:p>
          <a:p>
            <a:pPr marL="285750" indent="-285750">
              <a:spcAft>
                <a:spcPts val="600"/>
              </a:spcAft>
              <a:buFont typeface="Arial" panose="020B0604020202020204" pitchFamily="34" charset="0"/>
              <a:buChar char="•"/>
            </a:pPr>
            <a:r>
              <a:rPr lang="en-IN" sz="1800" dirty="0" smtClean="0"/>
              <a:t>The ruling states “a case-by-case analysis of a particular taxpayer’s situation is not appropriate and is not determinative of whether a tax has a measure based on income.” </a:t>
            </a:r>
          </a:p>
          <a:p>
            <a:pPr marL="285750" indent="-285750">
              <a:spcAft>
                <a:spcPts val="600"/>
              </a:spcAft>
              <a:buFont typeface="Arial" panose="020B0604020202020204" pitchFamily="34" charset="0"/>
              <a:buChar char="•"/>
            </a:pPr>
            <a:r>
              <a:rPr lang="en-IN" sz="1800" dirty="0" smtClean="0"/>
              <a:t>Rather, the other state’s taxing scheme should be characterized universally for all taxpayers. Determining whether the tax is a gross income tax is done by reviewing the state’s entire methodology. </a:t>
            </a:r>
          </a:p>
          <a:p>
            <a:pPr marL="285750" indent="-285750">
              <a:spcAft>
                <a:spcPts val="600"/>
              </a:spcAft>
              <a:buFont typeface="Arial" panose="020B0604020202020204" pitchFamily="34" charset="0"/>
              <a:buChar char="•"/>
            </a:pPr>
            <a:r>
              <a:rPr lang="en-IN" sz="1800" dirty="0" smtClean="0"/>
              <a:t>Whether a tax payment is eligible for the OSTC turns on if the tax is:</a:t>
            </a:r>
          </a:p>
          <a:p>
            <a:pPr marL="558800" lvl="1" indent="-285750">
              <a:spcAft>
                <a:spcPts val="600"/>
              </a:spcAft>
              <a:buFont typeface="Arial" panose="020B0604020202020204" pitchFamily="34" charset="0"/>
              <a:buChar char="•"/>
            </a:pPr>
            <a:r>
              <a:rPr lang="en-IN" sz="1800" dirty="0" smtClean="0"/>
              <a:t>1. properly characterized as a tax on or measured by income, and</a:t>
            </a:r>
          </a:p>
          <a:p>
            <a:pPr marL="558800" lvl="1" indent="-285750">
              <a:spcAft>
                <a:spcPts val="600"/>
              </a:spcAft>
              <a:buFont typeface="Arial" panose="020B0604020202020204" pitchFamily="34" charset="0"/>
              <a:buChar char="•"/>
            </a:pPr>
            <a:r>
              <a:rPr lang="en-IN" sz="1800" dirty="0" smtClean="0"/>
              <a:t>2. whether the tax is properly characterized as a net income tax. </a:t>
            </a:r>
          </a:p>
          <a:p>
            <a:pPr marL="285750" indent="-285750">
              <a:spcAft>
                <a:spcPts val="600"/>
              </a:spcAft>
              <a:buFont typeface="Arial" panose="020B0604020202020204" pitchFamily="34" charset="0"/>
              <a:buChar char="•"/>
            </a:pPr>
            <a:r>
              <a:rPr lang="en-IN" sz="1800" dirty="0" smtClean="0"/>
              <a:t>If the tax is not OSTC eligible, the taxpayer may take a deduction assuming all other requirements are met. </a:t>
            </a:r>
          </a:p>
          <a:p>
            <a:pPr lvl="1">
              <a:spcAft>
                <a:spcPts val="600"/>
              </a:spcAft>
            </a:pPr>
            <a:endParaRPr lang="en-US" dirty="0"/>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32</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b="1" dirty="0">
              <a:solidFill>
                <a:srgbClr val="000000"/>
              </a:solidFill>
            </a:endParaRPr>
          </a:p>
        </p:txBody>
      </p:sp>
    </p:spTree>
    <p:extLst>
      <p:ext uri="{BB962C8B-B14F-4D97-AF65-F5344CB8AC3E}">
        <p14:creationId xmlns:p14="http://schemas.microsoft.com/office/powerpoint/2010/main" val="3952724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quarter" idx="15"/>
            <p:extLst/>
          </p:nvPr>
        </p:nvGraphicFramePr>
        <p:xfrm>
          <a:off x="536574" y="2825595"/>
          <a:ext cx="6154058" cy="3419947"/>
        </p:xfrm>
        <a:graphic>
          <a:graphicData uri="http://schemas.openxmlformats.org/drawingml/2006/table">
            <a:tbl>
              <a:tblPr firstRow="1" firstCol="1" bandRow="1">
                <a:tableStyleId>{3B4B98B0-60AC-42C2-AFA5-B58CD77FA1E5}</a:tableStyleId>
              </a:tblPr>
              <a:tblGrid>
                <a:gridCol w="3077029"/>
                <a:gridCol w="3077029"/>
              </a:tblGrid>
              <a:tr h="211836">
                <a:tc>
                  <a:txBody>
                    <a:bodyPr/>
                    <a:lstStyle/>
                    <a:p>
                      <a:pPr marL="0" marR="0">
                        <a:lnSpc>
                          <a:spcPct val="115000"/>
                        </a:lnSpc>
                        <a:spcBef>
                          <a:spcPts val="0"/>
                        </a:spcBef>
                        <a:spcAft>
                          <a:spcPts val="1000"/>
                        </a:spcAft>
                      </a:pPr>
                      <a:r>
                        <a:rPr lang="en-US" sz="1100" dirty="0" smtClean="0">
                          <a:effectLst/>
                        </a:rPr>
                        <a:t>Total Revenue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c>
                  <a:txBody>
                    <a:bodyPr/>
                    <a:lstStyle/>
                    <a:p>
                      <a:pPr marL="0" marR="0">
                        <a:lnSpc>
                          <a:spcPct val="115000"/>
                        </a:lnSpc>
                        <a:spcBef>
                          <a:spcPts val="0"/>
                        </a:spcBef>
                        <a:spcAft>
                          <a:spcPts val="1000"/>
                        </a:spcAft>
                      </a:pPr>
                      <a:r>
                        <a:rPr lang="en-US" sz="1100" b="0" dirty="0" smtClean="0">
                          <a:effectLst/>
                        </a:rPr>
                        <a:t>From Federal </a:t>
                      </a:r>
                      <a:r>
                        <a:rPr lang="en-US" sz="1100" b="0" kern="1200" dirty="0" smtClean="0">
                          <a:effectLst/>
                        </a:rPr>
                        <a:t>From</a:t>
                      </a:r>
                      <a:r>
                        <a:rPr lang="en-US" sz="1100" b="0" dirty="0" smtClean="0">
                          <a:effectLst/>
                        </a:rPr>
                        <a:t> 1120, 1065, or other applicable From (less certain items for specific</a:t>
                      </a:r>
                      <a:r>
                        <a:rPr lang="en-US" sz="1100" b="0" baseline="0" dirty="0" smtClean="0">
                          <a:effectLst/>
                        </a:rPr>
                        <a:t> industries)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r>
              <a:tr h="211836">
                <a:tc>
                  <a:txBody>
                    <a:bodyPr/>
                    <a:lstStyle/>
                    <a:p>
                      <a:pPr marL="0" marR="0">
                        <a:lnSpc>
                          <a:spcPct val="115000"/>
                        </a:lnSpc>
                        <a:spcBef>
                          <a:spcPts val="0"/>
                        </a:spcBef>
                        <a:spcAft>
                          <a:spcPts val="1000"/>
                        </a:spcAft>
                      </a:pPr>
                      <a:r>
                        <a:rPr lang="en-US" sz="1100" dirty="0">
                          <a:effectLst/>
                        </a:rPr>
                        <a:t>Minus: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c>
                  <a:txBody>
                    <a:bodyPr/>
                    <a:lstStyle/>
                    <a:p>
                      <a:pPr marL="0" marR="0">
                        <a:lnSpc>
                          <a:spcPct val="115000"/>
                        </a:lnSpc>
                        <a:spcBef>
                          <a:spcPts val="0"/>
                        </a:spcBef>
                        <a:spcAft>
                          <a:spcPts val="1000"/>
                        </a:spcAft>
                      </a:pPr>
                      <a:r>
                        <a:rPr lang="en-US" sz="1100" dirty="0">
                          <a:effectLst/>
                        </a:rPr>
                        <a:t>Greatest of: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r>
              <a:tr h="587593">
                <a:tc>
                  <a:txBody>
                    <a:bodyPr/>
                    <a:lstStyle/>
                    <a:p>
                      <a:pPr>
                        <a:lnSpc>
                          <a:spcPct val="115000"/>
                        </a:lnSpc>
                      </a:pPr>
                      <a:endParaRPr lang="en-US" sz="1100" dirty="0">
                        <a:effectLst/>
                        <a:latin typeface="Calibri" panose="020F0502020204030204" pitchFamily="34" charset="0"/>
                      </a:endParaRPr>
                    </a:p>
                  </a:txBody>
                  <a:tcPr marL="22860" marR="22860" marT="0" marB="0"/>
                </a:tc>
                <a:tc>
                  <a:txBody>
                    <a:bodyPr/>
                    <a:lstStyle/>
                    <a:p>
                      <a:pPr marL="0" marR="0">
                        <a:lnSpc>
                          <a:spcPct val="115000"/>
                        </a:lnSpc>
                        <a:spcBef>
                          <a:spcPts val="0"/>
                        </a:spcBef>
                        <a:spcAft>
                          <a:spcPts val="1000"/>
                        </a:spcAft>
                      </a:pPr>
                      <a:r>
                        <a:rPr lang="en-US" sz="1100" dirty="0">
                          <a:effectLst/>
                        </a:rPr>
                        <a:t>(1) Cost of goods </a:t>
                      </a:r>
                      <a:r>
                        <a:rPr lang="en-US" sz="1100" dirty="0" smtClean="0">
                          <a:effectLst/>
                        </a:rPr>
                        <a:t>sold, </a:t>
                      </a:r>
                      <a:r>
                        <a:rPr lang="en-US" sz="1100" dirty="0">
                          <a:effectLst/>
                        </a:rPr>
                        <a:t>(2) Compensation</a:t>
                      </a:r>
                      <a:r>
                        <a:rPr lang="en-US" sz="1100" dirty="0" smtClean="0">
                          <a:effectLst/>
                        </a:rPr>
                        <a:t>, </a:t>
                      </a:r>
                      <a:r>
                        <a:rPr lang="en-US" sz="1100" dirty="0">
                          <a:effectLst/>
                        </a:rPr>
                        <a:t>(3) 30% of total </a:t>
                      </a:r>
                      <a:r>
                        <a:rPr lang="en-US" sz="1100" dirty="0" smtClean="0">
                          <a:effectLst/>
                        </a:rPr>
                        <a:t>revenue, or (4) </a:t>
                      </a:r>
                      <a:r>
                        <a:rPr lang="en-US" sz="1100" baseline="0" dirty="0" smtClean="0">
                          <a:effectLst/>
                        </a:rPr>
                        <a:t>$1 million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r>
              <a:tr h="211836">
                <a:tc>
                  <a:txBody>
                    <a:bodyPr/>
                    <a:lstStyle/>
                    <a:p>
                      <a:pPr marL="0" marR="0">
                        <a:lnSpc>
                          <a:spcPct val="115000"/>
                        </a:lnSpc>
                        <a:spcBef>
                          <a:spcPts val="0"/>
                        </a:spcBef>
                        <a:spcAft>
                          <a:spcPts val="1000"/>
                        </a:spcAft>
                      </a:pPr>
                      <a:r>
                        <a:rPr lang="en-US" sz="1100" dirty="0">
                          <a:effectLst/>
                        </a:rPr>
                        <a:t>Equals: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c>
                  <a:txBody>
                    <a:bodyPr/>
                    <a:lstStyle/>
                    <a:p>
                      <a:pPr marL="0" marR="0">
                        <a:lnSpc>
                          <a:spcPct val="115000"/>
                        </a:lnSpc>
                        <a:spcBef>
                          <a:spcPts val="0"/>
                        </a:spcBef>
                        <a:spcAft>
                          <a:spcPts val="1000"/>
                        </a:spcAft>
                      </a:pPr>
                      <a:r>
                        <a:rPr lang="en-US" sz="1100">
                          <a:effectLst/>
                        </a:rPr>
                        <a:t>Taxable margin before apportionment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r>
              <a:tr h="211836">
                <a:tc>
                  <a:txBody>
                    <a:bodyPr/>
                    <a:lstStyle/>
                    <a:p>
                      <a:pPr marL="0" marR="0">
                        <a:lnSpc>
                          <a:spcPct val="115000"/>
                        </a:lnSpc>
                        <a:spcBef>
                          <a:spcPts val="0"/>
                        </a:spcBef>
                        <a:spcAft>
                          <a:spcPts val="1000"/>
                        </a:spcAft>
                      </a:pPr>
                      <a:r>
                        <a:rPr lang="en-US" sz="1100" dirty="0">
                          <a:effectLst/>
                        </a:rPr>
                        <a:t>Multiplied by: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c>
                  <a:txBody>
                    <a:bodyPr/>
                    <a:lstStyle/>
                    <a:p>
                      <a:pPr marL="0" marR="0">
                        <a:lnSpc>
                          <a:spcPct val="115000"/>
                        </a:lnSpc>
                        <a:spcBef>
                          <a:spcPts val="0"/>
                        </a:spcBef>
                        <a:spcAft>
                          <a:spcPts val="1000"/>
                        </a:spcAft>
                      </a:pPr>
                      <a:r>
                        <a:rPr lang="en-US" sz="1100" dirty="0">
                          <a:effectLst/>
                        </a:rPr>
                        <a:t>Apportionment factor (single factor of gross receipts)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r>
              <a:tr h="211836">
                <a:tc>
                  <a:txBody>
                    <a:bodyPr/>
                    <a:lstStyle/>
                    <a:p>
                      <a:pPr marL="0" marR="0">
                        <a:lnSpc>
                          <a:spcPct val="115000"/>
                        </a:lnSpc>
                        <a:spcBef>
                          <a:spcPts val="0"/>
                        </a:spcBef>
                        <a:spcAft>
                          <a:spcPts val="1000"/>
                        </a:spcAft>
                      </a:pPr>
                      <a:r>
                        <a:rPr lang="en-US" sz="1100">
                          <a:effectLst/>
                        </a:rPr>
                        <a:t>Equals: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c>
                  <a:txBody>
                    <a:bodyPr/>
                    <a:lstStyle/>
                    <a:p>
                      <a:pPr marL="0" marR="0">
                        <a:lnSpc>
                          <a:spcPct val="115000"/>
                        </a:lnSpc>
                        <a:spcBef>
                          <a:spcPts val="0"/>
                        </a:spcBef>
                        <a:spcAft>
                          <a:spcPts val="1000"/>
                        </a:spcAft>
                      </a:pPr>
                      <a:r>
                        <a:rPr lang="en-US" sz="1100">
                          <a:effectLst/>
                        </a:rPr>
                        <a:t>Apportioned margin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r>
              <a:tr h="211836">
                <a:tc>
                  <a:txBody>
                    <a:bodyPr/>
                    <a:lstStyle/>
                    <a:p>
                      <a:pPr marL="0" marR="0">
                        <a:lnSpc>
                          <a:spcPct val="115000"/>
                        </a:lnSpc>
                        <a:spcBef>
                          <a:spcPts val="0"/>
                        </a:spcBef>
                        <a:spcAft>
                          <a:spcPts val="1000"/>
                        </a:spcAft>
                      </a:pPr>
                      <a:r>
                        <a:rPr lang="en-US" sz="1100">
                          <a:effectLst/>
                        </a:rPr>
                        <a:t>Minus: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c>
                  <a:txBody>
                    <a:bodyPr/>
                    <a:lstStyle/>
                    <a:p>
                      <a:pPr marL="0" marR="0">
                        <a:lnSpc>
                          <a:spcPct val="115000"/>
                        </a:lnSpc>
                        <a:spcBef>
                          <a:spcPts val="0"/>
                        </a:spcBef>
                        <a:spcAft>
                          <a:spcPts val="1000"/>
                        </a:spcAft>
                      </a:pPr>
                      <a:r>
                        <a:rPr lang="en-US" sz="1100">
                          <a:effectLst/>
                        </a:rPr>
                        <a:t>Allowable deductions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r>
              <a:tr h="211836">
                <a:tc>
                  <a:txBody>
                    <a:bodyPr/>
                    <a:lstStyle/>
                    <a:p>
                      <a:pPr marL="0" marR="0">
                        <a:lnSpc>
                          <a:spcPct val="115000"/>
                        </a:lnSpc>
                        <a:spcBef>
                          <a:spcPts val="0"/>
                        </a:spcBef>
                        <a:spcAft>
                          <a:spcPts val="1000"/>
                        </a:spcAft>
                      </a:pPr>
                      <a:r>
                        <a:rPr lang="en-US" sz="1100">
                          <a:effectLst/>
                        </a:rPr>
                        <a:t>Equals: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c>
                  <a:txBody>
                    <a:bodyPr/>
                    <a:lstStyle/>
                    <a:p>
                      <a:pPr marL="0" marR="0">
                        <a:lnSpc>
                          <a:spcPct val="115000"/>
                        </a:lnSpc>
                        <a:spcBef>
                          <a:spcPts val="0"/>
                        </a:spcBef>
                        <a:spcAft>
                          <a:spcPts val="1000"/>
                        </a:spcAft>
                      </a:pPr>
                      <a:r>
                        <a:rPr lang="en-US" sz="1100">
                          <a:effectLst/>
                        </a:rPr>
                        <a:t>Taxable margin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r>
              <a:tr h="211836">
                <a:tc>
                  <a:txBody>
                    <a:bodyPr/>
                    <a:lstStyle/>
                    <a:p>
                      <a:pPr marL="0" marR="0">
                        <a:lnSpc>
                          <a:spcPct val="115000"/>
                        </a:lnSpc>
                        <a:spcBef>
                          <a:spcPts val="0"/>
                        </a:spcBef>
                        <a:spcAft>
                          <a:spcPts val="1000"/>
                        </a:spcAft>
                      </a:pPr>
                      <a:r>
                        <a:rPr lang="en-US" sz="1100">
                          <a:effectLst/>
                        </a:rPr>
                        <a:t>Multiplied by: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c>
                  <a:txBody>
                    <a:bodyPr/>
                    <a:lstStyle/>
                    <a:p>
                      <a:pPr marL="0" marR="0">
                        <a:lnSpc>
                          <a:spcPct val="115000"/>
                        </a:lnSpc>
                        <a:spcBef>
                          <a:spcPts val="0"/>
                        </a:spcBef>
                        <a:spcAft>
                          <a:spcPts val="1000"/>
                        </a:spcAft>
                      </a:pPr>
                      <a:r>
                        <a:rPr lang="en-US" sz="1100" dirty="0">
                          <a:effectLst/>
                        </a:rPr>
                        <a:t>Tax rate </a:t>
                      </a:r>
                      <a:r>
                        <a:rPr lang="en-US" sz="1100" dirty="0" smtClean="0">
                          <a:effectLst/>
                        </a:rPr>
                        <a:t>(0.375%</a:t>
                      </a:r>
                      <a:r>
                        <a:rPr lang="en-US" sz="1100" baseline="0" dirty="0" smtClean="0">
                          <a:effectLst/>
                        </a:rPr>
                        <a:t> for retailer or wholesaler; 0.</a:t>
                      </a:r>
                      <a:r>
                        <a:rPr lang="en-US" sz="1100" dirty="0" smtClean="0">
                          <a:effectLst/>
                        </a:rPr>
                        <a:t>75% for</a:t>
                      </a:r>
                      <a:r>
                        <a:rPr lang="en-US" sz="1100" baseline="0" dirty="0" smtClean="0">
                          <a:effectLst/>
                        </a:rPr>
                        <a:t> most other entities)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r>
              <a:tr h="211836">
                <a:tc>
                  <a:txBody>
                    <a:bodyPr/>
                    <a:lstStyle/>
                    <a:p>
                      <a:pPr marL="0" marR="0">
                        <a:lnSpc>
                          <a:spcPct val="115000"/>
                        </a:lnSpc>
                        <a:spcBef>
                          <a:spcPts val="0"/>
                        </a:spcBef>
                        <a:spcAft>
                          <a:spcPts val="1000"/>
                        </a:spcAft>
                      </a:pPr>
                      <a:r>
                        <a:rPr lang="en-US" sz="1100">
                          <a:effectLst/>
                        </a:rPr>
                        <a:t>Minus: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c>
                  <a:txBody>
                    <a:bodyPr/>
                    <a:lstStyle/>
                    <a:p>
                      <a:pPr marL="0" marR="0">
                        <a:lnSpc>
                          <a:spcPct val="115000"/>
                        </a:lnSpc>
                        <a:spcBef>
                          <a:spcPts val="0"/>
                        </a:spcBef>
                        <a:spcAft>
                          <a:spcPts val="1000"/>
                        </a:spcAft>
                      </a:pPr>
                      <a:r>
                        <a:rPr lang="en-US" sz="1100">
                          <a:effectLst/>
                        </a:rPr>
                        <a:t>Allowable credits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r>
              <a:tr h="211836">
                <a:tc>
                  <a:txBody>
                    <a:bodyPr/>
                    <a:lstStyle/>
                    <a:p>
                      <a:pPr marL="0" marR="0">
                        <a:lnSpc>
                          <a:spcPct val="115000"/>
                        </a:lnSpc>
                        <a:spcBef>
                          <a:spcPts val="0"/>
                        </a:spcBef>
                        <a:spcAft>
                          <a:spcPts val="1000"/>
                        </a:spcAft>
                      </a:pPr>
                      <a:r>
                        <a:rPr lang="en-US" sz="1100">
                          <a:effectLst/>
                        </a:rPr>
                        <a:t>Equals: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c>
                  <a:txBody>
                    <a:bodyPr/>
                    <a:lstStyle/>
                    <a:p>
                      <a:pPr marL="0" marR="0">
                        <a:lnSpc>
                          <a:spcPct val="115000"/>
                        </a:lnSpc>
                        <a:spcBef>
                          <a:spcPts val="0"/>
                        </a:spcBef>
                        <a:spcAft>
                          <a:spcPts val="1000"/>
                        </a:spcAft>
                      </a:pPr>
                      <a:r>
                        <a:rPr lang="en-US" sz="1100" dirty="0">
                          <a:effectLst/>
                        </a:rPr>
                        <a:t>Tax due on margin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 marR="22860" marT="0" marB="0"/>
                </a:tc>
              </a:tr>
            </a:tbl>
          </a:graphicData>
        </a:graphic>
      </p:graphicFrame>
      <p:sp>
        <p:nvSpPr>
          <p:cNvPr id="3" name="Title 2"/>
          <p:cNvSpPr>
            <a:spLocks noGrp="1"/>
          </p:cNvSpPr>
          <p:nvPr>
            <p:ph type="title"/>
          </p:nvPr>
        </p:nvSpPr>
        <p:spPr/>
        <p:txBody>
          <a:bodyPr/>
          <a:lstStyle/>
          <a:p>
            <a:r>
              <a:rPr lang="en-GB" dirty="0"/>
              <a:t>Advanced Income Tax Track </a:t>
            </a:r>
            <a:br>
              <a:rPr lang="en-GB" dirty="0"/>
            </a:br>
            <a:r>
              <a:rPr lang="en-IN" b="0" i="0" dirty="0"/>
              <a:t>State Modifications – Typical Subtraction Modifications</a:t>
            </a:r>
            <a:endParaRPr lang="en-US" dirty="0"/>
          </a:p>
        </p:txBody>
      </p:sp>
      <p:sp>
        <p:nvSpPr>
          <p:cNvPr id="4" name="Date Placeholder 3"/>
          <p:cNvSpPr>
            <a:spLocks noGrp="1"/>
          </p:cNvSpPr>
          <p:nvPr>
            <p:ph type="dt" sz="half" idx="16"/>
          </p:nvPr>
        </p:nvSpPr>
        <p:spPr/>
        <p:txBody>
          <a:bodyPr/>
          <a:lstStyle/>
          <a:p>
            <a:r>
              <a:rPr lang="en-US" smtClean="0"/>
              <a:t>June 14, 2017</a:t>
            </a:r>
            <a:endParaRPr lang="en-US" dirty="0"/>
          </a:p>
        </p:txBody>
      </p:sp>
      <p:sp>
        <p:nvSpPr>
          <p:cNvPr id="5" name="Footer Placeholder 4"/>
          <p:cNvSpPr>
            <a:spLocks noGrp="1"/>
          </p:cNvSpPr>
          <p:nvPr>
            <p:ph type="ftr" sz="quarter" idx="17"/>
          </p:nvPr>
        </p:nvSpPr>
        <p:spPr/>
        <p:txBody>
          <a:bodyPr/>
          <a:lstStyle/>
          <a:p>
            <a:pPr>
              <a:defRPr/>
            </a:pPr>
            <a:r>
              <a:rPr lang="en-GB"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r>
              <a:rPr lang="en-GB" smtClean="0"/>
              <a:t> </a:t>
            </a:r>
            <a:fld id="{6B22BB8E-5BF0-42CE-A011-AD609F148EE5}" type="slidenum">
              <a:rPr lang="en-GB" smtClean="0"/>
              <a:pPr>
                <a:defRPr/>
              </a:pPr>
              <a:t>33</a:t>
            </a:fld>
            <a:endParaRPr lang="en-GB" dirty="0"/>
          </a:p>
        </p:txBody>
      </p:sp>
      <p:sp>
        <p:nvSpPr>
          <p:cNvPr id="16" name="Rectangle 7"/>
          <p:cNvSpPr>
            <a:spLocks noChangeArrowheads="1"/>
          </p:cNvSpPr>
          <p:nvPr/>
        </p:nvSpPr>
        <p:spPr bwMode="auto">
          <a:xfrm>
            <a:off x="530225" y="2009986"/>
            <a:ext cx="60789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b="1" dirty="0">
                <a:latin typeface="Georgia" pitchFamily="18" charset="0"/>
                <a:cs typeface="+mn-cs"/>
              </a:rPr>
              <a:t>Revised Texas Franchise Tax </a:t>
            </a:r>
            <a:r>
              <a:rPr lang="en-US" b="1" dirty="0" smtClean="0">
                <a:latin typeface="Georgia" pitchFamily="18" charset="0"/>
                <a:cs typeface="+mn-cs"/>
              </a:rPr>
              <a:t>(Texas Margins </a:t>
            </a:r>
            <a:r>
              <a:rPr lang="en-US" b="1" dirty="0">
                <a:latin typeface="Georgia" pitchFamily="18" charset="0"/>
                <a:cs typeface="+mn-cs"/>
              </a:rPr>
              <a:t>Tax)</a:t>
            </a:r>
          </a:p>
          <a:p>
            <a:pPr marL="285750" indent="-285750">
              <a:buFont typeface="Arial" panose="020B0604020202020204" pitchFamily="34" charset="0"/>
              <a:buChar char="•"/>
            </a:pPr>
            <a:r>
              <a:rPr lang="en-US" dirty="0">
                <a:latin typeface="Georgia" pitchFamily="18" charset="0"/>
                <a:cs typeface="+mn-cs"/>
              </a:rPr>
              <a:t>Alternative methods to compute</a:t>
            </a:r>
            <a:r>
              <a:rPr lang="en-US" altLang="en-US" dirty="0">
                <a:latin typeface="Georgia" pitchFamily="18" charset="0"/>
                <a:cs typeface="+mn-cs"/>
              </a:rPr>
              <a:t>:</a:t>
            </a:r>
          </a:p>
        </p:txBody>
      </p:sp>
    </p:spTree>
    <p:extLst>
      <p:ext uri="{BB962C8B-B14F-4D97-AF65-F5344CB8AC3E}">
        <p14:creationId xmlns:p14="http://schemas.microsoft.com/office/powerpoint/2010/main" val="3940442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381000" y="1447800"/>
            <a:ext cx="8077200" cy="4419600"/>
          </a:xfrm>
        </p:spPr>
        <p:txBody>
          <a:bodyPr/>
          <a:lstStyle/>
          <a:p>
            <a:r>
              <a:rPr lang="en-US" sz="1800" b="1" dirty="0" smtClean="0"/>
              <a:t>Texas Margins Tax (continued)</a:t>
            </a:r>
          </a:p>
          <a:p>
            <a:pPr marL="285750" indent="-285750">
              <a:buFont typeface="Arial" panose="020B0604020202020204" pitchFamily="34" charset="0"/>
              <a:buChar char="•"/>
            </a:pPr>
            <a:r>
              <a:rPr lang="en-US" sz="1800" dirty="0" smtClean="0"/>
              <a:t>What is it? </a:t>
            </a:r>
          </a:p>
          <a:p>
            <a:pPr marL="558800" lvl="1" indent="-285750">
              <a:buFont typeface="Arial" panose="020B0604020202020204" pitchFamily="34" charset="0"/>
              <a:buChar char="•"/>
            </a:pPr>
            <a:r>
              <a:rPr lang="en-US" sz="1800" dirty="0" smtClean="0"/>
              <a:t>Gross Receipts, Gross Income, or Net Income?</a:t>
            </a:r>
          </a:p>
          <a:p>
            <a:pPr marL="285750" indent="-285750">
              <a:buFont typeface="Arial" panose="020B0604020202020204" pitchFamily="34" charset="0"/>
              <a:buChar char="•"/>
            </a:pPr>
            <a:r>
              <a:rPr lang="en-US" sz="1800" dirty="0" smtClean="0"/>
              <a:t>CRTC section 18001 allows an S corporation shareholder to take an other state tax credit for “any taxes on, or according to, or measured by, income or profits paid or accrued”</a:t>
            </a:r>
          </a:p>
          <a:p>
            <a:pPr marL="558800" lvl="1" indent="-285750">
              <a:buFont typeface="Arial" panose="020B0604020202020204" pitchFamily="34" charset="0"/>
              <a:buChar char="•"/>
            </a:pPr>
            <a:r>
              <a:rPr lang="en-US" sz="1800" dirty="0" smtClean="0"/>
              <a:t>Credit allowed for tax on Gross or Net Income, but not Gross Receipts</a:t>
            </a:r>
          </a:p>
          <a:p>
            <a:pPr marL="558800" lvl="1" indent="-285750">
              <a:buFont typeface="Arial" panose="020B0604020202020204" pitchFamily="34" charset="0"/>
              <a:buChar char="•"/>
            </a:pPr>
            <a:r>
              <a:rPr lang="en-US" sz="1800" dirty="0" smtClean="0"/>
              <a:t>Would also affect deduction for Corporations allowed under section 24245</a:t>
            </a:r>
          </a:p>
          <a:p>
            <a:pPr marL="285750" indent="-285750">
              <a:buFont typeface="Arial" panose="020B0604020202020204" pitchFamily="34" charset="0"/>
              <a:buChar char="•"/>
            </a:pPr>
            <a:r>
              <a:rPr lang="en-IN" sz="1800" dirty="0" smtClean="0"/>
              <a:t>FTB Legal Ruling 2017-01</a:t>
            </a:r>
          </a:p>
          <a:p>
            <a:pPr marL="558800" lvl="1" indent="-285750">
              <a:buFont typeface="Arial" panose="020B0604020202020204" pitchFamily="34" charset="0"/>
              <a:buChar char="•"/>
            </a:pPr>
            <a:r>
              <a:rPr lang="en-IN" sz="1800" dirty="0" smtClean="0"/>
              <a:t>A </a:t>
            </a:r>
            <a:r>
              <a:rPr lang="en-IN" sz="1800" dirty="0"/>
              <a:t>California taxpayer may deduct Texas franchise tax </a:t>
            </a:r>
            <a:r>
              <a:rPr lang="en-IN" sz="1800" dirty="0" smtClean="0"/>
              <a:t>paid, rather than claim the OSTC, </a:t>
            </a:r>
            <a:r>
              <a:rPr lang="en-IN" sz="1800" dirty="0"/>
              <a:t>regardless of the specific components of its Texas franchise tax </a:t>
            </a:r>
            <a:r>
              <a:rPr lang="en-IN" sz="1800" dirty="0" smtClean="0"/>
              <a:t>base. </a:t>
            </a:r>
            <a:r>
              <a:rPr lang="en-IN" sz="1800" dirty="0"/>
              <a:t>The Texas franchise tax is not a tax </a:t>
            </a:r>
            <a:r>
              <a:rPr lang="en-IN" sz="1800" dirty="0" smtClean="0"/>
              <a:t>on or measured by income, </a:t>
            </a:r>
            <a:r>
              <a:rPr lang="en-IN" sz="1800" dirty="0"/>
              <a:t>regardless </a:t>
            </a:r>
            <a:r>
              <a:rPr lang="en-IN" sz="1800" dirty="0" smtClean="0"/>
              <a:t>of how the taxpayer’s taxable margin is determined. </a:t>
            </a:r>
            <a:r>
              <a:rPr lang="en-US" sz="1800" dirty="0"/>
              <a:t>The Texas franchise tax is a single, indivisible tax, as a taxpayer can only be subject to paying one tax on one base in any </a:t>
            </a:r>
            <a:r>
              <a:rPr lang="en-US" sz="1800" dirty="0" smtClean="0"/>
              <a:t>year. </a:t>
            </a:r>
          </a:p>
        </p:txBody>
      </p:sp>
      <p:sp>
        <p:nvSpPr>
          <p:cNvPr id="3" name="Title 2"/>
          <p:cNvSpPr>
            <a:spLocks noGrp="1"/>
          </p:cNvSpPr>
          <p:nvPr>
            <p:ph type="title"/>
          </p:nvPr>
        </p:nvSpPr>
        <p:spPr/>
        <p:txBody>
          <a:bodyPr/>
          <a:lstStyle/>
          <a:p>
            <a:r>
              <a:rPr lang="en-GB" dirty="0"/>
              <a:t>Advanced Income Tax Track </a:t>
            </a:r>
            <a:br>
              <a:rPr lang="en-GB" dirty="0"/>
            </a:br>
            <a:r>
              <a:rPr lang="en-IN" b="0" i="0" dirty="0"/>
              <a:t>State Modifications – Typical Subtraction Modifications</a:t>
            </a:r>
            <a:endParaRPr lang="en-US" dirty="0"/>
          </a:p>
        </p:txBody>
      </p:sp>
      <p:sp>
        <p:nvSpPr>
          <p:cNvPr id="4" name="Date Placeholder 3"/>
          <p:cNvSpPr>
            <a:spLocks noGrp="1"/>
          </p:cNvSpPr>
          <p:nvPr>
            <p:ph type="dt" sz="half" idx="16"/>
          </p:nvPr>
        </p:nvSpPr>
        <p:spPr/>
        <p:txBody>
          <a:bodyPr/>
          <a:lstStyle/>
          <a:p>
            <a:r>
              <a:rPr lang="en-US" smtClean="0"/>
              <a:t>June 14, 2017</a:t>
            </a:r>
            <a:endParaRPr lang="en-US" dirty="0"/>
          </a:p>
        </p:txBody>
      </p:sp>
      <p:sp>
        <p:nvSpPr>
          <p:cNvPr id="5" name="Footer Placeholder 4"/>
          <p:cNvSpPr>
            <a:spLocks noGrp="1"/>
          </p:cNvSpPr>
          <p:nvPr>
            <p:ph type="ftr" sz="quarter" idx="17"/>
          </p:nvPr>
        </p:nvSpPr>
        <p:spPr/>
        <p:txBody>
          <a:bodyPr/>
          <a:lstStyle/>
          <a:p>
            <a:pPr>
              <a:defRPr/>
            </a:pPr>
            <a:r>
              <a:rPr lang="en-GB"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r>
              <a:rPr lang="en-GB" smtClean="0"/>
              <a:t> </a:t>
            </a:r>
            <a:fld id="{6B22BB8E-5BF0-42CE-A011-AD609F148EE5}" type="slidenum">
              <a:rPr lang="en-GB" smtClean="0"/>
              <a:pPr>
                <a:defRPr/>
              </a:pPr>
              <a:t>34</a:t>
            </a:fld>
            <a:endParaRPr lang="en-GB" dirty="0"/>
          </a:p>
        </p:txBody>
      </p:sp>
    </p:spTree>
    <p:extLst>
      <p:ext uri="{BB962C8B-B14F-4D97-AF65-F5344CB8AC3E}">
        <p14:creationId xmlns:p14="http://schemas.microsoft.com/office/powerpoint/2010/main" val="2873967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Indiana</a:t>
            </a:r>
          </a:p>
          <a:p>
            <a:pPr lvl="1">
              <a:spcAft>
                <a:spcPts val="600"/>
              </a:spcAft>
            </a:pPr>
            <a:r>
              <a:rPr lang="en-US" dirty="0" smtClean="0"/>
              <a:t>Indiana Department of Revenue Supplemental Letter of Findings No. 02-20130209 (3/26/14) </a:t>
            </a:r>
            <a:r>
              <a:rPr lang="en-IN" dirty="0" smtClean="0"/>
              <a:t>provided that the Texas Margin Tax is measured by income and therefore should be added back.</a:t>
            </a:r>
          </a:p>
          <a:p>
            <a:pPr lvl="1">
              <a:spcAft>
                <a:spcPts val="600"/>
              </a:spcAft>
            </a:pPr>
            <a:r>
              <a:rPr lang="en-IN" dirty="0" smtClean="0"/>
              <a:t>It also found that t</a:t>
            </a:r>
            <a:r>
              <a:rPr lang="en-US" dirty="0" smtClean="0"/>
              <a:t>he </a:t>
            </a:r>
            <a:r>
              <a:rPr lang="en-US" dirty="0"/>
              <a:t>Michigan Business Tax ‘modified gross receipts </a:t>
            </a:r>
            <a:r>
              <a:rPr lang="en-US" dirty="0" smtClean="0"/>
              <a:t>tax’ portion </a:t>
            </a:r>
            <a:r>
              <a:rPr lang="en-US" dirty="0"/>
              <a:t>of the tax is an income tax, therefore amounts </a:t>
            </a:r>
            <a:r>
              <a:rPr lang="en-US" dirty="0" smtClean="0"/>
              <a:t>paid under </a:t>
            </a:r>
            <a:r>
              <a:rPr lang="en-US" dirty="0"/>
              <a:t>the MBT should be added back to Indiana </a:t>
            </a:r>
            <a:r>
              <a:rPr lang="en-US" dirty="0" smtClean="0"/>
              <a:t>corporate income </a:t>
            </a:r>
            <a:r>
              <a:rPr lang="en-US" dirty="0"/>
              <a:t>tax</a:t>
            </a:r>
            <a:r>
              <a:rPr lang="en-US" dirty="0" smtClean="0"/>
              <a:t>.</a:t>
            </a:r>
          </a:p>
          <a:p>
            <a:pPr marL="0" lvl="1" indent="0">
              <a:spcAft>
                <a:spcPts val="600"/>
              </a:spcAft>
              <a:buNone/>
            </a:pPr>
            <a:r>
              <a:rPr lang="en-US" b="1" dirty="0" smtClean="0"/>
              <a:t>California</a:t>
            </a:r>
            <a:endParaRPr lang="en-IN" b="1" dirty="0" smtClean="0"/>
          </a:p>
          <a:p>
            <a:pPr lvl="1"/>
            <a:r>
              <a:rPr lang="en-US" dirty="0"/>
              <a:t>In </a:t>
            </a:r>
            <a:r>
              <a:rPr lang="en-US" i="1" dirty="0"/>
              <a:t>Gillette</a:t>
            </a:r>
            <a:r>
              <a:rPr lang="en-US" dirty="0"/>
              <a:t>, the MI SBT was found not to be an income tax despite starting with FTI.  </a:t>
            </a:r>
            <a:endParaRPr lang="en-US" dirty="0" smtClean="0"/>
          </a:p>
          <a:p>
            <a:pPr marL="0" lvl="1" indent="0">
              <a:buNone/>
            </a:pPr>
            <a:r>
              <a:rPr lang="en-US" b="1" dirty="0" smtClean="0"/>
              <a:t>Michigan</a:t>
            </a:r>
            <a:endParaRPr lang="en-US" dirty="0" smtClean="0"/>
          </a:p>
          <a:p>
            <a:pPr lvl="1"/>
            <a:r>
              <a:rPr lang="en-US" dirty="0" smtClean="0"/>
              <a:t>However</a:t>
            </a:r>
            <a:r>
              <a:rPr lang="en-US" dirty="0"/>
              <a:t>, in </a:t>
            </a:r>
            <a:r>
              <a:rPr lang="en-US" i="1" dirty="0"/>
              <a:t>Emco Enterprises</a:t>
            </a:r>
            <a:r>
              <a:rPr lang="en-US" dirty="0"/>
              <a:t>, the Michigan Court of Claims found that the SBT is an income tax for purposes of the Compact.</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35</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891785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6574" y="1600200"/>
            <a:ext cx="8302626" cy="4419600"/>
          </a:xfrm>
        </p:spPr>
        <p:txBody>
          <a:bodyPr/>
          <a:lstStyle/>
          <a:p>
            <a:r>
              <a:rPr lang="en-US" sz="1800" b="1" dirty="0" smtClean="0"/>
              <a:t>New Jersey</a:t>
            </a:r>
          </a:p>
          <a:p>
            <a:pPr marL="0" lvl="1" indent="0">
              <a:buNone/>
            </a:pPr>
            <a:r>
              <a:rPr lang="en-GB" sz="1800" i="1" dirty="0"/>
              <a:t>PPL Electric Utilities Corp. v. Director, Division of Taxation</a:t>
            </a:r>
            <a:r>
              <a:rPr lang="en-GB" sz="1800" dirty="0"/>
              <a:t>, N.J. Tax Ct., </a:t>
            </a:r>
            <a:r>
              <a:rPr lang="en-GB" sz="1800" dirty="0" err="1"/>
              <a:t>Dkt</a:t>
            </a:r>
            <a:r>
              <a:rPr lang="en-GB" sz="1800" dirty="0"/>
              <a:t>. No. 000005-2011</a:t>
            </a:r>
            <a:r>
              <a:rPr lang="en-US" sz="1800" dirty="0"/>
              <a:t>, October 2, 2014</a:t>
            </a:r>
          </a:p>
          <a:p>
            <a:pPr marL="342900" indent="-342900">
              <a:buFont typeface="Arial" panose="020B0604020202020204" pitchFamily="34" charset="0"/>
              <a:buChar char="•"/>
            </a:pPr>
            <a:r>
              <a:rPr lang="en-GB" sz="1800" dirty="0"/>
              <a:t>The New Jersey Tax Court held that Pennsylvania Gross Receipts Tax and Pennsylvania Capital Stock Tax were properly excluded from the calculation of taxpayer’s New Jersey Corporate Business Tax Liability (CBT).</a:t>
            </a:r>
            <a:endParaRPr lang="en-US" sz="1800" dirty="0"/>
          </a:p>
          <a:p>
            <a:pPr marL="342900" indent="-342900">
              <a:buFont typeface="Arial" panose="020B0604020202020204" pitchFamily="34" charset="0"/>
              <a:buChar char="•"/>
            </a:pPr>
            <a:r>
              <a:rPr lang="en-GB" sz="1800" dirty="0"/>
              <a:t>New Jersey requires an </a:t>
            </a:r>
            <a:r>
              <a:rPr lang="en-GB" sz="1800" dirty="0" err="1"/>
              <a:t>addback</a:t>
            </a:r>
            <a:r>
              <a:rPr lang="en-GB" sz="1800" dirty="0"/>
              <a:t> for state taxes paid measured by income, profits, business presence, or activity. New Jersey also provides that property taxes, excise taxes, payroll taxes and sales taxes are not considered ‘business presence’ or ‘business activity’ taxes. </a:t>
            </a:r>
          </a:p>
          <a:p>
            <a:pPr marL="342900" indent="-342900">
              <a:buFont typeface="Arial" panose="020B0604020202020204" pitchFamily="34" charset="0"/>
              <a:buChar char="•"/>
            </a:pPr>
            <a:r>
              <a:rPr lang="en-GB" sz="1800" dirty="0"/>
              <a:t>The Court held that the Pennsylvania Gross Receipts Tax is an excise tax because it measured by taxpayer’s sales of electricity and, therefore, it is not subject to the </a:t>
            </a:r>
            <a:r>
              <a:rPr lang="en-GB" sz="1800" dirty="0" err="1"/>
              <a:t>addback</a:t>
            </a:r>
            <a:r>
              <a:rPr lang="en-GB" sz="1800" dirty="0"/>
              <a:t> in computing entire net income for CBT purposes. The Court also found that the Pennsylvania Capital Stock Tax is a property tax that is measured by the value of taxpayer’s assets, which is not subject to </a:t>
            </a:r>
            <a:r>
              <a:rPr lang="en-GB" sz="1800" dirty="0" err="1"/>
              <a:t>addback</a:t>
            </a:r>
            <a:r>
              <a:rPr lang="en-GB" sz="1800" dirty="0"/>
              <a:t>.</a:t>
            </a:r>
            <a:endParaRPr lang="en-US" sz="1800" dirty="0"/>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36</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187636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sz="1800" b="1" dirty="0" smtClean="0"/>
              <a:t>New Jersey</a:t>
            </a:r>
          </a:p>
          <a:p>
            <a:pPr marL="0" lvl="1" indent="0">
              <a:buNone/>
            </a:pPr>
            <a:r>
              <a:rPr lang="en-GB" sz="1800" i="1" dirty="0"/>
              <a:t>Duke Energy Corporation v. Director, Division of Taxation</a:t>
            </a:r>
            <a:r>
              <a:rPr lang="en-GB" sz="1800" dirty="0"/>
              <a:t>, N.J. Tax Ct., </a:t>
            </a:r>
            <a:r>
              <a:rPr lang="en-GB" sz="1800" dirty="0" err="1"/>
              <a:t>Dkt</a:t>
            </a:r>
            <a:r>
              <a:rPr lang="en-GB" sz="1800" dirty="0"/>
              <a:t>. No. 010448-2008</a:t>
            </a:r>
            <a:r>
              <a:rPr lang="en-US" sz="1800" dirty="0"/>
              <a:t>, December 2, 2014</a:t>
            </a:r>
          </a:p>
          <a:p>
            <a:pPr marL="342900" indent="-342900">
              <a:buFont typeface="Arial" panose="020B0604020202020204" pitchFamily="34" charset="0"/>
              <a:buChar char="•"/>
            </a:pPr>
            <a:r>
              <a:rPr lang="en-GB" sz="1800" dirty="0"/>
              <a:t>The New Jersey Tax Court held that electric utilities taxes paid to North Carolina and South Carolina were properly excluded from the calculation of Taxpayer’s New Jersey corporate business tax liability (CBT).</a:t>
            </a:r>
            <a:endParaRPr lang="en-US" sz="1800" dirty="0"/>
          </a:p>
          <a:p>
            <a:pPr marL="342900" indent="-342900">
              <a:buFont typeface="Arial" panose="020B0604020202020204" pitchFamily="34" charset="0"/>
              <a:buChar char="•"/>
            </a:pPr>
            <a:r>
              <a:rPr lang="en-US" sz="1800" dirty="0"/>
              <a:t>New Jersey requires an </a:t>
            </a:r>
            <a:r>
              <a:rPr lang="en-US" sz="1800" dirty="0" err="1"/>
              <a:t>addback</a:t>
            </a:r>
            <a:r>
              <a:rPr lang="en-US" sz="1800" dirty="0"/>
              <a:t> for state taxes paid measured by income, profits, business presence, or activity. </a:t>
            </a:r>
          </a:p>
          <a:p>
            <a:pPr marL="342900" indent="-342900">
              <a:buFont typeface="Arial" panose="020B0604020202020204" pitchFamily="34" charset="0"/>
              <a:buChar char="•"/>
            </a:pPr>
            <a:r>
              <a:rPr lang="en-US" sz="1800" dirty="0"/>
              <a:t>The utilities taxes were found to be industry specific assessments based on gross receipts imposed in addition to a net corporate income tax. The Court concluded that ‘</a:t>
            </a:r>
            <a:r>
              <a:rPr lang="en-GB" sz="1800" dirty="0"/>
              <a:t>add back provision is intended to capture only taxes paid to other States on a taxpayer’s net corporate income</a:t>
            </a:r>
            <a:r>
              <a:rPr lang="en-US" sz="1800" dirty="0"/>
              <a:t>,’ and, therefore, ‘utilities taxes do not fit into this category</a:t>
            </a:r>
            <a:r>
              <a:rPr lang="en-US" sz="1800" dirty="0" smtClean="0"/>
              <a:t>.’</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37</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670029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Foreign Income Taxes</a:t>
            </a:r>
          </a:p>
          <a:p>
            <a:pPr lvl="1"/>
            <a:r>
              <a:rPr lang="en-IN" dirty="0" smtClean="0"/>
              <a:t>In the Mater of the Appeal of CTI Holdings, Inc. (96-SBE-003):</a:t>
            </a:r>
          </a:p>
          <a:p>
            <a:pPr lvl="2"/>
            <a:r>
              <a:rPr lang="en-IN" dirty="0" smtClean="0"/>
              <a:t>California law prohibits deductions of state, federal, or foreign taxes "on or according to or measured by income or profits," including taxes imposed on intercompany dividends paid by one member of a unitary group to another member of the unitary group and eliminated from the income of the recipient. </a:t>
            </a:r>
            <a:br>
              <a:rPr lang="en-IN" dirty="0" smtClean="0"/>
            </a:br>
            <a:r>
              <a:rPr lang="en-IN" dirty="0" smtClean="0"/>
              <a:t>(Sec. 24345(b), Rev. &amp; Tax. Code) </a:t>
            </a:r>
          </a:p>
          <a:p>
            <a:pPr lvl="2"/>
            <a:r>
              <a:rPr lang="en-IN" dirty="0" smtClean="0"/>
              <a:t>Thus, the BOE held that foreign taxes paid on eliminated income items were </a:t>
            </a:r>
            <a:r>
              <a:rPr lang="en-IN" dirty="0" err="1" smtClean="0"/>
              <a:t>nondeductible</a:t>
            </a:r>
            <a:r>
              <a:rPr lang="en-IN" dirty="0" smtClean="0"/>
              <a:t> despite the elimination of the underlying income. </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38</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0458590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530225" y="1651000"/>
            <a:ext cx="8077200" cy="4419600"/>
          </a:xfrm>
        </p:spPr>
        <p:txBody>
          <a:bodyPr/>
          <a:lstStyle/>
          <a:p>
            <a:r>
              <a:rPr lang="en-US" sz="1800" dirty="0" smtClean="0"/>
              <a:t>Puerto Rico Excise Tax</a:t>
            </a:r>
          </a:p>
          <a:p>
            <a:pPr marL="285750" indent="-285750">
              <a:buFont typeface="Arial" panose="020B0604020202020204" pitchFamily="34" charset="0"/>
              <a:buChar char="•"/>
            </a:pPr>
            <a:r>
              <a:rPr lang="en-US" sz="1800" dirty="0" smtClean="0"/>
              <a:t>The tax is an excise tax on a nonresident’s acquisition from an affiliate of certain personal property manufactured and certain services performed in Puerto Rico. Thus, the tax is imposed on purchases, rather than income. </a:t>
            </a:r>
          </a:p>
          <a:p>
            <a:pPr marL="285750" indent="-285750">
              <a:buFont typeface="Arial" panose="020B0604020202020204" pitchFamily="34" charset="0"/>
              <a:buChar char="•"/>
            </a:pPr>
            <a:r>
              <a:rPr lang="en-US" sz="1800" dirty="0" smtClean="0"/>
              <a:t>IRC sections 901 and 903 allow a foreign income tax credit to offset federal income tax liability by the amount of foreign income taxes paid.</a:t>
            </a:r>
          </a:p>
          <a:p>
            <a:pPr marL="285750" indent="-285750">
              <a:buFont typeface="Arial" panose="020B0604020202020204" pitchFamily="34" charset="0"/>
              <a:buChar char="•"/>
            </a:pPr>
            <a:r>
              <a:rPr lang="en-US" sz="1800" dirty="0" smtClean="0"/>
              <a:t>Specifically, IRC section 903 expands the definition of creditable taxes for federal income purposes to include certain foreign taxes if the tax is in lieu of an income tax. </a:t>
            </a:r>
          </a:p>
          <a:p>
            <a:pPr marL="285750" indent="-285750">
              <a:buFont typeface="Arial" panose="020B0604020202020204" pitchFamily="34" charset="0"/>
              <a:buChar char="•"/>
            </a:pPr>
            <a:r>
              <a:rPr lang="en-US" sz="1800" dirty="0" smtClean="0"/>
              <a:t>For California tax purposes, would this be deductible or not?</a:t>
            </a:r>
          </a:p>
          <a:p>
            <a:pPr marL="558800" lvl="1" indent="-285750">
              <a:buFont typeface="Arial" panose="020B0604020202020204" pitchFamily="34" charset="0"/>
              <a:buChar char="•"/>
            </a:pPr>
            <a:r>
              <a:rPr lang="en-US" sz="1800" dirty="0" smtClean="0"/>
              <a:t>Likely it would be deductible in a state like California that does not adopt IRC section 903. </a:t>
            </a:r>
            <a:endParaRPr lang="en-US" sz="1800" dirty="0"/>
          </a:p>
        </p:txBody>
      </p:sp>
      <p:sp>
        <p:nvSpPr>
          <p:cNvPr id="3" name="Title 2"/>
          <p:cNvSpPr>
            <a:spLocks noGrp="1"/>
          </p:cNvSpPr>
          <p:nvPr>
            <p:ph type="title"/>
          </p:nvPr>
        </p:nvSpPr>
        <p:spPr/>
        <p:txBody>
          <a:bodyPr/>
          <a:lstStyle/>
          <a:p>
            <a:r>
              <a:rPr lang="en-GB" dirty="0"/>
              <a:t>Advanced Income Tax Track </a:t>
            </a:r>
            <a:br>
              <a:rPr lang="en-GB" dirty="0"/>
            </a:br>
            <a:r>
              <a:rPr lang="en-IN" b="0" i="0" dirty="0"/>
              <a:t>State Modifications – Typical Subtraction Modifications</a:t>
            </a:r>
            <a:endParaRPr lang="en-US" dirty="0"/>
          </a:p>
        </p:txBody>
      </p:sp>
      <p:sp>
        <p:nvSpPr>
          <p:cNvPr id="4" name="Date Placeholder 3"/>
          <p:cNvSpPr>
            <a:spLocks noGrp="1"/>
          </p:cNvSpPr>
          <p:nvPr>
            <p:ph type="dt" sz="half" idx="16"/>
          </p:nvPr>
        </p:nvSpPr>
        <p:spPr/>
        <p:txBody>
          <a:bodyPr/>
          <a:lstStyle/>
          <a:p>
            <a:pPr>
              <a:defRPr/>
            </a:pPr>
            <a:r>
              <a:rPr lang="en-US" smtClean="0"/>
              <a:t>June 14, 2017</a:t>
            </a:r>
            <a:endParaRPr lang="en-GB" dirty="0"/>
          </a:p>
        </p:txBody>
      </p:sp>
      <p:sp>
        <p:nvSpPr>
          <p:cNvPr id="5" name="Footer Placeholder 4"/>
          <p:cNvSpPr>
            <a:spLocks noGrp="1"/>
          </p:cNvSpPr>
          <p:nvPr>
            <p:ph type="ftr" sz="quarter" idx="17"/>
          </p:nvPr>
        </p:nvSpPr>
        <p:spPr/>
        <p:txBody>
          <a:bodyPr/>
          <a:lstStyle/>
          <a:p>
            <a:pPr>
              <a:defRPr/>
            </a:pPr>
            <a:r>
              <a:rPr lang="en-GB"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r>
              <a:rPr lang="en-GB" smtClean="0"/>
              <a:t> </a:t>
            </a:r>
            <a:fld id="{6B22BB8E-5BF0-42CE-A011-AD609F148EE5}" type="slidenum">
              <a:rPr lang="en-GB" smtClean="0"/>
              <a:pPr>
                <a:defRPr/>
              </a:pPr>
              <a:t>39</a:t>
            </a:fld>
            <a:endParaRPr lang="en-GB" dirty="0"/>
          </a:p>
        </p:txBody>
      </p:sp>
    </p:spTree>
    <p:extLst>
      <p:ext uri="{BB962C8B-B14F-4D97-AF65-F5344CB8AC3E}">
        <p14:creationId xmlns:p14="http://schemas.microsoft.com/office/powerpoint/2010/main" val="1623251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482137" y="605118"/>
            <a:ext cx="8179724" cy="5922085"/>
            <a:chOff x="530352" y="685800"/>
            <a:chExt cx="8997696" cy="6711696"/>
          </a:xfrm>
        </p:grpSpPr>
        <p:sp>
          <p:nvSpPr>
            <p:cNvPr id="14"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15"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16"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fontAlgn="base">
                <a:spcBef>
                  <a:spcPct val="0"/>
                </a:spcBef>
                <a:spcAft>
                  <a:spcPct val="0"/>
                </a:spcAft>
                <a:buSzPct val="90000"/>
                <a:defRPr/>
              </a:pPr>
              <a:endParaRPr lang="en-US" sz="1300" dirty="0">
                <a:solidFill>
                  <a:srgbClr val="A32020"/>
                </a:solidFill>
                <a:cs typeface="Arial" charset="0"/>
              </a:endParaRPr>
            </a:p>
          </p:txBody>
        </p:sp>
        <p:grpSp>
          <p:nvGrpSpPr>
            <p:cNvPr id="3" name="Group 600" hidden="1"/>
            <p:cNvGrpSpPr/>
            <p:nvPr/>
          </p:nvGrpSpPr>
          <p:grpSpPr>
            <a:xfrm>
              <a:off x="530352" y="6016752"/>
              <a:ext cx="8997696" cy="609600"/>
              <a:chOff x="530352" y="6016752"/>
              <a:chExt cx="8997696" cy="609600"/>
            </a:xfrm>
          </p:grpSpPr>
          <p:sp>
            <p:nvSpPr>
              <p:cNvPr id="53"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54"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5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59"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60"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61"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grpSp>
        <p:grpSp>
          <p:nvGrpSpPr>
            <p:cNvPr id="4" name="Group 500" hidden="1"/>
            <p:cNvGrpSpPr/>
            <p:nvPr/>
          </p:nvGrpSpPr>
          <p:grpSpPr>
            <a:xfrm>
              <a:off x="530352" y="5257800"/>
              <a:ext cx="8997696" cy="609600"/>
              <a:chOff x="530352" y="5257800"/>
              <a:chExt cx="8997696" cy="609600"/>
            </a:xfrm>
          </p:grpSpPr>
          <p:sp>
            <p:nvSpPr>
              <p:cNvPr id="47"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48"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49"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50"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51"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52"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grpSp>
        <p:grpSp>
          <p:nvGrpSpPr>
            <p:cNvPr id="5" name="Group 400" hidden="1"/>
            <p:cNvGrpSpPr/>
            <p:nvPr/>
          </p:nvGrpSpPr>
          <p:grpSpPr>
            <a:xfrm>
              <a:off x="530352" y="4498848"/>
              <a:ext cx="8997696" cy="609600"/>
              <a:chOff x="530352" y="4498848"/>
              <a:chExt cx="8997696" cy="609600"/>
            </a:xfrm>
          </p:grpSpPr>
          <p:sp>
            <p:nvSpPr>
              <p:cNvPr id="41"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42"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43"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44"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45"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46"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grpSp>
        <p:grpSp>
          <p:nvGrpSpPr>
            <p:cNvPr id="6" name="Group 300" hidden="1"/>
            <p:cNvGrpSpPr/>
            <p:nvPr/>
          </p:nvGrpSpPr>
          <p:grpSpPr>
            <a:xfrm>
              <a:off x="530352" y="3730752"/>
              <a:ext cx="8997696" cy="609600"/>
              <a:chOff x="530352" y="3730752"/>
              <a:chExt cx="8997696" cy="609600"/>
            </a:xfrm>
          </p:grpSpPr>
          <p:sp>
            <p:nvSpPr>
              <p:cNvPr id="35"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6"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7"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8"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9"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40"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grpSp>
        <p:grpSp>
          <p:nvGrpSpPr>
            <p:cNvPr id="12" name="Group 200" hidden="1"/>
            <p:cNvGrpSpPr/>
            <p:nvPr/>
          </p:nvGrpSpPr>
          <p:grpSpPr>
            <a:xfrm>
              <a:off x="530352" y="2971800"/>
              <a:ext cx="8997696" cy="609600"/>
              <a:chOff x="530352" y="2971800"/>
              <a:chExt cx="8997696" cy="609600"/>
            </a:xfrm>
          </p:grpSpPr>
          <p:sp>
            <p:nvSpPr>
              <p:cNvPr id="29"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0"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1"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2"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3"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34"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grpSp>
        <p:grpSp>
          <p:nvGrpSpPr>
            <p:cNvPr id="13" name="Group 100" hidden="1"/>
            <p:cNvGrpSpPr/>
            <p:nvPr/>
          </p:nvGrpSpPr>
          <p:grpSpPr>
            <a:xfrm>
              <a:off x="530352" y="2212848"/>
              <a:ext cx="8997696" cy="609600"/>
              <a:chOff x="530352" y="2212848"/>
              <a:chExt cx="8997696" cy="609600"/>
            </a:xfrm>
          </p:grpSpPr>
          <p:sp>
            <p:nvSpPr>
              <p:cNvPr id="23"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24"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25"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26"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27"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sp>
            <p:nvSpPr>
              <p:cNvPr id="28"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fontAlgn="base">
                  <a:spcBef>
                    <a:spcPct val="0"/>
                  </a:spcBef>
                  <a:spcAft>
                    <a:spcPct val="0"/>
                  </a:spcAft>
                  <a:defRPr/>
                </a:pPr>
                <a:endParaRPr lang="en-US" dirty="0">
                  <a:solidFill>
                    <a:srgbClr val="000000"/>
                  </a:solidFill>
                  <a:cs typeface="Arial" charset="0"/>
                </a:endParaRPr>
              </a:p>
            </p:txBody>
          </p:sp>
        </p:grpSp>
      </p:grpSp>
      <p:sp>
        <p:nvSpPr>
          <p:cNvPr id="10" name="Content Placeholder 9"/>
          <p:cNvSpPr>
            <a:spLocks noGrp="1"/>
          </p:cNvSpPr>
          <p:nvPr>
            <p:ph sz="quarter" idx="15"/>
          </p:nvPr>
        </p:nvSpPr>
        <p:spPr/>
        <p:txBody>
          <a:bodyPr/>
          <a:lstStyle/>
          <a:p>
            <a:pPr lvl="1" indent="-914400">
              <a:buFont typeface="+mj-lt"/>
              <a:buAutoNum type="arabicPeriod"/>
            </a:pPr>
            <a:r>
              <a:rPr lang="en-US" dirty="0" smtClean="0"/>
              <a:t>Tax Base Issues</a:t>
            </a:r>
          </a:p>
          <a:p>
            <a:pPr marL="1371600" lvl="3" indent="-457200">
              <a:buFont typeface="+mj-lt"/>
              <a:buAutoNum type="alphaUcPeriod"/>
            </a:pPr>
            <a:r>
              <a:rPr lang="en-US" dirty="0" smtClean="0"/>
              <a:t>Overview/Introduction</a:t>
            </a:r>
          </a:p>
          <a:p>
            <a:pPr marL="1371600" lvl="3" indent="-457200">
              <a:buFont typeface="+mj-lt"/>
              <a:buAutoNum type="alphaUcPeriod"/>
            </a:pPr>
            <a:r>
              <a:rPr lang="en-US" dirty="0" smtClean="0"/>
              <a:t>State Modifications--Typical Addition Modifications</a:t>
            </a:r>
          </a:p>
          <a:p>
            <a:pPr marL="1371600" lvl="3" indent="-457200">
              <a:buFont typeface="+mj-lt"/>
              <a:buAutoNum type="alphaUcPeriod"/>
            </a:pPr>
            <a:r>
              <a:rPr lang="en-US" dirty="0" smtClean="0"/>
              <a:t>State Modifications--Typical Subtraction Modifications</a:t>
            </a:r>
          </a:p>
          <a:p>
            <a:pPr marL="1371600" lvl="3" indent="-457200">
              <a:buFont typeface="+mj-lt"/>
              <a:buAutoNum type="alphaUcPeriod"/>
            </a:pPr>
            <a:r>
              <a:rPr lang="en-US" dirty="0" smtClean="0"/>
              <a:t>Combined Reporting Tax Base Issues and Mechanics</a:t>
            </a:r>
          </a:p>
          <a:p>
            <a:pPr marL="1371600" lvl="3" indent="-457200">
              <a:buFont typeface="+mj-lt"/>
              <a:buAutoNum type="alphaUcPeriod"/>
            </a:pPr>
            <a:r>
              <a:rPr lang="en-US" dirty="0" smtClean="0"/>
              <a:t>Alternative Tax Bases</a:t>
            </a:r>
            <a:endParaRPr lang="en-US" dirty="0"/>
          </a:p>
        </p:txBody>
      </p:sp>
      <p:sp>
        <p:nvSpPr>
          <p:cNvPr id="66" name="Title 65"/>
          <p:cNvSpPr>
            <a:spLocks noGrp="1"/>
          </p:cNvSpPr>
          <p:nvPr>
            <p:ph type="title"/>
          </p:nvPr>
        </p:nvSpPr>
        <p:spPr/>
        <p:txBody>
          <a:bodyPr/>
          <a:lstStyle/>
          <a:p>
            <a:r>
              <a:rPr lang="en-IN" dirty="0"/>
              <a:t>Table of </a:t>
            </a:r>
            <a:r>
              <a:rPr lang="en-IN" dirty="0" smtClean="0"/>
              <a:t>Contents</a:t>
            </a:r>
            <a:endParaRPr lang="en-IN" dirty="0"/>
          </a:p>
        </p:txBody>
      </p:sp>
      <p:sp>
        <p:nvSpPr>
          <p:cNvPr id="7" name="Date Placeholder 6"/>
          <p:cNvSpPr>
            <a:spLocks noGrp="1"/>
          </p:cNvSpPr>
          <p:nvPr>
            <p:ph type="dt" sz="half" idx="16"/>
          </p:nvPr>
        </p:nvSpPr>
        <p:spPr/>
        <p:txBody>
          <a:bodyPr/>
          <a:lstStyle/>
          <a:p>
            <a:r>
              <a:rPr lang="en-US" smtClean="0"/>
              <a:t>June 14, 2017</a:t>
            </a:r>
            <a:endParaRPr lang="en-US" dirty="0"/>
          </a:p>
        </p:txBody>
      </p:sp>
      <p:sp>
        <p:nvSpPr>
          <p:cNvPr id="67" name="Slide Number Placeholder 66"/>
          <p:cNvSpPr>
            <a:spLocks noGrp="1"/>
          </p:cNvSpPr>
          <p:nvPr>
            <p:ph type="sldNum" sz="quarter" idx="18"/>
          </p:nvPr>
        </p:nvSpPr>
        <p:spPr/>
        <p:txBody>
          <a:bodyPr/>
          <a:lstStyle/>
          <a:p>
            <a:pPr>
              <a:defRPr/>
            </a:pPr>
            <a:r>
              <a:rPr lang="en-GB" dirty="0" smtClean="0"/>
              <a:t> </a:t>
            </a:r>
            <a:fld id="{6B22BB8E-5BF0-42CE-A011-AD609F148EE5}" type="slidenum">
              <a:rPr lang="en-GB" smtClean="0"/>
              <a:pPr>
                <a:defRPr/>
              </a:pPr>
              <a:t>4</a:t>
            </a:fld>
            <a:endParaRPr lang="en-GB" dirty="0"/>
          </a:p>
        </p:txBody>
      </p:sp>
      <p:sp>
        <p:nvSpPr>
          <p:cNvPr id="62"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grpSp>
        <p:nvGrpSpPr>
          <p:cNvPr id="63" name="Group 62"/>
          <p:cNvGrpSpPr/>
          <p:nvPr/>
        </p:nvGrpSpPr>
        <p:grpSpPr>
          <a:xfrm>
            <a:off x="533400" y="1252523"/>
            <a:ext cx="1600200" cy="169277"/>
            <a:chOff x="533400" y="1262048"/>
            <a:chExt cx="1600200" cy="169277"/>
          </a:xfrm>
        </p:grpSpPr>
        <p:sp>
          <p:nvSpPr>
            <p:cNvPr id="64" name="Textbox"/>
            <p:cNvSpPr txBox="1"/>
            <p:nvPr>
              <p:custDataLst>
                <p:tags r:id="rId3"/>
              </p:custDataLst>
            </p:nvPr>
          </p:nvSpPr>
          <p:spPr>
            <a:xfrm>
              <a:off x="533400" y="1262048"/>
              <a:ext cx="540212" cy="169277"/>
            </a:xfrm>
            <a:prstGeom prst="rect">
              <a:avLst/>
            </a:prstGeom>
            <a:noFill/>
          </p:spPr>
          <p:txBody>
            <a:bodyPr wrap="none" lIns="0" tIns="0" rIns="0" bIns="0" rtlCol="0">
              <a:spAutoFit/>
            </a:bodyPr>
            <a:lstStyle/>
            <a:p>
              <a:pPr fontAlgn="base">
                <a:spcBef>
                  <a:spcPct val="0"/>
                </a:spcBef>
                <a:spcAft>
                  <a:spcPct val="0"/>
                </a:spcAft>
              </a:pPr>
              <a:r>
                <a:rPr lang="en-US" sz="1100" b="1" dirty="0">
                  <a:solidFill>
                    <a:srgbClr val="A32020"/>
                  </a:solidFill>
                  <a:latin typeface="Georgia" pitchFamily="18" charset="0"/>
                  <a:cs typeface="Arial" charset="0"/>
                </a:rPr>
                <a:t>Section</a:t>
              </a:r>
            </a:p>
          </p:txBody>
        </p:sp>
        <p:sp>
          <p:nvSpPr>
            <p:cNvPr id="65" name="Textbox"/>
            <p:cNvSpPr txBox="1"/>
            <p:nvPr>
              <p:custDataLst>
                <p:tags r:id="rId4"/>
              </p:custDataLst>
            </p:nvPr>
          </p:nvSpPr>
          <p:spPr>
            <a:xfrm>
              <a:off x="1452323" y="1262048"/>
              <a:ext cx="681277" cy="169277"/>
            </a:xfrm>
            <a:prstGeom prst="rect">
              <a:avLst/>
            </a:prstGeom>
            <a:noFill/>
          </p:spPr>
          <p:txBody>
            <a:bodyPr wrap="none" lIns="0" tIns="0" rIns="0" bIns="0" rtlCol="0">
              <a:spAutoFit/>
            </a:bodyPr>
            <a:lstStyle/>
            <a:p>
              <a:pPr fontAlgn="base">
                <a:spcBef>
                  <a:spcPct val="0"/>
                </a:spcBef>
                <a:spcAft>
                  <a:spcPct val="0"/>
                </a:spcAft>
              </a:pPr>
              <a:r>
                <a:rPr lang="en-US" sz="1100" b="1" dirty="0">
                  <a:solidFill>
                    <a:srgbClr val="A32020"/>
                  </a:solidFill>
                  <a:latin typeface="Georgia" pitchFamily="18" charset="0"/>
                  <a:cs typeface="Arial" charset="0"/>
                </a:rPr>
                <a:t>Overview</a:t>
              </a:r>
            </a:p>
          </p:txBody>
        </p:sp>
      </p:grpSp>
      <p:cxnSp>
        <p:nvCxnSpPr>
          <p:cNvPr id="68" name="Straight Connector 67"/>
          <p:cNvCxnSpPr/>
          <p:nvPr/>
        </p:nvCxnSpPr>
        <p:spPr>
          <a:xfrm>
            <a:off x="484303" y="1210235"/>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0450" y="1455964"/>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481156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Federal Income Tax </a:t>
            </a:r>
          </a:p>
          <a:p>
            <a:pPr lvl="1"/>
            <a:r>
              <a:rPr lang="en-IN" dirty="0" smtClean="0"/>
              <a:t>A few states allow a deduction or partial deduction for federal income taxes paid (e.g., AL, IA [limitations apply], LA, MO [50% limitation]). </a:t>
            </a:r>
          </a:p>
          <a:p>
            <a:pPr lvl="1"/>
            <a:r>
              <a:rPr lang="en-IN" dirty="0" smtClean="0"/>
              <a:t>A primary question is whether the amount should be determined on a </a:t>
            </a:r>
            <a:r>
              <a:rPr lang="en-IN" dirty="0" err="1" smtClean="0"/>
              <a:t>proforma</a:t>
            </a:r>
            <a:r>
              <a:rPr lang="en-IN" dirty="0" smtClean="0"/>
              <a:t> basis or an allocation of the amount paid by the federal consolidated group. </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40</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1158433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i="1" dirty="0" smtClean="0"/>
              <a:t>Kinney Shoe Corporation v. State</a:t>
            </a:r>
            <a:r>
              <a:rPr lang="en-IN" dirty="0" smtClean="0"/>
              <a:t>, 552 N.W.2d 788 (N.D. Supreme Court </a:t>
            </a:r>
            <a:br>
              <a:rPr lang="en-IN" dirty="0" smtClean="0"/>
            </a:br>
            <a:r>
              <a:rPr lang="en-IN" dirty="0" smtClean="0"/>
              <a:t>Sept. 3, 1996):</a:t>
            </a:r>
          </a:p>
          <a:p>
            <a:pPr lvl="1"/>
            <a:r>
              <a:rPr lang="en-IN" dirty="0" smtClean="0"/>
              <a:t>A subsidiary that filed consolidated federal corporate income tax returns, but filed separate North Dakota corporate income tax returns, was required to limit its share of federal tax deductions for North Dakota corporate income tax purposes to its allocated share of consolidated tax liability actually paid by the parent to the federal government. </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41</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41466730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IN" i="1" dirty="0" smtClean="0"/>
              <a:t>CC Dickson Company v. Alabama Department of Revenue</a:t>
            </a:r>
            <a:r>
              <a:rPr lang="en-IN" dirty="0" smtClean="0"/>
              <a:t>, Ala. Admin. Law Div., Docket No. BIT 09-238, 6/9/09:</a:t>
            </a:r>
          </a:p>
          <a:p>
            <a:pPr lvl="2"/>
            <a:r>
              <a:rPr lang="en-IN" dirty="0" smtClean="0"/>
              <a:t>An Alabama corporation was entitled to a full deduction for its federal tax due on a recapture of LIFO deductions upon its conversion to an S corporation, even though the corporation only paid a portion of the total federal liability in the tax year at issue. </a:t>
            </a:r>
          </a:p>
          <a:p>
            <a:pPr lvl="2"/>
            <a:r>
              <a:rPr lang="en-IN" dirty="0" smtClean="0"/>
              <a:t>The ALD reasoned that because the taxpayer became legally liable for the entire tax amount resulting from the LIFO recapture in the year of its final federal C corporation return, the federal tax liability accrued in that year. Therefore, the taxpayer was entitled to a full deduction on its final C corporation return.</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42</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465695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Municipal Interest </a:t>
            </a:r>
          </a:p>
          <a:p>
            <a:pPr lvl="1"/>
            <a:r>
              <a:rPr lang="en-IN" dirty="0" smtClean="0"/>
              <a:t>Many states require federal taxable income to be increased by the amount of interest received on state and municipal obligations that are exempt from U.S. tax. Any related expenses that were not allowed as deductions for federal purposes may reduce this income. </a:t>
            </a:r>
          </a:p>
          <a:p>
            <a:pPr lvl="1"/>
            <a:r>
              <a:rPr lang="en-IN" dirty="0" smtClean="0"/>
              <a:t>Some states, which require this modification, exclude interest received on their own bonds or on bonds issued by their political subdivisions from this provision (e.g., AL and CO).</a:t>
            </a:r>
          </a:p>
          <a:p>
            <a:pPr lvl="1"/>
            <a:r>
              <a:rPr lang="en-IN" i="1" dirty="0" smtClean="0"/>
              <a:t>Department of Revenue of Kentucky v. Davis</a:t>
            </a:r>
            <a:r>
              <a:rPr lang="en-IN" dirty="0" smtClean="0"/>
              <a:t>, No 06-666, 5/19/08:</a:t>
            </a:r>
          </a:p>
          <a:p>
            <a:pPr lvl="2"/>
            <a:r>
              <a:rPr lang="en-IN" dirty="0" smtClean="0"/>
              <a:t>U.S. Supreme Court overturned a decision of the Kentucky Court of Appeals that held that the state's tax on interest income derived from bonds issued by states other than Kentucky is facially discriminatory in violation of the Commerce Clause. </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43</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5427657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1676400"/>
            <a:ext cx="8077200" cy="4495800"/>
          </a:xfrm>
        </p:spPr>
        <p:txBody>
          <a:bodyPr/>
          <a:lstStyle/>
          <a:p>
            <a:r>
              <a:rPr lang="en-IN" sz="1800" dirty="0" smtClean="0"/>
              <a:t>Municipal Interest </a:t>
            </a:r>
          </a:p>
          <a:p>
            <a:pPr lvl="1"/>
            <a:r>
              <a:rPr lang="en-US" sz="1800" i="1" dirty="0" smtClean="0"/>
              <a:t>Branch </a:t>
            </a:r>
            <a:r>
              <a:rPr lang="en-US" sz="1800" i="1" dirty="0"/>
              <a:t>Banking &amp; Trust Co. v. Comptroller of the Treasury</a:t>
            </a:r>
            <a:r>
              <a:rPr lang="en-US" sz="1800" dirty="0"/>
              <a:t>, No. 13-IN-OO-0076, 2016 WL 5922589, at *1 (Md. Tax Sept. 30, 2016</a:t>
            </a:r>
            <a:r>
              <a:rPr lang="en-US" sz="1800" dirty="0" smtClean="0"/>
              <a:t>)</a:t>
            </a:r>
          </a:p>
          <a:p>
            <a:pPr lvl="2"/>
            <a:r>
              <a:rPr lang="en-US" sz="1800" dirty="0" smtClean="0"/>
              <a:t>A Maryland tax statute allows the subtraction from Maryland income of exempt federal obligation interest, such as that on federal bonds, which is included in federal taxable income. </a:t>
            </a:r>
          </a:p>
          <a:p>
            <a:pPr lvl="2"/>
            <a:r>
              <a:rPr lang="en-US" sz="1800" dirty="0" smtClean="0"/>
              <a:t>The Comptroller’s policy was to allow corporations to deduct the federal obligation interest during the year it was received, until the corporation has zero taxable income for that year. If the corporation has an NOL then no subtraction is allowed. The Comptroller did not allow carryforwards of </a:t>
            </a:r>
            <a:r>
              <a:rPr lang="en-US" sz="1800" dirty="0" err="1" smtClean="0"/>
              <a:t>unsubtracted</a:t>
            </a:r>
            <a:r>
              <a:rPr lang="en-US" sz="1800" dirty="0" smtClean="0"/>
              <a:t> exempt federal obligation interest. </a:t>
            </a:r>
          </a:p>
          <a:p>
            <a:pPr lvl="2"/>
            <a:r>
              <a:rPr lang="en-US" sz="1800" dirty="0" smtClean="0"/>
              <a:t>The court found that the Comptroller’s policy violates the Maryland tax statute and the Supremacy Clause of the U.S. Constitution.  </a:t>
            </a:r>
            <a:endParaRPr lang="en-US" sz="1800" dirty="0"/>
          </a:p>
          <a:p>
            <a:pPr lvl="1"/>
            <a:endParaRPr lang="en-IN" dirty="0" smtClean="0"/>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44</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4403931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sz="1800" dirty="0" smtClean="0"/>
              <a:t>Depreciation and Depletion</a:t>
            </a:r>
          </a:p>
          <a:p>
            <a:pPr lvl="1"/>
            <a:r>
              <a:rPr lang="en-IN" sz="1800" dirty="0" smtClean="0"/>
              <a:t>Beginning with the federal ACRS provision in 1981, through the more recent enactment of Bonus Depreciation, a number of states have chosen not to conform to such federal accelerated depreciation for fiscal policy reasons.</a:t>
            </a:r>
          </a:p>
          <a:p>
            <a:pPr lvl="1"/>
            <a:r>
              <a:rPr lang="en-IN" sz="1800" dirty="0" smtClean="0"/>
              <a:t>In addition, questions have arisen in states which statutorily allocate (as opposed to apportion) gains from the sale of property as to the proper treatment of depreciation ordinary income recapture. </a:t>
            </a:r>
          </a:p>
          <a:p>
            <a:pPr lvl="1"/>
            <a:r>
              <a:rPr lang="en-GB" sz="1800" dirty="0" smtClean="0"/>
              <a:t>The American Taxpayer Relief Act of 2012, enacted on January 2, 2013, extends 50-percent bonus depreciation for qualified property through the end of 2013 and decouples bonus depreciation from the Section 460 percentage of completion method of accounting for assets with a depreciable life of seven years or less that are placed in service in 2013. The legislation also allows taxpayers to elect to accelerate some AMT credits in lieu of bonus depreciation.</a:t>
            </a:r>
            <a:endParaRPr lang="en-IN" sz="1800" dirty="0" smtClean="0"/>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45</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40613599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i="1" dirty="0" smtClean="0"/>
              <a:t>Beatrice Cheese, Inc. v. Wisconsin Department of Revenue</a:t>
            </a:r>
            <a:r>
              <a:rPr lang="en-IN" dirty="0" smtClean="0"/>
              <a:t>, Nos. 91-I-100, 101, 102 (Wis. Tax App. Comm. Feb. 24, 1993):</a:t>
            </a:r>
          </a:p>
          <a:p>
            <a:pPr lvl="1"/>
            <a:r>
              <a:rPr lang="en-IN" sz="1800" dirty="0" smtClean="0"/>
              <a:t>Wisconsin allowed a deduction for accelerated depreciation only for property located in state. The taxpayer claimed the statute discriminated against interstate commerce in violation of the Commerce Clause. The Commission found the statute established differential treatment of taxpayers depending on the location of their property, resulting in a higher WI franchise tax burden on businesses that located property outside of WI. The Commission found the statute to be “clearly designed to have discriminatory economic effects on corporations locating depreciable property outside the state.” The Commission also found that the economic effect of this provision exerted “inexorable pressure” on taxpayers to locate their property in the State and, therefore, impermissibly burdened interstate commerce. </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46</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3778748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i="1" dirty="0" smtClean="0"/>
              <a:t>R.J. Reynolds Tobacco Co. v. City of New York Dept. of Finance</a:t>
            </a:r>
            <a:r>
              <a:rPr lang="en-IN" dirty="0" smtClean="0"/>
              <a:t>, 257 A.D.2d 6 (N.Y. A.D. Dec. 9, 1997), appeal dismissed, 694 N.E.2d 865 (N.Y. Apr. 7, 1998): </a:t>
            </a:r>
          </a:p>
          <a:p>
            <a:pPr lvl="1"/>
            <a:r>
              <a:rPr lang="en-IN" dirty="0" smtClean="0"/>
              <a:t>The New York Supreme Court held the City ordinances treating in-State property differently than out-of-state property violated the Commerce Clause and were, therefore, invalid. </a:t>
            </a:r>
          </a:p>
          <a:p>
            <a:pPr lvl="1"/>
            <a:r>
              <a:rPr lang="en-IN" dirty="0" smtClean="0"/>
              <a:t>The New York Department of Taxation and Finance announced, in TSB-M-99(1)(I), 02/16/1999, that the R.J. Reynolds decision would be followed for New York State purposes.</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47</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42470393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i="1" dirty="0" smtClean="0"/>
              <a:t>CNA Holdings, Inc. v. Delaware Dir. of Rev., </a:t>
            </a:r>
            <a:r>
              <a:rPr lang="en-IN" dirty="0" smtClean="0"/>
              <a:t>818 A. 2d 953 (2003):</a:t>
            </a:r>
          </a:p>
          <a:p>
            <a:pPr lvl="1"/>
            <a:r>
              <a:rPr lang="en-IN" dirty="0" smtClean="0"/>
              <a:t>The Delaware Supreme Court ruled that statutory provisions that require a taxpayer to allocate gains attributable to depreciation recapture entirely to the state where the property is located, rather than to apportion such gains using the statutory income apportionment formula, are clear and unambiguous and do not produce an unreasonable result.</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48</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3287757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Bonus Depreciation </a:t>
            </a:r>
          </a:p>
          <a:p>
            <a:r>
              <a:rPr lang="en-IN" dirty="0" smtClean="0"/>
              <a:t>With respect to adjustments for bonus depreciation, there are many variations on the state modification. Some states allow the federal depreciation without modification. Other states require a full add back for the bonus depreciation. In these full add back states, generally there is an additional subtraction modification that is permitted. This subtraction modification is based on federal depreciation that could have been taken had the basis of the bonus depreciation assets included the bonus depreciation that was added back.</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49</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316142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b="1" dirty="0" smtClean="0"/>
              <a:t>Overview of State Taxable Income Computation and Federal Taxable Income Starting Point</a:t>
            </a:r>
          </a:p>
          <a:p>
            <a:pPr lvl="1"/>
            <a:r>
              <a:rPr lang="en-IN" dirty="0" smtClean="0"/>
              <a:t>As will be discussed, most states which impose state income taxes begin the State computation with federal taxable income (“FTI”) – either before special deductions (line 28) or after such (line 30).</a:t>
            </a:r>
          </a:p>
          <a:p>
            <a:pPr lvl="2"/>
            <a:r>
              <a:rPr lang="en-IN" dirty="0" smtClean="0"/>
              <a:t>“Special deductions” are items such as the federal net operating loss (“NOL”) deduction and dividends received deduction (“DRD”).</a:t>
            </a:r>
          </a:p>
          <a:p>
            <a:pPr lvl="1"/>
            <a:r>
              <a:rPr lang="en-IN" dirty="0" smtClean="0"/>
              <a:t>The determination of the appropriate FTI to use is made more complicated in States which do not reference the current version of the Internal Revenue Code (“IRC”).</a:t>
            </a:r>
          </a:p>
        </p:txBody>
      </p:sp>
      <p:sp>
        <p:nvSpPr>
          <p:cNvPr id="2" name="Title 1"/>
          <p:cNvSpPr>
            <a:spLocks noGrp="1"/>
          </p:cNvSpPr>
          <p:nvPr>
            <p:ph type="title"/>
          </p:nvPr>
        </p:nvSpPr>
        <p:spPr/>
        <p:txBody>
          <a:bodyPr/>
          <a:lstStyle/>
          <a:p>
            <a:r>
              <a:rPr lang="en-GB" dirty="0" smtClean="0"/>
              <a:t>Advanced Income Tax Track</a:t>
            </a:r>
            <a:r>
              <a:rPr lang="en-IN" dirty="0" smtClean="0"/>
              <a:t/>
            </a:r>
            <a:br>
              <a:rPr lang="en-IN" dirty="0" smtClean="0"/>
            </a:br>
            <a:r>
              <a:rPr lang="en-IN" b="0" i="0" dirty="0" smtClean="0"/>
              <a:t>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5</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41027044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a:spcAft>
                <a:spcPts val="600"/>
              </a:spcAft>
            </a:pPr>
            <a:r>
              <a:rPr lang="en-IN" sz="1800" dirty="0" smtClean="0"/>
              <a:t>Pennsylvania</a:t>
            </a:r>
          </a:p>
          <a:p>
            <a:pPr lvl="1">
              <a:spcAft>
                <a:spcPts val="600"/>
              </a:spcAft>
            </a:pPr>
            <a:r>
              <a:rPr lang="en-IN" sz="1800" dirty="0" smtClean="0"/>
              <a:t>Pennsylvania provides a unique example of the gradual subtraction modification that is permitted to recover the 30% and 50% bonus depreciation amounts that are required to be added back. Pennsylvania allows an additional depreciation deduction for each year computed as 3/7ths of the regular federal depreciation amount on these assets. This deduction is allowed until the bonus depreciation has been fully recovered. 72 P.S. §§ 7401(3)(q) &amp; (r).</a:t>
            </a:r>
          </a:p>
          <a:p>
            <a:pPr lvl="1">
              <a:spcAft>
                <a:spcPts val="600"/>
              </a:spcAft>
            </a:pPr>
            <a:r>
              <a:rPr lang="en-IN" sz="1800" dirty="0" smtClean="0"/>
              <a:t>A catch-up deduction is permitted for the 50% bonus depreciation assets in the last year that those assets are depreciated for federal income tax purposes.</a:t>
            </a:r>
          </a:p>
          <a:p>
            <a:pPr lvl="1">
              <a:spcAft>
                <a:spcPts val="600"/>
              </a:spcAft>
            </a:pPr>
            <a:r>
              <a:rPr lang="en-IN" sz="1800" dirty="0" smtClean="0"/>
              <a:t>Pennsylvania will not require an add back for depreciation based on the 100% bonus depreciation federal provisions even though these states otherwise require an add back for 30% and 50% bonus depreciation. Penn. Dept. of Rev., Corporate Income Tax Bulletin #2011-01, 2/24/11.</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50</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7877077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sz="1800" dirty="0" smtClean="0"/>
              <a:t>Federal Net Operating Losses</a:t>
            </a:r>
          </a:p>
          <a:p>
            <a:pPr lvl="1"/>
            <a:r>
              <a:rPr lang="en-IN" sz="1800" dirty="0" smtClean="0"/>
              <a:t>Many states adopt FTI on line 28 of Form 1120, before the NOL deduction. Such states typically allow their own, post-apportionment NOL. </a:t>
            </a:r>
          </a:p>
          <a:p>
            <a:pPr lvl="1"/>
            <a:r>
              <a:rPr lang="en-IN" sz="1800" dirty="0" smtClean="0"/>
              <a:t>Other states start with line 30, but may nonetheless require the add back of the federal NOL and the subtraction of a state NOL which reflects state modifications. </a:t>
            </a:r>
          </a:p>
          <a:p>
            <a:pPr lvl="2"/>
            <a:r>
              <a:rPr lang="en-IN" sz="1800" dirty="0" smtClean="0"/>
              <a:t>Before the Corporate Tax Reform, New York took a hybrid approach under which a pre-apportioned NY NOL is allowed but is limited to the amount of federal NOL deducted on a pro forma basis which reflects the NY filing group and limited NOL </a:t>
            </a:r>
            <a:r>
              <a:rPr lang="en-IN" sz="1800" dirty="0" err="1" smtClean="0"/>
              <a:t>carryback</a:t>
            </a:r>
            <a:r>
              <a:rPr lang="en-IN" sz="1800" dirty="0" smtClean="0"/>
              <a:t> ($10,000). </a:t>
            </a:r>
          </a:p>
          <a:p>
            <a:pPr lvl="2"/>
            <a:r>
              <a:rPr lang="en-IN" sz="1800" dirty="0" smtClean="0"/>
              <a:t>Please note that with the legislation passed in 2014 and effective 2015, New York no longer limits the NOL deduction to the amount of federal NOL deducted.</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51</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2671067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a:spcAft>
                <a:spcPts val="500"/>
              </a:spcAft>
            </a:pPr>
            <a:r>
              <a:rPr lang="en-IN" sz="1800" dirty="0" smtClean="0"/>
              <a:t>Example 4: New York NOL Limitation</a:t>
            </a:r>
          </a:p>
          <a:p>
            <a:pPr lvl="1">
              <a:spcAft>
                <a:spcPts val="500"/>
              </a:spcAft>
            </a:pPr>
            <a:r>
              <a:rPr lang="en-IN" sz="1800" dirty="0" smtClean="0"/>
              <a:t>Corp A and Corp B file a federal consolidated return but Corp B alone files in NY. </a:t>
            </a:r>
          </a:p>
          <a:p>
            <a:pPr lvl="1">
              <a:spcAft>
                <a:spcPts val="500"/>
              </a:spcAft>
            </a:pPr>
            <a:r>
              <a:rPr lang="en-IN" sz="1800" dirty="0" smtClean="0"/>
              <a:t>In 2010, Corp A &amp; B had $5 million and ($15 million) FTI respectively. The consolidated loss of $10 million was carried back and deducted in 2008 under IRC § 172. </a:t>
            </a:r>
          </a:p>
          <a:p>
            <a:pPr lvl="1">
              <a:spcAft>
                <a:spcPts val="500"/>
              </a:spcAft>
            </a:pPr>
            <a:r>
              <a:rPr lang="en-IN" sz="1800" dirty="0" smtClean="0"/>
              <a:t>In 2011, the Corp A &amp; B federal consolidated group reports $10 million of income, without any NOL carryovers. Corp B’s FTI is $5 million. </a:t>
            </a:r>
          </a:p>
          <a:p>
            <a:pPr lvl="1">
              <a:spcAft>
                <a:spcPts val="500"/>
              </a:spcAft>
            </a:pPr>
            <a:r>
              <a:rPr lang="en-IN" sz="1800" dirty="0" smtClean="0"/>
              <a:t>Assume Corp B had no separate income in 2008 or 2009. For NY tax purposes, Corp B has a $15 million NY NOL carryover to 2011 of which on a pro forma basis $5 million would be deductable. </a:t>
            </a:r>
          </a:p>
          <a:p>
            <a:pPr lvl="2">
              <a:spcAft>
                <a:spcPts val="500"/>
              </a:spcAft>
            </a:pPr>
            <a:r>
              <a:rPr lang="en-IN" sz="1800" dirty="0" smtClean="0"/>
              <a:t>Under the new rules effective for tax years beginning on or after January 1, 2015, NOLs are carried over on a post-apportioned basis and not limited to the federal NOL deduction taken.</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52</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5369473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New York Net Operating Losses</a:t>
            </a:r>
          </a:p>
          <a:p>
            <a:pPr lvl="1"/>
            <a:r>
              <a:rPr lang="en-IN" dirty="0" smtClean="0"/>
              <a:t>The new law allows two NOL deductions: </a:t>
            </a:r>
          </a:p>
          <a:p>
            <a:pPr lvl="2"/>
            <a:r>
              <a:rPr lang="en-IN" dirty="0" smtClean="0"/>
              <a:t>Deductions for NOLs generated in tax years beginning on or after 1/1/2015</a:t>
            </a:r>
          </a:p>
          <a:p>
            <a:pPr lvl="3"/>
            <a:r>
              <a:rPr lang="en-IN" dirty="0" smtClean="0"/>
              <a:t>The new law provides that an NOL deduction is taken on a post-apportionment basis without reference to the federal NOL deduction amount.</a:t>
            </a:r>
          </a:p>
          <a:p>
            <a:pPr lvl="2"/>
            <a:r>
              <a:rPr lang="en-IN" dirty="0" smtClean="0"/>
              <a:t>Prior NOL Conversion Subtraction “PNOL”</a:t>
            </a:r>
          </a:p>
          <a:p>
            <a:pPr lvl="3"/>
            <a:r>
              <a:rPr lang="en-IN" dirty="0" smtClean="0"/>
              <a:t>Due to the change in New York’s NOL deduction under the new legislation, a computation must be performed to convert NOL carryforwards that were generated during tax years  prior to the tax year starting on or after January 1, 2015.</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53</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7631088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02578" y="1752600"/>
            <a:ext cx="8077200" cy="4419600"/>
          </a:xfrm>
        </p:spPr>
        <p:txBody>
          <a:bodyPr/>
          <a:lstStyle/>
          <a:p>
            <a:pPr lvl="1"/>
            <a:r>
              <a:rPr lang="en-US" dirty="0"/>
              <a:t>The </a:t>
            </a:r>
            <a:r>
              <a:rPr lang="en-US" dirty="0" smtClean="0"/>
              <a:t>PNOL </a:t>
            </a:r>
            <a:r>
              <a:rPr lang="en-US" dirty="0"/>
              <a:t>conversion subtraction is computed as follows:</a:t>
            </a:r>
          </a:p>
          <a:p>
            <a:pPr lvl="2"/>
            <a:r>
              <a:rPr lang="en-US" dirty="0"/>
              <a:t>Determine the NOL carryforward existing in the tax year prior to the effective date of the tax reform (the “unabsorbed NOL”);</a:t>
            </a:r>
            <a:endParaRPr lang="en-US" strike="sngStrike" dirty="0"/>
          </a:p>
          <a:p>
            <a:pPr lvl="2"/>
            <a:r>
              <a:rPr lang="en-US" dirty="0"/>
              <a:t>Determine the taxpayer’s apportionment percentage from the final tax year prior to the effective date of the tax reform (the “base year”);</a:t>
            </a:r>
          </a:p>
          <a:p>
            <a:pPr lvl="2"/>
            <a:r>
              <a:rPr lang="en-US" dirty="0"/>
              <a:t>Multiply the unabsorbed NOL by the base year apportionment percentage; </a:t>
            </a:r>
          </a:p>
          <a:p>
            <a:pPr lvl="2"/>
            <a:r>
              <a:rPr lang="en-US" dirty="0"/>
              <a:t>Multiply the apportioned unabsorbed NOL by the tax rate that would have applied to the taxpayer in the base year (i.e., 7.1% for certain NYS taxpayers; 8.85% for certain NYC taxpayers); and  </a:t>
            </a:r>
          </a:p>
          <a:p>
            <a:pPr lvl="2"/>
            <a:r>
              <a:rPr lang="en-US" dirty="0"/>
              <a:t>Divide that amount by the current year business income tax rate (generally, 6.5% for NYS and 8.85% for NYC).</a:t>
            </a:r>
            <a:endParaRPr lang="en-US" strike="sngStrike" dirty="0"/>
          </a:p>
          <a:p>
            <a:pPr marL="0" lvl="1" indent="0">
              <a:buNone/>
            </a:pPr>
            <a:endParaRPr lang="en-US" sz="1500" dirty="0"/>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54</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6370719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Advanced Income Tax Track </a:t>
            </a:r>
            <a:br>
              <a:rPr lang="en-GB" dirty="0"/>
            </a:br>
            <a:r>
              <a:rPr lang="en-IN" b="0" i="0" dirty="0"/>
              <a:t>State Modifications – Typical Subtraction Modifications</a:t>
            </a:r>
            <a:r>
              <a:rPr lang="en-US" sz="1800" dirty="0"/>
              <a:t/>
            </a:r>
            <a:br>
              <a:rPr lang="en-US" sz="1800" dirty="0"/>
            </a:br>
            <a:endParaRPr lang="en-US" sz="1800" dirty="0"/>
          </a:p>
        </p:txBody>
      </p:sp>
      <p:sp>
        <p:nvSpPr>
          <p:cNvPr id="3" name="Content Placeholder 2"/>
          <p:cNvSpPr>
            <a:spLocks noGrp="1"/>
          </p:cNvSpPr>
          <p:nvPr>
            <p:ph sz="quarter" idx="15"/>
          </p:nvPr>
        </p:nvSpPr>
        <p:spPr/>
        <p:txBody>
          <a:bodyPr>
            <a:normAutofit/>
          </a:bodyPr>
          <a:lstStyle/>
          <a:p>
            <a:endParaRPr lang="en-US" dirty="0" smtClean="0"/>
          </a:p>
          <a:p>
            <a:pPr lvl="1"/>
            <a:endParaRPr lang="en-US" dirty="0"/>
          </a:p>
        </p:txBody>
      </p:sp>
      <p:graphicFrame>
        <p:nvGraphicFramePr>
          <p:cNvPr id="4" name="Table 3"/>
          <p:cNvGraphicFramePr>
            <a:graphicFrameLocks noGrp="1"/>
          </p:cNvGraphicFramePr>
          <p:nvPr>
            <p:extLst/>
          </p:nvPr>
        </p:nvGraphicFramePr>
        <p:xfrm>
          <a:off x="530225" y="1658615"/>
          <a:ext cx="8077201" cy="4223401"/>
        </p:xfrm>
        <a:graphic>
          <a:graphicData uri="http://schemas.openxmlformats.org/drawingml/2006/table">
            <a:tbl>
              <a:tblPr>
                <a:tableStyleId>{5C22544A-7EE6-4342-B048-85BDC9FD1C3A}</a:tableStyleId>
              </a:tblPr>
              <a:tblGrid>
                <a:gridCol w="1740501"/>
                <a:gridCol w="1643806"/>
                <a:gridCol w="1663145"/>
                <a:gridCol w="1527772"/>
                <a:gridCol w="1501977"/>
              </a:tblGrid>
              <a:tr h="238987">
                <a:tc gridSpan="5">
                  <a:txBody>
                    <a:bodyPr/>
                    <a:lstStyle/>
                    <a:p>
                      <a:pPr algn="l" fontAlgn="t"/>
                      <a:r>
                        <a:rPr lang="fr-FR" sz="1600" b="1" u="sng" strike="noStrike" dirty="0" smtClean="0">
                          <a:effectLst/>
                          <a:latin typeface="+mj-lt"/>
                        </a:rPr>
                        <a:t>Example: X </a:t>
                      </a:r>
                      <a:r>
                        <a:rPr lang="fr-FR" sz="1600" b="1" u="sng" strike="noStrike" dirty="0">
                          <a:effectLst/>
                          <a:latin typeface="+mj-lt"/>
                        </a:rPr>
                        <a:t>Corp. - PNOL Conversion </a:t>
                      </a:r>
                      <a:r>
                        <a:rPr lang="fr-FR" sz="1600" b="1" u="sng" strike="noStrike" dirty="0" smtClean="0">
                          <a:effectLst/>
                          <a:latin typeface="+mj-lt"/>
                        </a:rPr>
                        <a:t>Subtraction </a:t>
                      </a:r>
                      <a:r>
                        <a:rPr lang="fr-FR" sz="1600" b="1" u="sng" strike="noStrike" dirty="0">
                          <a:effectLst/>
                          <a:latin typeface="+mj-lt"/>
                        </a:rPr>
                        <a:t>Computation</a:t>
                      </a:r>
                      <a:endParaRPr lang="fr-FR" sz="1600" b="1" i="0" u="sng" strike="noStrike" dirty="0">
                        <a:solidFill>
                          <a:srgbClr val="000000"/>
                        </a:solidFill>
                        <a:effectLst/>
                        <a:latin typeface="+mj-lt"/>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l" fontAlgn="b"/>
                      <a:endParaRPr lang="en-US" sz="1000" b="0" i="0" u="none" strike="noStrike" dirty="0">
                        <a:solidFill>
                          <a:srgbClr val="000000"/>
                        </a:solidFill>
                        <a:effectLst/>
                        <a:latin typeface="Arial"/>
                      </a:endParaRPr>
                    </a:p>
                  </a:txBody>
                  <a:tcPr marL="9525" marR="9525" marT="9525" marB="0" anchor="b"/>
                </a:tc>
                <a:tc>
                  <a:txBody>
                    <a:bodyPr/>
                    <a:lstStyle/>
                    <a:p>
                      <a:pPr algn="l" fontAlgn="b"/>
                      <a:endParaRPr lang="en-US" sz="1000" b="0" i="0" u="none" strike="noStrike" dirty="0">
                        <a:solidFill>
                          <a:srgbClr val="000000"/>
                        </a:solidFill>
                        <a:effectLst/>
                        <a:latin typeface="Arial"/>
                      </a:endParaRPr>
                    </a:p>
                  </a:txBody>
                  <a:tcPr marL="9525" marR="9525" marT="9525" marB="0" anchor="b"/>
                </a:tc>
              </a:tr>
              <a:tr h="270143">
                <a:tc>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ctr" fontAlgn="b"/>
                      <a:r>
                        <a:rPr lang="en-US" sz="1400" b="1" u="none" strike="noStrike" dirty="0">
                          <a:effectLst/>
                          <a:latin typeface="+mj-lt"/>
                        </a:rPr>
                        <a:t>2012</a:t>
                      </a:r>
                      <a:endParaRPr lang="en-US" sz="1400" b="1" i="0" u="none" strike="noStrike" dirty="0">
                        <a:solidFill>
                          <a:srgbClr val="000000"/>
                        </a:solidFill>
                        <a:effectLst/>
                        <a:latin typeface="+mj-lt"/>
                      </a:endParaRPr>
                    </a:p>
                  </a:txBody>
                  <a:tcPr marL="9525" marR="9525" marT="9525" marB="0" anchor="b"/>
                </a:tc>
                <a:tc>
                  <a:txBody>
                    <a:bodyPr/>
                    <a:lstStyle/>
                    <a:p>
                      <a:pPr algn="ctr" fontAlgn="b"/>
                      <a:r>
                        <a:rPr lang="en-US" sz="1400" b="1" u="none" strike="noStrike" dirty="0">
                          <a:effectLst/>
                          <a:latin typeface="+mj-lt"/>
                        </a:rPr>
                        <a:t>2013</a:t>
                      </a:r>
                      <a:endParaRPr lang="en-US" sz="1400" b="1" i="0" u="none" strike="noStrike" dirty="0">
                        <a:solidFill>
                          <a:srgbClr val="000000"/>
                        </a:solidFill>
                        <a:effectLst/>
                        <a:latin typeface="+mj-lt"/>
                      </a:endParaRPr>
                    </a:p>
                  </a:txBody>
                  <a:tcPr marL="9525" marR="9525" marT="9525" marB="0" anchor="b"/>
                </a:tc>
                <a:tc>
                  <a:txBody>
                    <a:bodyPr/>
                    <a:lstStyle/>
                    <a:p>
                      <a:pPr algn="ctr" fontAlgn="b"/>
                      <a:r>
                        <a:rPr lang="en-US" sz="1400" b="1" u="none" strike="noStrike" dirty="0">
                          <a:effectLst/>
                          <a:latin typeface="+mj-lt"/>
                        </a:rPr>
                        <a:t>2014</a:t>
                      </a:r>
                      <a:endParaRPr lang="en-US" sz="1400" b="1" i="0" u="none" strike="noStrike" dirty="0">
                        <a:solidFill>
                          <a:srgbClr val="000000"/>
                        </a:solidFill>
                        <a:effectLst/>
                        <a:latin typeface="+mj-lt"/>
                      </a:endParaRPr>
                    </a:p>
                  </a:txBody>
                  <a:tcPr marL="9525" marR="9525" marT="9525" marB="0" anchor="b"/>
                </a:tc>
                <a:tc>
                  <a:txBody>
                    <a:bodyPr/>
                    <a:lstStyle/>
                    <a:p>
                      <a:pPr algn="ctr" fontAlgn="b"/>
                      <a:r>
                        <a:rPr lang="en-US" sz="1400" b="1" u="none" strike="noStrike" dirty="0">
                          <a:effectLst/>
                          <a:latin typeface="+mj-lt"/>
                        </a:rPr>
                        <a:t>Total</a:t>
                      </a:r>
                      <a:endParaRPr lang="en-US" sz="1400" b="1" i="0" u="none" strike="noStrike" dirty="0">
                        <a:solidFill>
                          <a:srgbClr val="000000"/>
                        </a:solidFill>
                        <a:effectLst/>
                        <a:latin typeface="+mj-lt"/>
                      </a:endParaRPr>
                    </a:p>
                  </a:txBody>
                  <a:tcPr marL="9525" marR="9525" marT="9525" marB="0" anchor="b"/>
                </a:tc>
              </a:tr>
              <a:tr h="252991">
                <a:tc>
                  <a:txBody>
                    <a:bodyPr/>
                    <a:lstStyle/>
                    <a:p>
                      <a:pPr algn="l" fontAlgn="b"/>
                      <a:r>
                        <a:rPr lang="en-US" sz="1400" b="1" i="0" u="none" strike="noStrike" dirty="0" smtClean="0">
                          <a:solidFill>
                            <a:srgbClr val="000000"/>
                          </a:solidFill>
                          <a:effectLst/>
                          <a:latin typeface="+mj-lt"/>
                        </a:rPr>
                        <a:t>Income/(Loss)</a:t>
                      </a:r>
                      <a:endParaRPr lang="en-US" sz="1400" b="1" i="0" u="none" strike="noStrike" dirty="0">
                        <a:solidFill>
                          <a:srgbClr val="000000"/>
                        </a:solidFill>
                        <a:effectLst/>
                        <a:latin typeface="+mj-lt"/>
                      </a:endParaRPr>
                    </a:p>
                  </a:txBody>
                  <a:tcPr marL="9525" marR="9525" marT="9525" marB="0" anchor="b"/>
                </a:tc>
                <a:tc>
                  <a:txBody>
                    <a:bodyPr/>
                    <a:lstStyle/>
                    <a:p>
                      <a:pPr algn="ctr" fontAlgn="ctr"/>
                      <a:r>
                        <a:rPr lang="en-US" sz="1400" u="none" strike="noStrike" kern="1200" dirty="0" smtClean="0">
                          <a:solidFill>
                            <a:schemeClr val="dk1"/>
                          </a:solidFill>
                          <a:effectLst/>
                          <a:latin typeface="+mj-lt"/>
                          <a:ea typeface="+mn-ea"/>
                          <a:cs typeface="+mn-cs"/>
                        </a:rPr>
                        <a:t> (100,000)</a:t>
                      </a:r>
                      <a:endParaRPr lang="en-US" sz="1400" b="0" i="0" u="none" strike="noStrike" dirty="0">
                        <a:solidFill>
                          <a:srgbClr val="000000"/>
                        </a:solidFill>
                        <a:effectLst/>
                        <a:latin typeface="+mj-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mj-lt"/>
                          <a:ea typeface="+mn-ea"/>
                          <a:cs typeface="+mn-cs"/>
                        </a:rPr>
                        <a:t>(200,000)</a:t>
                      </a:r>
                      <a:endParaRPr lang="en-US" sz="1400" b="0" i="0" u="none" strike="noStrike" kern="1200" dirty="0" smtClean="0">
                        <a:solidFill>
                          <a:srgbClr val="000000"/>
                        </a:solidFill>
                        <a:effectLst/>
                        <a:latin typeface="+mj-lt"/>
                        <a:ea typeface="+mn-ea"/>
                        <a:cs typeface="+mn-cs"/>
                      </a:endParaRPr>
                    </a:p>
                  </a:txBody>
                  <a:tcPr marL="9525" marR="9525" marT="9525" marB="0" anchor="ctr"/>
                </a:tc>
                <a:tc>
                  <a:txBody>
                    <a:bodyPr/>
                    <a:lstStyle/>
                    <a:p>
                      <a:pPr algn="ctr" fontAlgn="ctr"/>
                      <a:r>
                        <a:rPr lang="en-US" sz="1400" u="none" strike="noStrike" kern="1200" dirty="0" smtClean="0">
                          <a:solidFill>
                            <a:schemeClr val="dk1"/>
                          </a:solidFill>
                          <a:effectLst/>
                          <a:latin typeface="+mj-lt"/>
                          <a:ea typeface="+mn-ea"/>
                          <a:cs typeface="+mn-cs"/>
                        </a:rPr>
                        <a:t> (300,000)</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b="1" u="none" strike="noStrike" kern="1200" dirty="0" smtClean="0">
                          <a:solidFill>
                            <a:schemeClr val="dk1"/>
                          </a:solidFill>
                          <a:effectLst/>
                          <a:latin typeface="+mj-lt"/>
                          <a:ea typeface="+mn-ea"/>
                          <a:cs typeface="+mn-cs"/>
                        </a:rPr>
                        <a:t> (600,000)</a:t>
                      </a:r>
                      <a:endParaRPr lang="en-US" sz="1400" b="0" i="0" u="none" strike="noStrike" dirty="0">
                        <a:solidFill>
                          <a:srgbClr val="000000"/>
                        </a:solidFill>
                        <a:effectLst/>
                        <a:latin typeface="+mj-lt"/>
                      </a:endParaRPr>
                    </a:p>
                  </a:txBody>
                  <a:tcPr marL="9525" marR="9525" marT="9525" marB="0" anchor="ctr"/>
                </a:tc>
              </a:tr>
              <a:tr h="252991">
                <a:tc>
                  <a:txBody>
                    <a:bodyPr/>
                    <a:lstStyle/>
                    <a:p>
                      <a:pPr algn="l" fontAlgn="b"/>
                      <a:r>
                        <a:rPr lang="en-US" sz="1400" b="1" u="none" strike="noStrike" dirty="0">
                          <a:effectLst/>
                          <a:latin typeface="+mj-lt"/>
                        </a:rPr>
                        <a:t>BAP %</a:t>
                      </a:r>
                      <a:endParaRPr lang="en-US" sz="1400" b="1" i="0" u="none" strike="noStrike" dirty="0">
                        <a:solidFill>
                          <a:srgbClr val="000000"/>
                        </a:solidFill>
                        <a:effectLst/>
                        <a:latin typeface="+mj-lt"/>
                      </a:endParaRPr>
                    </a:p>
                  </a:txBody>
                  <a:tcPr marL="9525" marR="9525" marT="9525" marB="0" anchor="b"/>
                </a:tc>
                <a:tc>
                  <a:txBody>
                    <a:bodyPr/>
                    <a:lstStyle/>
                    <a:p>
                      <a:pPr algn="ctr" fontAlgn="ctr"/>
                      <a:r>
                        <a:rPr lang="en-US" sz="1400" u="none" strike="noStrike" dirty="0">
                          <a:effectLst/>
                          <a:latin typeface="+mj-lt"/>
                        </a:rPr>
                        <a:t>10%</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u="none" strike="noStrike" dirty="0">
                          <a:effectLst/>
                          <a:latin typeface="+mj-lt"/>
                        </a:rPr>
                        <a:t>30%</a:t>
                      </a:r>
                      <a:endParaRPr lang="en-US" sz="1400" b="0" i="0" u="none" strike="noStrike" dirty="0">
                        <a:solidFill>
                          <a:srgbClr val="000000"/>
                        </a:solidFill>
                        <a:effectLst/>
                        <a:latin typeface="+mj-lt"/>
                      </a:endParaRPr>
                    </a:p>
                  </a:txBody>
                  <a:tcPr marL="9525" marR="9525" marT="9525" marB="0" anchor="ctr"/>
                </a:tc>
                <a:tc>
                  <a:txBody>
                    <a:bodyPr/>
                    <a:lstStyle/>
                    <a:p>
                      <a:pPr algn="ctr" fontAlgn="ctr"/>
                      <a:r>
                        <a:rPr lang="en-US" sz="1400" u="none" strike="noStrike" dirty="0">
                          <a:effectLst/>
                          <a:latin typeface="+mj-lt"/>
                        </a:rPr>
                        <a:t>50%</a:t>
                      </a:r>
                      <a:endParaRPr lang="en-US" sz="1400" b="0" i="0" u="none" strike="noStrike" dirty="0">
                        <a:solidFill>
                          <a:srgbClr val="000000"/>
                        </a:solidFill>
                        <a:effectLst/>
                        <a:latin typeface="+mj-lt"/>
                      </a:endParaRPr>
                    </a:p>
                  </a:txBody>
                  <a:tcPr marL="9525" marR="9525" marT="9525" marB="0" anchor="ctr"/>
                </a:tc>
                <a:tc>
                  <a:txBody>
                    <a:bodyPr/>
                    <a:lstStyle/>
                    <a:p>
                      <a:pPr algn="ctr" fontAlgn="ctr"/>
                      <a:endParaRPr lang="en-US" sz="1400" b="0" i="0" u="none" strike="noStrike" dirty="0">
                        <a:solidFill>
                          <a:srgbClr val="000000"/>
                        </a:solidFill>
                        <a:effectLst/>
                        <a:latin typeface="+mj-lt"/>
                      </a:endParaRPr>
                    </a:p>
                  </a:txBody>
                  <a:tcPr marL="9525" marR="9525" marT="9525" marB="0" anchor="ctr"/>
                </a:tc>
              </a:tr>
              <a:tr h="252991">
                <a:tc>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l" fontAlgn="b"/>
                      <a:endParaRPr lang="en-US" sz="1400" b="0" i="0" u="none" strike="noStrike" dirty="0">
                        <a:solidFill>
                          <a:srgbClr val="000000"/>
                        </a:solidFill>
                        <a:effectLst/>
                        <a:latin typeface="+mj-lt"/>
                      </a:endParaRPr>
                    </a:p>
                  </a:txBody>
                  <a:tcPr marL="9525" marR="9525" marT="9525" marB="0" anchor="b"/>
                </a:tc>
              </a:tr>
              <a:tr h="252991">
                <a:tc>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l" fontAlgn="b"/>
                      <a:endParaRPr lang="en-US" sz="1400" b="0" i="0" u="none" strike="noStrike" dirty="0">
                        <a:solidFill>
                          <a:srgbClr val="000000"/>
                        </a:solidFill>
                        <a:effectLst/>
                        <a:latin typeface="+mj-lt"/>
                      </a:endParaRPr>
                    </a:p>
                  </a:txBody>
                  <a:tcPr marL="9525" marR="9525" marT="9525" marB="0" anchor="b"/>
                </a:tc>
              </a:tr>
              <a:tr h="495171">
                <a:tc gridSpan="5">
                  <a:txBody>
                    <a:bodyPr/>
                    <a:lstStyle/>
                    <a:p>
                      <a:pPr algn="l" fontAlgn="t"/>
                      <a:r>
                        <a:rPr lang="en-US" sz="1500" b="1" u="sng" strike="noStrike" dirty="0">
                          <a:effectLst/>
                          <a:latin typeface="+mj-lt"/>
                        </a:rPr>
                        <a:t>Step 1</a:t>
                      </a:r>
                      <a:r>
                        <a:rPr lang="en-US" sz="1500" b="0" u="none" strike="noStrike" dirty="0">
                          <a:effectLst/>
                          <a:latin typeface="+mj-lt"/>
                        </a:rPr>
                        <a:t>:</a:t>
                      </a:r>
                      <a:r>
                        <a:rPr lang="en-US" sz="1500" b="1" u="none" strike="noStrike" dirty="0">
                          <a:effectLst/>
                          <a:latin typeface="+mj-lt"/>
                        </a:rPr>
                        <a:t> </a:t>
                      </a:r>
                      <a:r>
                        <a:rPr lang="en-US" sz="1500" u="none" strike="noStrike" dirty="0">
                          <a:effectLst/>
                          <a:latin typeface="+mj-lt"/>
                        </a:rPr>
                        <a:t>Assuming no federal limits are imposed, X Corp's total unabsorbed NOL is (600,000).</a:t>
                      </a:r>
                      <a:endParaRPr lang="en-US" sz="1500" b="0" i="0" u="none" strike="noStrike" dirty="0">
                        <a:solidFill>
                          <a:srgbClr val="000000"/>
                        </a:solidFill>
                        <a:effectLst/>
                        <a:latin typeface="+mj-lt"/>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37351">
                <a:tc gridSpan="5">
                  <a:txBody>
                    <a:bodyPr/>
                    <a:lstStyle/>
                    <a:p>
                      <a:pPr algn="l" fontAlgn="t"/>
                      <a:r>
                        <a:rPr lang="en-US" sz="1500" b="1" u="sng" strike="noStrike" dirty="0">
                          <a:effectLst/>
                          <a:latin typeface="+mj-lt"/>
                        </a:rPr>
                        <a:t>Step 2</a:t>
                      </a:r>
                      <a:r>
                        <a:rPr lang="en-US" sz="1500" b="0" u="none" strike="noStrike" dirty="0">
                          <a:effectLst/>
                          <a:latin typeface="+mj-lt"/>
                        </a:rPr>
                        <a:t>:</a:t>
                      </a:r>
                      <a:r>
                        <a:rPr lang="en-US" sz="1500" b="1" u="none" strike="noStrike" dirty="0">
                          <a:effectLst/>
                          <a:latin typeface="+mj-lt"/>
                        </a:rPr>
                        <a:t> </a:t>
                      </a:r>
                      <a:r>
                        <a:rPr lang="en-US" sz="1500" u="none" strike="noStrike" dirty="0">
                          <a:effectLst/>
                          <a:latin typeface="+mj-lt"/>
                        </a:rPr>
                        <a:t>X Corp's total unabsorbed NOL of (600,000) is multiplied by the base year (2014) apportionment percentage (50%) = (300,000).</a:t>
                      </a:r>
                      <a:endParaRPr lang="en-US" sz="1500" b="0" i="0" u="none" strike="noStrike" dirty="0">
                        <a:solidFill>
                          <a:srgbClr val="000000"/>
                        </a:solidFill>
                        <a:effectLst/>
                        <a:latin typeface="+mj-lt"/>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37351">
                <a:tc gridSpan="5">
                  <a:txBody>
                    <a:bodyPr/>
                    <a:lstStyle/>
                    <a:p>
                      <a:pPr algn="l" fontAlgn="t"/>
                      <a:r>
                        <a:rPr lang="en-US" sz="1500" b="1" u="sng" strike="noStrike" dirty="0">
                          <a:effectLst/>
                          <a:latin typeface="+mj-lt"/>
                        </a:rPr>
                        <a:t>Step 3</a:t>
                      </a:r>
                      <a:r>
                        <a:rPr lang="en-US" sz="1500" u="none" strike="noStrike" dirty="0">
                          <a:effectLst/>
                          <a:latin typeface="+mj-lt"/>
                        </a:rPr>
                        <a:t>: The product from Step 2 is multiplied by the taxpayer's base year (2014) tax rate (7.1%) = (21,300).</a:t>
                      </a:r>
                      <a:endParaRPr lang="en-US" sz="1500" b="0" i="0" u="none" strike="noStrike" dirty="0">
                        <a:solidFill>
                          <a:srgbClr val="000000"/>
                        </a:solidFill>
                        <a:effectLst/>
                        <a:latin typeface="+mj-lt"/>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5171">
                <a:tc gridSpan="5">
                  <a:txBody>
                    <a:bodyPr/>
                    <a:lstStyle/>
                    <a:p>
                      <a:pPr algn="l" fontAlgn="t"/>
                      <a:r>
                        <a:rPr lang="en-US" sz="1500" b="1" u="sng" strike="noStrike" dirty="0">
                          <a:effectLst/>
                          <a:latin typeface="+mj-lt"/>
                        </a:rPr>
                        <a:t>Step 4</a:t>
                      </a:r>
                      <a:r>
                        <a:rPr lang="en-US" sz="1500" u="none" strike="noStrike" dirty="0">
                          <a:effectLst/>
                          <a:latin typeface="+mj-lt"/>
                        </a:rPr>
                        <a:t>: The product from Step 3 is divided by 6.5% = (327,692).  This is X Corp's PNOL pool.</a:t>
                      </a:r>
                      <a:endParaRPr lang="en-US" sz="1500" b="0" i="0" u="none" strike="noStrike" dirty="0">
                        <a:solidFill>
                          <a:srgbClr val="000000"/>
                        </a:solidFill>
                        <a:effectLst/>
                        <a:latin typeface="+mj-lt"/>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Date Placeholder 4"/>
          <p:cNvSpPr>
            <a:spLocks noGrp="1"/>
          </p:cNvSpPr>
          <p:nvPr>
            <p:ph type="dt" sz="half" idx="16"/>
          </p:nvPr>
        </p:nvSpPr>
        <p:spPr/>
        <p:txBody>
          <a:bodyPr/>
          <a:lstStyle/>
          <a:p>
            <a:r>
              <a:rPr lang="en-US" smtClean="0"/>
              <a:t>June 14, 2017</a:t>
            </a:r>
            <a:endParaRPr lang="en-US" dirty="0"/>
          </a:p>
        </p:txBody>
      </p:sp>
      <p:sp>
        <p:nvSpPr>
          <p:cNvPr id="6" name="Slide Number Placeholder 5"/>
          <p:cNvSpPr>
            <a:spLocks noGrp="1"/>
          </p:cNvSpPr>
          <p:nvPr>
            <p:ph type="sldNum" sz="quarter" idx="18"/>
          </p:nvPr>
        </p:nvSpPr>
        <p:spPr/>
        <p:txBody>
          <a:bodyPr/>
          <a:lstStyle/>
          <a:p>
            <a:pPr>
              <a:defRPr/>
            </a:pPr>
            <a:r>
              <a:rPr lang="en-GB" smtClean="0"/>
              <a:t> </a:t>
            </a:r>
            <a:fld id="{6B22BB8E-5BF0-42CE-A011-AD609F148EE5}" type="slidenum">
              <a:rPr lang="en-GB" smtClean="0"/>
              <a:pPr>
                <a:defRPr/>
              </a:pPr>
              <a:t>55</a:t>
            </a:fld>
            <a:endParaRPr lang="en-GB" dirty="0"/>
          </a:p>
        </p:txBody>
      </p:sp>
      <p:sp>
        <p:nvSpPr>
          <p:cNvPr id="8" name="Footer Placeholder 7"/>
          <p:cNvSpPr>
            <a:spLocks noGrp="1"/>
          </p:cNvSpPr>
          <p:nvPr>
            <p:ph type="ftr" sz="quarter" idx="17"/>
          </p:nvPr>
        </p:nvSpPr>
        <p:spPr/>
        <p:txBody>
          <a:bodyPr/>
          <a:lstStyle/>
          <a:p>
            <a:pPr>
              <a:defRPr/>
            </a:pPr>
            <a:r>
              <a:rPr lang="en-GB" smtClean="0"/>
              <a:t>UC Davis Summer Tax Institute</a:t>
            </a:r>
            <a:endParaRPr lang="en-GB" dirty="0"/>
          </a:p>
        </p:txBody>
      </p:sp>
    </p:spTree>
    <p:extLst>
      <p:ext uri="{BB962C8B-B14F-4D97-AF65-F5344CB8AC3E}">
        <p14:creationId xmlns:p14="http://schemas.microsoft.com/office/powerpoint/2010/main" val="14024965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530225" y="1600200"/>
            <a:ext cx="8077200" cy="4419600"/>
          </a:xfrm>
        </p:spPr>
        <p:txBody>
          <a:bodyPr/>
          <a:lstStyle/>
          <a:p>
            <a:pPr marL="0" lvl="1" indent="0">
              <a:buNone/>
            </a:pPr>
            <a:r>
              <a:rPr lang="en-US" b="1" i="1" dirty="0"/>
              <a:t>In the Matter of the Petition of TD Holdings II, Inc.</a:t>
            </a:r>
            <a:r>
              <a:rPr lang="en-US" b="1" dirty="0"/>
              <a:t>, State of New York Tax Appeals Tribunal, No. 825329, April 7, 2016</a:t>
            </a:r>
          </a:p>
          <a:p>
            <a:pPr lvl="1"/>
            <a:r>
              <a:rPr lang="en-US" sz="1700" dirty="0"/>
              <a:t>The New York Tax Appeals Tribunal reversed an administrative law judge (ALJ) determination and found that a taxpayer was required to utilize a net operating loss (NOL) deduction to reduce its entire net income for New York bank franchise tax purposes in a year when the tax was measured on a base other than entire net income.</a:t>
            </a:r>
          </a:p>
          <a:p>
            <a:pPr lvl="1"/>
            <a:r>
              <a:rPr lang="en-US" sz="1700" dirty="0"/>
              <a:t>In so ruling, the Tribunal concluded that the state law in effect for the years at issue requires that entire net income, inclusive of applicable net operating losses, be computed whether or not tax is actually paid on the base of net income.</a:t>
            </a:r>
          </a:p>
          <a:p>
            <a:pPr lvl="1"/>
            <a:r>
              <a:rPr lang="en-US" sz="1700" dirty="0"/>
              <a:t>Taxpayers with NOL carryforwards that may have paid tax on an alternative base in prior years should carefully review their unabsorbed New York NOL carryforward balance, especially in years when tax was paid on an alternative base.  With tax reform starting in the 2015 tax year, the NOL carryover calculation is of particular concern when determining the carryovers available for purposes of the PNOL conversion subtraction</a:t>
            </a:r>
            <a:r>
              <a:rPr lang="en-US" sz="1700" dirty="0" smtClean="0"/>
              <a:t>.</a:t>
            </a:r>
            <a:endParaRPr lang="en-US" sz="1700" dirty="0"/>
          </a:p>
        </p:txBody>
      </p:sp>
      <p:sp>
        <p:nvSpPr>
          <p:cNvPr id="3" name="Title 2"/>
          <p:cNvSpPr>
            <a:spLocks noGrp="1"/>
          </p:cNvSpPr>
          <p:nvPr>
            <p:ph type="title"/>
          </p:nvPr>
        </p:nvSpPr>
        <p:spPr/>
        <p:txBody>
          <a:bodyPr/>
          <a:lstStyle/>
          <a:p>
            <a:r>
              <a:rPr lang="en-GB" dirty="0"/>
              <a:t>Advanced Income Tax Track </a:t>
            </a:r>
            <a:br>
              <a:rPr lang="en-GB" dirty="0"/>
            </a:br>
            <a:r>
              <a:rPr lang="en-IN" b="0" i="0" dirty="0"/>
              <a:t>State Modifications – Typical Subtraction Modifications</a:t>
            </a:r>
            <a:endParaRPr lang="en-US" dirty="0"/>
          </a:p>
        </p:txBody>
      </p:sp>
      <p:sp>
        <p:nvSpPr>
          <p:cNvPr id="4" name="Date Placeholder 3"/>
          <p:cNvSpPr>
            <a:spLocks noGrp="1"/>
          </p:cNvSpPr>
          <p:nvPr>
            <p:ph type="dt" sz="half" idx="16"/>
          </p:nvPr>
        </p:nvSpPr>
        <p:spPr/>
        <p:txBody>
          <a:bodyPr/>
          <a:lstStyle/>
          <a:p>
            <a:r>
              <a:rPr lang="en-US" smtClean="0"/>
              <a:t>June 14, 2017</a:t>
            </a:r>
            <a:endParaRPr lang="en-US" dirty="0"/>
          </a:p>
        </p:txBody>
      </p:sp>
      <p:sp>
        <p:nvSpPr>
          <p:cNvPr id="5" name="Footer Placeholder 4"/>
          <p:cNvSpPr>
            <a:spLocks noGrp="1"/>
          </p:cNvSpPr>
          <p:nvPr>
            <p:ph type="ftr" sz="quarter" idx="17"/>
          </p:nvPr>
        </p:nvSpPr>
        <p:spPr/>
        <p:txBody>
          <a:bodyPr/>
          <a:lstStyle/>
          <a:p>
            <a:pPr>
              <a:defRPr/>
            </a:pPr>
            <a:r>
              <a:rPr lang="en-GB" dirty="0"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r>
              <a:rPr lang="en-GB" smtClean="0"/>
              <a:t> </a:t>
            </a:r>
            <a:fld id="{6B22BB8E-5BF0-42CE-A011-AD609F148EE5}" type="slidenum">
              <a:rPr lang="en-GB" smtClean="0"/>
              <a:pPr>
                <a:defRPr/>
              </a:pPr>
              <a:t>56</a:t>
            </a:fld>
            <a:endParaRPr lang="en-GB" dirty="0"/>
          </a:p>
        </p:txBody>
      </p:sp>
    </p:spTree>
    <p:extLst>
      <p:ext uri="{BB962C8B-B14F-4D97-AF65-F5344CB8AC3E}">
        <p14:creationId xmlns:p14="http://schemas.microsoft.com/office/powerpoint/2010/main" val="4304075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pPr marL="0" lvl="1" indent="0">
              <a:buNone/>
            </a:pPr>
            <a:r>
              <a:rPr lang="en-US" i="1" dirty="0"/>
              <a:t>In the Matter of </a:t>
            </a:r>
            <a:r>
              <a:rPr lang="en-US" i="1" dirty="0" err="1"/>
              <a:t>Plasmanet</a:t>
            </a:r>
            <a:r>
              <a:rPr lang="en-US" i="1" dirty="0"/>
              <a:t>, Inc., </a:t>
            </a:r>
            <a:r>
              <a:rPr lang="en-US" dirty="0"/>
              <a:t>NYC </a:t>
            </a:r>
            <a:r>
              <a:rPr lang="en-US" dirty="0" smtClean="0"/>
              <a:t>TAT, TAT (E) 12-17(GC</a:t>
            </a:r>
            <a:r>
              <a:rPr lang="en-US" dirty="0"/>
              <a:t>), </a:t>
            </a:r>
            <a:r>
              <a:rPr lang="en-US" dirty="0" smtClean="0"/>
              <a:t>January 20, 2017</a:t>
            </a:r>
            <a:endParaRPr lang="en-US" b="1" dirty="0"/>
          </a:p>
          <a:p>
            <a:pPr lvl="2">
              <a:buFont typeface="Arial" panose="020B0604020202020204" pitchFamily="34" charset="0"/>
              <a:buChar char="•"/>
            </a:pPr>
            <a:r>
              <a:rPr lang="en-US" dirty="0" smtClean="0"/>
              <a:t>The NYC TAT upheld the DOF’s application of the “same source year rule”, that requires that the NYC NOL deducted must have its source from the same loss year as the NOL deducted for federal tax purposes.  Due to the differing amounts of NYC and federal NOLs, this can produce limitations on the amount of NYC NOL deducted in addition to the limitation that the NOL deducted not exceed the federal deduction.  </a:t>
            </a:r>
          </a:p>
          <a:p>
            <a:pPr lvl="2">
              <a:buFont typeface="Arial" panose="020B0604020202020204" pitchFamily="34" charset="0"/>
              <a:buChar char="•"/>
            </a:pPr>
            <a:r>
              <a:rPr lang="en-US" dirty="0" smtClean="0"/>
              <a:t>The NYC TAT rejected the DOF’s SOL related argument and allowed NOL carryovers to be increased by charitable contributions not originally deducted due to income limitations on the originally filed returns.  </a:t>
            </a:r>
          </a:p>
          <a:p>
            <a:pPr lvl="2">
              <a:buFont typeface="Arial" panose="020B0604020202020204" pitchFamily="34" charset="0"/>
              <a:buChar char="•"/>
            </a:pPr>
            <a:r>
              <a:rPr lang="en-US" dirty="0" smtClean="0"/>
              <a:t>Note that for the years at issue NY State had similar provisions.</a:t>
            </a:r>
            <a:endParaRPr lang="en-US" dirty="0"/>
          </a:p>
          <a:p>
            <a:endParaRPr lang="en-US" dirty="0"/>
          </a:p>
        </p:txBody>
      </p:sp>
      <p:sp>
        <p:nvSpPr>
          <p:cNvPr id="3" name="Title 2"/>
          <p:cNvSpPr>
            <a:spLocks noGrp="1"/>
          </p:cNvSpPr>
          <p:nvPr>
            <p:ph type="title"/>
          </p:nvPr>
        </p:nvSpPr>
        <p:spPr/>
        <p:txBody>
          <a:bodyPr/>
          <a:lstStyle/>
          <a:p>
            <a:r>
              <a:rPr lang="en-GB" dirty="0"/>
              <a:t>Advanced Income Tax Track </a:t>
            </a:r>
            <a:br>
              <a:rPr lang="en-GB" dirty="0"/>
            </a:br>
            <a:r>
              <a:rPr lang="en-IN" b="0" i="0" dirty="0"/>
              <a:t>State Modifications – Typical Subtraction Modifications</a:t>
            </a:r>
            <a:endParaRPr lang="en-US" dirty="0"/>
          </a:p>
        </p:txBody>
      </p:sp>
      <p:sp>
        <p:nvSpPr>
          <p:cNvPr id="4" name="Date Placeholder 3"/>
          <p:cNvSpPr>
            <a:spLocks noGrp="1"/>
          </p:cNvSpPr>
          <p:nvPr>
            <p:ph type="dt" sz="half" idx="16"/>
          </p:nvPr>
        </p:nvSpPr>
        <p:spPr/>
        <p:txBody>
          <a:bodyPr/>
          <a:lstStyle/>
          <a:p>
            <a:r>
              <a:rPr lang="en-US" smtClean="0"/>
              <a:t>June 14, 2017</a:t>
            </a:r>
            <a:endParaRPr lang="en-US" dirty="0"/>
          </a:p>
        </p:txBody>
      </p:sp>
      <p:sp>
        <p:nvSpPr>
          <p:cNvPr id="5" name="Footer Placeholder 4"/>
          <p:cNvSpPr>
            <a:spLocks noGrp="1"/>
          </p:cNvSpPr>
          <p:nvPr>
            <p:ph type="ftr" sz="quarter" idx="17"/>
          </p:nvPr>
        </p:nvSpPr>
        <p:spPr/>
        <p:txBody>
          <a:bodyPr/>
          <a:lstStyle/>
          <a:p>
            <a:pPr>
              <a:defRPr/>
            </a:pPr>
            <a:r>
              <a:rPr lang="en-GB"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r>
              <a:rPr lang="en-GB" smtClean="0"/>
              <a:t> </a:t>
            </a:r>
            <a:fld id="{6B22BB8E-5BF0-42CE-A011-AD609F148EE5}" type="slidenum">
              <a:rPr lang="en-GB" smtClean="0"/>
              <a:pPr>
                <a:defRPr/>
              </a:pPr>
              <a:t>57</a:t>
            </a:fld>
            <a:endParaRPr lang="en-GB" dirty="0"/>
          </a:p>
        </p:txBody>
      </p:sp>
    </p:spTree>
    <p:extLst>
      <p:ext uri="{BB962C8B-B14F-4D97-AF65-F5344CB8AC3E}">
        <p14:creationId xmlns:p14="http://schemas.microsoft.com/office/powerpoint/2010/main" val="1559333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pPr marL="0" lvl="1" indent="0">
              <a:buNone/>
            </a:pPr>
            <a:r>
              <a:rPr lang="en-GB" i="1" dirty="0" err="1"/>
              <a:t>Hillenga</a:t>
            </a:r>
            <a:r>
              <a:rPr lang="en-GB" i="1" dirty="0"/>
              <a:t> v. Department of </a:t>
            </a:r>
            <a:r>
              <a:rPr lang="en-GB" i="1" dirty="0" err="1"/>
              <a:t>Revenye</a:t>
            </a:r>
            <a:r>
              <a:rPr lang="en-GB" i="1" dirty="0"/>
              <a:t>, </a:t>
            </a:r>
            <a:r>
              <a:rPr lang="en-GB" dirty="0"/>
              <a:t>Ore. Sup. Ct.,  No. SC S062603, November 13, 2015</a:t>
            </a:r>
            <a:endParaRPr lang="en-US" dirty="0"/>
          </a:p>
          <a:p>
            <a:pPr lvl="1"/>
            <a:r>
              <a:rPr lang="en-GB" dirty="0"/>
              <a:t>T</a:t>
            </a:r>
            <a:r>
              <a:rPr lang="en-US" dirty="0"/>
              <a:t>he Oregon Supreme Court concluded that the statute of limitations does not bar review of a net operating loss carryover applied in an open tax year. </a:t>
            </a:r>
          </a:p>
          <a:p>
            <a:pPr lvl="1"/>
            <a:r>
              <a:rPr lang="en-US" dirty="0"/>
              <a:t>By attempting to carry over their 2004 net operating loss to apply against their 2006 tax liability, the taxpayers put the validity of their 2004 net operating loss at issue.  </a:t>
            </a:r>
          </a:p>
          <a:p>
            <a:pPr lvl="1"/>
            <a:r>
              <a:rPr lang="en-US" dirty="0"/>
              <a:t>Because the Oregon Department of Revenue was not trying to assess a deficiency for 2004, the statute of limitations did not apply. </a:t>
            </a:r>
          </a:p>
          <a:p>
            <a:endParaRPr lang="en-US" dirty="0"/>
          </a:p>
        </p:txBody>
      </p:sp>
      <p:sp>
        <p:nvSpPr>
          <p:cNvPr id="3" name="Title 2"/>
          <p:cNvSpPr>
            <a:spLocks noGrp="1"/>
          </p:cNvSpPr>
          <p:nvPr>
            <p:ph type="title"/>
          </p:nvPr>
        </p:nvSpPr>
        <p:spPr/>
        <p:txBody>
          <a:bodyPr/>
          <a:lstStyle/>
          <a:p>
            <a:r>
              <a:rPr lang="en-GB" dirty="0"/>
              <a:t>Advanced Income Tax Track </a:t>
            </a:r>
            <a:br>
              <a:rPr lang="en-GB" dirty="0"/>
            </a:br>
            <a:r>
              <a:rPr lang="en-IN" b="0" i="0" dirty="0"/>
              <a:t>State Modifications – Typical Subtraction Modifications</a:t>
            </a:r>
            <a:endParaRPr lang="en-US" dirty="0"/>
          </a:p>
        </p:txBody>
      </p:sp>
      <p:sp>
        <p:nvSpPr>
          <p:cNvPr id="4" name="Date Placeholder 3"/>
          <p:cNvSpPr>
            <a:spLocks noGrp="1"/>
          </p:cNvSpPr>
          <p:nvPr>
            <p:ph type="dt" sz="half" idx="16"/>
          </p:nvPr>
        </p:nvSpPr>
        <p:spPr/>
        <p:txBody>
          <a:bodyPr/>
          <a:lstStyle/>
          <a:p>
            <a:r>
              <a:rPr lang="en-US" smtClean="0"/>
              <a:t>June 14, 2017</a:t>
            </a:r>
            <a:endParaRPr lang="en-US" dirty="0"/>
          </a:p>
        </p:txBody>
      </p:sp>
      <p:sp>
        <p:nvSpPr>
          <p:cNvPr id="5" name="Footer Placeholder 4"/>
          <p:cNvSpPr>
            <a:spLocks noGrp="1"/>
          </p:cNvSpPr>
          <p:nvPr>
            <p:ph type="ftr" sz="quarter" idx="17"/>
          </p:nvPr>
        </p:nvSpPr>
        <p:spPr/>
        <p:txBody>
          <a:bodyPr/>
          <a:lstStyle/>
          <a:p>
            <a:pPr>
              <a:defRPr/>
            </a:pPr>
            <a:r>
              <a:rPr lang="en-GB"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r>
              <a:rPr lang="en-GB" dirty="0" smtClean="0"/>
              <a:t> </a:t>
            </a:r>
            <a:fld id="{6B22BB8E-5BF0-42CE-A011-AD609F148EE5}" type="slidenum">
              <a:rPr lang="en-GB" smtClean="0"/>
              <a:pPr>
                <a:defRPr/>
              </a:pPr>
              <a:t>58</a:t>
            </a:fld>
            <a:endParaRPr lang="en-GB" dirty="0"/>
          </a:p>
        </p:txBody>
      </p:sp>
    </p:spTree>
    <p:extLst>
      <p:ext uri="{BB962C8B-B14F-4D97-AF65-F5344CB8AC3E}">
        <p14:creationId xmlns:p14="http://schemas.microsoft.com/office/powerpoint/2010/main" val="30440540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pPr marL="0" lvl="1" indent="0">
              <a:buNone/>
            </a:pPr>
            <a:r>
              <a:rPr lang="en-GB" i="1" dirty="0"/>
              <a:t>Nextel Communications of the Mid-Atlantic, Inc., v. Commonwealth of Pennsylvania,  </a:t>
            </a:r>
            <a:r>
              <a:rPr lang="en-GB" dirty="0"/>
              <a:t>Pa. Commonwealth Court, No, 98 F.R. 2012, November 23, 2015</a:t>
            </a:r>
            <a:endParaRPr lang="en-US" dirty="0"/>
          </a:p>
          <a:p>
            <a:pPr marL="342900" indent="-342900">
              <a:buFont typeface="Arial" panose="020B0604020202020204" pitchFamily="34" charset="0"/>
              <a:buChar char="•"/>
            </a:pPr>
            <a:r>
              <a:rPr lang="en-US" sz="1600" dirty="0"/>
              <a:t>The Commonwealth Court of Pennsylvania held that the net loss carryover (NLC) deduction allowed for purposes of the Pennsylvania corporate net income (CNI) tax, as applied to Nextel Communications, violates the Uniformity Clause of the Pennsylvania Constitution.  </a:t>
            </a:r>
          </a:p>
          <a:p>
            <a:pPr marL="342900" indent="-342900">
              <a:buFont typeface="Arial" panose="020B0604020202020204" pitchFamily="34" charset="0"/>
              <a:buChar char="•"/>
            </a:pPr>
            <a:r>
              <a:rPr lang="en-US" sz="1600" dirty="0"/>
              <a:t>The court concluded the NLC deduction creates classes of taxpayers according to their taxable income.  </a:t>
            </a:r>
          </a:p>
          <a:p>
            <a:pPr marL="342900" indent="-342900">
              <a:buFont typeface="Arial" panose="020B0604020202020204" pitchFamily="34" charset="0"/>
              <a:buChar char="•"/>
            </a:pPr>
            <a:r>
              <a:rPr lang="en-US" sz="1600" dirty="0"/>
              <a:t>Taxpayers with taxable income in excess of $3 million could not reduce their CNI liability to zero whereas similarly-situated taxpayers with $3 million or less in taxable income could reduce their CNI liability to zero. </a:t>
            </a:r>
          </a:p>
          <a:p>
            <a:pPr marL="342900" indent="-342900">
              <a:buFont typeface="Arial" panose="020B0604020202020204" pitchFamily="34" charset="0"/>
              <a:buChar char="•"/>
            </a:pPr>
            <a:r>
              <a:rPr lang="en-US" sz="1600" dirty="0"/>
              <a:t>The court found such classification unreasonable and not related to any legitimate state purpose. </a:t>
            </a:r>
            <a:endParaRPr lang="en-US" sz="1600" dirty="0" smtClean="0"/>
          </a:p>
          <a:p>
            <a:endParaRPr lang="en-US" dirty="0"/>
          </a:p>
        </p:txBody>
      </p:sp>
      <p:sp>
        <p:nvSpPr>
          <p:cNvPr id="3" name="Title 2"/>
          <p:cNvSpPr>
            <a:spLocks noGrp="1"/>
          </p:cNvSpPr>
          <p:nvPr>
            <p:ph type="title"/>
          </p:nvPr>
        </p:nvSpPr>
        <p:spPr/>
        <p:txBody>
          <a:bodyPr/>
          <a:lstStyle/>
          <a:p>
            <a:r>
              <a:rPr lang="en-GB" dirty="0"/>
              <a:t>Advanced Income Tax Track </a:t>
            </a:r>
            <a:br>
              <a:rPr lang="en-GB" dirty="0"/>
            </a:br>
            <a:r>
              <a:rPr lang="en-IN" b="0" i="0" dirty="0"/>
              <a:t>State Modifications – Typical Subtraction Modifications</a:t>
            </a:r>
            <a:endParaRPr lang="en-US" dirty="0"/>
          </a:p>
        </p:txBody>
      </p:sp>
      <p:sp>
        <p:nvSpPr>
          <p:cNvPr id="4" name="Date Placeholder 3"/>
          <p:cNvSpPr>
            <a:spLocks noGrp="1"/>
          </p:cNvSpPr>
          <p:nvPr>
            <p:ph type="dt" sz="half" idx="16"/>
          </p:nvPr>
        </p:nvSpPr>
        <p:spPr/>
        <p:txBody>
          <a:bodyPr/>
          <a:lstStyle/>
          <a:p>
            <a:r>
              <a:rPr lang="en-US" smtClean="0"/>
              <a:t>June 14, 2017</a:t>
            </a:r>
            <a:endParaRPr lang="en-US" dirty="0"/>
          </a:p>
        </p:txBody>
      </p:sp>
      <p:sp>
        <p:nvSpPr>
          <p:cNvPr id="5" name="Footer Placeholder 4"/>
          <p:cNvSpPr>
            <a:spLocks noGrp="1"/>
          </p:cNvSpPr>
          <p:nvPr>
            <p:ph type="ftr" sz="quarter" idx="17"/>
          </p:nvPr>
        </p:nvSpPr>
        <p:spPr/>
        <p:txBody>
          <a:bodyPr/>
          <a:lstStyle/>
          <a:p>
            <a:pPr>
              <a:defRPr/>
            </a:pPr>
            <a:r>
              <a:rPr lang="en-GB"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r>
              <a:rPr lang="en-GB" smtClean="0"/>
              <a:t> </a:t>
            </a:r>
            <a:fld id="{6B22BB8E-5BF0-42CE-A011-AD609F148EE5}" type="slidenum">
              <a:rPr lang="en-GB" smtClean="0"/>
              <a:pPr>
                <a:defRPr/>
              </a:pPr>
              <a:t>59</a:t>
            </a:fld>
            <a:endParaRPr lang="en-GB" dirty="0"/>
          </a:p>
        </p:txBody>
      </p:sp>
    </p:spTree>
    <p:extLst>
      <p:ext uri="{BB962C8B-B14F-4D97-AF65-F5344CB8AC3E}">
        <p14:creationId xmlns:p14="http://schemas.microsoft.com/office/powerpoint/2010/main" val="67371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IN" dirty="0" smtClean="0"/>
              <a:t>Further complications arise due to differences between federal and State filing methodology and the need to </a:t>
            </a:r>
            <a:r>
              <a:rPr lang="en-IN" dirty="0" err="1" smtClean="0"/>
              <a:t>redetermine</a:t>
            </a:r>
            <a:r>
              <a:rPr lang="en-IN" dirty="0" smtClean="0"/>
              <a:t> FTI on a “pro forma” basis which is consistent with the state filing method (e.g. Separate filing, nexus combined, domestic/water’s edge combination or worldwide combination).</a:t>
            </a:r>
          </a:p>
          <a:p>
            <a:pPr lvl="1"/>
            <a:r>
              <a:rPr lang="en-IN" dirty="0" smtClean="0"/>
              <a:t>Various modifications are made to the FTI base in arriving at State net income, after which allocation and apportionment is typically applied. </a:t>
            </a:r>
          </a:p>
          <a:p>
            <a:pPr lvl="1"/>
            <a:r>
              <a:rPr lang="en-IN" dirty="0" smtClean="0"/>
              <a:t>The computation of state taxable income can be complex in combined reporting states, particularly those which include foreign operations.</a:t>
            </a:r>
          </a:p>
          <a:p>
            <a:pPr lvl="1"/>
            <a:r>
              <a:rPr lang="en-IN" dirty="0" smtClean="0"/>
              <a:t>Finally, a number of states employ alternative tax bases – a few of which will be explored. </a:t>
            </a:r>
            <a:endParaRPr lang="en-IN" dirty="0"/>
          </a:p>
        </p:txBody>
      </p:sp>
      <p:sp>
        <p:nvSpPr>
          <p:cNvPr id="2" name="Title 1"/>
          <p:cNvSpPr>
            <a:spLocks noGrp="1"/>
          </p:cNvSpPr>
          <p:nvPr>
            <p:ph type="title"/>
          </p:nvPr>
        </p:nvSpPr>
        <p:spPr/>
        <p:txBody>
          <a:bodyPr/>
          <a:lstStyle/>
          <a:p>
            <a:r>
              <a:rPr lang="en-GB" dirty="0" smtClean="0"/>
              <a:t>Advanced Income Tax Track</a:t>
            </a:r>
            <a:r>
              <a:rPr lang="en-IN" dirty="0" smtClean="0"/>
              <a:t/>
            </a:r>
            <a:br>
              <a:rPr lang="en-IN" dirty="0" smtClean="0"/>
            </a:br>
            <a:r>
              <a:rPr lang="en-IN" b="0" i="0" dirty="0" smtClean="0"/>
              <a:t>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6</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493581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a:spcAft>
                <a:spcPts val="800"/>
              </a:spcAft>
            </a:pPr>
            <a:r>
              <a:rPr lang="en-IN" sz="1800" b="1" dirty="0" smtClean="0"/>
              <a:t>California Net Operating Losses</a:t>
            </a:r>
          </a:p>
          <a:p>
            <a:pPr lvl="1">
              <a:spcAft>
                <a:spcPts val="800"/>
              </a:spcAft>
            </a:pPr>
            <a:r>
              <a:rPr lang="en-GB" sz="1800" dirty="0" smtClean="0"/>
              <a:t>California suspended NOL deductions for 2008 to 2011. Taxpayers may deduct NOLs in taxable years beginning on or after January 1, 2012.</a:t>
            </a:r>
          </a:p>
          <a:p>
            <a:pPr lvl="2">
              <a:spcAft>
                <a:spcPts val="800"/>
              </a:spcAft>
            </a:pPr>
            <a:r>
              <a:rPr lang="en-US" sz="1800" dirty="0" smtClean="0"/>
              <a:t>For tax years beginning on or after </a:t>
            </a:r>
            <a:r>
              <a:rPr lang="en-GB" sz="1800" dirty="0" smtClean="0"/>
              <a:t>January 1, </a:t>
            </a:r>
            <a:r>
              <a:rPr lang="en-US" sz="1800" dirty="0" smtClean="0"/>
              <a:t>2013, a California NOL must be carried back to the prior 2 taxable years and any remaining NOL is then carried forward 20 taxable years as follows:</a:t>
            </a:r>
          </a:p>
          <a:p>
            <a:pPr lvl="3">
              <a:spcAft>
                <a:spcPts val="800"/>
              </a:spcAft>
            </a:pPr>
            <a:r>
              <a:rPr lang="en-US" sz="1800" dirty="0" smtClean="0"/>
              <a:t>For NOLs generated in 2013, 50% of the NOL can be carried back to the earlier of the 2011 and 2012 tax years and then forward for 20 years as available; </a:t>
            </a:r>
          </a:p>
          <a:p>
            <a:pPr lvl="3">
              <a:spcAft>
                <a:spcPts val="800"/>
              </a:spcAft>
            </a:pPr>
            <a:r>
              <a:rPr lang="en-US" sz="1800" dirty="0" smtClean="0"/>
              <a:t>For NOLs generated in 2014, 75% of the NOL can be carried back to the earlier of the 2012 and 2013 tax years and then forward for 20 years as available; and </a:t>
            </a:r>
          </a:p>
          <a:p>
            <a:pPr lvl="3">
              <a:spcAft>
                <a:spcPts val="800"/>
              </a:spcAft>
            </a:pPr>
            <a:r>
              <a:rPr lang="en-US" sz="1800" dirty="0" smtClean="0"/>
              <a:t>For NOLs generated in 2015 and forward, 100% of the NOL can be carried back 2 years and then forward for 20 years as available.</a:t>
            </a:r>
            <a:endParaRPr lang="en-IN" sz="1800" dirty="0" smtClean="0"/>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60</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7338966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1447800"/>
            <a:ext cx="8077200" cy="4724400"/>
          </a:xfrm>
        </p:spPr>
        <p:txBody>
          <a:bodyPr/>
          <a:lstStyle/>
          <a:p>
            <a:pPr marL="0" lvl="1" indent="0">
              <a:buNone/>
            </a:pPr>
            <a:r>
              <a:rPr lang="en-US" sz="1800" i="1" dirty="0" smtClean="0"/>
              <a:t>Indiana </a:t>
            </a:r>
            <a:r>
              <a:rPr lang="en-US" sz="1800" i="1" dirty="0"/>
              <a:t>Department of State of Revenue v. Caterpillar, Inc. </a:t>
            </a:r>
            <a:r>
              <a:rPr lang="en-US" sz="1800" dirty="0"/>
              <a:t>No. 49S10-1402-TA-79</a:t>
            </a:r>
            <a:r>
              <a:rPr lang="en-GB" sz="1800" dirty="0"/>
              <a:t>, August 25, 2014</a:t>
            </a:r>
          </a:p>
          <a:p>
            <a:pPr lvl="1"/>
            <a:r>
              <a:rPr lang="en-US" sz="1800" dirty="0"/>
              <a:t>Indiana Supreme Court held taxpayer may not deduct foreign source dividends when calculating Indiana NOLs.</a:t>
            </a:r>
          </a:p>
          <a:p>
            <a:pPr lvl="1"/>
            <a:r>
              <a:rPr lang="en-US" sz="1800" dirty="0"/>
              <a:t>Indiana’s adjusted gross income calculation provides for a foreign source dividend deduction.</a:t>
            </a:r>
          </a:p>
          <a:p>
            <a:pPr lvl="1"/>
            <a:r>
              <a:rPr lang="en-US" sz="1800" dirty="0"/>
              <a:t>Indiana’s NOL is defined by reference to a taxpayer’s federal NOL with certain state adjustments, none specifically reference foreign source dividend deduction. </a:t>
            </a:r>
            <a:endParaRPr lang="en-US" sz="1800" dirty="0" smtClean="0"/>
          </a:p>
          <a:p>
            <a:pPr marL="0" lvl="1" indent="0">
              <a:buNone/>
            </a:pPr>
            <a:r>
              <a:rPr lang="en-US" sz="1800" i="1" dirty="0"/>
              <a:t>Branch Banking &amp; Trust Co. v. Comptroller of the Treasury</a:t>
            </a:r>
            <a:r>
              <a:rPr lang="en-US" sz="1800" dirty="0"/>
              <a:t>, No. 13-IN-OO-0076, 2016 WL 5922589, at *1 (Md. Tax Sept. 30, 2016</a:t>
            </a:r>
            <a:r>
              <a:rPr lang="en-US" sz="1800" dirty="0" smtClean="0"/>
              <a:t>)</a:t>
            </a:r>
          </a:p>
          <a:p>
            <a:pPr lvl="1"/>
            <a:r>
              <a:rPr lang="en-US" sz="1800" dirty="0" smtClean="0"/>
              <a:t>The court held that the Maryland Comptroller’s policy violated a state statute and the Constitution. The policy essentially did not allow the subtraction for federal obligation interest to increase the amount of Maryland NOL carryovers.  </a:t>
            </a:r>
            <a:endParaRPr lang="en-US" sz="1800" dirty="0"/>
          </a:p>
          <a:p>
            <a:pPr marL="0" lvl="1" indent="0">
              <a:buNone/>
            </a:pPr>
            <a:endParaRPr lang="en-US" dirty="0"/>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61</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278276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State Adoption of I.R.C. §382</a:t>
            </a:r>
          </a:p>
          <a:p>
            <a:pPr lvl="1"/>
            <a:r>
              <a:rPr lang="en-IN" dirty="0" smtClean="0"/>
              <a:t>While some states specifically adopt IRC §382 (e.g. CA), adoption in other states may still be unclear.</a:t>
            </a:r>
          </a:p>
          <a:p>
            <a:pPr lvl="1"/>
            <a:r>
              <a:rPr lang="en-IN" i="1" dirty="0" smtClean="0"/>
              <a:t>Idaho State Tax Commission</a:t>
            </a:r>
            <a:r>
              <a:rPr lang="en-IN" dirty="0" smtClean="0"/>
              <a:t>, Decision No. 19151 (Jan. 23, 2007)</a:t>
            </a:r>
          </a:p>
          <a:p>
            <a:pPr lvl="2"/>
            <a:r>
              <a:rPr lang="en-IN" sz="1600" dirty="0" smtClean="0"/>
              <a:t>Taxpayer did not deduct its Idaho net operating losses due to the federal 382 limitation and carried losses forward as permitted under federal tax law. However, the Idaho State Tax Commission held that the Idaho deduction for the NOL of an acquired corporation is not subject to the federal 382 limitation. Consequently, the NOLs should have been deducted in the prior taxable years rather than carried forward and deducted. Since the earlier years were beyond statute, refunds were not available, but the carryovers to later years still had to be reduced by the amount allowable in prior years.</a:t>
            </a:r>
          </a:p>
          <a:p>
            <a:pPr lvl="1"/>
            <a:r>
              <a:rPr lang="en-US" dirty="0"/>
              <a:t>Effective on January 1, 2010, Idaho now conforms to Code Section 382, at least with respect to ownership changes which arise out of a </a:t>
            </a:r>
            <a:r>
              <a:rPr lang="en-US" dirty="0" smtClean="0"/>
              <a:t>merger. (</a:t>
            </a:r>
            <a:r>
              <a:rPr lang="en-US" dirty="0"/>
              <a:t>Idaho Code § 63–3021(c</a:t>
            </a:r>
            <a:r>
              <a:rPr lang="en-US" dirty="0" smtClean="0"/>
              <a:t>).)</a:t>
            </a:r>
            <a:endParaRPr lang="en-US" dirty="0"/>
          </a:p>
          <a:p>
            <a:pPr marL="274638" lvl="2" indent="0">
              <a:buNone/>
            </a:pPr>
            <a:endParaRPr lang="en-IN" dirty="0"/>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62</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5805521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Apportionment of Federal Limitation </a:t>
            </a:r>
          </a:p>
          <a:p>
            <a:pPr lvl="1"/>
            <a:r>
              <a:rPr lang="en-IN" dirty="0" smtClean="0"/>
              <a:t>In states which adopt IRC §382 , should the federal limitation be subject to apportionment?</a:t>
            </a:r>
          </a:p>
          <a:p>
            <a:pPr lvl="1"/>
            <a:r>
              <a:rPr lang="en-US" i="1" dirty="0" smtClean="0"/>
              <a:t>Express Scripts, Inc. v. Commissioner of Revenue</a:t>
            </a:r>
            <a:r>
              <a:rPr lang="en-US" dirty="0" smtClean="0"/>
              <a:t>, Minnesota Tax Court, Ramsey County, Docket No. 8272R, 8/20/12</a:t>
            </a:r>
          </a:p>
          <a:p>
            <a:pPr lvl="2"/>
            <a:r>
              <a:rPr lang="en-US" dirty="0" smtClean="0"/>
              <a:t>A taxpayer's corporate acquisition triggered an IRC Sec. 382 limitation of the acquired company's NOL carryovers equal to approximately $30 million. The DOR apportioned that limitation using the apportionment ratio of the income years, which reduced the amount of available loss to approximately $120,000. </a:t>
            </a:r>
          </a:p>
          <a:p>
            <a:pPr lvl="2"/>
            <a:r>
              <a:rPr lang="en-US" dirty="0" smtClean="0"/>
              <a:t>Despite Department guidance to the contrary, there was no statutory authority for the Department's position to apportion the section 382 limitation.</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63</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1266177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Apportionment of Federal Limitation </a:t>
            </a:r>
          </a:p>
          <a:p>
            <a:pPr lvl="1"/>
            <a:r>
              <a:rPr lang="en-US" i="1" dirty="0" smtClean="0"/>
              <a:t>Express Scripts, Inc. v. Commissioner of Revenue</a:t>
            </a:r>
            <a:r>
              <a:rPr lang="en-US" dirty="0" smtClean="0"/>
              <a:t>, Minnesota Tax Court, Ramsey County, Docket No. 8272R, 8/20/12</a:t>
            </a:r>
          </a:p>
          <a:p>
            <a:pPr lvl="2"/>
            <a:r>
              <a:rPr lang="en-US" dirty="0" smtClean="0"/>
              <a:t>Accordingly, the Tax Court found that the application of an apportioned 382 limitation is not supported by the plain language of the statute and would create an "unnecessary disconnect between Minnesota and federal law." </a:t>
            </a:r>
          </a:p>
          <a:p>
            <a:pPr lvl="1"/>
            <a:r>
              <a:rPr lang="en-US" i="1" dirty="0" smtClean="0"/>
              <a:t>In Express Scripts, Inc. v. Commissioner of Revenue</a:t>
            </a:r>
            <a:r>
              <a:rPr lang="en-US" dirty="0" smtClean="0"/>
              <a:t>, No. A12-1966, Minn. Sup. Ct. (1/18/13), the MN Supreme Court concluded that the appeal of the Tax Court decision that the Department could not apportion an IRC sec. 382 limitation was not timely, effectively rendering the Tax Court's decision final. </a:t>
            </a:r>
          </a:p>
          <a:p>
            <a:pPr lvl="1"/>
            <a:r>
              <a:rPr lang="en-US" dirty="0" smtClean="0"/>
              <a:t>Nonetheless, we understand that at audit the Minnesota Department of Revenue is still requiring taxpayers to apportion the IRC sec. 382 limit.</a:t>
            </a:r>
            <a:endParaRPr lang="en-IN" dirty="0" smtClean="0"/>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GB"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64</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1819278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Apportionment of Federal Limitation </a:t>
            </a:r>
          </a:p>
          <a:p>
            <a:pPr lvl="1"/>
            <a:r>
              <a:rPr lang="en-US" i="1" dirty="0" smtClean="0"/>
              <a:t>California FTB Technical Advice Memorandum (TAM) 2017-03</a:t>
            </a:r>
          </a:p>
          <a:p>
            <a:pPr lvl="2"/>
            <a:r>
              <a:rPr lang="en-US" dirty="0"/>
              <a:t>The TAM provides that the IRC section 382(b)(1) limitation for net operating losses (NOLs) and 383(a)(1) limitation for excess credits are to be applied on a pre-apportionment basis, while items of net income such as realized built-in gains (RBIGs) and losses (RBILs) and net unrealized built-in gains (NUBIGs) and losses (NUBILs) are to be determined on a post-apportionment basis.</a:t>
            </a:r>
            <a:endParaRPr lang="en-IN" dirty="0" smtClean="0"/>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GB"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65</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2515769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Payments to Related Entities </a:t>
            </a:r>
          </a:p>
          <a:p>
            <a:pPr lvl="1"/>
            <a:r>
              <a:rPr lang="en-IN" dirty="0" smtClean="0"/>
              <a:t>A number of states require that certain expenses paid to related members be added back to income. </a:t>
            </a:r>
          </a:p>
          <a:p>
            <a:pPr lvl="1"/>
            <a:r>
              <a:rPr lang="en-IN" dirty="0" smtClean="0"/>
              <a:t>Expenses subject to add back may include:</a:t>
            </a:r>
          </a:p>
          <a:p>
            <a:pPr lvl="2"/>
            <a:r>
              <a:rPr lang="en-IN" dirty="0" smtClean="0"/>
              <a:t>Intangible expenses such as royalties paid for use of patents, trademarks, etc.</a:t>
            </a:r>
          </a:p>
          <a:p>
            <a:pPr lvl="2"/>
            <a:r>
              <a:rPr lang="en-IN" dirty="0" smtClean="0"/>
              <a:t>Interest expenses related to intangible expenses, such as where the related party loans the funds from royalties received back to the operating company which paid them. </a:t>
            </a:r>
          </a:p>
          <a:p>
            <a:pPr lvl="1"/>
            <a:r>
              <a:rPr lang="en-IN" dirty="0" smtClean="0"/>
              <a:t>A few states may also require </a:t>
            </a:r>
            <a:r>
              <a:rPr lang="en-IN" dirty="0" err="1" smtClean="0"/>
              <a:t>addback</a:t>
            </a:r>
            <a:r>
              <a:rPr lang="en-IN" dirty="0" smtClean="0"/>
              <a:t> of management fees, intercompany rent charges and the dividends paid deduction allowed by captive REITs. </a:t>
            </a:r>
          </a:p>
          <a:p>
            <a:pPr lvl="1"/>
            <a:r>
              <a:rPr lang="en-IN" dirty="0" smtClean="0"/>
              <a:t>One state (TN) currently requires pre-approval of specified related party intangible expenses. </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66</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9722779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a:spcAft>
                <a:spcPts val="400"/>
              </a:spcAft>
            </a:pPr>
            <a:r>
              <a:rPr lang="en-IN" dirty="0" smtClean="0"/>
              <a:t>Most states provide exceptions to add back. </a:t>
            </a:r>
          </a:p>
          <a:p>
            <a:pPr>
              <a:spcAft>
                <a:spcPts val="400"/>
              </a:spcAft>
            </a:pPr>
            <a:r>
              <a:rPr lang="en-IN" dirty="0" smtClean="0"/>
              <a:t>Typical exceptions include:</a:t>
            </a:r>
          </a:p>
          <a:p>
            <a:pPr lvl="1">
              <a:spcAft>
                <a:spcPts val="400"/>
              </a:spcAft>
            </a:pPr>
            <a:r>
              <a:rPr lang="en-IN" dirty="0" smtClean="0"/>
              <a:t>Related party is subject to tax on the royalty income in the same or another state. </a:t>
            </a:r>
          </a:p>
          <a:p>
            <a:pPr lvl="2">
              <a:spcAft>
                <a:spcPts val="400"/>
              </a:spcAft>
            </a:pPr>
            <a:r>
              <a:rPr lang="en-IN" dirty="0" smtClean="0"/>
              <a:t>Most states agree that related parties which report losses are nonetheless subject to tax, however, related parties which are based in tax haven states or combined reporting states are not. </a:t>
            </a:r>
          </a:p>
          <a:p>
            <a:pPr lvl="2">
              <a:spcAft>
                <a:spcPts val="400"/>
              </a:spcAft>
            </a:pPr>
            <a:r>
              <a:rPr lang="en-IN" dirty="0" smtClean="0"/>
              <a:t>Some states require that the related party be subject to tax at an effective rate within a certain range of the add back state’s rate, while others give a prorated reduction based on the degree to which tax is actually paid.</a:t>
            </a:r>
          </a:p>
          <a:p>
            <a:pPr lvl="2">
              <a:spcAft>
                <a:spcPts val="400"/>
              </a:spcAft>
            </a:pPr>
            <a:r>
              <a:rPr lang="en-IN" dirty="0" smtClean="0"/>
              <a:t>A limited few provide a credit (Oregon).</a:t>
            </a:r>
          </a:p>
          <a:p>
            <a:pPr lvl="1">
              <a:spcAft>
                <a:spcPts val="400"/>
              </a:spcAft>
            </a:pPr>
            <a:r>
              <a:rPr lang="en-IN" dirty="0" smtClean="0"/>
              <a:t>Related party pays the same amount received to a third party lender/licensor (a conduit exception). </a:t>
            </a:r>
          </a:p>
          <a:p>
            <a:pPr lvl="1">
              <a:spcAft>
                <a:spcPts val="400"/>
              </a:spcAft>
            </a:pPr>
            <a:r>
              <a:rPr lang="en-IN" dirty="0" smtClean="0"/>
              <a:t>Related party is not primarily engaged in related party lending/licensing, has economic substance, third party activity and deals at arms-length. </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67</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7382031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On August 17, 2007, the Multistate Tax Commission adopted a two-part model expense </a:t>
            </a:r>
            <a:r>
              <a:rPr lang="en-IN" dirty="0" err="1" smtClean="0"/>
              <a:t>addback</a:t>
            </a:r>
            <a:r>
              <a:rPr lang="en-IN" dirty="0" smtClean="0"/>
              <a:t> statute: </a:t>
            </a:r>
          </a:p>
          <a:p>
            <a:pPr lvl="1"/>
            <a:r>
              <a:rPr lang="en-IN" dirty="0" smtClean="0"/>
              <a:t>The first part requires the add back of otherwise deductible intangible expense directly or indirectly paid, accrued or incurred in connection with one or more direct or indirect transactions with one or more related members.</a:t>
            </a:r>
          </a:p>
          <a:p>
            <a:pPr lvl="1"/>
            <a:r>
              <a:rPr lang="en-IN" dirty="0" smtClean="0"/>
              <a:t>The second requires a similar add back for interest expense (not limited to interest related to intangibles). </a:t>
            </a:r>
          </a:p>
          <a:p>
            <a:pPr lvl="1"/>
            <a:r>
              <a:rPr lang="en-IN" dirty="0" smtClean="0"/>
              <a:t>The two parts were enacted in such a way that an adopting state may choose to require the add back of intangible expense without the broader add back of interest expense.</a:t>
            </a:r>
          </a:p>
          <a:p>
            <a:pPr lvl="1"/>
            <a:r>
              <a:rPr lang="en-IN" dirty="0" smtClean="0"/>
              <a:t>Effective for tax years beginning on or after 1/1/13, New York adopts the provisions of the MTC’s model add back statute</a:t>
            </a:r>
          </a:p>
          <a:p>
            <a:pPr lvl="1"/>
            <a:endParaRPr lang="en-IN" dirty="0" smtClean="0"/>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68</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9711838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Alabama Related Party Limitation</a:t>
            </a:r>
          </a:p>
          <a:p>
            <a:pPr lvl="1"/>
            <a:r>
              <a:rPr lang="en-IN" dirty="0" smtClean="0"/>
              <a:t>Effective for tax years beginning after December 31, 2000, limits for the deduction for expenses, losses, and costs for, related to, or incurred in connection with the acquisition, use, maintenance, management, ownership, sale, exchange, or disposition of intangible property; expenses or losses related to factoring or discounting transactions; and royalties, patents, technical and copyright licensing fees; and other similar expenses or costs paid to a related party. Also requires the add back of interest expenses and costs paid to a related member. (Ala. Code Sec. 40-18-35(b), amended by Act 2001-1088 (H.B. 2), 4th Sp. Sess., p. 1095, Sec. 1, enacted 12/21/01, eff. for tax years beginning after 12/31/00).</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69</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605625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Overview of State Income Tax Base Computation</a:t>
            </a:r>
          </a:p>
          <a:p>
            <a:r>
              <a:rPr lang="en-IN" b="1" dirty="0" smtClean="0"/>
              <a:t>Federal Taxable Income (Line 28 or 30)</a:t>
            </a:r>
          </a:p>
          <a:p>
            <a:pPr>
              <a:tabLst>
                <a:tab pos="571500" algn="l"/>
              </a:tabLst>
            </a:pPr>
            <a:r>
              <a:rPr lang="en-IN" dirty="0" smtClean="0"/>
              <a:t>+/- 	</a:t>
            </a:r>
            <a:r>
              <a:rPr lang="en-IN" b="1" i="1" dirty="0" smtClean="0"/>
              <a:t>State Modifications</a:t>
            </a:r>
          </a:p>
          <a:p>
            <a:pPr>
              <a:tabLst>
                <a:tab pos="571500" algn="l"/>
              </a:tabLst>
            </a:pPr>
            <a:r>
              <a:rPr lang="en-IN" dirty="0" smtClean="0"/>
              <a:t> 	Total Taxable Income</a:t>
            </a:r>
          </a:p>
          <a:p>
            <a:pPr>
              <a:tabLst>
                <a:tab pos="571500" algn="l"/>
              </a:tabLst>
            </a:pPr>
            <a:r>
              <a:rPr lang="en-IN" dirty="0" smtClean="0"/>
              <a:t>- 	</a:t>
            </a:r>
            <a:r>
              <a:rPr lang="en-IN" b="1" i="1" dirty="0" smtClean="0"/>
              <a:t>Allocable Non-business Income</a:t>
            </a:r>
          </a:p>
          <a:p>
            <a:pPr>
              <a:tabLst>
                <a:tab pos="571500" algn="l"/>
              </a:tabLst>
            </a:pPr>
            <a:r>
              <a:rPr lang="en-IN" dirty="0" smtClean="0"/>
              <a:t>	</a:t>
            </a:r>
            <a:r>
              <a:rPr lang="en-IN" dirty="0" err="1" smtClean="0"/>
              <a:t>Apportionable</a:t>
            </a:r>
            <a:r>
              <a:rPr lang="en-IN" dirty="0" smtClean="0"/>
              <a:t> Business Income</a:t>
            </a:r>
          </a:p>
          <a:p>
            <a:pPr>
              <a:tabLst>
                <a:tab pos="571500" algn="l"/>
              </a:tabLst>
            </a:pPr>
            <a:r>
              <a:rPr lang="en-IN" dirty="0" smtClean="0"/>
              <a:t>x 	</a:t>
            </a:r>
            <a:r>
              <a:rPr lang="en-IN" b="1" i="1" dirty="0" smtClean="0"/>
              <a:t>Apportionment Percentage</a:t>
            </a:r>
          </a:p>
          <a:p>
            <a:pPr>
              <a:tabLst>
                <a:tab pos="571500" algn="l"/>
              </a:tabLst>
            </a:pPr>
            <a:r>
              <a:rPr lang="en-IN" dirty="0" smtClean="0"/>
              <a:t> 	Business Income Apportioned to State</a:t>
            </a:r>
          </a:p>
          <a:p>
            <a:pPr>
              <a:tabLst>
                <a:tab pos="571500" algn="l"/>
              </a:tabLst>
            </a:pPr>
            <a:r>
              <a:rPr lang="en-IN" dirty="0" smtClean="0"/>
              <a:t>+ 	</a:t>
            </a:r>
            <a:r>
              <a:rPr lang="en-IN" b="1" i="1" dirty="0" err="1" smtClean="0"/>
              <a:t>Nonbusiness</a:t>
            </a:r>
            <a:r>
              <a:rPr lang="en-IN" b="1" i="1" dirty="0" smtClean="0"/>
              <a:t> Income Allocated to State</a:t>
            </a:r>
          </a:p>
          <a:p>
            <a:r>
              <a:rPr lang="en-IN" b="1" dirty="0" smtClean="0"/>
              <a:t>State Taxable Income</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7</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0368728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Alabama Safe </a:t>
            </a:r>
            <a:r>
              <a:rPr lang="en-IN" dirty="0" err="1" smtClean="0"/>
              <a:t>Harbors</a:t>
            </a:r>
            <a:endParaRPr lang="en-IN" dirty="0" smtClean="0"/>
          </a:p>
          <a:p>
            <a:pPr lvl="1"/>
            <a:r>
              <a:rPr lang="en-IN" dirty="0" smtClean="0"/>
              <a:t>Sets forth a "substantial business purpose" requirement, and provides that deductions will not be limited where the taxpayer establishes that the transaction giving rise to the deduction does not have the principle purpose of tax avoidance and the related member is not primarily engaged in the acquisition, use, licensing, maintenance, management, ownership, sale, exchange, or disposition of intangible property; or in the financing of related entities.</a:t>
            </a:r>
          </a:p>
          <a:p>
            <a:pPr lvl="1"/>
            <a:r>
              <a:rPr lang="en-IN" dirty="0" smtClean="0"/>
              <a:t>A transaction will be deemed not to be entered into primarily for purposes of tax avoidance where the transaction has a substantial business purpose and economic substance, and contains terms and conditions comparable to similar arm's-length transactions between unrelated parties.</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70</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4875843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Alabama Regulation Sec. 810-3-35-.02 specifies the extent of the interest and intangible expense/cost add back, and provides that add back in not required where the taxpayer established to the department's satisfaction that:</a:t>
            </a:r>
          </a:p>
          <a:p>
            <a:pPr lvl="1"/>
            <a:r>
              <a:rPr lang="en-IN" dirty="0" smtClean="0"/>
              <a:t>The addition is "unreasonable" (see definition below);</a:t>
            </a:r>
          </a:p>
          <a:p>
            <a:pPr lvl="1"/>
            <a:r>
              <a:rPr lang="en-IN" dirty="0" smtClean="0"/>
              <a:t>The corporation and the commissioner agree to the use of alternative adjustments or computations (see further requirements below);</a:t>
            </a:r>
          </a:p>
          <a:p>
            <a:pPr lvl="1"/>
            <a:r>
              <a:rPr lang="en-IN" dirty="0" smtClean="0"/>
              <a:t>The primary purpose of the transactions that generated the deductions is not Alabama tax avoidance; or</a:t>
            </a:r>
          </a:p>
          <a:p>
            <a:pPr lvl="1"/>
            <a:r>
              <a:rPr lang="en-IN" dirty="0" smtClean="0"/>
              <a:t>The items of income received by the related member that correspond to the taxpayer's expense were subject to tax in Alabama, another state, or foreign country. </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71</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2389686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i="1" dirty="0" smtClean="0"/>
              <a:t>Alabama Dep't of Revenue v. VFJ Ventures, Inc.</a:t>
            </a:r>
            <a:r>
              <a:rPr lang="en-IN" dirty="0" smtClean="0"/>
              <a:t>, Ala. Civ. App., No. 2060478, 2/8/08:</a:t>
            </a:r>
          </a:p>
          <a:p>
            <a:pPr lvl="1"/>
            <a:r>
              <a:rPr lang="en-IN" dirty="0" smtClean="0"/>
              <a:t>Upheld by the Alabama Supreme Court, the Alabama Court of Civil Appeals reversed a Circuit Court holding that the state's "add back statute" for certain intercompany intangible and interest expenses resulted in an "unreasonable" denial of deductions for legitimate business expenses.</a:t>
            </a:r>
          </a:p>
          <a:p>
            <a:pPr lvl="1"/>
            <a:r>
              <a:rPr lang="en-IN" dirty="0" smtClean="0"/>
              <a:t>The court noted the Department had applied the unreasonableness exception to situations where a corporation's tax would be "out of proportion with what could reasonably be said to be attributed to the State". </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72</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1402720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b="1" dirty="0" smtClean="0"/>
              <a:t>Related Party Limitations</a:t>
            </a:r>
          </a:p>
          <a:p>
            <a:pPr marL="0" lvl="1" indent="0">
              <a:buNone/>
            </a:pPr>
            <a:r>
              <a:rPr lang="en-IN" dirty="0"/>
              <a:t>New Jersey </a:t>
            </a:r>
            <a:endParaRPr lang="en-IN" dirty="0" smtClean="0"/>
          </a:p>
          <a:p>
            <a:pPr lvl="1"/>
            <a:r>
              <a:rPr lang="en-IN" dirty="0" smtClean="0"/>
              <a:t>Effective for tax years beginning on or after 1/1/02, taxpayers are required to add back interest paid, accrued or incurred to a related member.</a:t>
            </a:r>
          </a:p>
          <a:p>
            <a:pPr lvl="1"/>
            <a:r>
              <a:rPr lang="en-IN" dirty="0" smtClean="0"/>
              <a:t>Effective for tax years beginning on or after 1/1/02, taxpayers are required to add back otherwise deductible intangible expenses and costs and related interest expenses and costs and directly or indirectly paid, accrued or incurred to, or in connection directly or indirectly with one or more direct or indirect.</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73</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9938691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a:t>Related Party Limitations (continued</a:t>
            </a:r>
            <a:r>
              <a:rPr lang="en-US" b="1" dirty="0" smtClean="0"/>
              <a:t>)</a:t>
            </a:r>
            <a:endParaRPr lang="en-IN" i="1" dirty="0" smtClean="0"/>
          </a:p>
          <a:p>
            <a:r>
              <a:rPr lang="en-IN" i="1" dirty="0" smtClean="0"/>
              <a:t>Beneficial New Jersey, Inc. v. Director, Division of Taxation</a:t>
            </a:r>
            <a:r>
              <a:rPr lang="en-IN" dirty="0" smtClean="0"/>
              <a:t>, N.J. Tax Ct., </a:t>
            </a:r>
            <a:br>
              <a:rPr lang="en-IN" dirty="0" smtClean="0"/>
            </a:br>
            <a:r>
              <a:rPr lang="en-IN" dirty="0" smtClean="0"/>
              <a:t>No. 009886-2007, 8/31/2010: </a:t>
            </a:r>
          </a:p>
          <a:p>
            <a:pPr lvl="1"/>
            <a:r>
              <a:rPr lang="en-IN" dirty="0" smtClean="0"/>
              <a:t>Reversing an assessment based on related party interest expense add back, finding that the "unreasonableness" exception applied based on a "totality" of factors including economic substance and business purpose.</a:t>
            </a:r>
          </a:p>
          <a:p>
            <a:pPr lvl="1"/>
            <a:r>
              <a:rPr lang="en-IN" dirty="0" smtClean="0"/>
              <a:t>In Beneficial, the taxpayer’s parent borrowed money from a lender and loaned the proceeds to its subsidiary. </a:t>
            </a:r>
          </a:p>
          <a:p>
            <a:pPr lvl="1"/>
            <a:r>
              <a:rPr lang="en-IN" dirty="0" smtClean="0"/>
              <a:t>Although NJ did not have an explicit conduit exception to add back, the Court concurred that add back was unreasonable. </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74</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3614942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a:t>Related Party Limitations (continued)</a:t>
            </a:r>
            <a:endParaRPr lang="en-IN" i="1" dirty="0"/>
          </a:p>
          <a:p>
            <a:r>
              <a:rPr lang="en-GB" i="1" dirty="0" smtClean="0"/>
              <a:t>Morgan </a:t>
            </a:r>
            <a:r>
              <a:rPr lang="en-GB" i="1" dirty="0"/>
              <a:t>Stanley &amp; Co., Inc. v. Director, Division of Taxation</a:t>
            </a:r>
            <a:r>
              <a:rPr lang="en-GB" dirty="0"/>
              <a:t>, N.J. Tax Court No. 07557-2007 (10/29/14</a:t>
            </a:r>
            <a:r>
              <a:rPr lang="en-GB" dirty="0" smtClean="0"/>
              <a:t>)</a:t>
            </a:r>
            <a:r>
              <a:rPr lang="en-IN" dirty="0" smtClean="0"/>
              <a:t>: </a:t>
            </a:r>
          </a:p>
          <a:p>
            <a:pPr marL="285750" indent="-285750">
              <a:buFont typeface="Arial" panose="020B0604020202020204" pitchFamily="34" charset="0"/>
              <a:buChar char="•"/>
            </a:pPr>
            <a:r>
              <a:rPr lang="en-GB" dirty="0"/>
              <a:t>On October 29, 2014, the Tax Court of New Jersey found that a taxpayer could deduct related party interest expenses because the Division of Taxation failed to properly apply the unreasonable exception. </a:t>
            </a:r>
          </a:p>
          <a:p>
            <a:pPr marL="285750" indent="-285750">
              <a:buFont typeface="Arial" panose="020B0604020202020204" pitchFamily="34" charset="0"/>
              <a:buChar char="•"/>
            </a:pPr>
            <a:r>
              <a:rPr lang="en-GB" dirty="0"/>
              <a:t>Although the decision didn’t reach a substantive ‘unreasonable’ analysis of the taxpayer’s transactions, New Jersey taxpayers may still find elements of the decision instructive, including general examples of what could qualify under the unreasonable exception. </a:t>
            </a:r>
            <a:endParaRPr lang="en-US" dirty="0"/>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75</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5670850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b="1" dirty="0"/>
              <a:t>Related </a:t>
            </a:r>
            <a:r>
              <a:rPr lang="en-US" b="1" dirty="0" smtClean="0"/>
              <a:t>Party Limitations (continued)</a:t>
            </a:r>
          </a:p>
          <a:p>
            <a:pPr marL="0" lvl="1" indent="0">
              <a:buNone/>
            </a:pPr>
            <a:r>
              <a:rPr lang="en-US" i="1" dirty="0"/>
              <a:t>Kraft Foods Global, Inc. v. Director, Division of Taxation, New Jersey Tax Court, No. 017974-2009, April 25, 2016</a:t>
            </a:r>
          </a:p>
          <a:p>
            <a:pPr lvl="1"/>
            <a:r>
              <a:rPr lang="en-US" dirty="0"/>
              <a:t>The </a:t>
            </a:r>
            <a:r>
              <a:rPr lang="en-US" dirty="0" smtClean="0"/>
              <a:t>NJ Tax Court concluded that interest expense on debt which a parent had intended to “push down” to its subsidiary did not meet the unreasonableness exception to addback.  The Tax Court concluded that the related party debt did not result in the subsidiary being ultimately responsible for the external debt and was distinguishable from its earlier decision in </a:t>
            </a:r>
            <a:r>
              <a:rPr lang="en-US" i="1" dirty="0" smtClean="0"/>
              <a:t>Morgan Stanley</a:t>
            </a:r>
            <a:r>
              <a:rPr lang="en-US" dirty="0" smtClean="0"/>
              <a:t>.   </a:t>
            </a:r>
          </a:p>
          <a:p>
            <a:pPr lvl="1"/>
            <a:r>
              <a:rPr lang="en-US" dirty="0" smtClean="0"/>
              <a:t>Kraft Foods Global, Inc.’s (</a:t>
            </a:r>
            <a:r>
              <a:rPr lang="en-US" dirty="0" err="1" smtClean="0"/>
              <a:t>Tp’s</a:t>
            </a:r>
            <a:r>
              <a:rPr lang="en-US" dirty="0" smtClean="0"/>
              <a:t>) </a:t>
            </a:r>
            <a:r>
              <a:rPr lang="en-US" dirty="0"/>
              <a:t>parent company, Kraft Foods, Inc., had issued public debt aggregating $9.5 billion and transferred amounts equal to the proceeds of these bonds to </a:t>
            </a:r>
            <a:r>
              <a:rPr lang="en-US" dirty="0" err="1"/>
              <a:t>Tp</a:t>
            </a:r>
            <a:r>
              <a:rPr lang="en-US" dirty="0"/>
              <a:t>, which used those funds to pay off amounts owed to a related party (wholly owned by Phillip Morris).  Thereafter, </a:t>
            </a:r>
            <a:r>
              <a:rPr lang="en-US" dirty="0" err="1"/>
              <a:t>Tp</a:t>
            </a:r>
            <a:r>
              <a:rPr lang="en-US" dirty="0"/>
              <a:t> made payments back to its parent company of interest in roughly the amount carried by the parent company’s public bonds.</a:t>
            </a:r>
          </a:p>
          <a:p>
            <a:endParaRPr lang="en-US" dirty="0"/>
          </a:p>
        </p:txBody>
      </p:sp>
      <p:sp>
        <p:nvSpPr>
          <p:cNvPr id="3" name="Title 2"/>
          <p:cNvSpPr>
            <a:spLocks noGrp="1"/>
          </p:cNvSpPr>
          <p:nvPr>
            <p:ph type="title"/>
          </p:nvPr>
        </p:nvSpPr>
        <p:spPr/>
        <p:txBody>
          <a:bodyPr/>
          <a:lstStyle/>
          <a:p>
            <a:r>
              <a:rPr lang="en-GB" dirty="0"/>
              <a:t>Advanced Income Tax Track </a:t>
            </a:r>
            <a:br>
              <a:rPr lang="en-GB" dirty="0"/>
            </a:br>
            <a:r>
              <a:rPr lang="en-IN" b="0" i="0" dirty="0"/>
              <a:t>State Modifications – Typical Subtraction Modifications</a:t>
            </a:r>
            <a:endParaRPr lang="en-US" dirty="0"/>
          </a:p>
        </p:txBody>
      </p:sp>
      <p:sp>
        <p:nvSpPr>
          <p:cNvPr id="4" name="Date Placeholder 3"/>
          <p:cNvSpPr>
            <a:spLocks noGrp="1"/>
          </p:cNvSpPr>
          <p:nvPr>
            <p:ph type="dt" sz="half" idx="16"/>
          </p:nvPr>
        </p:nvSpPr>
        <p:spPr/>
        <p:txBody>
          <a:bodyPr/>
          <a:lstStyle/>
          <a:p>
            <a:r>
              <a:rPr lang="en-US" smtClean="0"/>
              <a:t>June 14, 2017</a:t>
            </a:r>
            <a:endParaRPr lang="en-US" dirty="0"/>
          </a:p>
        </p:txBody>
      </p:sp>
      <p:sp>
        <p:nvSpPr>
          <p:cNvPr id="5" name="Footer Placeholder 4"/>
          <p:cNvSpPr>
            <a:spLocks noGrp="1"/>
          </p:cNvSpPr>
          <p:nvPr>
            <p:ph type="ftr" sz="quarter" idx="17"/>
          </p:nvPr>
        </p:nvSpPr>
        <p:spPr/>
        <p:txBody>
          <a:bodyPr/>
          <a:lstStyle/>
          <a:p>
            <a:pPr>
              <a:defRPr/>
            </a:pPr>
            <a:r>
              <a:rPr lang="en-GB"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r>
              <a:rPr lang="en-GB" smtClean="0"/>
              <a:t> </a:t>
            </a:r>
            <a:fld id="{6B22BB8E-5BF0-42CE-A011-AD609F148EE5}" type="slidenum">
              <a:rPr lang="en-GB" smtClean="0"/>
              <a:pPr>
                <a:defRPr/>
              </a:pPr>
              <a:t>76</a:t>
            </a:fld>
            <a:endParaRPr lang="en-GB" dirty="0"/>
          </a:p>
        </p:txBody>
      </p:sp>
    </p:spTree>
    <p:extLst>
      <p:ext uri="{BB962C8B-B14F-4D97-AF65-F5344CB8AC3E}">
        <p14:creationId xmlns:p14="http://schemas.microsoft.com/office/powerpoint/2010/main" val="15886465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b="1" dirty="0"/>
              <a:t>Related </a:t>
            </a:r>
            <a:r>
              <a:rPr lang="en-US" b="1" dirty="0" smtClean="0"/>
              <a:t>Party Limitations (continued)</a:t>
            </a:r>
          </a:p>
          <a:p>
            <a:r>
              <a:rPr lang="en-US" i="1" dirty="0" smtClean="0"/>
              <a:t>BMC </a:t>
            </a:r>
            <a:r>
              <a:rPr lang="en-US" i="1" dirty="0"/>
              <a:t>Software, Inc. v. Director, Division of </a:t>
            </a:r>
            <a:r>
              <a:rPr lang="en-US" i="1" dirty="0" smtClean="0"/>
              <a:t>Taxation</a:t>
            </a:r>
            <a:r>
              <a:rPr lang="en-US" dirty="0" smtClean="0"/>
              <a:t>, N.J</a:t>
            </a:r>
            <a:r>
              <a:rPr lang="en-US" dirty="0"/>
              <a:t>. Tax Court No. 000403­2012 (5/24/17</a:t>
            </a:r>
            <a:r>
              <a:rPr lang="en-US" dirty="0" smtClean="0"/>
              <a:t>)</a:t>
            </a:r>
          </a:p>
          <a:p>
            <a:pPr marL="285750" indent="-285750">
              <a:buFont typeface="Arial" panose="020B0604020202020204" pitchFamily="34" charset="0"/>
              <a:buChar char="•"/>
            </a:pPr>
            <a:r>
              <a:rPr lang="en-US" dirty="0" smtClean="0"/>
              <a:t>On </a:t>
            </a:r>
            <a:r>
              <a:rPr lang="en-US" dirty="0"/>
              <a:t>May 24, 2017, following the parties’ respective motions for summary judgment, the New Jersey Tax Court found that a subsidiary’s intangible expenses paid to its parent qualified for the state’s unreasonable addback exception because the payments were substantively equivalent to an unrelated party transaction.</a:t>
            </a:r>
          </a:p>
        </p:txBody>
      </p:sp>
      <p:sp>
        <p:nvSpPr>
          <p:cNvPr id="3" name="Title 2"/>
          <p:cNvSpPr>
            <a:spLocks noGrp="1"/>
          </p:cNvSpPr>
          <p:nvPr>
            <p:ph type="title"/>
          </p:nvPr>
        </p:nvSpPr>
        <p:spPr/>
        <p:txBody>
          <a:bodyPr/>
          <a:lstStyle/>
          <a:p>
            <a:r>
              <a:rPr lang="en-GB" dirty="0"/>
              <a:t>Advanced Income Tax Track </a:t>
            </a:r>
            <a:br>
              <a:rPr lang="en-GB" dirty="0"/>
            </a:br>
            <a:r>
              <a:rPr lang="en-IN" b="0" i="0" dirty="0"/>
              <a:t>State Modifications – Typical Subtraction Modifications</a:t>
            </a:r>
            <a:endParaRPr lang="en-US" dirty="0"/>
          </a:p>
        </p:txBody>
      </p:sp>
      <p:sp>
        <p:nvSpPr>
          <p:cNvPr id="4" name="Date Placeholder 3"/>
          <p:cNvSpPr>
            <a:spLocks noGrp="1"/>
          </p:cNvSpPr>
          <p:nvPr>
            <p:ph type="dt" sz="half" idx="16"/>
          </p:nvPr>
        </p:nvSpPr>
        <p:spPr/>
        <p:txBody>
          <a:bodyPr/>
          <a:lstStyle/>
          <a:p>
            <a:r>
              <a:rPr lang="en-US" smtClean="0"/>
              <a:t>June 14, 2017</a:t>
            </a:r>
            <a:endParaRPr lang="en-US" dirty="0"/>
          </a:p>
        </p:txBody>
      </p:sp>
      <p:sp>
        <p:nvSpPr>
          <p:cNvPr id="5" name="Footer Placeholder 4"/>
          <p:cNvSpPr>
            <a:spLocks noGrp="1"/>
          </p:cNvSpPr>
          <p:nvPr>
            <p:ph type="ftr" sz="quarter" idx="17"/>
          </p:nvPr>
        </p:nvSpPr>
        <p:spPr/>
        <p:txBody>
          <a:bodyPr/>
          <a:lstStyle/>
          <a:p>
            <a:pPr>
              <a:defRPr/>
            </a:pPr>
            <a:r>
              <a:rPr lang="en-GB"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r>
              <a:rPr lang="en-GB" smtClean="0"/>
              <a:t> </a:t>
            </a:r>
            <a:fld id="{6B22BB8E-5BF0-42CE-A011-AD609F148EE5}" type="slidenum">
              <a:rPr lang="en-GB" smtClean="0"/>
              <a:pPr>
                <a:defRPr/>
              </a:pPr>
              <a:t>77</a:t>
            </a:fld>
            <a:endParaRPr lang="en-GB" dirty="0"/>
          </a:p>
        </p:txBody>
      </p:sp>
    </p:spTree>
    <p:extLst>
      <p:ext uri="{BB962C8B-B14F-4D97-AF65-F5344CB8AC3E}">
        <p14:creationId xmlns:p14="http://schemas.microsoft.com/office/powerpoint/2010/main" val="29416230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b="1" i="1" dirty="0"/>
              <a:t>Spring Licensing Group, Inc. v. Director, Division of Taxation, </a:t>
            </a:r>
            <a:r>
              <a:rPr lang="en-US" b="1" dirty="0"/>
              <a:t> N.J. Tax Court, No. 010001-2010, August 14, 2015</a:t>
            </a:r>
          </a:p>
          <a:p>
            <a:pPr lvl="1">
              <a:buFont typeface="Arial" pitchFamily="34" charset="0"/>
              <a:buChar char="•"/>
            </a:pPr>
            <a:r>
              <a:rPr lang="en-US" dirty="0"/>
              <a:t>The New Jersey Tax Court ruled that an out-of-state company had a Corporate Business Tax reporting responsibility and had to pay tax on royalty income despite an in-state affiliate adding back royalty expense paid to the company. </a:t>
            </a:r>
          </a:p>
          <a:p>
            <a:pPr lvl="1">
              <a:buFont typeface="Arial" pitchFamily="34" charset="0"/>
              <a:buChar char="•"/>
            </a:pPr>
            <a:r>
              <a:rPr lang="en-US" dirty="0"/>
              <a:t>The court disagreed that the prospect of double taxation precludes the company’s New Jersey filing obligation. </a:t>
            </a:r>
          </a:p>
          <a:p>
            <a:pPr lvl="1">
              <a:buFont typeface="Arial" pitchFamily="34" charset="0"/>
              <a:buChar char="•"/>
            </a:pPr>
            <a:r>
              <a:rPr lang="en-US" dirty="0"/>
              <a:t>The court suggested that the potential for double taxation is alleviated by the </a:t>
            </a:r>
            <a:r>
              <a:rPr lang="en-US" dirty="0" err="1"/>
              <a:t>payor</a:t>
            </a:r>
            <a:r>
              <a:rPr lang="en-US" dirty="0"/>
              <a:t> seeking an exception to the addback or the payee seeking alternative apportionment relief. </a:t>
            </a:r>
            <a:endParaRPr lang="en-US" sz="2000" dirty="0"/>
          </a:p>
          <a:p>
            <a:endParaRPr lang="en-US" dirty="0"/>
          </a:p>
        </p:txBody>
      </p:sp>
      <p:sp>
        <p:nvSpPr>
          <p:cNvPr id="3" name="Title 2"/>
          <p:cNvSpPr>
            <a:spLocks noGrp="1"/>
          </p:cNvSpPr>
          <p:nvPr>
            <p:ph type="title"/>
          </p:nvPr>
        </p:nvSpPr>
        <p:spPr/>
        <p:txBody>
          <a:bodyPr/>
          <a:lstStyle/>
          <a:p>
            <a:r>
              <a:rPr lang="en-GB" dirty="0"/>
              <a:t>Advanced Income Tax Track </a:t>
            </a:r>
            <a:br>
              <a:rPr lang="en-GB" dirty="0"/>
            </a:br>
            <a:r>
              <a:rPr lang="en-IN" b="0" i="0" dirty="0"/>
              <a:t>State Modifications – Typical Subtraction Modifications</a:t>
            </a:r>
            <a:endParaRPr lang="en-US" dirty="0"/>
          </a:p>
        </p:txBody>
      </p:sp>
      <p:sp>
        <p:nvSpPr>
          <p:cNvPr id="4" name="Date Placeholder 3"/>
          <p:cNvSpPr>
            <a:spLocks noGrp="1"/>
          </p:cNvSpPr>
          <p:nvPr>
            <p:ph type="dt" sz="half" idx="16"/>
          </p:nvPr>
        </p:nvSpPr>
        <p:spPr/>
        <p:txBody>
          <a:bodyPr/>
          <a:lstStyle/>
          <a:p>
            <a:r>
              <a:rPr lang="en-US" smtClean="0"/>
              <a:t>June 14, 2017</a:t>
            </a:r>
            <a:endParaRPr lang="en-US" dirty="0"/>
          </a:p>
        </p:txBody>
      </p:sp>
      <p:sp>
        <p:nvSpPr>
          <p:cNvPr id="5" name="Footer Placeholder 4"/>
          <p:cNvSpPr>
            <a:spLocks noGrp="1"/>
          </p:cNvSpPr>
          <p:nvPr>
            <p:ph type="ftr" sz="quarter" idx="17"/>
          </p:nvPr>
        </p:nvSpPr>
        <p:spPr/>
        <p:txBody>
          <a:bodyPr/>
          <a:lstStyle/>
          <a:p>
            <a:pPr>
              <a:defRPr/>
            </a:pPr>
            <a:r>
              <a:rPr lang="en-GB"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r>
              <a:rPr lang="en-GB" smtClean="0"/>
              <a:t> </a:t>
            </a:r>
            <a:fld id="{6B22BB8E-5BF0-42CE-A011-AD609F148EE5}" type="slidenum">
              <a:rPr lang="en-GB" smtClean="0"/>
              <a:pPr>
                <a:defRPr/>
              </a:pPr>
              <a:t>78</a:t>
            </a:fld>
            <a:endParaRPr lang="en-GB" dirty="0"/>
          </a:p>
        </p:txBody>
      </p:sp>
    </p:spTree>
    <p:extLst>
      <p:ext uri="{BB962C8B-B14F-4D97-AF65-F5344CB8AC3E}">
        <p14:creationId xmlns:p14="http://schemas.microsoft.com/office/powerpoint/2010/main" val="35916527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i="1" dirty="0"/>
              <a:t>Staples, Inc. v. Commission or Revenue, </a:t>
            </a:r>
            <a:r>
              <a:rPr lang="en-US" dirty="0"/>
              <a:t>Mass App. Tax Bd. No. C310639, September 4, 2015</a:t>
            </a:r>
          </a:p>
          <a:p>
            <a:pPr lvl="1"/>
            <a:r>
              <a:rPr lang="en-US" dirty="0"/>
              <a:t>The Massachusetts Appellate Tax Board found that intercompany transfers under a taxpayer’s cash management system did not give rise to bona fide debt. Therefore, interest payments related to the purported debt were not deductible under either the income or the net worth measures of the excise tax. </a:t>
            </a:r>
            <a:endParaRPr lang="en-US" dirty="0" smtClean="0"/>
          </a:p>
          <a:p>
            <a:pPr lvl="1"/>
            <a:r>
              <a:rPr lang="en-US" dirty="0" smtClean="0"/>
              <a:t>The </a:t>
            </a:r>
            <a:r>
              <a:rPr lang="en-US" dirty="0"/>
              <a:t>Board reached its determination with particular focus on facts indicating that excess cash advances were not intended or expected to be repaid, and were not, in fact, repaid. </a:t>
            </a:r>
          </a:p>
          <a:p>
            <a:pPr marL="0" lvl="1" indent="0">
              <a:buNone/>
            </a:pPr>
            <a:r>
              <a:rPr lang="en-US" dirty="0"/>
              <a:t>	</a:t>
            </a:r>
          </a:p>
          <a:p>
            <a:endParaRPr lang="en-US" dirty="0"/>
          </a:p>
        </p:txBody>
      </p:sp>
      <p:sp>
        <p:nvSpPr>
          <p:cNvPr id="3" name="Title 2"/>
          <p:cNvSpPr>
            <a:spLocks noGrp="1"/>
          </p:cNvSpPr>
          <p:nvPr>
            <p:ph type="title"/>
          </p:nvPr>
        </p:nvSpPr>
        <p:spPr/>
        <p:txBody>
          <a:bodyPr/>
          <a:lstStyle/>
          <a:p>
            <a:r>
              <a:rPr lang="en-GB" dirty="0"/>
              <a:t>Advanced Income Tax Track </a:t>
            </a:r>
            <a:br>
              <a:rPr lang="en-GB" dirty="0"/>
            </a:br>
            <a:r>
              <a:rPr lang="en-IN" b="0" i="0" dirty="0"/>
              <a:t>State Modifications – Typical Subtraction Modifications</a:t>
            </a:r>
            <a:endParaRPr lang="en-US" dirty="0"/>
          </a:p>
        </p:txBody>
      </p:sp>
      <p:sp>
        <p:nvSpPr>
          <p:cNvPr id="4" name="Date Placeholder 3"/>
          <p:cNvSpPr>
            <a:spLocks noGrp="1"/>
          </p:cNvSpPr>
          <p:nvPr>
            <p:ph type="dt" sz="half" idx="16"/>
          </p:nvPr>
        </p:nvSpPr>
        <p:spPr/>
        <p:txBody>
          <a:bodyPr/>
          <a:lstStyle/>
          <a:p>
            <a:r>
              <a:rPr lang="en-US" smtClean="0"/>
              <a:t>June 14, 2017</a:t>
            </a:r>
            <a:endParaRPr lang="en-US" dirty="0"/>
          </a:p>
        </p:txBody>
      </p:sp>
      <p:sp>
        <p:nvSpPr>
          <p:cNvPr id="5" name="Footer Placeholder 4"/>
          <p:cNvSpPr>
            <a:spLocks noGrp="1"/>
          </p:cNvSpPr>
          <p:nvPr>
            <p:ph type="ftr" sz="quarter" idx="17"/>
          </p:nvPr>
        </p:nvSpPr>
        <p:spPr/>
        <p:txBody>
          <a:bodyPr/>
          <a:lstStyle/>
          <a:p>
            <a:pPr>
              <a:defRPr/>
            </a:pPr>
            <a:r>
              <a:rPr lang="en-GB"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r>
              <a:rPr lang="en-GB" smtClean="0"/>
              <a:t> </a:t>
            </a:r>
            <a:fld id="{6B22BB8E-5BF0-42CE-A011-AD609F148EE5}" type="slidenum">
              <a:rPr lang="en-GB" smtClean="0"/>
              <a:pPr>
                <a:defRPr/>
              </a:pPr>
              <a:t>79</a:t>
            </a:fld>
            <a:endParaRPr lang="en-GB" dirty="0"/>
          </a:p>
        </p:txBody>
      </p:sp>
    </p:spTree>
    <p:extLst>
      <p:ext uri="{BB962C8B-B14F-4D97-AF65-F5344CB8AC3E}">
        <p14:creationId xmlns:p14="http://schemas.microsoft.com/office/powerpoint/2010/main" val="904297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IRC Conformity - Federal Taxable Income as the Starting Point</a:t>
            </a:r>
          </a:p>
          <a:p>
            <a:pPr lvl="1"/>
            <a:r>
              <a:rPr lang="en-IN" dirty="0" smtClean="0"/>
              <a:t>Nearly all states conform to federal income tax provisions to one degree or another. Most do so by conforming to line 28 or line 30 of Form 1120 on a current basis (“moving conformity” states) or as computed under the IRC as of a set point in time (“static conformity”). Such states then subject the federal taxable income (“FTI”) starting point to specific state level modifications to adapt FTI to state taxable income.</a:t>
            </a:r>
          </a:p>
          <a:p>
            <a:pPr lvl="2"/>
            <a:r>
              <a:rPr lang="en-IN" dirty="0" smtClean="0"/>
              <a:t>Examples of static conformity states include: AZ, FL, GA, ID, IA, KY, ME, MN, NC, SC, TX, VT, WV and WI.</a:t>
            </a:r>
          </a:p>
          <a:p>
            <a:pPr lvl="2"/>
            <a:r>
              <a:rPr lang="en-IN" dirty="0" smtClean="0"/>
              <a:t>Examples of moving conformity date states include: AK, CO, DE, DC, IL, KS, LA, MD, MA, MO, MT, NE, NM, ND, OK, PA, RI, TN and UT. </a:t>
            </a:r>
          </a:p>
        </p:txBody>
      </p:sp>
      <p:sp>
        <p:nvSpPr>
          <p:cNvPr id="2" name="Title 1"/>
          <p:cNvSpPr>
            <a:spLocks noGrp="1"/>
          </p:cNvSpPr>
          <p:nvPr>
            <p:ph type="title"/>
          </p:nvPr>
        </p:nvSpPr>
        <p:spPr/>
        <p:txBody>
          <a:bodyPr/>
          <a:lstStyle/>
          <a:p>
            <a:r>
              <a:rPr lang="en-IN" dirty="0" smtClean="0"/>
              <a:t>Advanced Income Tax Track</a:t>
            </a:r>
            <a:br>
              <a:rPr lang="en-IN" dirty="0" smtClean="0"/>
            </a:br>
            <a:r>
              <a:rPr lang="en-IN" b="0" i="0" dirty="0" smtClean="0"/>
              <a:t>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8</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6186898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smtClean="0"/>
              <a:t>Pennsylvania Information Notice 2016-01 (Feb. 19, 2016)</a:t>
            </a:r>
          </a:p>
          <a:p>
            <a:pPr marL="285750" indent="-285750">
              <a:buFont typeface="Arial" panose="020B0604020202020204" pitchFamily="34" charset="0"/>
              <a:buChar char="•"/>
            </a:pPr>
            <a:r>
              <a:rPr lang="en-US" dirty="0" smtClean="0"/>
              <a:t>Embedded Intangible Costs</a:t>
            </a:r>
          </a:p>
          <a:p>
            <a:pPr marL="558800" lvl="1" indent="-285750">
              <a:buFont typeface="Arial" panose="020B0604020202020204" pitchFamily="34" charset="0"/>
              <a:buChar char="•"/>
            </a:pPr>
            <a:r>
              <a:rPr lang="en-US" dirty="0" smtClean="0"/>
              <a:t>“Embedded </a:t>
            </a:r>
            <a:r>
              <a:rPr lang="en-US" dirty="0"/>
              <a:t>intangible costs are included within the definition of an </a:t>
            </a:r>
            <a:r>
              <a:rPr lang="en-US" dirty="0" smtClean="0"/>
              <a:t>‘intangible </a:t>
            </a:r>
            <a:r>
              <a:rPr lang="en-US" dirty="0"/>
              <a:t>expense or </a:t>
            </a:r>
            <a:r>
              <a:rPr lang="en-US" dirty="0" smtClean="0"/>
              <a:t>cost’ </a:t>
            </a:r>
            <a:r>
              <a:rPr lang="en-US" dirty="0"/>
              <a:t>and are, therefore, subject to the </a:t>
            </a:r>
            <a:r>
              <a:rPr lang="en-US" dirty="0" smtClean="0"/>
              <a:t>Add-Back. </a:t>
            </a:r>
            <a:r>
              <a:rPr lang="en-US" dirty="0"/>
              <a:t>Embedded intangible costs are expenses paid to acquire, use, maintain, manage, sell, exchange, or otherwise dispose of (or otherwise acquire) an intangible asset, where the purported cost or expense is included in deductions or expenses that are called something other than </a:t>
            </a:r>
            <a:r>
              <a:rPr lang="en-US" dirty="0" smtClean="0"/>
              <a:t>‘[</a:t>
            </a:r>
            <a:r>
              <a:rPr lang="en-US" dirty="0"/>
              <a:t>r]</a:t>
            </a:r>
            <a:r>
              <a:rPr lang="en-US" dirty="0" err="1"/>
              <a:t>oyalties</a:t>
            </a:r>
            <a:r>
              <a:rPr lang="en-US" dirty="0"/>
              <a:t>, licenses or fees paid</a:t>
            </a:r>
            <a:r>
              <a:rPr lang="en-US" dirty="0" smtClean="0"/>
              <a:t>,’ </a:t>
            </a:r>
            <a:r>
              <a:rPr lang="en-US" dirty="0"/>
              <a:t>such as cost of goods sold or a separate service charge (e.g., management fees</a:t>
            </a:r>
            <a:r>
              <a:rPr lang="en-US" dirty="0" smtClean="0"/>
              <a:t>).” (internal citations omitted)</a:t>
            </a:r>
            <a:endParaRPr lang="en-US" dirty="0"/>
          </a:p>
        </p:txBody>
      </p:sp>
      <p:sp>
        <p:nvSpPr>
          <p:cNvPr id="3" name="Title 2"/>
          <p:cNvSpPr>
            <a:spLocks noGrp="1"/>
          </p:cNvSpPr>
          <p:nvPr>
            <p:ph type="title"/>
          </p:nvPr>
        </p:nvSpPr>
        <p:spPr/>
        <p:txBody>
          <a:bodyPr/>
          <a:lstStyle/>
          <a:p>
            <a:r>
              <a:rPr lang="en-GB" dirty="0"/>
              <a:t>Advanced Income Tax Track </a:t>
            </a:r>
            <a:br>
              <a:rPr lang="en-GB" dirty="0"/>
            </a:br>
            <a:r>
              <a:rPr lang="en-IN" b="0" i="0" dirty="0"/>
              <a:t>State Modifications – Typical Subtraction Modifications</a:t>
            </a:r>
            <a:endParaRPr lang="en-US" dirty="0"/>
          </a:p>
        </p:txBody>
      </p:sp>
      <p:sp>
        <p:nvSpPr>
          <p:cNvPr id="4" name="Date Placeholder 3"/>
          <p:cNvSpPr>
            <a:spLocks noGrp="1"/>
          </p:cNvSpPr>
          <p:nvPr>
            <p:ph type="dt" sz="half" idx="16"/>
          </p:nvPr>
        </p:nvSpPr>
        <p:spPr/>
        <p:txBody>
          <a:bodyPr/>
          <a:lstStyle/>
          <a:p>
            <a:r>
              <a:rPr lang="en-US" smtClean="0"/>
              <a:t>June 14, 2017</a:t>
            </a:r>
            <a:endParaRPr lang="en-US" dirty="0"/>
          </a:p>
        </p:txBody>
      </p:sp>
      <p:sp>
        <p:nvSpPr>
          <p:cNvPr id="5" name="Footer Placeholder 4"/>
          <p:cNvSpPr>
            <a:spLocks noGrp="1"/>
          </p:cNvSpPr>
          <p:nvPr>
            <p:ph type="ftr" sz="quarter" idx="17"/>
          </p:nvPr>
        </p:nvSpPr>
        <p:spPr/>
        <p:txBody>
          <a:bodyPr/>
          <a:lstStyle/>
          <a:p>
            <a:pPr>
              <a:defRPr/>
            </a:pPr>
            <a:r>
              <a:rPr lang="en-GB"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r>
              <a:rPr lang="en-GB" smtClean="0"/>
              <a:t> </a:t>
            </a:r>
            <a:fld id="{6B22BB8E-5BF0-42CE-A011-AD609F148EE5}" type="slidenum">
              <a:rPr lang="en-GB" smtClean="0"/>
              <a:pPr>
                <a:defRPr/>
              </a:pPr>
              <a:t>80</a:t>
            </a:fld>
            <a:endParaRPr lang="en-GB" dirty="0"/>
          </a:p>
        </p:txBody>
      </p:sp>
    </p:spTree>
    <p:extLst>
      <p:ext uri="{BB962C8B-B14F-4D97-AF65-F5344CB8AC3E}">
        <p14:creationId xmlns:p14="http://schemas.microsoft.com/office/powerpoint/2010/main" val="344690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1676400"/>
            <a:ext cx="8077200" cy="4419600"/>
          </a:xfrm>
        </p:spPr>
        <p:txBody>
          <a:bodyPr/>
          <a:lstStyle/>
          <a:p>
            <a:r>
              <a:rPr lang="en-GB" dirty="0" smtClean="0"/>
              <a:t>Letter </a:t>
            </a:r>
            <a:r>
              <a:rPr lang="en-GB" dirty="0"/>
              <a:t>of Findings No. 02-20130268, Indiana Dept. or Revenue (September 24, 2014), released October </a:t>
            </a:r>
            <a:r>
              <a:rPr lang="en-GB" dirty="0" smtClean="0"/>
              <a:t>2014:</a:t>
            </a:r>
            <a:endParaRPr lang="en-US" dirty="0"/>
          </a:p>
          <a:p>
            <a:pPr marL="285750" indent="-285750">
              <a:buFont typeface="Arial" panose="020B0604020202020204" pitchFamily="34" charset="0"/>
              <a:buChar char="•"/>
            </a:pPr>
            <a:r>
              <a:rPr lang="en-US" sz="1600" dirty="0"/>
              <a:t>A multi-national manufacturer of industrial products and its affiliates filed separate company Indiana returns. The Indiana Department of Revenue assessed additional tax on the basis that intercompany interest and royalty expenses should have been added back to net federal taxable income.</a:t>
            </a:r>
          </a:p>
          <a:p>
            <a:pPr marL="285750" indent="-285750">
              <a:buFont typeface="Arial" panose="020B0604020202020204" pitchFamily="34" charset="0"/>
              <a:buChar char="•"/>
            </a:pPr>
            <a:r>
              <a:rPr lang="en-US" sz="1600" dirty="0"/>
              <a:t>The Letter of Findings provides that in order to reasonably attempt to ‘effectuate an equitable allocation and apportionment of the taxpayer’s income,’ the Department reallocated intercompany interest expenses claimed by the taxpayer on its original Indiana return</a:t>
            </a:r>
            <a:r>
              <a:rPr lang="en-US" sz="1600" dirty="0" smtClean="0"/>
              <a:t>.</a:t>
            </a:r>
          </a:p>
          <a:p>
            <a:r>
              <a:rPr lang="en-US" dirty="0" smtClean="0"/>
              <a:t>Rhode Island, H.B. 7133, enacted on June 19, 2014</a:t>
            </a:r>
          </a:p>
          <a:p>
            <a:pPr marL="285750" indent="-285750">
              <a:buFont typeface="Arial" panose="020B0604020202020204" pitchFamily="34" charset="0"/>
              <a:buChar char="•"/>
            </a:pPr>
            <a:r>
              <a:rPr lang="en-US" sz="1600" dirty="0" smtClean="0"/>
              <a:t>Repeals add back to net income for related party (1) intangible expenses and costs (2) interest relating to intangibles.</a:t>
            </a:r>
          </a:p>
          <a:p>
            <a:pPr marL="285750" indent="-285750">
              <a:buFont typeface="Arial" panose="020B0604020202020204" pitchFamily="34" charset="0"/>
              <a:buChar char="•"/>
            </a:pPr>
            <a:r>
              <a:rPr lang="en-US" sz="1600" dirty="0" smtClean="0"/>
              <a:t>Effective for tax years beginning on, or after, January, 1, 2015</a:t>
            </a:r>
            <a:r>
              <a:rPr lang="en-US" dirty="0" smtClean="0"/>
              <a:t>.</a:t>
            </a:r>
            <a:endParaRPr lang="en-US" dirty="0"/>
          </a:p>
          <a:p>
            <a:r>
              <a:rPr lang="en-GB" dirty="0" smtClean="0"/>
              <a:t> </a:t>
            </a:r>
            <a:endParaRPr lang="en-US" dirty="0"/>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81</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7188291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i="1" dirty="0" smtClean="0"/>
              <a:t>Wendy’s Int’l, Inc. v. Virginal Dep’t of Taxation</a:t>
            </a:r>
            <a:r>
              <a:rPr lang="en-IN" dirty="0" smtClean="0"/>
              <a:t>, Case No. CL09-3757 (Cir. Ct. of the City of Richmond):</a:t>
            </a:r>
          </a:p>
          <a:p>
            <a:pPr lvl="1"/>
            <a:r>
              <a:rPr lang="en-IN" dirty="0" smtClean="0"/>
              <a:t>On 3/29/12, a Virginia Circuit Court concluded that the related-party add back exception requiring licensors to derive at least one-third of their gross revenues from the licensing of intangible property to unrelated members does not mandate that the royalty income be derived </a:t>
            </a:r>
            <a:r>
              <a:rPr lang="en-IN" b="1" dirty="0" smtClean="0"/>
              <a:t>directly</a:t>
            </a:r>
            <a:r>
              <a:rPr lang="en-IN" dirty="0" smtClean="0"/>
              <a:t> from unrelated members.</a:t>
            </a:r>
          </a:p>
          <a:p>
            <a:pPr lvl="1"/>
            <a:r>
              <a:rPr lang="en-IN" dirty="0" smtClean="0"/>
              <a:t>The fact that the licensor received the revenue from a related-party conduit does not disqualify the licensor from the exception.</a:t>
            </a:r>
          </a:p>
          <a:p>
            <a:pPr lvl="1"/>
            <a:r>
              <a:rPr lang="en-IN" dirty="0" smtClean="0"/>
              <a:t>The add back exception at issue in </a:t>
            </a:r>
            <a:r>
              <a:rPr lang="en-IN" i="1" dirty="0" smtClean="0"/>
              <a:t>Wendy’s</a:t>
            </a:r>
            <a:r>
              <a:rPr lang="en-IN" dirty="0" smtClean="0"/>
              <a:t> was incorporated into Virginia’s 2004 add back statute at the request of a trade organization representing franchisors. The exception should apply to any business that derives more than one-third of its licensing revenue from unrelated third parties, whether received directly or indirectly.</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82</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8011497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Domestic Production Activities (“DPA”) Deduction </a:t>
            </a:r>
          </a:p>
          <a:p>
            <a:pPr lvl="1"/>
            <a:r>
              <a:rPr lang="en-IN" dirty="0" smtClean="0"/>
              <a:t>A number of the states which impose income tax conform to the DPA deduction, however, there are many that do not (e.g., AL, AR, CA, and CT).</a:t>
            </a:r>
          </a:p>
          <a:p>
            <a:pPr lvl="1"/>
            <a:r>
              <a:rPr lang="en-IN" dirty="0" smtClean="0"/>
              <a:t>When a state adopts line 28 FTI, it adopts a DPA deduction which in effect has been impacted, for better or for worse, by items of income and deduction at the federal level which may not be treated consistently for state purposes.</a:t>
            </a:r>
          </a:p>
          <a:p>
            <a:pPr lvl="1"/>
            <a:r>
              <a:rPr lang="en-IN" dirty="0" smtClean="0"/>
              <a:t>Complexities in determining the allowable Sec. 199 deduction at the state level may arise when the state employs a different filing method (e.g. separate or unitary vs. federal consolidated) than that used by taxpayers at the federal level. Issues may also arise regarding pass-through entities, where at the federal level, the deduction passes through to the owners or members; whereas some states tax impose a tax directly on the entity.</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83</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46544632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Compute I.R.C. Sec. 199 deduction on a </a:t>
            </a:r>
            <a:r>
              <a:rPr lang="en-IN" dirty="0" err="1" smtClean="0"/>
              <a:t>proforma</a:t>
            </a:r>
            <a:r>
              <a:rPr lang="en-IN" dirty="0" smtClean="0"/>
              <a:t> basis:</a:t>
            </a:r>
          </a:p>
          <a:p>
            <a:r>
              <a:rPr lang="en-IN" i="1" dirty="0" smtClean="0"/>
              <a:t>GKN Westland Aerospace, Inc. v. Ala. Dept. of Rev.</a:t>
            </a:r>
            <a:r>
              <a:rPr lang="en-IN" dirty="0" smtClean="0"/>
              <a:t>, Admin. Law Div., </a:t>
            </a:r>
            <a:r>
              <a:rPr lang="en-IN" dirty="0" err="1" smtClean="0"/>
              <a:t>Dkt</a:t>
            </a:r>
            <a:r>
              <a:rPr lang="en-IN" dirty="0" smtClean="0"/>
              <a:t>. No. BIT.10-988, 7/25/2011: </a:t>
            </a:r>
          </a:p>
          <a:p>
            <a:pPr lvl="1"/>
            <a:r>
              <a:rPr lang="en-IN" dirty="0" smtClean="0"/>
              <a:t>An I.R.C. §199 domestic production activities deduction may be computed and claimed on a separate company basis for purposes of Alabama income tax if an Alabama taxpayer has sufficient taxable income to claim the deduction, even where the deduction is limited for federal purposes because of a consolidated group's lack of taxable income.</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84</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6836524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Compute I.R.C. Sec. 199 deduction on an allocated basis:</a:t>
            </a:r>
          </a:p>
          <a:p>
            <a:r>
              <a:rPr lang="en-IN" dirty="0" smtClean="0"/>
              <a:t>Virginia Ruling (P.D. 11-181):</a:t>
            </a:r>
          </a:p>
          <a:p>
            <a:pPr lvl="1"/>
            <a:r>
              <a:rPr lang="en-IN" dirty="0" smtClean="0"/>
              <a:t>The Virginia tax commissioner ruled that a company that files a consolidated federal income tax return as part of an affiliated group but files a separate Virginia return may claim its proportional share of the I.R.C. Sec. 199 deduction for VA income tax purposes since this amount would be the same had it filed a separate federal return.</a:t>
            </a:r>
          </a:p>
          <a:p>
            <a:pPr lvl="1"/>
            <a:r>
              <a:rPr lang="en-IN" dirty="0" smtClean="0"/>
              <a:t>The Virginia Legislature followed this up by passing SB 462, which allows the total amount of the federal deduction for domestic production activities to be deducted for Virginia income tax purposes for tax years beginning on or after January 1, 2013.</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85</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6532465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Domestic Production Activities (“DPA”) Deduction:</a:t>
            </a:r>
          </a:p>
          <a:p>
            <a:pPr lvl="1"/>
            <a:r>
              <a:rPr lang="en-IN" dirty="0" smtClean="0"/>
              <a:t>Further, the federal DPA deduction may have been limited by federal NOL carryovers which do not exist or do not exist to the same degree for state income tax purposes </a:t>
            </a:r>
            <a:br>
              <a:rPr lang="en-IN" dirty="0" smtClean="0"/>
            </a:br>
            <a:r>
              <a:rPr lang="en-IN" dirty="0" smtClean="0"/>
              <a:t>(or vice versa).</a:t>
            </a:r>
          </a:p>
          <a:p>
            <a:pPr lvl="2"/>
            <a:r>
              <a:rPr lang="en-IN" dirty="0" smtClean="0"/>
              <a:t>Without state modification, query whether a federal DPA deduction might even increase a state NOL carryover, contrary to the general application of the DPA provisions at the federal level. </a:t>
            </a:r>
          </a:p>
          <a:p>
            <a:pPr lvl="1"/>
            <a:r>
              <a:rPr lang="en-IN" dirty="0" smtClean="0"/>
              <a:t>While the above situations suggest that state modifications to adjust the DPA deduction might be appropriate, at this point only KY has done so.</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86</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3985539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IN" dirty="0" smtClean="0"/>
              <a:t>The U.S. Supreme Court in </a:t>
            </a:r>
            <a:r>
              <a:rPr lang="en-IN" i="1" dirty="0" smtClean="0"/>
              <a:t>Kraft General Foods, Inc. v. Iowa Department of Revenue and Finance</a:t>
            </a:r>
            <a:r>
              <a:rPr lang="en-IN" dirty="0" smtClean="0"/>
              <a:t>, 505 U.S. 71 (1992) held that Iowa’s conformity to the federal dividends received deduction (“DRD”) regime via its conformity to FTI, violated the Foreign Commerce clause to the extent no state level DRD was allowed for foreign dividends.</a:t>
            </a:r>
          </a:p>
          <a:p>
            <a:pPr lvl="2"/>
            <a:r>
              <a:rPr lang="en-IN" dirty="0" smtClean="0"/>
              <a:t>The </a:t>
            </a:r>
            <a:r>
              <a:rPr lang="en-IN" i="1" dirty="0" smtClean="0"/>
              <a:t>Kraft </a:t>
            </a:r>
            <a:r>
              <a:rPr lang="en-IN" dirty="0" smtClean="0"/>
              <a:t>decision raises interesting questions with respect to the DPA which may one day be addressed through litigation.</a:t>
            </a:r>
          </a:p>
          <a:p>
            <a:pPr lvl="1"/>
            <a:endParaRPr lang="en-IN" dirty="0" smtClean="0"/>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87</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3254627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1752600"/>
            <a:ext cx="8077200" cy="685800"/>
          </a:xfrm>
        </p:spPr>
        <p:txBody>
          <a:bodyPr/>
          <a:lstStyle/>
          <a:p>
            <a:pPr>
              <a:spcAft>
                <a:spcPts val="600"/>
              </a:spcAft>
            </a:pPr>
            <a:r>
              <a:rPr lang="en-IN" dirty="0" smtClean="0"/>
              <a:t>Basic Illustrations of State DPA Deduction</a:t>
            </a:r>
          </a:p>
          <a:p>
            <a:pPr>
              <a:spcAft>
                <a:spcPts val="600"/>
              </a:spcAft>
            </a:pPr>
            <a:r>
              <a:rPr lang="en-IN" dirty="0" smtClean="0"/>
              <a:t>Example - Assume the following for AB Corp:</a:t>
            </a:r>
            <a:endParaRPr lang="en-US" dirty="0" smtClean="0"/>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14131046"/>
              </p:ext>
            </p:extLst>
          </p:nvPr>
        </p:nvGraphicFramePr>
        <p:xfrm>
          <a:off x="533400" y="2487956"/>
          <a:ext cx="8077200" cy="2414016"/>
        </p:xfrm>
        <a:graphic>
          <a:graphicData uri="http://schemas.openxmlformats.org/drawingml/2006/table">
            <a:tbl>
              <a:tblPr firstRow="1" bandRow="1">
                <a:tableStyleId>{5C22544A-7EE6-4342-B048-85BDC9FD1C3A}</a:tableStyleId>
              </a:tblPr>
              <a:tblGrid>
                <a:gridCol w="2692400"/>
                <a:gridCol w="2692400"/>
                <a:gridCol w="2692400"/>
              </a:tblGrid>
              <a:tr h="0">
                <a:tc>
                  <a:txBody>
                    <a:bodyPr/>
                    <a:lstStyle/>
                    <a:p>
                      <a:pPr algn="l">
                        <a:spcAft>
                          <a:spcPts val="500"/>
                        </a:spcAft>
                      </a:pPr>
                      <a:endParaRPr lang="en-IN" sz="1400" b="0" dirty="0">
                        <a:solidFill>
                          <a:srgbClr val="000000"/>
                        </a:solidFill>
                        <a:latin typeface="+mj-lt"/>
                      </a:endParaRPr>
                    </a:p>
                  </a:txBody>
                  <a:tcPr marL="45720" marR="45720" marT="27432" marB="27432">
                    <a:lnL w="12700" cap="flat" cmpd="sng" algn="ctr">
                      <a:noFill/>
                      <a:prstDash val="solid"/>
                      <a:round/>
                      <a:headEnd type="none" w="med" len="med"/>
                      <a:tailEnd type="none" w="med" len="med"/>
                    </a:lnL>
                    <a:lnR w="9525" cmpd="sng">
                      <a:solidFill>
                        <a:srgbClr val="A32020"/>
                      </a:solidFill>
                      <a:prstDash val="solid"/>
                    </a:lnR>
                    <a:lnT w="9525" cmpd="sng">
                      <a:solidFill>
                        <a:srgbClr val="A32020"/>
                      </a:solidFill>
                      <a:prstDash val="solid"/>
                    </a:lnT>
                    <a:lnB w="9525" cmpd="sng">
                      <a:solidFill>
                        <a:srgbClr val="A32020"/>
                      </a:solidFill>
                      <a:prstDash val="solid"/>
                    </a:lnB>
                    <a:solidFill>
                      <a:srgbClr val="F5CACA"/>
                    </a:solidFill>
                  </a:tcPr>
                </a:tc>
                <a:tc>
                  <a:txBody>
                    <a:bodyPr/>
                    <a:lstStyle/>
                    <a:p>
                      <a:pPr algn="ctr">
                        <a:spcBef>
                          <a:spcPts val="0"/>
                        </a:spcBef>
                        <a:spcAft>
                          <a:spcPts val="300"/>
                        </a:spcAft>
                      </a:pPr>
                      <a:r>
                        <a:rPr lang="en-US" sz="1400" b="1" smtClean="0">
                          <a:solidFill>
                            <a:srgbClr val="000000"/>
                          </a:solidFill>
                          <a:latin typeface="+mj-lt"/>
                        </a:rPr>
                        <a:t>CA</a:t>
                      </a:r>
                      <a:endParaRPr lang="en-IN" sz="1400" b="1"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solidFill>
                      <a:srgbClr val="F5CACA"/>
                    </a:solidFill>
                  </a:tcPr>
                </a:tc>
                <a:tc>
                  <a:txBody>
                    <a:bodyPr/>
                    <a:lstStyle/>
                    <a:p>
                      <a:pPr algn="ctr">
                        <a:spcBef>
                          <a:spcPts val="0"/>
                        </a:spcBef>
                        <a:spcAft>
                          <a:spcPts val="300"/>
                        </a:spcAft>
                      </a:pPr>
                      <a:r>
                        <a:rPr lang="en-US" sz="1400" b="1" dirty="0" smtClean="0">
                          <a:solidFill>
                            <a:srgbClr val="000000"/>
                          </a:solidFill>
                          <a:latin typeface="+mj-lt"/>
                        </a:rPr>
                        <a:t>AZ</a:t>
                      </a:r>
                      <a:endParaRPr lang="en-IN" sz="1400" b="1" dirty="0">
                        <a:solidFill>
                          <a:srgbClr val="000000"/>
                        </a:solidFill>
                        <a:latin typeface="+mj-lt"/>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solidFill>
                      <a:srgbClr val="F5CACA"/>
                    </a:solidFill>
                  </a:tcPr>
                </a:tc>
              </a:tr>
              <a:tr h="0">
                <a:tc>
                  <a:txBody>
                    <a:bodyPr/>
                    <a:lstStyle/>
                    <a:p>
                      <a:pPr algn="l">
                        <a:spcBef>
                          <a:spcPts val="0"/>
                        </a:spcBef>
                        <a:spcAft>
                          <a:spcPts val="300"/>
                        </a:spcAft>
                      </a:pPr>
                      <a:r>
                        <a:rPr lang="en-US" sz="1400" b="0" dirty="0" smtClean="0">
                          <a:solidFill>
                            <a:srgbClr val="000000"/>
                          </a:solidFill>
                          <a:latin typeface="+mj-lt"/>
                        </a:rPr>
                        <a:t>Activities</a:t>
                      </a:r>
                      <a:endParaRPr lang="en-IN" sz="1400" b="0" dirty="0">
                        <a:solidFill>
                          <a:srgbClr val="000000"/>
                        </a:solidFill>
                        <a:latin typeface="+mj-lt"/>
                      </a:endParaRPr>
                    </a:p>
                  </a:txBody>
                  <a:tcPr marL="45720" marR="45720" marT="27432" marB="27432">
                    <a:lnL w="12700" cap="flat" cmpd="sng" algn="ctr">
                      <a:noFill/>
                      <a:prstDash val="solid"/>
                      <a:round/>
                      <a:headEnd type="none" w="med" len="med"/>
                      <a:tailEnd type="none" w="med" len="med"/>
                    </a:lnL>
                    <a:lnR w="9525" cmpd="sng">
                      <a:solidFill>
                        <a:srgbClr val="A32020"/>
                      </a:solidFill>
                      <a:prstDash val="solid"/>
                    </a:lnR>
                    <a:lnT w="9525" cmpd="sng">
                      <a:solidFill>
                        <a:srgbClr val="A32020"/>
                      </a:solidFill>
                      <a:prstDash val="solid"/>
                    </a:lnT>
                    <a:lnB w="9525" cmpd="sng">
                      <a:solidFill>
                        <a:srgbClr val="A32020"/>
                      </a:solidFill>
                      <a:prstDash val="solid"/>
                    </a:lnB>
                    <a:solidFill>
                      <a:srgbClr val="FFFFFF"/>
                    </a:solidFill>
                  </a:tcPr>
                </a:tc>
                <a:tc>
                  <a:txBody>
                    <a:bodyPr/>
                    <a:lstStyle/>
                    <a:p>
                      <a:pPr algn="l">
                        <a:spcBef>
                          <a:spcPts val="0"/>
                        </a:spcBef>
                        <a:spcAft>
                          <a:spcPts val="300"/>
                        </a:spcAft>
                      </a:pPr>
                      <a:r>
                        <a:rPr lang="en-US" sz="1400" b="0" smtClean="0">
                          <a:solidFill>
                            <a:srgbClr val="000000"/>
                          </a:solidFill>
                          <a:latin typeface="+mj-lt"/>
                        </a:rPr>
                        <a:t>HQ &amp; MFNG</a:t>
                      </a:r>
                      <a:endParaRPr lang="en-IN" sz="14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solidFill>
                      <a:srgbClr val="FFFFFF"/>
                    </a:solidFill>
                  </a:tcPr>
                </a:tc>
                <a:tc>
                  <a:txBody>
                    <a:bodyPr/>
                    <a:lstStyle/>
                    <a:p>
                      <a:pPr algn="l">
                        <a:spcBef>
                          <a:spcPts val="0"/>
                        </a:spcBef>
                        <a:spcAft>
                          <a:spcPts val="300"/>
                        </a:spcAft>
                      </a:pPr>
                      <a:r>
                        <a:rPr lang="en-US" sz="1400" b="0" smtClean="0">
                          <a:solidFill>
                            <a:srgbClr val="000000"/>
                          </a:solidFill>
                          <a:latin typeface="+mj-lt"/>
                        </a:rPr>
                        <a:t>Sales</a:t>
                      </a:r>
                      <a:endParaRPr lang="en-IN" sz="1400" b="0" dirty="0">
                        <a:solidFill>
                          <a:srgbClr val="000000"/>
                        </a:solidFill>
                        <a:latin typeface="+mj-lt"/>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solidFill>
                      <a:srgbClr val="FFFFFF"/>
                    </a:solidFill>
                  </a:tcPr>
                </a:tc>
              </a:tr>
              <a:tr h="0">
                <a:tc>
                  <a:txBody>
                    <a:bodyPr/>
                    <a:lstStyle/>
                    <a:p>
                      <a:pPr algn="l">
                        <a:spcBef>
                          <a:spcPts val="0"/>
                        </a:spcBef>
                        <a:spcAft>
                          <a:spcPts val="300"/>
                        </a:spcAft>
                      </a:pPr>
                      <a:r>
                        <a:rPr lang="en-US" sz="1400" b="0" dirty="0" smtClean="0">
                          <a:solidFill>
                            <a:srgbClr val="000000"/>
                          </a:solidFill>
                          <a:latin typeface="+mj-lt"/>
                        </a:rPr>
                        <a:t>WAGES</a:t>
                      </a:r>
                      <a:endParaRPr lang="en-IN" sz="1400" b="0" dirty="0">
                        <a:solidFill>
                          <a:srgbClr val="000000"/>
                        </a:solidFill>
                        <a:latin typeface="+mj-lt"/>
                      </a:endParaRPr>
                    </a:p>
                  </a:txBody>
                  <a:tcPr marL="45720" marR="45720" marT="27432" marB="27432">
                    <a:lnL w="12700" cap="flat" cmpd="sng" algn="ctr">
                      <a:noFill/>
                      <a:prstDash val="solid"/>
                      <a:round/>
                      <a:headEnd type="none" w="med" len="med"/>
                      <a:tailEnd type="none" w="med" len="med"/>
                    </a:lnL>
                    <a:lnR w="9525" cmpd="sng">
                      <a:solidFill>
                        <a:srgbClr val="A32020"/>
                      </a:solidFill>
                      <a:prstDash val="solid"/>
                    </a:lnR>
                    <a:lnT w="9525" cmpd="sng">
                      <a:solidFill>
                        <a:srgbClr val="A32020"/>
                      </a:solidFill>
                      <a:prstDash val="solid"/>
                    </a:lnT>
                    <a:lnB w="9525" cmpd="sng">
                      <a:solidFill>
                        <a:srgbClr val="A32020"/>
                      </a:solidFill>
                      <a:prstDash val="solid"/>
                    </a:lnB>
                    <a:solidFill>
                      <a:srgbClr val="FFFFFF"/>
                    </a:solidFill>
                  </a:tcPr>
                </a:tc>
                <a:tc>
                  <a:txBody>
                    <a:bodyPr/>
                    <a:lstStyle/>
                    <a:p>
                      <a:pPr algn="l">
                        <a:spcBef>
                          <a:spcPts val="0"/>
                        </a:spcBef>
                        <a:spcAft>
                          <a:spcPts val="300"/>
                        </a:spcAft>
                      </a:pPr>
                      <a:r>
                        <a:rPr lang="en-US" sz="1400" b="0" smtClean="0">
                          <a:solidFill>
                            <a:srgbClr val="000000"/>
                          </a:solidFill>
                          <a:latin typeface="+mj-lt"/>
                        </a:rPr>
                        <a:t>$29 million</a:t>
                      </a:r>
                      <a:endParaRPr lang="en-IN" sz="14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solidFill>
                      <a:srgbClr val="FFFFFF"/>
                    </a:solidFill>
                  </a:tcPr>
                </a:tc>
                <a:tc>
                  <a:txBody>
                    <a:bodyPr/>
                    <a:lstStyle/>
                    <a:p>
                      <a:pPr algn="l">
                        <a:spcBef>
                          <a:spcPts val="0"/>
                        </a:spcBef>
                        <a:spcAft>
                          <a:spcPts val="300"/>
                        </a:spcAft>
                      </a:pPr>
                      <a:r>
                        <a:rPr lang="en-US" sz="1400" b="0" dirty="0" smtClean="0">
                          <a:solidFill>
                            <a:srgbClr val="000000"/>
                          </a:solidFill>
                          <a:latin typeface="+mj-lt"/>
                        </a:rPr>
                        <a:t>$1 million</a:t>
                      </a:r>
                      <a:endParaRPr lang="en-IN" sz="1400" b="0" dirty="0">
                        <a:solidFill>
                          <a:srgbClr val="000000"/>
                        </a:solidFill>
                        <a:latin typeface="+mj-lt"/>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solidFill>
                      <a:srgbClr val="FFFFFF"/>
                    </a:solidFill>
                  </a:tcPr>
                </a:tc>
              </a:tr>
              <a:tr h="0">
                <a:tc>
                  <a:txBody>
                    <a:bodyPr/>
                    <a:lstStyle/>
                    <a:p>
                      <a:pPr algn="l">
                        <a:spcBef>
                          <a:spcPts val="0"/>
                        </a:spcBef>
                        <a:spcAft>
                          <a:spcPts val="300"/>
                        </a:spcAft>
                      </a:pPr>
                      <a:r>
                        <a:rPr lang="en-US" sz="1400" b="0" dirty="0" smtClean="0">
                          <a:solidFill>
                            <a:srgbClr val="000000"/>
                          </a:solidFill>
                          <a:latin typeface="+mj-lt"/>
                        </a:rPr>
                        <a:t>QPAI</a:t>
                      </a:r>
                      <a:endParaRPr lang="en-IN" sz="1400" b="0" dirty="0">
                        <a:solidFill>
                          <a:srgbClr val="000000"/>
                        </a:solidFill>
                        <a:latin typeface="+mj-lt"/>
                      </a:endParaRPr>
                    </a:p>
                  </a:txBody>
                  <a:tcPr marL="45720" marR="45720" marT="27432" marB="27432">
                    <a:lnL w="12700" cap="flat" cmpd="sng" algn="ctr">
                      <a:noFill/>
                      <a:prstDash val="solid"/>
                      <a:round/>
                      <a:headEnd type="none" w="med" len="med"/>
                      <a:tailEnd type="none" w="med" len="med"/>
                    </a:lnL>
                    <a:lnR w="9525" cmpd="sng">
                      <a:solidFill>
                        <a:srgbClr val="A32020"/>
                      </a:solidFill>
                      <a:prstDash val="solid"/>
                    </a:lnR>
                    <a:lnT w="9525" cmpd="sng">
                      <a:solidFill>
                        <a:srgbClr val="A32020"/>
                      </a:solidFill>
                      <a:prstDash val="solid"/>
                    </a:lnT>
                    <a:lnB w="9525" cmpd="sng">
                      <a:solidFill>
                        <a:srgbClr val="A32020"/>
                      </a:solidFill>
                      <a:prstDash val="solid"/>
                    </a:lnB>
                    <a:solidFill>
                      <a:srgbClr val="FFFFFF"/>
                    </a:solidFill>
                  </a:tcPr>
                </a:tc>
                <a:tc>
                  <a:txBody>
                    <a:bodyPr/>
                    <a:lstStyle/>
                    <a:p>
                      <a:pPr algn="l">
                        <a:spcBef>
                          <a:spcPts val="0"/>
                        </a:spcBef>
                        <a:spcAft>
                          <a:spcPts val="300"/>
                        </a:spcAft>
                      </a:pPr>
                      <a:r>
                        <a:rPr lang="en-US" sz="1400" b="0" dirty="0" smtClean="0">
                          <a:solidFill>
                            <a:srgbClr val="000000"/>
                          </a:solidFill>
                          <a:latin typeface="+mj-lt"/>
                        </a:rPr>
                        <a:t>N/A *</a:t>
                      </a:r>
                      <a:endParaRPr lang="en-IN" sz="14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solidFill>
                      <a:srgbClr val="FFFFFF"/>
                    </a:solidFill>
                  </a:tcPr>
                </a:tc>
                <a:tc>
                  <a:txBody>
                    <a:bodyPr/>
                    <a:lstStyle/>
                    <a:p>
                      <a:pPr algn="l">
                        <a:spcBef>
                          <a:spcPts val="0"/>
                        </a:spcBef>
                        <a:spcAft>
                          <a:spcPts val="300"/>
                        </a:spcAft>
                      </a:pPr>
                      <a:r>
                        <a:rPr lang="en-US" sz="1400" b="0" smtClean="0">
                          <a:solidFill>
                            <a:srgbClr val="000000"/>
                          </a:solidFill>
                          <a:latin typeface="+mj-lt"/>
                        </a:rPr>
                        <a:t>$20 million</a:t>
                      </a:r>
                      <a:endParaRPr lang="en-IN" sz="1400" b="0" dirty="0">
                        <a:solidFill>
                          <a:srgbClr val="000000"/>
                        </a:solidFill>
                        <a:latin typeface="+mj-lt"/>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solidFill>
                      <a:srgbClr val="FFFFFF"/>
                    </a:solidFill>
                  </a:tcPr>
                </a:tc>
              </a:tr>
              <a:tr h="0">
                <a:tc>
                  <a:txBody>
                    <a:bodyPr/>
                    <a:lstStyle/>
                    <a:p>
                      <a:pPr algn="l">
                        <a:spcBef>
                          <a:spcPts val="0"/>
                        </a:spcBef>
                        <a:spcAft>
                          <a:spcPts val="300"/>
                        </a:spcAft>
                      </a:pPr>
                      <a:r>
                        <a:rPr lang="en-US" sz="1400" b="0" dirty="0" smtClean="0">
                          <a:solidFill>
                            <a:srgbClr val="000000"/>
                          </a:solidFill>
                          <a:latin typeface="+mj-lt"/>
                        </a:rPr>
                        <a:t>Fed DPA (6 %)</a:t>
                      </a:r>
                      <a:endParaRPr lang="en-IN" sz="1400" b="0" dirty="0">
                        <a:solidFill>
                          <a:srgbClr val="000000"/>
                        </a:solidFill>
                        <a:latin typeface="+mj-lt"/>
                      </a:endParaRPr>
                    </a:p>
                  </a:txBody>
                  <a:tcPr marL="45720" marR="45720" marT="27432" marB="27432">
                    <a:lnL w="12700" cap="flat" cmpd="sng" algn="ctr">
                      <a:noFill/>
                      <a:prstDash val="solid"/>
                      <a:round/>
                      <a:headEnd type="none" w="med" len="med"/>
                      <a:tailEnd type="none" w="med" len="med"/>
                    </a:lnL>
                    <a:lnR w="9525" cmpd="sng">
                      <a:solidFill>
                        <a:srgbClr val="A32020"/>
                      </a:solidFill>
                      <a:prstDash val="solid"/>
                    </a:lnR>
                    <a:lnT w="9525" cmpd="sng">
                      <a:solidFill>
                        <a:srgbClr val="A32020"/>
                      </a:solidFill>
                      <a:prstDash val="solid"/>
                    </a:lnT>
                    <a:lnB w="9525" cmpd="sng">
                      <a:solidFill>
                        <a:srgbClr val="A32020"/>
                      </a:solidFill>
                      <a:prstDash val="solid"/>
                    </a:lnB>
                    <a:solidFill>
                      <a:srgbClr val="FFFFFF"/>
                    </a:solidFill>
                  </a:tcPr>
                </a:tc>
                <a:tc>
                  <a:txBody>
                    <a:bodyPr/>
                    <a:lstStyle/>
                    <a:p>
                      <a:pPr algn="l">
                        <a:spcBef>
                          <a:spcPts val="0"/>
                        </a:spcBef>
                        <a:spcAft>
                          <a:spcPts val="300"/>
                        </a:spcAft>
                      </a:pPr>
                      <a:r>
                        <a:rPr lang="en-US" sz="1400" b="0" dirty="0" smtClean="0">
                          <a:solidFill>
                            <a:srgbClr val="000000"/>
                          </a:solidFill>
                          <a:latin typeface="+mj-lt"/>
                        </a:rPr>
                        <a:t>$480,000</a:t>
                      </a:r>
                      <a:endParaRPr lang="en-IN" sz="14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solidFill>
                      <a:srgbClr val="FFFFFF"/>
                    </a:solidFill>
                  </a:tcPr>
                </a:tc>
                <a:tc>
                  <a:txBody>
                    <a:bodyPr/>
                    <a:lstStyle/>
                    <a:p>
                      <a:pPr algn="l">
                        <a:spcBef>
                          <a:spcPts val="0"/>
                        </a:spcBef>
                        <a:spcAft>
                          <a:spcPts val="300"/>
                        </a:spcAft>
                      </a:pPr>
                      <a:r>
                        <a:rPr lang="en-US" sz="1400" b="0" smtClean="0">
                          <a:solidFill>
                            <a:srgbClr val="000000"/>
                          </a:solidFill>
                          <a:latin typeface="+mj-lt"/>
                        </a:rPr>
                        <a:t>$1.2 million</a:t>
                      </a:r>
                      <a:endParaRPr lang="en-IN" sz="1400" b="0" dirty="0">
                        <a:solidFill>
                          <a:srgbClr val="000000"/>
                        </a:solidFill>
                        <a:latin typeface="+mj-lt"/>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solidFill>
                      <a:srgbClr val="FFFFFF"/>
                    </a:solidFill>
                  </a:tcPr>
                </a:tc>
              </a:tr>
              <a:tr h="0">
                <a:tc>
                  <a:txBody>
                    <a:bodyPr/>
                    <a:lstStyle/>
                    <a:p>
                      <a:pPr algn="l">
                        <a:spcBef>
                          <a:spcPts val="0"/>
                        </a:spcBef>
                        <a:spcAft>
                          <a:spcPts val="300"/>
                        </a:spcAft>
                      </a:pPr>
                      <a:r>
                        <a:rPr lang="en-US" sz="1400" b="0" dirty="0" smtClean="0">
                          <a:solidFill>
                            <a:srgbClr val="000000"/>
                          </a:solidFill>
                          <a:latin typeface="+mj-lt"/>
                        </a:rPr>
                        <a:t>State </a:t>
                      </a:r>
                      <a:r>
                        <a:rPr lang="en-US" sz="1400" b="0" dirty="0" err="1" smtClean="0">
                          <a:solidFill>
                            <a:srgbClr val="000000"/>
                          </a:solidFill>
                          <a:latin typeface="+mj-lt"/>
                        </a:rPr>
                        <a:t>Appor</a:t>
                      </a:r>
                      <a:r>
                        <a:rPr lang="en-US" sz="1400" b="0" dirty="0" smtClean="0">
                          <a:solidFill>
                            <a:srgbClr val="000000"/>
                          </a:solidFill>
                          <a:latin typeface="+mj-lt"/>
                        </a:rPr>
                        <a:t>. %</a:t>
                      </a:r>
                      <a:endParaRPr lang="en-IN" sz="1400" b="0" dirty="0">
                        <a:solidFill>
                          <a:srgbClr val="000000"/>
                        </a:solidFill>
                        <a:latin typeface="+mj-lt"/>
                      </a:endParaRPr>
                    </a:p>
                  </a:txBody>
                  <a:tcPr marL="45720" marR="45720" marT="27432" marB="27432">
                    <a:lnL w="12700" cap="flat" cmpd="sng" algn="ctr">
                      <a:noFill/>
                      <a:prstDash val="solid"/>
                      <a:round/>
                      <a:headEnd type="none" w="med" len="med"/>
                      <a:tailEnd type="none" w="med" len="med"/>
                    </a:lnL>
                    <a:lnR w="9525" cmpd="sng">
                      <a:solidFill>
                        <a:srgbClr val="A32020"/>
                      </a:solidFill>
                      <a:prstDash val="solid"/>
                    </a:lnR>
                    <a:lnT w="9525" cmpd="sng">
                      <a:solidFill>
                        <a:srgbClr val="A32020"/>
                      </a:solidFill>
                      <a:prstDash val="solid"/>
                    </a:lnT>
                    <a:lnB w="9525" cmpd="sng">
                      <a:solidFill>
                        <a:srgbClr val="A32020"/>
                      </a:solidFill>
                      <a:prstDash val="solid"/>
                    </a:lnB>
                    <a:solidFill>
                      <a:srgbClr val="FFFFFF"/>
                    </a:solidFill>
                  </a:tcPr>
                </a:tc>
                <a:tc>
                  <a:txBody>
                    <a:bodyPr/>
                    <a:lstStyle/>
                    <a:p>
                      <a:pPr algn="l">
                        <a:spcBef>
                          <a:spcPts val="0"/>
                        </a:spcBef>
                        <a:spcAft>
                          <a:spcPts val="300"/>
                        </a:spcAft>
                      </a:pPr>
                      <a:r>
                        <a:rPr lang="en-US" sz="1400" b="0" dirty="0" smtClean="0">
                          <a:solidFill>
                            <a:srgbClr val="000000"/>
                          </a:solidFill>
                          <a:latin typeface="+mj-lt"/>
                        </a:rPr>
                        <a:t>50%</a:t>
                      </a:r>
                      <a:endParaRPr lang="en-IN" sz="14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solidFill>
                      <a:srgbClr val="FFFFFF"/>
                    </a:solidFill>
                  </a:tcPr>
                </a:tc>
                <a:tc>
                  <a:txBody>
                    <a:bodyPr/>
                    <a:lstStyle/>
                    <a:p>
                      <a:pPr algn="l">
                        <a:spcBef>
                          <a:spcPts val="0"/>
                        </a:spcBef>
                        <a:spcAft>
                          <a:spcPts val="300"/>
                        </a:spcAft>
                      </a:pPr>
                      <a:r>
                        <a:rPr lang="en-US" sz="1400" b="0" smtClean="0">
                          <a:solidFill>
                            <a:srgbClr val="000000"/>
                          </a:solidFill>
                          <a:latin typeface="+mj-lt"/>
                        </a:rPr>
                        <a:t>50%</a:t>
                      </a:r>
                      <a:endParaRPr lang="en-IN" sz="1400" b="0" dirty="0">
                        <a:solidFill>
                          <a:srgbClr val="000000"/>
                        </a:solidFill>
                        <a:latin typeface="+mj-lt"/>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solidFill>
                      <a:srgbClr val="FFFFFF"/>
                    </a:solidFill>
                  </a:tcPr>
                </a:tc>
              </a:tr>
              <a:tr h="0">
                <a:tc>
                  <a:txBody>
                    <a:bodyPr/>
                    <a:lstStyle/>
                    <a:p>
                      <a:pPr algn="l">
                        <a:spcBef>
                          <a:spcPts val="0"/>
                        </a:spcBef>
                        <a:spcAft>
                          <a:spcPts val="300"/>
                        </a:spcAft>
                      </a:pPr>
                      <a:r>
                        <a:rPr lang="en-US" sz="1400" b="0" dirty="0" smtClean="0">
                          <a:solidFill>
                            <a:srgbClr val="000000"/>
                          </a:solidFill>
                          <a:latin typeface="+mj-lt"/>
                        </a:rPr>
                        <a:t>Apportioned DPA</a:t>
                      </a:r>
                      <a:endParaRPr lang="en-IN" sz="1400" b="0" dirty="0">
                        <a:solidFill>
                          <a:srgbClr val="000000"/>
                        </a:solidFill>
                        <a:latin typeface="+mj-lt"/>
                      </a:endParaRPr>
                    </a:p>
                  </a:txBody>
                  <a:tcPr marL="45720" marR="45720" marT="27432" marB="27432">
                    <a:lnL w="12700" cap="flat" cmpd="sng" algn="ctr">
                      <a:noFill/>
                      <a:prstDash val="solid"/>
                      <a:round/>
                      <a:headEnd type="none" w="med" len="med"/>
                      <a:tailEnd type="none" w="med" len="med"/>
                    </a:lnL>
                    <a:lnR w="9525" cmpd="sng">
                      <a:solidFill>
                        <a:srgbClr val="A32020"/>
                      </a:solidFill>
                      <a:prstDash val="solid"/>
                    </a:lnR>
                    <a:lnT w="9525" cmpd="sng">
                      <a:solidFill>
                        <a:srgbClr val="A32020"/>
                      </a:solidFill>
                      <a:prstDash val="solid"/>
                    </a:lnT>
                    <a:lnB w="9525" cmpd="sng">
                      <a:solidFill>
                        <a:srgbClr val="A32020"/>
                      </a:solidFill>
                      <a:prstDash val="solid"/>
                    </a:lnB>
                    <a:solidFill>
                      <a:srgbClr val="FFFFFF"/>
                    </a:solidFill>
                  </a:tcPr>
                </a:tc>
                <a:tc>
                  <a:txBody>
                    <a:bodyPr/>
                    <a:lstStyle/>
                    <a:p>
                      <a:pPr algn="l">
                        <a:spcAft>
                          <a:spcPts val="500"/>
                        </a:spcAft>
                      </a:pPr>
                      <a:endParaRPr lang="en-IN" sz="1400" b="0" dirty="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mpd="sng">
                      <a:solidFill>
                        <a:srgbClr val="A32020"/>
                      </a:solidFill>
                      <a:prstDash val="solid"/>
                    </a:lnB>
                    <a:solidFill>
                      <a:srgbClr val="FFFFFF"/>
                    </a:solidFill>
                  </a:tcPr>
                </a:tc>
                <a:tc>
                  <a:txBody>
                    <a:bodyPr/>
                    <a:lstStyle/>
                    <a:p>
                      <a:pPr algn="l">
                        <a:spcBef>
                          <a:spcPts val="0"/>
                        </a:spcBef>
                        <a:spcAft>
                          <a:spcPts val="300"/>
                        </a:spcAft>
                      </a:pPr>
                      <a:r>
                        <a:rPr lang="en-US" sz="1400" b="0" dirty="0" smtClean="0">
                          <a:solidFill>
                            <a:srgbClr val="000000"/>
                          </a:solidFill>
                          <a:latin typeface="+mj-lt"/>
                        </a:rPr>
                        <a:t>$600,000</a:t>
                      </a:r>
                      <a:endParaRPr lang="en-IN" sz="1400" b="0" dirty="0">
                        <a:solidFill>
                          <a:srgbClr val="000000"/>
                        </a:solidFill>
                        <a:latin typeface="+mj-lt"/>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mpd="sng">
                      <a:solidFill>
                        <a:srgbClr val="A32020"/>
                      </a:solidFill>
                      <a:prstDash val="solid"/>
                    </a:lnB>
                    <a:solidFill>
                      <a:srgbClr val="FFFFFF"/>
                    </a:solidFill>
                  </a:tcPr>
                </a:tc>
              </a:tr>
              <a:tr h="0">
                <a:tc>
                  <a:txBody>
                    <a:bodyPr/>
                    <a:lstStyle/>
                    <a:p>
                      <a:pPr algn="l">
                        <a:spcBef>
                          <a:spcPts val="0"/>
                        </a:spcBef>
                        <a:spcAft>
                          <a:spcPts val="300"/>
                        </a:spcAft>
                      </a:pPr>
                      <a:r>
                        <a:rPr lang="en-US" sz="1400" b="0" dirty="0" smtClean="0">
                          <a:solidFill>
                            <a:srgbClr val="000000"/>
                          </a:solidFill>
                          <a:latin typeface="+mj-lt"/>
                        </a:rPr>
                        <a:t>State Tax Rate</a:t>
                      </a:r>
                      <a:endParaRPr lang="en-IN" sz="1400" b="0" dirty="0">
                        <a:solidFill>
                          <a:srgbClr val="000000"/>
                        </a:solidFill>
                        <a:latin typeface="+mj-lt"/>
                      </a:endParaRPr>
                    </a:p>
                  </a:txBody>
                  <a:tcPr marL="45720" marR="45720" marT="27432" marB="27432">
                    <a:lnL w="12700" cap="flat" cmpd="sng" algn="ctr">
                      <a:noFill/>
                      <a:prstDash val="solid"/>
                      <a:round/>
                      <a:headEnd type="none" w="med" len="med"/>
                      <a:tailEnd type="none" w="med" len="med"/>
                    </a:lnL>
                    <a:lnR w="9525" cmpd="sng">
                      <a:solidFill>
                        <a:srgbClr val="A32020"/>
                      </a:solidFill>
                      <a:prstDash val="solid"/>
                    </a:lnR>
                    <a:lnT w="9525" cmpd="sng">
                      <a:solidFill>
                        <a:srgbClr val="A32020"/>
                      </a:solidFill>
                      <a:prstDash val="solid"/>
                    </a:lnT>
                    <a:lnB w="9525" cap="flat" cmpd="sng" algn="ctr">
                      <a:solidFill>
                        <a:srgbClr val="A32020"/>
                      </a:solidFill>
                      <a:prstDash val="solid"/>
                      <a:round/>
                      <a:headEnd type="none" w="med" len="med"/>
                      <a:tailEnd type="none" w="med" len="med"/>
                    </a:lnB>
                    <a:solidFill>
                      <a:srgbClr val="FFFFFF"/>
                    </a:solidFill>
                  </a:tcPr>
                </a:tc>
                <a:tc>
                  <a:txBody>
                    <a:bodyPr/>
                    <a:lstStyle/>
                    <a:p>
                      <a:pPr algn="l">
                        <a:spcAft>
                          <a:spcPts val="500"/>
                        </a:spcAft>
                      </a:pPr>
                      <a:endParaRPr lang="en-US" sz="1400" b="0" dirty="0" smtClean="0">
                        <a:solidFill>
                          <a:srgbClr val="000000"/>
                        </a:solidFill>
                        <a:latin typeface="+mj-lt"/>
                      </a:endParaRPr>
                    </a:p>
                  </a:txBody>
                  <a:tcPr marL="45720" marR="45720" marT="27432" marB="27432">
                    <a:lnL w="9525" cmpd="sng">
                      <a:solidFill>
                        <a:srgbClr val="A32020"/>
                      </a:solidFill>
                      <a:prstDash val="solid"/>
                    </a:lnL>
                    <a:lnR w="9525" cmpd="sng">
                      <a:solidFill>
                        <a:srgbClr val="A32020"/>
                      </a:solidFill>
                      <a:prstDash val="solid"/>
                    </a:lnR>
                    <a:lnT w="9525" cmpd="sng">
                      <a:solidFill>
                        <a:srgbClr val="A32020"/>
                      </a:solidFill>
                      <a:prstDash val="solid"/>
                    </a:lnT>
                    <a:lnB w="9525" cap="flat" cmpd="sng" algn="ctr">
                      <a:solidFill>
                        <a:srgbClr val="A32020"/>
                      </a:solidFill>
                      <a:prstDash val="solid"/>
                      <a:round/>
                      <a:headEnd type="none" w="med" len="med"/>
                      <a:tailEnd type="none" w="med" len="med"/>
                    </a:lnB>
                    <a:solidFill>
                      <a:srgbClr val="FFFFFF"/>
                    </a:solidFill>
                  </a:tcPr>
                </a:tc>
                <a:tc>
                  <a:txBody>
                    <a:bodyPr/>
                    <a:lstStyle/>
                    <a:p>
                      <a:pPr algn="l">
                        <a:spcBef>
                          <a:spcPts val="0"/>
                        </a:spcBef>
                        <a:spcAft>
                          <a:spcPts val="300"/>
                        </a:spcAft>
                      </a:pPr>
                      <a:r>
                        <a:rPr lang="en-US" sz="1400" b="0" dirty="0" smtClean="0">
                          <a:solidFill>
                            <a:srgbClr val="000000"/>
                          </a:solidFill>
                          <a:latin typeface="+mj-lt"/>
                        </a:rPr>
                        <a:t>6.968%</a:t>
                      </a:r>
                      <a:endParaRPr lang="en-IN" sz="1400" b="0" dirty="0">
                        <a:solidFill>
                          <a:srgbClr val="000000"/>
                        </a:solidFill>
                        <a:latin typeface="+mj-lt"/>
                      </a:endParaRPr>
                    </a:p>
                  </a:txBody>
                  <a:tcPr marL="45720" marR="45720" marT="27432" marB="27432">
                    <a:lnL w="9525" cmpd="sng">
                      <a:solidFill>
                        <a:srgbClr val="A32020"/>
                      </a:solidFill>
                      <a:prstDash val="solid"/>
                    </a:lnL>
                    <a:lnR w="0" cmpd="sng">
                      <a:solidFill>
                        <a:srgbClr val="FFFFFF"/>
                      </a:solidFill>
                    </a:lnR>
                    <a:lnT w="9525" cmpd="sng">
                      <a:solidFill>
                        <a:srgbClr val="A32020"/>
                      </a:solidFill>
                      <a:prstDash val="solid"/>
                    </a:lnT>
                    <a:lnB w="9525" cap="flat" cmpd="sng" algn="ctr">
                      <a:solidFill>
                        <a:srgbClr val="A32020"/>
                      </a:solidFill>
                      <a:prstDash val="solid"/>
                      <a:round/>
                      <a:headEnd type="none" w="med" len="med"/>
                      <a:tailEnd type="none" w="med" len="med"/>
                    </a:lnB>
                    <a:solidFill>
                      <a:srgbClr val="FFFFFF"/>
                    </a:solidFill>
                  </a:tcPr>
                </a:tc>
              </a:tr>
              <a:tr h="0">
                <a:tc>
                  <a:txBody>
                    <a:bodyPr/>
                    <a:lstStyle/>
                    <a:p>
                      <a:pPr algn="l">
                        <a:spcBef>
                          <a:spcPts val="0"/>
                        </a:spcBef>
                        <a:spcAft>
                          <a:spcPts val="300"/>
                        </a:spcAft>
                      </a:pPr>
                      <a:r>
                        <a:rPr lang="en-US" sz="1400" b="0" dirty="0" smtClean="0">
                          <a:solidFill>
                            <a:srgbClr val="000000"/>
                          </a:solidFill>
                          <a:latin typeface="+mj-lt"/>
                        </a:rPr>
                        <a:t>State Benefit of DPA</a:t>
                      </a:r>
                      <a:endParaRPr lang="en-IN" sz="1400" b="0" dirty="0">
                        <a:solidFill>
                          <a:srgbClr val="000000"/>
                        </a:solidFill>
                        <a:latin typeface="+mj-lt"/>
                      </a:endParaRPr>
                    </a:p>
                  </a:txBody>
                  <a:tcPr marL="45720" marR="45720" marT="27432" marB="27432">
                    <a:lnL w="12700" cap="flat" cmpd="sng" algn="ctr">
                      <a:noFill/>
                      <a:prstDash val="solid"/>
                      <a:round/>
                      <a:headEnd type="none" w="med" len="med"/>
                      <a:tailEnd type="none" w="med" len="med"/>
                    </a:lnL>
                    <a:lnR w="9525" cap="flat" cmpd="sng" algn="ctr">
                      <a:solidFill>
                        <a:srgbClr val="A32020"/>
                      </a:solidFill>
                      <a:prstDash val="solid"/>
                      <a:round/>
                      <a:headEnd type="none" w="med" len="med"/>
                      <a:tailEnd type="none" w="med" len="med"/>
                    </a:lnR>
                    <a:lnT w="9525" cmpd="sng">
                      <a:solidFill>
                        <a:srgbClr val="A32020"/>
                      </a:solidFill>
                      <a:prstDash val="solid"/>
                    </a:lnT>
                    <a:lnB w="9525" cmpd="sng">
                      <a:solidFill>
                        <a:srgbClr val="A32020"/>
                      </a:solidFill>
                      <a:prstDash val="solid"/>
                    </a:lnB>
                    <a:solidFill>
                      <a:srgbClr val="FFFFFF"/>
                    </a:solidFill>
                  </a:tcPr>
                </a:tc>
                <a:tc>
                  <a:txBody>
                    <a:bodyPr/>
                    <a:lstStyle/>
                    <a:p>
                      <a:pPr algn="l">
                        <a:spcAft>
                          <a:spcPts val="500"/>
                        </a:spcAft>
                      </a:pPr>
                      <a:endParaRPr lang="en-US" sz="1400" b="0" dirty="0" smtClean="0">
                        <a:solidFill>
                          <a:srgbClr val="000000"/>
                        </a:solidFill>
                        <a:latin typeface="+mj-lt"/>
                      </a:endParaRPr>
                    </a:p>
                  </a:txBody>
                  <a:tcPr marL="45720" marR="45720" marT="27432" marB="27432">
                    <a:lnL w="9525" cap="flat" cmpd="sng" algn="ctr">
                      <a:solidFill>
                        <a:srgbClr val="A32020"/>
                      </a:solidFill>
                      <a:prstDash val="solid"/>
                      <a:round/>
                      <a:headEnd type="none" w="med" len="med"/>
                      <a:tailEnd type="none" w="med" len="med"/>
                    </a:lnL>
                    <a:lnR w="9525" cap="flat" cmpd="sng" algn="ctr">
                      <a:solidFill>
                        <a:srgbClr val="A32020"/>
                      </a:solidFill>
                      <a:prstDash val="solid"/>
                      <a:round/>
                      <a:headEnd type="none" w="med" len="med"/>
                      <a:tailEnd type="none" w="med" len="med"/>
                    </a:lnR>
                    <a:lnT w="9525" cmpd="sng">
                      <a:solidFill>
                        <a:srgbClr val="A32020"/>
                      </a:solidFill>
                      <a:prstDash val="solid"/>
                    </a:lnT>
                    <a:lnB w="9525" cmpd="sng">
                      <a:solidFill>
                        <a:srgbClr val="A32020"/>
                      </a:solidFill>
                      <a:prstDash val="solid"/>
                    </a:lnB>
                    <a:solidFill>
                      <a:srgbClr val="FFFFFF"/>
                    </a:solidFill>
                  </a:tcPr>
                </a:tc>
                <a:tc>
                  <a:txBody>
                    <a:bodyPr/>
                    <a:lstStyle/>
                    <a:p>
                      <a:pPr algn="l">
                        <a:spcBef>
                          <a:spcPts val="0"/>
                        </a:spcBef>
                        <a:spcAft>
                          <a:spcPts val="300"/>
                        </a:spcAft>
                      </a:pPr>
                      <a:r>
                        <a:rPr lang="en-US" sz="1400" b="0" dirty="0" smtClean="0">
                          <a:solidFill>
                            <a:srgbClr val="000000"/>
                          </a:solidFill>
                          <a:latin typeface="+mj-lt"/>
                        </a:rPr>
                        <a:t>$42 K</a:t>
                      </a:r>
                      <a:endParaRPr lang="en-IN" sz="1400" b="0" dirty="0">
                        <a:solidFill>
                          <a:srgbClr val="000000"/>
                        </a:solidFill>
                        <a:latin typeface="+mj-lt"/>
                      </a:endParaRPr>
                    </a:p>
                  </a:txBody>
                  <a:tcPr marL="45720" marR="45720" marT="27432" marB="27432">
                    <a:lnL w="9525" cap="flat" cmpd="sng" algn="ctr">
                      <a:solidFill>
                        <a:srgbClr val="A32020"/>
                      </a:solidFill>
                      <a:prstDash val="solid"/>
                      <a:round/>
                      <a:headEnd type="none" w="med" len="med"/>
                      <a:tailEnd type="none" w="med" len="med"/>
                    </a:lnL>
                    <a:lnR w="0" cmpd="sng">
                      <a:solidFill>
                        <a:srgbClr val="FFFFFF"/>
                      </a:solidFill>
                    </a:lnR>
                    <a:lnT w="9525" cmpd="sng">
                      <a:solidFill>
                        <a:srgbClr val="A32020"/>
                      </a:solidFill>
                      <a:prstDash val="solid"/>
                    </a:lnT>
                    <a:lnB w="9525" cmpd="sng">
                      <a:solidFill>
                        <a:srgbClr val="A32020"/>
                      </a:solidFill>
                      <a:prstDash val="solid"/>
                    </a:lnB>
                    <a:solidFill>
                      <a:srgbClr val="FFFFFF"/>
                    </a:solidFill>
                  </a:tcPr>
                </a:tc>
              </a:tr>
            </a:tbl>
          </a:graphicData>
        </a:graphic>
      </p:graphicFrame>
      <p:sp>
        <p:nvSpPr>
          <p:cNvPr id="8" name="Content Placeholder 2"/>
          <p:cNvSpPr txBox="1">
            <a:spLocks/>
          </p:cNvSpPr>
          <p:nvPr/>
        </p:nvSpPr>
        <p:spPr>
          <a:xfrm>
            <a:off x="533400" y="5096272"/>
            <a:ext cx="8077200" cy="694928"/>
          </a:xfrm>
          <a:prstGeom prst="rect">
            <a:avLst/>
          </a:prstGeom>
        </p:spPr>
        <p:txBody>
          <a:bodyPr vert="horz" lIns="0" tIns="0" rIns="0" bIns="0" rtlCol="0">
            <a:noAutofit/>
          </a:bodyPr>
          <a:lstStyle/>
          <a:p>
            <a:pPr lvl="0" indent="-274320">
              <a:spcAft>
                <a:spcPts val="900"/>
              </a:spcAft>
              <a:buClr>
                <a:schemeClr val="tx1"/>
              </a:buClr>
            </a:pPr>
            <a:r>
              <a:rPr lang="en-IN" sz="1600" baseline="30000" dirty="0" smtClean="0">
                <a:latin typeface="Georgia" pitchFamily="18" charset="0"/>
              </a:rPr>
              <a:t>*</a:t>
            </a:r>
            <a:r>
              <a:rPr lang="en-IN" sz="1600" dirty="0" smtClean="0">
                <a:latin typeface="Georgia" pitchFamily="18" charset="0"/>
              </a:rPr>
              <a:t>CA does not adopt the DPA deduction</a:t>
            </a:r>
          </a:p>
          <a:p>
            <a:pPr lvl="0" indent="-274320">
              <a:spcAft>
                <a:spcPts val="900"/>
              </a:spcAft>
              <a:buClr>
                <a:schemeClr val="tx1"/>
              </a:buClr>
            </a:pPr>
            <a:r>
              <a:rPr lang="en-IN" sz="1600" dirty="0" smtClean="0">
                <a:latin typeface="Georgia" pitchFamily="18" charset="0"/>
              </a:rPr>
              <a:t>Observation: AB Corp receives a DPA deduction in AZ despite conducting no qualifying activities and employing minimal people in the state and receives no benefit in CA where such activities are conducted.</a:t>
            </a:r>
          </a:p>
        </p:txBody>
      </p:sp>
      <p:sp>
        <p:nvSpPr>
          <p:cNvPr id="12" name="Slide Number Placeholder 11"/>
          <p:cNvSpPr>
            <a:spLocks noGrp="1"/>
          </p:cNvSpPr>
          <p:nvPr>
            <p:ph type="sldNum" sz="quarter" idx="18"/>
          </p:nvPr>
        </p:nvSpPr>
        <p:spPr/>
        <p:txBody>
          <a:bodyPr/>
          <a:lstStyle/>
          <a:p>
            <a:pPr>
              <a:defRPr/>
            </a:pPr>
            <a:r>
              <a:rPr lang="en-GB" dirty="0" smtClean="0"/>
              <a:t> </a:t>
            </a:r>
            <a:fld id="{6B22BB8E-5BF0-42CE-A011-AD609F148EE5}" type="slidenum">
              <a:rPr lang="en-GB" smtClean="0"/>
              <a:pPr>
                <a:defRPr/>
              </a:pPr>
              <a:t>88</a:t>
            </a:fld>
            <a:endParaRPr lang="en-GB" dirty="0"/>
          </a:p>
        </p:txBody>
      </p:sp>
      <p:sp>
        <p:nvSpPr>
          <p:cNvPr id="9"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7515762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399" y="1752600"/>
            <a:ext cx="8080375" cy="1828800"/>
          </a:xfrm>
        </p:spPr>
        <p:txBody>
          <a:bodyPr/>
          <a:lstStyle/>
          <a:p>
            <a:pPr marL="0" lvl="1" indent="0">
              <a:buNone/>
            </a:pPr>
            <a:r>
              <a:rPr lang="en-US" dirty="0"/>
              <a:t>The Alabama Tax Tribunal held on November 30, 2016 in </a:t>
            </a:r>
            <a:r>
              <a:rPr lang="en-US" i="1" dirty="0"/>
              <a:t>Sherwin-Williams Company v. Alabama Department of Revenue</a:t>
            </a:r>
            <a:r>
              <a:rPr lang="en-US" dirty="0"/>
              <a:t> that the taxable income limitation for purposes of computing the IRC 199 deduction for Alabama purposes is pro forma separate company </a:t>
            </a:r>
            <a:r>
              <a:rPr lang="en-US" i="1" dirty="0"/>
              <a:t>federal taxable income</a:t>
            </a:r>
            <a:r>
              <a:rPr lang="en-US" dirty="0"/>
              <a:t>, not separate company Alabama income after state specific adjustments.</a:t>
            </a:r>
            <a:r>
              <a:rPr lang="en-US" sz="1400" dirty="0"/>
              <a:t>  </a:t>
            </a:r>
            <a:r>
              <a:rPr lang="en-US" dirty="0"/>
              <a:t>(Alabama Tax Tribunal, Docket Nos. BIT 13-359 &amp; BIT 11-741 (11/30/2016).)</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8" name="Content Placeholder 2"/>
          <p:cNvSpPr txBox="1">
            <a:spLocks/>
          </p:cNvSpPr>
          <p:nvPr/>
        </p:nvSpPr>
        <p:spPr>
          <a:xfrm>
            <a:off x="533400" y="5096272"/>
            <a:ext cx="8077200" cy="694928"/>
          </a:xfrm>
          <a:prstGeom prst="rect">
            <a:avLst/>
          </a:prstGeom>
        </p:spPr>
        <p:txBody>
          <a:bodyPr vert="horz" lIns="0" tIns="0" rIns="0" bIns="0" rtlCol="0">
            <a:noAutofit/>
          </a:bodyPr>
          <a:lstStyle/>
          <a:p>
            <a:pPr lvl="0" indent="-274320">
              <a:spcAft>
                <a:spcPts val="900"/>
              </a:spcAft>
              <a:buClr>
                <a:schemeClr val="tx1"/>
              </a:buClr>
            </a:pPr>
            <a:endParaRPr lang="en-IN" sz="1600" dirty="0" smtClean="0">
              <a:latin typeface="Georgia" pitchFamily="18" charset="0"/>
            </a:endParaRPr>
          </a:p>
        </p:txBody>
      </p:sp>
      <p:sp>
        <p:nvSpPr>
          <p:cNvPr id="12" name="Slide Number Placeholder 11"/>
          <p:cNvSpPr>
            <a:spLocks noGrp="1"/>
          </p:cNvSpPr>
          <p:nvPr>
            <p:ph type="sldNum" sz="quarter" idx="18"/>
          </p:nvPr>
        </p:nvSpPr>
        <p:spPr/>
        <p:txBody>
          <a:bodyPr/>
          <a:lstStyle/>
          <a:p>
            <a:pPr>
              <a:defRPr/>
            </a:pPr>
            <a:r>
              <a:rPr lang="en-GB" dirty="0" smtClean="0"/>
              <a:t> </a:t>
            </a:r>
            <a:fld id="{6B22BB8E-5BF0-42CE-A011-AD609F148EE5}" type="slidenum">
              <a:rPr lang="en-GB" smtClean="0"/>
              <a:pPr>
                <a:defRPr/>
              </a:pPr>
              <a:t>89</a:t>
            </a:fld>
            <a:endParaRPr lang="en-GB" dirty="0"/>
          </a:p>
        </p:txBody>
      </p:sp>
      <p:sp>
        <p:nvSpPr>
          <p:cNvPr id="9"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391161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Example 1: Impact of Static Conformity Date</a:t>
            </a:r>
          </a:p>
          <a:p>
            <a:pPr lvl="1"/>
            <a:r>
              <a:rPr lang="en-IN" dirty="0" smtClean="0"/>
              <a:t>In 2009, ABC Corp (based in Kentucky) repurchases bonds it had issued in 2004 with a face value of $10 million for $5 million. </a:t>
            </a:r>
          </a:p>
          <a:p>
            <a:pPr lvl="1"/>
            <a:r>
              <a:rPr lang="en-IN" dirty="0" smtClean="0"/>
              <a:t>For federal tax purposes, the $5 million of cancellation of indebtedness income (“CODI”) it would otherwise have recognized under IRC §61 is deferred under IRC §108(</a:t>
            </a:r>
            <a:r>
              <a:rPr lang="en-IN" dirty="0" err="1" smtClean="0"/>
              <a:t>i</a:t>
            </a:r>
            <a:r>
              <a:rPr lang="en-IN" dirty="0" smtClean="0"/>
              <a:t>)(1), an amendment made as part of the American Recovery and Investment Act of 2009. </a:t>
            </a:r>
          </a:p>
          <a:p>
            <a:pPr lvl="1"/>
            <a:r>
              <a:rPr lang="en-IN" dirty="0" smtClean="0"/>
              <a:t>Federal taxable income is a loss of $2 million. </a:t>
            </a:r>
          </a:p>
          <a:p>
            <a:pPr lvl="1"/>
            <a:r>
              <a:rPr lang="en-IN" dirty="0" smtClean="0"/>
              <a:t>For Kentucky purposes, the tax base would be $3 million since Kentucky referred to the IRC as of December 31, 2006 during the year at issue and the above deferral would not apply. </a:t>
            </a:r>
          </a:p>
          <a:p>
            <a:pPr lvl="1"/>
            <a:r>
              <a:rPr lang="en-IN" dirty="0" smtClean="0"/>
              <a:t>Note that Kentucky subsequently updated its IRC reference date.</a:t>
            </a:r>
            <a:endParaRPr lang="en-IN" dirty="0"/>
          </a:p>
        </p:txBody>
      </p:sp>
      <p:sp>
        <p:nvSpPr>
          <p:cNvPr id="2" name="Title 1"/>
          <p:cNvSpPr>
            <a:spLocks noGrp="1"/>
          </p:cNvSpPr>
          <p:nvPr>
            <p:ph type="title"/>
          </p:nvPr>
        </p:nvSpPr>
        <p:spPr/>
        <p:txBody>
          <a:bodyPr/>
          <a:lstStyle/>
          <a:p>
            <a:r>
              <a:rPr lang="en-GB" dirty="0" smtClean="0"/>
              <a:t>Advanced Income Tax Track</a:t>
            </a:r>
            <a:r>
              <a:rPr lang="en-IN" dirty="0" smtClean="0"/>
              <a:t/>
            </a:r>
            <a:br>
              <a:rPr lang="en-IN" dirty="0" smtClean="0"/>
            </a:br>
            <a:r>
              <a:rPr lang="en-IN" b="0" i="0" dirty="0" smtClean="0"/>
              <a:t>Overview</a:t>
            </a:r>
            <a:endParaRPr lang="en-IN"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9</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7492328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Discharge of Indebtedness – IRC Section 108 Deferral</a:t>
            </a:r>
          </a:p>
          <a:p>
            <a:pPr lvl="1"/>
            <a:r>
              <a:rPr lang="en-US" dirty="0" smtClean="0"/>
              <a:t>The American Recovery and Reinvestment Act of 2009, enacted 2/12/09, modifies federal provisions dealing with the recognition of income from the cancellation or repurchase by a taxpayer of its debt for an amount less than its adjusted issue price. </a:t>
            </a:r>
          </a:p>
          <a:p>
            <a:pPr lvl="1"/>
            <a:r>
              <a:rPr lang="en-US" dirty="0" smtClean="0"/>
              <a:t>§ 108 provides that a taxpayer must recognize cancellation of debt income (CODI) in an amount equal to the excess of the old debt's adjusted issue price over the repurchase price in the year the debt is cancelled or reacquired. </a:t>
            </a:r>
          </a:p>
          <a:p>
            <a:pPr lvl="1"/>
            <a:r>
              <a:rPr lang="en-US" dirty="0" smtClean="0"/>
              <a:t>However, Sec. 108(</a:t>
            </a:r>
            <a:r>
              <a:rPr lang="en-US" dirty="0" err="1" smtClean="0"/>
              <a:t>i</a:t>
            </a:r>
            <a:r>
              <a:rPr lang="en-US" dirty="0" smtClean="0"/>
              <a:t>)(1) allows certain businesses to recognize CODI over 10 years for specified types of business debt reacquired by the business after 12/31/08, and before 1/1/11. </a:t>
            </a:r>
          </a:p>
        </p:txBody>
      </p:sp>
      <p:sp>
        <p:nvSpPr>
          <p:cNvPr id="2" name="Title 1"/>
          <p:cNvSpPr>
            <a:spLocks noGrp="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US" b="0" i="0" dirty="0"/>
          </a:p>
        </p:txBody>
      </p:sp>
      <p:sp>
        <p:nvSpPr>
          <p:cNvPr id="4" name="Date Placeholder 3"/>
          <p:cNvSpPr>
            <a:spLocks noGrp="1"/>
          </p:cNvSpPr>
          <p:nvPr>
            <p:ph type="dt" sz="half" idx="16"/>
          </p:nvPr>
        </p:nvSpPr>
        <p:spPr>
          <a:xfrm>
            <a:off x="7086600" y="6324600"/>
            <a:ext cx="1524000" cy="152400"/>
          </a:xfrm>
        </p:spPr>
        <p:txBody>
          <a:bodyPr/>
          <a:lstStyle/>
          <a:p>
            <a:r>
              <a:rPr lang="en-US" smtClean="0"/>
              <a:t>June 14, 2017</a:t>
            </a:r>
            <a:endParaRPr lang="en-US" dirty="0"/>
          </a:p>
        </p:txBody>
      </p:sp>
      <p:sp>
        <p:nvSpPr>
          <p:cNvPr id="10" name="Slide Number Placeholder 9"/>
          <p:cNvSpPr>
            <a:spLocks noGrp="1"/>
          </p:cNvSpPr>
          <p:nvPr>
            <p:ph type="sldNum" sz="quarter" idx="18"/>
          </p:nvPr>
        </p:nvSpPr>
        <p:spPr/>
        <p:txBody>
          <a:bodyPr/>
          <a:lstStyle/>
          <a:p>
            <a:pPr>
              <a:defRPr/>
            </a:pPr>
            <a:r>
              <a:rPr lang="en-GB" dirty="0" smtClean="0"/>
              <a:t> </a:t>
            </a:r>
            <a:fld id="{6B22BB8E-5BF0-42CE-A011-AD609F148EE5}" type="slidenum">
              <a:rPr lang="en-GB" smtClean="0"/>
              <a:pPr>
                <a:defRPr/>
              </a:pPr>
              <a:t>90</a:t>
            </a:fld>
            <a:endParaRPr lang="en-GB" dirty="0"/>
          </a:p>
        </p:txBody>
      </p:sp>
      <p:sp>
        <p:nvSpPr>
          <p:cNvPr id="6"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7121366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US" dirty="0" smtClean="0"/>
              <a:t>Dividends</a:t>
            </a:r>
          </a:p>
          <a:p>
            <a:r>
              <a:rPr lang="en-US" dirty="0" smtClean="0"/>
              <a:t>States differ in their treatment of dividend income. However, there are some common variations:</a:t>
            </a:r>
          </a:p>
          <a:p>
            <a:pPr lvl="1"/>
            <a:r>
              <a:rPr lang="en-GB" dirty="0" smtClean="0"/>
              <a:t>State DRD same as federal.</a:t>
            </a:r>
          </a:p>
          <a:p>
            <a:pPr lvl="1"/>
            <a:r>
              <a:rPr lang="en-GB" dirty="0" smtClean="0"/>
              <a:t>State DRD limited to dividends distributed from in-state income. </a:t>
            </a:r>
            <a:endParaRPr lang="en-US" dirty="0" smtClean="0"/>
          </a:p>
          <a:p>
            <a:pPr lvl="1"/>
            <a:r>
              <a:rPr lang="en-GB" dirty="0" smtClean="0"/>
              <a:t>State DRD extended to foreign dividends</a:t>
            </a:r>
          </a:p>
          <a:p>
            <a:pPr lvl="1"/>
            <a:r>
              <a:rPr lang="en-GB" dirty="0" smtClean="0"/>
              <a:t>The IRC Section 78 deemed-paid gross-up on foreign (country) dividends are usually excluded from dividend income.</a:t>
            </a:r>
            <a:endParaRPr lang="en-US" dirty="0" smtClean="0"/>
          </a:p>
          <a:p>
            <a:pPr lvl="1"/>
            <a:r>
              <a:rPr lang="en-GB" dirty="0" smtClean="0"/>
              <a:t>Subpart F income may be treated the same as other foreign dividends or subtracted entirely.</a:t>
            </a:r>
            <a:endParaRPr lang="en-US" dirty="0" smtClean="0"/>
          </a:p>
        </p:txBody>
      </p:sp>
      <p:sp>
        <p:nvSpPr>
          <p:cNvPr id="6" name="Rectangle 5"/>
          <p:cNvSpPr>
            <a:spLocks noGrp="1" noChangeArrowheads="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8" name="Slide Number Placeholder 7"/>
          <p:cNvSpPr>
            <a:spLocks noGrp="1"/>
          </p:cNvSpPr>
          <p:nvPr>
            <p:ph type="sldNum" sz="quarter" idx="18"/>
          </p:nvPr>
        </p:nvSpPr>
        <p:spPr/>
        <p:txBody>
          <a:bodyPr/>
          <a:lstStyle/>
          <a:p>
            <a:pPr>
              <a:defRPr/>
            </a:pPr>
            <a:r>
              <a:rPr lang="en-GB" dirty="0" smtClean="0"/>
              <a:t> </a:t>
            </a:r>
            <a:fld id="{6B22BB8E-5BF0-42CE-A011-AD609F148EE5}" type="slidenum">
              <a:rPr lang="en-GB" smtClean="0"/>
              <a:pPr>
                <a:defRPr/>
              </a:pPr>
              <a:t>91</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4173960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0"/>
            <a:r>
              <a:rPr lang="en-GB" dirty="0" smtClean="0"/>
              <a:t>State DRD Same as Federal</a:t>
            </a:r>
          </a:p>
          <a:p>
            <a:pPr lvl="1"/>
            <a:r>
              <a:rPr lang="en-GB" i="1" dirty="0" smtClean="0"/>
              <a:t>Kraft General Foods, Inc. v. Iowa Department of Revenue and Finance</a:t>
            </a:r>
            <a:r>
              <a:rPr lang="en-GB" dirty="0" smtClean="0"/>
              <a:t>, 505 U.S. 71 (1992):</a:t>
            </a:r>
          </a:p>
          <a:p>
            <a:pPr lvl="2"/>
            <a:r>
              <a:rPr lang="en-GB" dirty="0" smtClean="0"/>
              <a:t>Iowa’s taxation of dividends violated the Foreign Commerce Clause. Iowa used federal taxable income as the starting point for the computation of Iowa taxable income. No adjustment for dividends was written into the statute and, as a result, corporations were entitled to deduct domestic dividends to the extent they were deductible under federal provisions, but were taxed on foreign dividends taxable under the IRC.</a:t>
            </a:r>
          </a:p>
          <a:p>
            <a:pPr lvl="2"/>
            <a:r>
              <a:rPr lang="en-IN" b="1" dirty="0" smtClean="0"/>
              <a:t>Footnote 23:</a:t>
            </a:r>
            <a:r>
              <a:rPr lang="en-IN" dirty="0" smtClean="0"/>
              <a:t> In relation to a state employing unitary combined apportionment, the possibility that a state that imposes its tax on the taxpayer's income including its foreign dividend income, and also on the income of a domestic subsidiary doing business in its borders, may well not be discriminating in violation of the Foreign Commerce Clause.</a:t>
            </a:r>
            <a:endParaRPr lang="en-GB" dirty="0" smtClean="0"/>
          </a:p>
        </p:txBody>
      </p:sp>
      <p:sp>
        <p:nvSpPr>
          <p:cNvPr id="6" name="Rectangle 5"/>
          <p:cNvSpPr>
            <a:spLocks noGrp="1" noChangeArrowheads="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8" name="Slide Number Placeholder 7"/>
          <p:cNvSpPr>
            <a:spLocks noGrp="1"/>
          </p:cNvSpPr>
          <p:nvPr>
            <p:ph type="sldNum" sz="quarter" idx="18"/>
          </p:nvPr>
        </p:nvSpPr>
        <p:spPr/>
        <p:txBody>
          <a:bodyPr/>
          <a:lstStyle/>
          <a:p>
            <a:pPr>
              <a:defRPr/>
            </a:pPr>
            <a:r>
              <a:rPr lang="en-GB" dirty="0" smtClean="0"/>
              <a:t> </a:t>
            </a:r>
            <a:fld id="{6B22BB8E-5BF0-42CE-A011-AD609F148EE5}" type="slidenum">
              <a:rPr lang="en-GB" smtClean="0"/>
              <a:pPr>
                <a:defRPr/>
              </a:pPr>
              <a:t>92</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2033614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pPr lvl="1"/>
            <a:r>
              <a:rPr lang="en-GB" i="1" dirty="0" smtClean="0"/>
              <a:t>Conoco, Inc. and Intel Corporation v. New Mexico Taxation and Revenue Dept.</a:t>
            </a:r>
            <a:r>
              <a:rPr lang="en-GB" dirty="0" smtClean="0"/>
              <a:t>, 931 P.2d 730 (N.M. Nov. 26, 1996):</a:t>
            </a:r>
          </a:p>
          <a:p>
            <a:pPr lvl="2"/>
            <a:r>
              <a:rPr lang="en-GB" dirty="0" smtClean="0"/>
              <a:t>The New Mexico Supreme Court reversed the State Court of Appeals and held New Mexico’s scheme of exempting domestic dividends while taxing foreign dividends under the Detroit formula to violate the Foreign Commerce Clause of the U.S. Constitution.</a:t>
            </a:r>
          </a:p>
        </p:txBody>
      </p:sp>
      <p:sp>
        <p:nvSpPr>
          <p:cNvPr id="6" name="Rectangle 5"/>
          <p:cNvSpPr>
            <a:spLocks noGrp="1" noChangeArrowheads="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8" name="Slide Number Placeholder 7"/>
          <p:cNvSpPr>
            <a:spLocks noGrp="1"/>
          </p:cNvSpPr>
          <p:nvPr>
            <p:ph type="sldNum" sz="quarter" idx="18"/>
          </p:nvPr>
        </p:nvSpPr>
        <p:spPr/>
        <p:txBody>
          <a:bodyPr/>
          <a:lstStyle/>
          <a:p>
            <a:pPr>
              <a:defRPr/>
            </a:pPr>
            <a:r>
              <a:rPr lang="en-GB" dirty="0" smtClean="0"/>
              <a:t> </a:t>
            </a:r>
            <a:fld id="{6B22BB8E-5BF0-42CE-A011-AD609F148EE5}" type="slidenum">
              <a:rPr lang="en-GB" smtClean="0"/>
              <a:pPr>
                <a:defRPr/>
              </a:pPr>
              <a:t>93</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59625754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US" dirty="0" smtClean="0"/>
              <a:t>State DRD Limited to Dividends Distributed From In-State Income</a:t>
            </a:r>
          </a:p>
          <a:p>
            <a:r>
              <a:rPr lang="en-GB" i="1" dirty="0" smtClean="0"/>
              <a:t>Farmer Brothers Co. v. Franchise Tax Board</a:t>
            </a:r>
            <a:r>
              <a:rPr lang="en-GB" dirty="0" smtClean="0"/>
              <a:t>, 108 Cal.App.4th 976 (2003):</a:t>
            </a:r>
          </a:p>
          <a:p>
            <a:pPr lvl="1"/>
            <a:r>
              <a:rPr lang="en-US" dirty="0" smtClean="0"/>
              <a:t>California Court of Appeals ruled that statutory provisions that tie the general corporation dividends received deduction to the </a:t>
            </a:r>
            <a:r>
              <a:rPr lang="en-US" dirty="0" err="1" smtClean="0"/>
              <a:t>payor's</a:t>
            </a:r>
            <a:r>
              <a:rPr lang="en-US" dirty="0" smtClean="0"/>
              <a:t> level of California in-state activity create an unconstitutional burden on interstate commerce and are invalid.</a:t>
            </a:r>
          </a:p>
          <a:p>
            <a:pPr lvl="1"/>
            <a:r>
              <a:rPr lang="en-US" dirty="0" smtClean="0"/>
              <a:t>The Court concluded that Section 24402 is discriminatory on its face because it favors dividend-paying corporations doing business in and paying taxes to California over dividend-paying corporations that do not do business in and pay no taxes to California.</a:t>
            </a:r>
          </a:p>
        </p:txBody>
      </p:sp>
      <p:sp>
        <p:nvSpPr>
          <p:cNvPr id="6" name="Rectangle 5"/>
          <p:cNvSpPr>
            <a:spLocks noGrp="1" noChangeArrowheads="1"/>
          </p:cNvSpPr>
          <p:nvPr>
            <p:ph type="title"/>
          </p:nvPr>
        </p:nvSpPr>
        <p:spPr/>
        <p:txBody>
          <a:bodyPr/>
          <a:lstStyle/>
          <a:p>
            <a:r>
              <a:rPr lang="en-GB" dirty="0" smtClean="0"/>
              <a:t>Advanced Income Tax Track </a:t>
            </a:r>
            <a:br>
              <a:rPr lang="en-GB" dirty="0" smtClean="0"/>
            </a:br>
            <a:r>
              <a:rPr lang="en-IN" b="0" i="0" dirty="0" smtClean="0"/>
              <a:t>State Modifications – Typical Subtraction Modifications</a:t>
            </a:r>
            <a:endParaRPr lang="en-US" b="0" i="0" dirty="0"/>
          </a:p>
        </p:txBody>
      </p:sp>
      <p:sp>
        <p:nvSpPr>
          <p:cNvPr id="25605"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8" name="Slide Number Placeholder 7"/>
          <p:cNvSpPr>
            <a:spLocks noGrp="1"/>
          </p:cNvSpPr>
          <p:nvPr>
            <p:ph type="sldNum" sz="quarter" idx="18"/>
          </p:nvPr>
        </p:nvSpPr>
        <p:spPr/>
        <p:txBody>
          <a:bodyPr/>
          <a:lstStyle/>
          <a:p>
            <a:pPr>
              <a:defRPr/>
            </a:pPr>
            <a:r>
              <a:rPr lang="en-GB" dirty="0" smtClean="0"/>
              <a:t> </a:t>
            </a:r>
            <a:fld id="{6B22BB8E-5BF0-42CE-A011-AD609F148EE5}" type="slidenum">
              <a:rPr lang="en-GB" smtClean="0"/>
              <a:pPr>
                <a:defRPr/>
              </a:pPr>
              <a:t>94</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9265568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a:t>Advanced Income Tax Track </a:t>
            </a:r>
            <a:br>
              <a:rPr lang="en-GB" dirty="0"/>
            </a:br>
            <a:r>
              <a:rPr lang="en-IN" b="0" i="0" dirty="0"/>
              <a:t>State Modifications </a:t>
            </a:r>
            <a:r>
              <a:rPr lang="en-IN" b="0" i="0" dirty="0" smtClean="0"/>
              <a:t>– </a:t>
            </a:r>
            <a:r>
              <a:rPr lang="en-IN" b="0" i="0" dirty="0"/>
              <a:t>Typical Subtraction Modifications</a:t>
            </a:r>
            <a:endParaRPr lang="en-US" b="0" i="0" dirty="0"/>
          </a:p>
        </p:txBody>
      </p:sp>
      <p:sp>
        <p:nvSpPr>
          <p:cNvPr id="9" name="Rectangle 6"/>
          <p:cNvSpPr>
            <a:spLocks noGrp="1" noChangeArrowheads="1"/>
          </p:cNvSpPr>
          <p:nvPr>
            <p:ph sz="quarter" idx="15"/>
          </p:nvPr>
        </p:nvSpPr>
        <p:spPr/>
        <p:txBody>
          <a:bodyPr/>
          <a:lstStyle/>
          <a:p>
            <a:r>
              <a:rPr lang="en-US" dirty="0" smtClean="0"/>
              <a:t>State DRD Limited to Dividends Distributed From In-State Income</a:t>
            </a:r>
          </a:p>
          <a:p>
            <a:pPr marL="285750" lvl="1" indent="-285750">
              <a:buFont typeface="Arial" panose="020B0604020202020204" pitchFamily="34" charset="0"/>
              <a:buChar char="•"/>
            </a:pPr>
            <a:r>
              <a:rPr lang="it-IT" i="1" dirty="0" smtClean="0"/>
              <a:t>Abbott Laboratories v. California Franch. Tax Bd</a:t>
            </a:r>
            <a:r>
              <a:rPr lang="it-IT" dirty="0" smtClean="0"/>
              <a:t>., 175 </a:t>
            </a:r>
            <a:r>
              <a:rPr lang="en-US" dirty="0" smtClean="0"/>
              <a:t>Cal. App. 4th 1346 (July 21, 2009), mod. 2009 </a:t>
            </a:r>
            <a:r>
              <a:rPr lang="en-US" dirty="0" err="1" smtClean="0"/>
              <a:t>Cal.App.LEXIS</a:t>
            </a:r>
            <a:r>
              <a:rPr lang="en-US" dirty="0" smtClean="0"/>
              <a:t> 1298 (Aug. 6, 2009) deemed the DRD provisions invalid in their entirety (i.e., DRD denied to all taxpayers) and that it would be inconsistent with legislative intent to reform the DRD provisions to permit a DRD regardless of the </a:t>
            </a:r>
            <a:r>
              <a:rPr lang="en-US" dirty="0" err="1" smtClean="0"/>
              <a:t>payor’s</a:t>
            </a:r>
            <a:r>
              <a:rPr lang="en-US" dirty="0" smtClean="0"/>
              <a:t> California in-state activity.</a:t>
            </a:r>
          </a:p>
          <a:p>
            <a:pPr marL="285750" indent="-285750">
              <a:buFont typeface="Arial" panose="020B0604020202020204" pitchFamily="34" charset="0"/>
              <a:buChar char="•"/>
            </a:pPr>
            <a:r>
              <a:rPr lang="en-US" dirty="0" smtClean="0"/>
              <a:t>In </a:t>
            </a:r>
            <a:r>
              <a:rPr lang="en-US" i="1" dirty="0" smtClean="0"/>
              <a:t>D.D.I., Inc. v. Clayburgh</a:t>
            </a:r>
            <a:r>
              <a:rPr lang="en-US" dirty="0" smtClean="0"/>
              <a:t>, 657 N.W.2d 228 (2003), the Supreme Court of North Dakota held that the state’s dividends received deduction violated the Commerce Clause since the deduction applied only to the extent that the dividend payor's income was subject to North Dakota corporate income tax, but did not allow the deduction if the payor's income was not subject to North Dakota corporate income tax. </a:t>
            </a:r>
          </a:p>
        </p:txBody>
      </p:sp>
      <p:sp>
        <p:nvSpPr>
          <p:cNvPr id="8"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10"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95</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5891018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a:t>Advanced Income Tax Track </a:t>
            </a:r>
            <a:br>
              <a:rPr lang="en-GB" dirty="0"/>
            </a:br>
            <a:r>
              <a:rPr lang="en-IN" b="0" i="0" dirty="0"/>
              <a:t>State Modifications </a:t>
            </a:r>
            <a:r>
              <a:rPr lang="en-IN" b="0" i="0" dirty="0" smtClean="0"/>
              <a:t>– </a:t>
            </a:r>
            <a:r>
              <a:rPr lang="en-IN" b="0" i="0" dirty="0"/>
              <a:t>Typical Subtraction Modifications</a:t>
            </a:r>
            <a:endParaRPr lang="en-US" b="0" i="0" dirty="0"/>
          </a:p>
        </p:txBody>
      </p:sp>
      <p:sp>
        <p:nvSpPr>
          <p:cNvPr id="9" name="Rectangle 6"/>
          <p:cNvSpPr>
            <a:spLocks noGrp="1" noChangeArrowheads="1"/>
          </p:cNvSpPr>
          <p:nvPr>
            <p:ph sz="quarter" idx="15"/>
          </p:nvPr>
        </p:nvSpPr>
        <p:spPr>
          <a:xfrm>
            <a:off x="536574" y="1600200"/>
            <a:ext cx="8150226" cy="4419600"/>
          </a:xfrm>
        </p:spPr>
        <p:txBody>
          <a:bodyPr/>
          <a:lstStyle/>
          <a:p>
            <a:pPr lvl="0"/>
            <a:r>
              <a:rPr lang="en-GB" i="1" dirty="0" smtClean="0"/>
              <a:t>General Electric Company, Inc. v. New Hampshire Dep't of Revenue Admin., </a:t>
            </a:r>
            <a:r>
              <a:rPr lang="en-GB" dirty="0" smtClean="0"/>
              <a:t>N.H., No. 2005-668, 12/5/06:</a:t>
            </a:r>
          </a:p>
          <a:p>
            <a:pPr lvl="1"/>
            <a:r>
              <a:rPr lang="en-GB" sz="1600" dirty="0" smtClean="0"/>
              <a:t>The New Hampshire Supreme Court held that a statute that allows a parent to take a business profits tax deduction for dividends received from subsidiaries that do business in the state but not for dividends received from subsidiaries that do not business in the state does not facially discriminate against foreign commerce.</a:t>
            </a:r>
          </a:p>
          <a:p>
            <a:pPr marL="1270" lvl="2" indent="0">
              <a:buNone/>
            </a:pPr>
            <a:r>
              <a:rPr lang="en-US" i="1" dirty="0" smtClean="0"/>
              <a:t>Mississippi </a:t>
            </a:r>
            <a:r>
              <a:rPr lang="en-US" i="1" dirty="0"/>
              <a:t>Department of Revenue v. AT &amp; T Corporation</a:t>
            </a:r>
            <a:r>
              <a:rPr lang="en-US" dirty="0"/>
              <a:t> (Miss. 2016) 202 So.3d </a:t>
            </a:r>
            <a:r>
              <a:rPr lang="en-US" dirty="0" smtClean="0"/>
              <a:t>1207</a:t>
            </a:r>
          </a:p>
          <a:p>
            <a:pPr marL="344170" lvl="2" indent="-342900">
              <a:buFont typeface="Arial" panose="020B0604020202020204" pitchFamily="34" charset="0"/>
              <a:buChar char="•"/>
            </a:pPr>
            <a:r>
              <a:rPr lang="en-US" sz="1600" dirty="0"/>
              <a:t>T</a:t>
            </a:r>
            <a:r>
              <a:rPr lang="en-US" sz="1600" dirty="0" smtClean="0"/>
              <a:t>he </a:t>
            </a:r>
            <a:r>
              <a:rPr lang="en-US" sz="1600" dirty="0"/>
              <a:t>Mississippi Supreme Court ruled that the state’s dividends received deduction, which applies only to dividends received from affiliates doing business in Mississippi and filing state income tax returns, unconstitutionally discriminates against interstate commerce. </a:t>
            </a:r>
          </a:p>
          <a:p>
            <a:pPr marL="274320" lvl="2">
              <a:buFont typeface="Arial" panose="020B0604020202020204" pitchFamily="34" charset="0"/>
              <a:buChar char="•"/>
            </a:pPr>
            <a:r>
              <a:rPr lang="en-US" sz="1600" dirty="0" smtClean="0"/>
              <a:t>The </a:t>
            </a:r>
            <a:r>
              <a:rPr lang="en-US" sz="1600" dirty="0"/>
              <a:t>court struck the unconstitutional phrase from the statute and allowed the taxpayer to deduct dividends received from affiliates not doing business and filing income tax returns in Mississippi.</a:t>
            </a:r>
          </a:p>
          <a:p>
            <a:pPr marL="0" lvl="1" indent="0">
              <a:buNone/>
            </a:pPr>
            <a:endParaRPr lang="en-US" dirty="0" smtClean="0"/>
          </a:p>
        </p:txBody>
      </p:sp>
      <p:sp>
        <p:nvSpPr>
          <p:cNvPr id="8"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10"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96</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31351897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a:t>Advanced Income Tax Track </a:t>
            </a:r>
            <a:br>
              <a:rPr lang="en-GB" dirty="0"/>
            </a:br>
            <a:r>
              <a:rPr lang="en-IN" b="0" i="0" dirty="0"/>
              <a:t>State Modifications </a:t>
            </a:r>
            <a:r>
              <a:rPr lang="en-IN" b="0" i="0" dirty="0" smtClean="0"/>
              <a:t>– </a:t>
            </a:r>
            <a:r>
              <a:rPr lang="en-IN" b="0" i="0" dirty="0"/>
              <a:t>Typical Subtraction Modifications</a:t>
            </a:r>
            <a:endParaRPr lang="en-US" b="0" i="0" dirty="0"/>
          </a:p>
        </p:txBody>
      </p:sp>
      <p:sp>
        <p:nvSpPr>
          <p:cNvPr id="9" name="Rectangle 6"/>
          <p:cNvSpPr>
            <a:spLocks noGrp="1" noChangeArrowheads="1"/>
          </p:cNvSpPr>
          <p:nvPr>
            <p:ph sz="quarter" idx="15"/>
          </p:nvPr>
        </p:nvSpPr>
        <p:spPr/>
        <p:txBody>
          <a:bodyPr/>
          <a:lstStyle/>
          <a:p>
            <a:pPr indent="0"/>
            <a:r>
              <a:rPr lang="en-GB" i="1" dirty="0" smtClean="0"/>
              <a:t>Kodak Company v. Connecticut Commissioner of Revenue Services</a:t>
            </a:r>
            <a:r>
              <a:rPr lang="en-GB" dirty="0" smtClean="0"/>
              <a:t>, 27 Conn. L. Rptr. 273 (2000):</a:t>
            </a:r>
          </a:p>
          <a:p>
            <a:pPr lvl="1"/>
            <a:r>
              <a:rPr lang="en-GB" dirty="0" smtClean="0"/>
              <a:t>The Connecticut Superior Court ruled that a department policy disallowing a portion of the deduction for commissions paid to a foreign sales corporation arbitrarily treats the commissions as non-deductible expenses related to dividend income, and is nothing more than a vehicle to allow the state to indirectly tax income that it is prohibited from taxing directly.</a:t>
            </a:r>
          </a:p>
        </p:txBody>
      </p:sp>
      <p:sp>
        <p:nvSpPr>
          <p:cNvPr id="8"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10"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97</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165488311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a:t>Advanced Income Tax Track </a:t>
            </a:r>
            <a:br>
              <a:rPr lang="en-GB" dirty="0"/>
            </a:br>
            <a:r>
              <a:rPr lang="en-IN" b="0" i="0" dirty="0"/>
              <a:t>State Modifications </a:t>
            </a:r>
            <a:r>
              <a:rPr lang="en-IN" b="0" i="0" dirty="0" smtClean="0"/>
              <a:t>– </a:t>
            </a:r>
            <a:r>
              <a:rPr lang="en-IN" b="0" i="0" dirty="0"/>
              <a:t>Typical Subtraction Modifications</a:t>
            </a:r>
            <a:endParaRPr lang="en-US" b="0" i="0" dirty="0"/>
          </a:p>
        </p:txBody>
      </p:sp>
      <p:sp>
        <p:nvSpPr>
          <p:cNvPr id="9" name="Rectangle 6"/>
          <p:cNvSpPr>
            <a:spLocks noGrp="1" noChangeArrowheads="1"/>
          </p:cNvSpPr>
          <p:nvPr>
            <p:ph sz="quarter" idx="15"/>
          </p:nvPr>
        </p:nvSpPr>
        <p:spPr/>
        <p:txBody>
          <a:bodyPr/>
          <a:lstStyle/>
          <a:p>
            <a:pPr marL="0" lvl="1" indent="0">
              <a:buNone/>
            </a:pPr>
            <a:r>
              <a:rPr lang="en-GB" i="1" dirty="0" smtClean="0"/>
              <a:t>Apple, Inc. v. Franchise Tax Board,</a:t>
            </a:r>
            <a:r>
              <a:rPr lang="en-GB" dirty="0" smtClean="0"/>
              <a:t> 132 Cal.Rptr.3d 401 (2011): </a:t>
            </a:r>
          </a:p>
          <a:p>
            <a:pPr lvl="1"/>
            <a:r>
              <a:rPr lang="en-US" dirty="0" smtClean="0"/>
              <a:t>The California Court of Appeal, First District, affirmed a superior court decision in favor of the FTB’s method of ordering CFC dividends. Specifically, dividends from the accumulated earnings of a partially included CFC of a water's edge filer are governed by the last-in-first-out ("LIFO") ordering provisions and must be treated as coming from current year earnings until exhausted and then from the most recent years' earnings, without regard to whether the earnings represent previously taxed income. </a:t>
            </a:r>
          </a:p>
          <a:p>
            <a:pPr lvl="1"/>
            <a:r>
              <a:rPr lang="en-US" dirty="0" smtClean="0"/>
              <a:t>Also, the appeals court affirmed the superior court's holding that interest expense attributable to funds proven to have some economic connection to the generation of California taxable income qualify for deduction.</a:t>
            </a:r>
          </a:p>
          <a:p>
            <a:pPr lvl="1"/>
            <a:r>
              <a:rPr lang="en-US" dirty="0" smtClean="0"/>
              <a:t>The California Supreme Court denied review.</a:t>
            </a:r>
            <a:endParaRPr lang="en-GB" dirty="0" smtClean="0"/>
          </a:p>
        </p:txBody>
      </p:sp>
      <p:sp>
        <p:nvSpPr>
          <p:cNvPr id="8"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10"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98</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8461927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a:t>Advanced Income Tax Track </a:t>
            </a:r>
            <a:br>
              <a:rPr lang="en-GB" dirty="0"/>
            </a:br>
            <a:r>
              <a:rPr lang="en-IN" b="0" i="0" dirty="0"/>
              <a:t>State Modifications </a:t>
            </a:r>
            <a:r>
              <a:rPr lang="en-IN" b="0" i="0" dirty="0" smtClean="0"/>
              <a:t>– </a:t>
            </a:r>
            <a:r>
              <a:rPr lang="en-IN" b="0" i="0" dirty="0"/>
              <a:t>Typical Subtraction Modifications</a:t>
            </a:r>
            <a:endParaRPr lang="en-US" b="0" i="0" dirty="0"/>
          </a:p>
        </p:txBody>
      </p:sp>
      <p:sp>
        <p:nvSpPr>
          <p:cNvPr id="9" name="Rectangle 6"/>
          <p:cNvSpPr>
            <a:spLocks noGrp="1" noChangeArrowheads="1"/>
          </p:cNvSpPr>
          <p:nvPr>
            <p:ph sz="quarter" idx="15"/>
          </p:nvPr>
        </p:nvSpPr>
        <p:spPr/>
        <p:txBody>
          <a:bodyPr/>
          <a:lstStyle/>
          <a:p>
            <a:pPr marL="547688" lvl="2" indent="-547688">
              <a:buNone/>
            </a:pPr>
            <a:r>
              <a:rPr lang="en-US" dirty="0" smtClean="0"/>
              <a:t>Section 78 Gross-Up </a:t>
            </a:r>
          </a:p>
          <a:p>
            <a:pPr marL="0" lvl="2" indent="0">
              <a:buNone/>
            </a:pPr>
            <a:r>
              <a:rPr lang="en-GB" dirty="0" smtClean="0"/>
              <a:t>Most states allow a subtraction due to not allowing foreign tax credits. This may differ in states that allow federal income tax deductions.</a:t>
            </a:r>
          </a:p>
          <a:p>
            <a:pPr lvl="1"/>
            <a:r>
              <a:rPr lang="en-GB" i="1" dirty="0" smtClean="0"/>
              <a:t>Amerada Hess Corp. v. Fong, N.D.,</a:t>
            </a:r>
            <a:r>
              <a:rPr lang="en-GB" dirty="0" smtClean="0"/>
              <a:t> No. 20040378, 8/31/05:</a:t>
            </a:r>
          </a:p>
          <a:p>
            <a:pPr lvl="2"/>
            <a:r>
              <a:rPr lang="en-US" dirty="0" smtClean="0"/>
              <a:t>The North Dakota Supreme Court held that a taxpayer's I.R.C. § 78 gross-up amounts are ineligible for a partial exclusion from North Dakota corporate income tax as foreign dividends. </a:t>
            </a:r>
          </a:p>
        </p:txBody>
      </p:sp>
      <p:sp>
        <p:nvSpPr>
          <p:cNvPr id="8" name="Date Placeholder 5"/>
          <p:cNvSpPr>
            <a:spLocks noGrp="1"/>
          </p:cNvSpPr>
          <p:nvPr>
            <p:ph type="dt" sz="quarter" idx="16"/>
          </p:nvPr>
        </p:nvSpPr>
        <p:spPr>
          <a:xfrm>
            <a:off x="7086600" y="6324600"/>
            <a:ext cx="1524000" cy="152400"/>
          </a:xfrm>
        </p:spPr>
        <p:txBody>
          <a:bodyPr/>
          <a:lstStyle/>
          <a:p>
            <a:r>
              <a:rPr lang="en-US" smtClean="0"/>
              <a:t>June 14, 2017</a:t>
            </a:r>
            <a:endParaRPr lang="en-US" dirty="0"/>
          </a:p>
        </p:txBody>
      </p:sp>
      <p:sp>
        <p:nvSpPr>
          <p:cNvPr id="10" name="Slide Number Placeholder 7"/>
          <p:cNvSpPr>
            <a:spLocks noGrp="1"/>
          </p:cNvSpPr>
          <p:nvPr>
            <p:ph type="sldNum" sz="quarter" idx="18"/>
          </p:nvPr>
        </p:nvSpPr>
        <p:spPr>
          <a:xfrm>
            <a:off x="7086600" y="6477000"/>
            <a:ext cx="1527175" cy="152400"/>
          </a:xfrm>
        </p:spPr>
        <p:txBody>
          <a:bodyPr/>
          <a:lstStyle/>
          <a:p>
            <a:pPr>
              <a:defRPr/>
            </a:pPr>
            <a:r>
              <a:rPr lang="en-GB" dirty="0" smtClean="0"/>
              <a:t> </a:t>
            </a:r>
            <a:fld id="{6B22BB8E-5BF0-42CE-A011-AD609F148EE5}" type="slidenum">
              <a:rPr lang="en-GB" smtClean="0"/>
              <a:pPr>
                <a:defRPr/>
              </a:pPr>
              <a:t>99</a:t>
            </a:fld>
            <a:endParaRPr lang="en-GB" dirty="0"/>
          </a:p>
        </p:txBody>
      </p:sp>
      <p:sp>
        <p:nvSpPr>
          <p:cNvPr id="7" name="Footer Placeholder 16"/>
          <p:cNvSpPr>
            <a:spLocks noGrp="1"/>
          </p:cNvSpPr>
          <p:nvPr>
            <p:ph type="ftr" sz="quarter" idx="17"/>
          </p:nvPr>
        </p:nvSpPr>
        <p:spPr>
          <a:xfrm>
            <a:off x="530225" y="6324600"/>
            <a:ext cx="5260975" cy="150813"/>
          </a:xfrm>
        </p:spPr>
        <p:txBody>
          <a:bodyPr/>
          <a:lstStyle/>
          <a:p>
            <a:pPr>
              <a:defRPr/>
            </a:pPr>
            <a:r>
              <a:rPr lang="en-GB" dirty="0" smtClean="0">
                <a:solidFill>
                  <a:srgbClr val="000000"/>
                </a:solidFill>
              </a:rPr>
              <a:t>UC Davis Summer Tax Institute</a:t>
            </a:r>
            <a:endParaRPr lang="en-GB" dirty="0">
              <a:solidFill>
                <a:srgbClr val="000000"/>
              </a:solidFill>
            </a:endParaRPr>
          </a:p>
        </p:txBody>
      </p:sp>
    </p:spTree>
    <p:extLst>
      <p:ext uri="{BB962C8B-B14F-4D97-AF65-F5344CB8AC3E}">
        <p14:creationId xmlns:p14="http://schemas.microsoft.com/office/powerpoint/2010/main" val="29214158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MARTTOCSTYLE" val="Standard Table of Contents [new brand]"/>
  <p:tag name="SMARTSLIDETYPE" val="TOC"/>
  <p:tag name="UNLOCK SHAPES" val="YES"/>
</p:tagLst>
</file>

<file path=ppt/tags/tag10.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1.xml><?xml version="1.0" encoding="utf-8"?>
<p:tagLst xmlns:a="http://schemas.openxmlformats.org/drawingml/2006/main" xmlns:r="http://schemas.openxmlformats.org/officeDocument/2006/relationships" xmlns:p="http://schemas.openxmlformats.org/presentationml/2006/main">
  <p:tag name="SMARTREAD" val="{@TOCSectionLanguageText}"/>
  <p:tag name="SMARTWRITE" val="{@TOCSectionLanguageText}"/>
</p:tagLst>
</file>

<file path=ppt/tags/tag12.xml><?xml version="1.0" encoding="utf-8"?>
<p:tagLst xmlns:a="http://schemas.openxmlformats.org/drawingml/2006/main" xmlns:r="http://schemas.openxmlformats.org/officeDocument/2006/relationships" xmlns:p="http://schemas.openxmlformats.org/presentationml/2006/main">
  <p:tag name="SMARTREAD" val="{@TOCOverviewLanguageText}"/>
  <p:tag name="SMARTWRITE" val="{@TOCOverviewLanguageText}"/>
</p:tagLst>
</file>

<file path=ppt/tags/tag13.xml><?xml version="1.0" encoding="utf-8"?>
<p:tagLst xmlns:a="http://schemas.openxmlformats.org/drawingml/2006/main" xmlns:r="http://schemas.openxmlformats.org/officeDocument/2006/relationships" xmlns:p="http://schemas.openxmlformats.org/presentationml/2006/main">
  <p:tag name="SMARTTOCSTYLE" val="Standard Table of Contents [new brand]"/>
  <p:tag name="SMARTSLIDETYPE" val="TOC"/>
  <p:tag name="UNLOCK SHAPES" val="YES"/>
</p:tagLst>
</file>

<file path=ppt/tags/tag14.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5.xml><?xml version="1.0" encoding="utf-8"?>
<p:tagLst xmlns:a="http://schemas.openxmlformats.org/drawingml/2006/main" xmlns:r="http://schemas.openxmlformats.org/officeDocument/2006/relationships" xmlns:p="http://schemas.openxmlformats.org/presentationml/2006/main">
  <p:tag name="SMARTREAD" val="{@TOCSectionLanguageText}"/>
  <p:tag name="SMARTWRITE" val="{@TOCSectionLanguageText}"/>
</p:tagLst>
</file>

<file path=ppt/tags/tag16.xml><?xml version="1.0" encoding="utf-8"?>
<p:tagLst xmlns:a="http://schemas.openxmlformats.org/drawingml/2006/main" xmlns:r="http://schemas.openxmlformats.org/officeDocument/2006/relationships" xmlns:p="http://schemas.openxmlformats.org/presentationml/2006/main">
  <p:tag name="SMARTREAD" val="{@TOCOverviewLanguageText}"/>
  <p:tag name="SMARTWRITE" val="{@TOCOverviewLanguageText}"/>
</p:tagLst>
</file>

<file path=ppt/tags/tag17.xml><?xml version="1.0" encoding="utf-8"?>
<p:tagLst xmlns:a="http://schemas.openxmlformats.org/drawingml/2006/main" xmlns:r="http://schemas.openxmlformats.org/officeDocument/2006/relationships" xmlns:p="http://schemas.openxmlformats.org/presentationml/2006/main">
  <p:tag name="SMARTTOCSTYLE" val="Standard Table of Contents [new brand]"/>
  <p:tag name="SMARTSLIDETYPE" val="TOC"/>
  <p:tag name="UNLOCK SHAPES" val="YES"/>
</p:tagLst>
</file>

<file path=ppt/tags/tag18.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9.xml><?xml version="1.0" encoding="utf-8"?>
<p:tagLst xmlns:a="http://schemas.openxmlformats.org/drawingml/2006/main" xmlns:r="http://schemas.openxmlformats.org/officeDocument/2006/relationships" xmlns:p="http://schemas.openxmlformats.org/presentationml/2006/main">
  <p:tag name="SMARTREAD" val="{@TOCSectionLanguageText}"/>
  <p:tag name="SMARTWRITE" val="{@TOCSectionLanguageText}"/>
</p:tagLst>
</file>

<file path=ppt/tags/tag2.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0.xml><?xml version="1.0" encoding="utf-8"?>
<p:tagLst xmlns:a="http://schemas.openxmlformats.org/drawingml/2006/main" xmlns:r="http://schemas.openxmlformats.org/officeDocument/2006/relationships" xmlns:p="http://schemas.openxmlformats.org/presentationml/2006/main">
  <p:tag name="SMARTREAD" val="{@TOCOverviewLanguageText}"/>
  <p:tag name="SMARTWRITE" val="{@TOCOverviewLanguageText}"/>
</p:tagLst>
</file>

<file path=ppt/tags/tag21.xml><?xml version="1.0" encoding="utf-8"?>
<p:tagLst xmlns:a="http://schemas.openxmlformats.org/drawingml/2006/main" xmlns:r="http://schemas.openxmlformats.org/officeDocument/2006/relationships" xmlns:p="http://schemas.openxmlformats.org/presentationml/2006/main">
  <p:tag name="SMARTTOCSTYLE" val="Standard Table of Contents [new brand]"/>
  <p:tag name="SMARTSLIDETYPE" val="TOC"/>
  <p:tag name="UNLOCK SHAPES" val="YES"/>
</p:tagLst>
</file>

<file path=ppt/tags/tag22.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3.xml><?xml version="1.0" encoding="utf-8"?>
<p:tagLst xmlns:a="http://schemas.openxmlformats.org/drawingml/2006/main" xmlns:r="http://schemas.openxmlformats.org/officeDocument/2006/relationships" xmlns:p="http://schemas.openxmlformats.org/presentationml/2006/main">
  <p:tag name="SMARTREAD" val="{@TOCSectionLanguageText}"/>
  <p:tag name="SMARTWRITE" val="{@TOCSectionLanguageText}"/>
</p:tagLst>
</file>

<file path=ppt/tags/tag24.xml><?xml version="1.0" encoding="utf-8"?>
<p:tagLst xmlns:a="http://schemas.openxmlformats.org/drawingml/2006/main" xmlns:r="http://schemas.openxmlformats.org/officeDocument/2006/relationships" xmlns:p="http://schemas.openxmlformats.org/presentationml/2006/main">
  <p:tag name="SMARTREAD" val="{@TOCOverviewLanguageText}"/>
  <p:tag name="SMARTWRITE" val="{@TOCOverviewLanguageText}"/>
</p:tagLst>
</file>

<file path=ppt/tags/tag3.xml><?xml version="1.0" encoding="utf-8"?>
<p:tagLst xmlns:a="http://schemas.openxmlformats.org/drawingml/2006/main" xmlns:r="http://schemas.openxmlformats.org/officeDocument/2006/relationships" xmlns:p="http://schemas.openxmlformats.org/presentationml/2006/main">
  <p:tag name="SMARTREAD" val="{@TOCSectionLanguageText}"/>
  <p:tag name="SMARTWRITE" val="{@TOCSectionLanguageText}"/>
</p:tagLst>
</file>

<file path=ppt/tags/tag4.xml><?xml version="1.0" encoding="utf-8"?>
<p:tagLst xmlns:a="http://schemas.openxmlformats.org/drawingml/2006/main" xmlns:r="http://schemas.openxmlformats.org/officeDocument/2006/relationships" xmlns:p="http://schemas.openxmlformats.org/presentationml/2006/main">
  <p:tag name="SMARTREAD" val="{@TOCOverviewLanguageText}"/>
  <p:tag name="SMARTWRITE" val="{@TOCOverviewLanguageText}"/>
</p:tagLst>
</file>

<file path=ppt/tags/tag5.xml><?xml version="1.0" encoding="utf-8"?>
<p:tagLst xmlns:a="http://schemas.openxmlformats.org/drawingml/2006/main" xmlns:r="http://schemas.openxmlformats.org/officeDocument/2006/relationships" xmlns:p="http://schemas.openxmlformats.org/presentationml/2006/main">
  <p:tag name="SMARTTOCSTYLE" val="Standard Table of Contents [new brand]"/>
  <p:tag name="SMARTSLIDETYPE" val="TOC"/>
  <p:tag name="UNLOCK SHAPES" val="YES"/>
</p:tagLst>
</file>

<file path=ppt/tags/tag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7.xml><?xml version="1.0" encoding="utf-8"?>
<p:tagLst xmlns:a="http://schemas.openxmlformats.org/drawingml/2006/main" xmlns:r="http://schemas.openxmlformats.org/officeDocument/2006/relationships" xmlns:p="http://schemas.openxmlformats.org/presentationml/2006/main">
  <p:tag name="SMARTREAD" val="{@TOCSectionLanguageText}"/>
  <p:tag name="SMARTWRITE" val="{@TOCSectionLanguageText}"/>
</p:tagLst>
</file>

<file path=ppt/tags/tag8.xml><?xml version="1.0" encoding="utf-8"?>
<p:tagLst xmlns:a="http://schemas.openxmlformats.org/drawingml/2006/main" xmlns:r="http://schemas.openxmlformats.org/officeDocument/2006/relationships" xmlns:p="http://schemas.openxmlformats.org/presentationml/2006/main">
  <p:tag name="SMARTREAD" val="{@TOCOverviewLanguageText}"/>
  <p:tag name="SMARTWRITE" val="{@TOCOverviewLanguageText}"/>
</p:tagLst>
</file>

<file path=ppt/tags/tag9.xml><?xml version="1.0" encoding="utf-8"?>
<p:tagLst xmlns:a="http://schemas.openxmlformats.org/drawingml/2006/main" xmlns:r="http://schemas.openxmlformats.org/officeDocument/2006/relationships" xmlns:p="http://schemas.openxmlformats.org/presentationml/2006/main">
  <p:tag name="SMARTTOCSTYLE" val="Standard Table of Contents [new brand]"/>
  <p:tag name="SMARTSLIDETYPE" val="TOC"/>
  <p:tag name="UNLOCK SHAPES" val="YES"/>
</p:tagLst>
</file>

<file path=ppt/theme/theme1.xml><?xml version="1.0" encoding="utf-8"?>
<a:theme xmlns:a="http://schemas.openxmlformats.org/drawingml/2006/main" name="PwC">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1_PwC">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3.xml><?xml version="1.0" encoding="utf-8"?>
<a:theme xmlns:a="http://schemas.openxmlformats.org/drawingml/2006/main" name="2_PwC">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4.xml><?xml version="1.0" encoding="utf-8"?>
<a:theme xmlns:a="http://schemas.openxmlformats.org/drawingml/2006/main" name="4_PwC">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25906</TotalTime>
  <Words>37620</Words>
  <Application>Microsoft Office PowerPoint</Application>
  <PresentationFormat>On-screen Show (4:3)</PresentationFormat>
  <Paragraphs>3095</Paragraphs>
  <Slides>312</Slides>
  <Notes>52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312</vt:i4>
      </vt:variant>
    </vt:vector>
  </HeadingPairs>
  <TitlesOfParts>
    <vt:vector size="321" baseType="lpstr">
      <vt:lpstr>Arial</vt:lpstr>
      <vt:lpstr>Calibri</vt:lpstr>
      <vt:lpstr>Georgia</vt:lpstr>
      <vt:lpstr>Times New Roman</vt:lpstr>
      <vt:lpstr>Wingdings</vt:lpstr>
      <vt:lpstr>PwC</vt:lpstr>
      <vt:lpstr>1_PwC</vt:lpstr>
      <vt:lpstr>2_PwC</vt:lpstr>
      <vt:lpstr>4_PwC</vt:lpstr>
      <vt:lpstr>UC Davis Summer Tax Institute  Advanced Income Tax Track</vt:lpstr>
      <vt:lpstr>Table of Contents</vt:lpstr>
      <vt:lpstr>Section 1 Tax Base Issues</vt:lpstr>
      <vt:lpstr>Table of Contents</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Overview</vt:lpstr>
      <vt:lpstr>Advanced Income Tax Track  State Modifications – Typical Addition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 </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Modifications – Typical Subtraction Modifications</vt:lpstr>
      <vt:lpstr>Advanced Income Tax Track State Modification – Possible Federal Tax Reform</vt:lpstr>
      <vt:lpstr>Advanced Income Tax Track State Modification – Possible Federal Tax Reform</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 Tax Havens – Tracking State Legislation</vt:lpstr>
      <vt:lpstr>Advanced Income Tax Track Combined Report Tax Base Issues Tax Havens – Tracking State Legislation</vt:lpstr>
      <vt:lpstr>Advanced Income Tax Track Combined Report Tax Base Issues Tax Havens – Tracking State Legislation</vt:lpstr>
      <vt:lpstr>Advanced Income Tax Track Combined Report Tax Base Issues Tax Havens – Tracking State Legislation</vt:lpstr>
      <vt:lpstr>Advanced Income Tax Track Combined Report Tax Base Issues Tax Havens – Tracking State Legislation</vt:lpstr>
      <vt:lpstr>Advanced Income Tax Track Combined Report Tax Base Issues Tax Havens – Tracking State Legislation</vt:lpstr>
      <vt:lpstr>Advanced Income Tax Track Combined Report Tax Base Issues Tax Havens – Tracking State Legislation</vt:lpstr>
      <vt:lpstr>Advanced Income Tax Track Combined Report Tax Base Issues Tax Havens – Tracking State Legislation</vt:lpstr>
      <vt:lpstr>Advanced Income Tax Track Combined Report Tax Base Issues Tax Havens – Tracking State Legislation</vt:lpstr>
      <vt:lpstr>Advanced Income Tax Track Combined Report Tax Base Issues Tax Havens – Tracking State Legislation</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Combined Report Tax Base Issues</vt:lpstr>
      <vt:lpstr>Advanced Income Tax Track Alternative Bases</vt:lpstr>
      <vt:lpstr>Advanced Income Tax Track Alternative Bases</vt:lpstr>
      <vt:lpstr>Section 2 Apportionment Factors – Property &amp; Payroll</vt:lpstr>
      <vt:lpstr>Table of Contents</vt:lpstr>
      <vt:lpstr>Advanced Income Tax Track Apportionment Principles</vt:lpstr>
      <vt:lpstr>Advanced Income Tax Track Apportionment Principles – Right to Apportion</vt:lpstr>
      <vt:lpstr>Advanced Income Tax Track Apportionment Principles – Right to Apportion</vt:lpstr>
      <vt:lpstr>Advanced Income Tax Track Apportionment Principles – Apportionment Formula</vt:lpstr>
      <vt:lpstr>Advanced Income Tax Track Apportionment Principles – Apportionment Formula</vt:lpstr>
      <vt:lpstr>Advanced Income Tax Track Apportionment Principles – Apportionment Formula</vt:lpstr>
      <vt:lpstr>Advanced Income Tax Track Apportionment Principles – Apportionment Formulas* – 1998</vt:lpstr>
      <vt:lpstr>Advanced Income Tax Track Apportionment Principles – Apportionment Formulas* – 2003</vt:lpstr>
      <vt:lpstr>Advanced Income Tax Track Apportionment Principles – Apportionment Formulas*– 2017</vt:lpstr>
      <vt:lpstr>Advanced Income Tax Track Apportionment Principles – Examples of State Apportionment </vt:lpstr>
      <vt:lpstr>Advanced Income Tax Track Examples of State Apportionment -- Missouri Apportionment Options</vt:lpstr>
      <vt:lpstr>Advanced Income Tax Track Examples of State Apportionment – Missouri Enactment</vt:lpstr>
      <vt:lpstr>Advanced Income Tax Track Examples of State Apportionment – Missouri Enactment</vt:lpstr>
      <vt:lpstr>Advanced Income Tax Track Apportionment Principles – MTC</vt:lpstr>
      <vt:lpstr>Advanced Income Tax Track Apportionment Principles – MTC</vt:lpstr>
      <vt:lpstr>Advanced Income Tax Track Multistate Tax Compact Issues</vt:lpstr>
      <vt:lpstr>Advanced Income Tax Track Apportionment Principles – Fair Apportionment</vt:lpstr>
      <vt:lpstr>Advanced Income Tax Track Apportionment Principles – Division of the Tax Base</vt:lpstr>
      <vt:lpstr>Table of Contents</vt:lpstr>
      <vt:lpstr>Advanced Income Tax Track Property Factor – General Rules</vt:lpstr>
      <vt:lpstr>Advanced Income Tax Track Property Factor – General Rules</vt:lpstr>
      <vt:lpstr>Advanced Income Tax Track Property Factor – General Rules</vt:lpstr>
      <vt:lpstr>Advanced Income Tax Track Property Factor – General Rules</vt:lpstr>
      <vt:lpstr>Advanced Income Tax Track Property Factor – General Rules</vt:lpstr>
      <vt:lpstr>Advanced Income Tax Track Property Factor – General Rules</vt:lpstr>
      <vt:lpstr>Advanced Income Tax Track Property Factor – Special Issues</vt:lpstr>
      <vt:lpstr>Advanced Income Tax Track Property Factor – Special Issues</vt:lpstr>
      <vt:lpstr>Advanced Income Tax Track Property Factor – Special Issues</vt:lpstr>
      <vt:lpstr>Advanced Income Tax Track Property Factor – Special Issues</vt:lpstr>
      <vt:lpstr>Advanced Income Tax Track Property Factor – Special Issues</vt:lpstr>
      <vt:lpstr>Advanced Income Tax Track Property Factor – Special Issues</vt:lpstr>
      <vt:lpstr>Advanced Income Tax Track Property Factor – Special Issues</vt:lpstr>
      <vt:lpstr>Advanced Income Tax Track Property Factor – Special Issues</vt:lpstr>
      <vt:lpstr>Advanced Income Tax Track Property Factor – Special Issues</vt:lpstr>
      <vt:lpstr>Advanced Income Tax Track Property Factor – Special Issues</vt:lpstr>
      <vt:lpstr>Advanced Income Tax Track Property Factor – Special Issues</vt:lpstr>
      <vt:lpstr>Advanced Income Tax Track Property Factor – Special Issues</vt:lpstr>
      <vt:lpstr>Table of Contents</vt:lpstr>
      <vt:lpstr>Advanced Income Tax Track Payroll Factor – Overview</vt:lpstr>
      <vt:lpstr>Advanced Income Tax Track Payroll Factor – Overview</vt:lpstr>
      <vt:lpstr>Advanced Income Tax Track Payroll Factor – Variations</vt:lpstr>
      <vt:lpstr>Advanced Income Tax Track Payroll Factor – Variations</vt:lpstr>
      <vt:lpstr>Advanced Income Tax Track Payroll Factor – Variations</vt:lpstr>
      <vt:lpstr>Advanced Income Tax Track Payroll Factor – Special Issues</vt:lpstr>
      <vt:lpstr>Advanced Income Tax Track Payroll Factor – Special Issues</vt:lpstr>
      <vt:lpstr>Advanced Income Tax Track Payroll Factor – Special Issues</vt:lpstr>
      <vt:lpstr>Advanced Income Tax Track Payroll Factor – Special Issues</vt:lpstr>
      <vt:lpstr>Advanced Income Tax Track Payroll Factor – Special Issues</vt:lpstr>
      <vt:lpstr>Advanced Income Tax Track Payroll Factor – Special Issues</vt:lpstr>
      <vt:lpstr>Advanced Income Tax Track Payroll Factor – Special Issues</vt:lpstr>
      <vt:lpstr>Advanced Income Tax Track Payroll Factor – Special Issues</vt:lpstr>
      <vt:lpstr>Section 3 The Sales Factor</vt:lpstr>
      <vt:lpstr>Table of Contents</vt:lpstr>
      <vt:lpstr>Advanced Income Tax Track Sourcing Sales of Tangible Personal Property </vt:lpstr>
      <vt:lpstr>Advanced Income Tax Track Sourcing Sales of Tangible Personal Property</vt:lpstr>
      <vt:lpstr>Advanced Income Tax Track Sourcing Sales of Tangible Personal Property </vt:lpstr>
      <vt:lpstr>Advanced Income Tax Track Sourcing Sales of Tangible Personal Property </vt:lpstr>
      <vt:lpstr>Advanced Income Tax Track Sourcing Sales of Tangible Personal Property</vt:lpstr>
      <vt:lpstr>Advanced Income Tax Track Sourcing Sales of Tangible Personal Property</vt:lpstr>
      <vt:lpstr>Advanced Income Tax Track Sourcing Sales of Tangible Personal Property</vt:lpstr>
      <vt:lpstr>Advanced Income Tax Track Sourcing Sales of Tangible Personal Property</vt:lpstr>
      <vt:lpstr>Advanced Income Tax Track Sourcing Sales of Tangible Personal Property</vt:lpstr>
      <vt:lpstr>Advanced Income Tax Track Sourcing Sales of Tangible Personal Property</vt:lpstr>
      <vt:lpstr>Advanced Income Tax Track Sourcing Sales of Tangible Personal Property </vt:lpstr>
      <vt:lpstr>Advanced Income Tax Track Sourcing Sales of Tangible Personal Property </vt:lpstr>
      <vt:lpstr>Advanced Income Tax Track Sourcing Sales of Tangible Personal Property </vt:lpstr>
      <vt:lpstr>Advanced Income Tax Track Throwback</vt:lpstr>
      <vt:lpstr>Advanced Income Tax Track Throwback</vt:lpstr>
      <vt:lpstr>Advanced Income Tax Track Throwback</vt:lpstr>
      <vt:lpstr>Advanced Income Tax Track Throwback</vt:lpstr>
      <vt:lpstr>Advanced Income Tax Track Throwback</vt:lpstr>
      <vt:lpstr>Advanced Income Tax Track Throwback</vt:lpstr>
      <vt:lpstr>Advanced Income Tax Track Throwback</vt:lpstr>
      <vt:lpstr>Advanced Income Tax Track Throwback</vt:lpstr>
      <vt:lpstr>Advanced Income Tax Track Throwback</vt:lpstr>
      <vt:lpstr>Advanced Income Tax Track Throwback</vt:lpstr>
      <vt:lpstr>Advanced Income Tax Track Throwout</vt:lpstr>
      <vt:lpstr>Advanced Income Tax Track Variations on Throwback and Throwout</vt:lpstr>
      <vt:lpstr>Advanced Income Tax Track Sourcing Receipts from Services and Intangibles</vt:lpstr>
      <vt:lpstr>Advanced Income Tax Track Sourcing Receipts from Services and Intangibles</vt:lpstr>
      <vt:lpstr>Advanced Income Tax Track Sourcing Receipts from Services and Intangibles</vt:lpstr>
      <vt:lpstr>Advanced Income Tax Track Sourcing Receipts from Services and Intangibles</vt:lpstr>
      <vt:lpstr>Advanced Income Tax Track Sourcing Receipts from Services and Intangibles</vt:lpstr>
      <vt:lpstr>Advanced Income Tax Track Sourcing Receipts from Services and Intangibles</vt:lpstr>
      <vt:lpstr>Advanced Income Tax Track Sourcing Receipts from Services and Intangibles</vt:lpstr>
      <vt:lpstr>Advanced Income Tax Track Sourcing Receipts from Services and Intangibles</vt:lpstr>
      <vt:lpstr>Advanced Income Tax Track Sourcing Receipts from Services and Intangibles</vt:lpstr>
      <vt:lpstr>Advanced Income Tax Track Sourcing Receipts from Services and Intangibles</vt:lpstr>
      <vt:lpstr>Advanced Income Tax Track Sourcing Receipts from Services and Intangibles</vt:lpstr>
      <vt:lpstr>Advanced Income Tax Track Sourcing Receipts from Services and Intangibles</vt:lpstr>
      <vt:lpstr>Advanced Income Tax Track Sourcing Receipts from Services and Intangibles</vt:lpstr>
      <vt:lpstr>Advanced Income Tax Track Sourcing Receipts from Services and Intangibles</vt:lpstr>
      <vt:lpstr>Advanced Income Tax Track Distinguishing Between Receipts from Tangible Personal Property, Services and Intangibles</vt:lpstr>
      <vt:lpstr>Advanced Income Tax Track Distinguishing Between Receipts from Tangible Personal Property, Services and Intangibles</vt:lpstr>
      <vt:lpstr>Advanced Income Tax Track Distinguishing Between Receipts from Tangible Personal Property, Services and Intangibles</vt:lpstr>
      <vt:lpstr>Advanced Income Tax Track Distinguishing Between Receipts from Tangible Personal Property, Services and Intangibles</vt:lpstr>
      <vt:lpstr>Advanced Income Tax Track Distinguishing Between Receipts from Tangible Personal Property, Services and Intangibles</vt:lpstr>
      <vt:lpstr>Advanced Income Tax Track Distinguishing Between Receipts from Tangible Personal Property, Services and Intangibles</vt:lpstr>
      <vt:lpstr>Advanced Income Tax Track Gross Receipts </vt:lpstr>
      <vt:lpstr>Advanced Income Tax Track Gross Receipts </vt:lpstr>
      <vt:lpstr>Advanced Income Tax Track Gross Receipts </vt:lpstr>
      <vt:lpstr>Advanced Income Tax Track Gross Receipts </vt:lpstr>
      <vt:lpstr>Advanced Income Tax Track Gross Receipts </vt:lpstr>
      <vt:lpstr>Advanced Income Tax Track Gross Receipts </vt:lpstr>
      <vt:lpstr>Advanced Income Tax Track Gross Receipts </vt:lpstr>
      <vt:lpstr>Advanced Income Tax Track Gross Receipts </vt:lpstr>
      <vt:lpstr>Advanced Income Tax Track Gross Receipts </vt:lpstr>
      <vt:lpstr>Advanced Income Tax Track Gross Receipts </vt:lpstr>
      <vt:lpstr>Advanced Income Tax Track Gross Receipts </vt:lpstr>
      <vt:lpstr>Advanced Income Tax Track Gross Receipts </vt:lpstr>
      <vt:lpstr>Advanced Income Tax Track Gross Receipts </vt:lpstr>
      <vt:lpstr>Advanced Income Tax Track Gross Receipts </vt:lpstr>
      <vt:lpstr>Advanced Income Tax Track Gross Receipts </vt:lpstr>
      <vt:lpstr>Advanced Income Tax Track Gross Receipts </vt:lpstr>
      <vt:lpstr>Advanced Income Tax Track Gross Receipts </vt:lpstr>
      <vt:lpstr>Advanced Income Tax Track Gross Receipts </vt:lpstr>
      <vt:lpstr>Section 4 Sales factor – Market sourcing</vt:lpstr>
      <vt:lpstr>Advanced Income Tax Track Sales Factor – Market Sourcing</vt:lpstr>
      <vt:lpstr>Advanced Income Tax Track Market-Based Sourcing</vt:lpstr>
      <vt:lpstr>Advanced Income Tax Track Market-Based Sourcing</vt:lpstr>
      <vt:lpstr>Advanced Income Tax Track Market-Based Sourcing</vt:lpstr>
      <vt:lpstr>Advanced Income Tax Track Market-Based Sourcing</vt:lpstr>
      <vt:lpstr>Advanced Income Tax Track Market-Based Sourcing</vt:lpstr>
      <vt:lpstr>Advanced Income Tax Track Market-Based Sourcing</vt:lpstr>
      <vt:lpstr>Advanced Income Tax Track Market-Based Sourcing</vt:lpstr>
      <vt:lpstr>Advanced Income Tax Track Market-Based Sourcing</vt:lpstr>
      <vt:lpstr>Advanced Income Tax Track </vt:lpstr>
      <vt:lpstr>Advanced Income Tax Track </vt:lpstr>
      <vt:lpstr>Advanced Income Tax Track </vt:lpstr>
      <vt:lpstr>Advanced Income Tax Track Market-Based Sourcing</vt:lpstr>
      <vt:lpstr>Advanced Income Tax Track Market-Based Sourcing</vt:lpstr>
      <vt:lpstr>Advanced Income Tax Track Market-Based Sourcing</vt:lpstr>
      <vt:lpstr>Advanced Income Tax Track Market-Based Sourcing</vt:lpstr>
      <vt:lpstr>Advanced Income Tax Track Market-Based Sourcing</vt:lpstr>
      <vt:lpstr>Advanced Income Tax Track Market-Based Sourcing</vt:lpstr>
      <vt:lpstr>Advanced Income Tax Track Alternative Sourcing</vt:lpstr>
      <vt:lpstr>Advanced Income Tax Track Market-Based Sourcing</vt:lpstr>
      <vt:lpstr>Advanced Income Tax Track Market-Based Sourcing</vt:lpstr>
      <vt:lpstr>Thank you</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Prasad D.</dc:creator>
  <cp:lastModifiedBy>Chris Whitney</cp:lastModifiedBy>
  <cp:revision>1272</cp:revision>
  <cp:lastPrinted>2014-06-11T21:18:00Z</cp:lastPrinted>
  <dcterms:created xsi:type="dcterms:W3CDTF">2010-09-07T13:26:45Z</dcterms:created>
  <dcterms:modified xsi:type="dcterms:W3CDTF">2017-06-07T17:12:54Z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4</vt:lpwstr>
  </property>
</Properties>
</file>