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35"/>
  </p:notesMasterIdLst>
  <p:handoutMasterIdLst>
    <p:handoutMasterId r:id="rId336"/>
  </p:handoutMasterIdLst>
  <p:sldIdLst>
    <p:sldId id="947" r:id="rId2"/>
    <p:sldId id="948" r:id="rId3"/>
    <p:sldId id="949" r:id="rId4"/>
    <p:sldId id="950" r:id="rId5"/>
    <p:sldId id="951" r:id="rId6"/>
    <p:sldId id="952" r:id="rId7"/>
    <p:sldId id="953" r:id="rId8"/>
    <p:sldId id="954" r:id="rId9"/>
    <p:sldId id="955" r:id="rId10"/>
    <p:sldId id="956" r:id="rId11"/>
    <p:sldId id="957" r:id="rId12"/>
    <p:sldId id="958" r:id="rId13"/>
    <p:sldId id="959" r:id="rId14"/>
    <p:sldId id="960" r:id="rId15"/>
    <p:sldId id="961" r:id="rId16"/>
    <p:sldId id="962" r:id="rId17"/>
    <p:sldId id="963" r:id="rId18"/>
    <p:sldId id="964" r:id="rId19"/>
    <p:sldId id="965" r:id="rId20"/>
    <p:sldId id="966" r:id="rId21"/>
    <p:sldId id="967" r:id="rId22"/>
    <p:sldId id="968" r:id="rId23"/>
    <p:sldId id="969" r:id="rId24"/>
    <p:sldId id="970" r:id="rId25"/>
    <p:sldId id="971" r:id="rId26"/>
    <p:sldId id="972" r:id="rId27"/>
    <p:sldId id="973" r:id="rId28"/>
    <p:sldId id="974" r:id="rId29"/>
    <p:sldId id="975" r:id="rId30"/>
    <p:sldId id="976" r:id="rId31"/>
    <p:sldId id="977" r:id="rId32"/>
    <p:sldId id="978" r:id="rId33"/>
    <p:sldId id="979" r:id="rId34"/>
    <p:sldId id="980" r:id="rId35"/>
    <p:sldId id="981" r:id="rId36"/>
    <p:sldId id="982" r:id="rId37"/>
    <p:sldId id="983" r:id="rId38"/>
    <p:sldId id="984" r:id="rId39"/>
    <p:sldId id="985" r:id="rId40"/>
    <p:sldId id="986" r:id="rId41"/>
    <p:sldId id="987" r:id="rId42"/>
    <p:sldId id="988" r:id="rId43"/>
    <p:sldId id="989" r:id="rId44"/>
    <p:sldId id="990" r:id="rId45"/>
    <p:sldId id="991" r:id="rId46"/>
    <p:sldId id="992" r:id="rId47"/>
    <p:sldId id="993" r:id="rId48"/>
    <p:sldId id="994" r:id="rId49"/>
    <p:sldId id="995" r:id="rId50"/>
    <p:sldId id="996" r:id="rId51"/>
    <p:sldId id="997" r:id="rId52"/>
    <p:sldId id="998" r:id="rId53"/>
    <p:sldId id="999" r:id="rId54"/>
    <p:sldId id="1000" r:id="rId55"/>
    <p:sldId id="1001" r:id="rId56"/>
    <p:sldId id="1002" r:id="rId57"/>
    <p:sldId id="1003" r:id="rId58"/>
    <p:sldId id="1004" r:id="rId59"/>
    <p:sldId id="1005" r:id="rId60"/>
    <p:sldId id="1006" r:id="rId61"/>
    <p:sldId id="1007" r:id="rId62"/>
    <p:sldId id="1008" r:id="rId63"/>
    <p:sldId id="1009" r:id="rId64"/>
    <p:sldId id="1010" r:id="rId65"/>
    <p:sldId id="1011" r:id="rId66"/>
    <p:sldId id="1012" r:id="rId67"/>
    <p:sldId id="1013" r:id="rId68"/>
    <p:sldId id="1014" r:id="rId69"/>
    <p:sldId id="1015" r:id="rId70"/>
    <p:sldId id="1016" r:id="rId71"/>
    <p:sldId id="1017" r:id="rId72"/>
    <p:sldId id="1018" r:id="rId73"/>
    <p:sldId id="1019" r:id="rId74"/>
    <p:sldId id="1020" r:id="rId75"/>
    <p:sldId id="1021" r:id="rId76"/>
    <p:sldId id="1022" r:id="rId77"/>
    <p:sldId id="1023" r:id="rId78"/>
    <p:sldId id="1024" r:id="rId79"/>
    <p:sldId id="1025" r:id="rId80"/>
    <p:sldId id="1026" r:id="rId81"/>
    <p:sldId id="1027" r:id="rId82"/>
    <p:sldId id="1028" r:id="rId83"/>
    <p:sldId id="1029" r:id="rId84"/>
    <p:sldId id="1030" r:id="rId85"/>
    <p:sldId id="855" r:id="rId86"/>
    <p:sldId id="644" r:id="rId87"/>
    <p:sldId id="645" r:id="rId88"/>
    <p:sldId id="646" r:id="rId89"/>
    <p:sldId id="647" r:id="rId90"/>
    <p:sldId id="648" r:id="rId91"/>
    <p:sldId id="657" r:id="rId92"/>
    <p:sldId id="933" r:id="rId93"/>
    <p:sldId id="862" r:id="rId94"/>
    <p:sldId id="934" r:id="rId95"/>
    <p:sldId id="935" r:id="rId96"/>
    <p:sldId id="904" r:id="rId97"/>
    <p:sldId id="905" r:id="rId98"/>
    <p:sldId id="906" r:id="rId99"/>
    <p:sldId id="907" r:id="rId100"/>
    <p:sldId id="908" r:id="rId101"/>
    <p:sldId id="909" r:id="rId102"/>
    <p:sldId id="649" r:id="rId103"/>
    <p:sldId id="650" r:id="rId104"/>
    <p:sldId id="651" r:id="rId105"/>
    <p:sldId id="857" r:id="rId106"/>
    <p:sldId id="858" r:id="rId107"/>
    <p:sldId id="652" r:id="rId108"/>
    <p:sldId id="926" r:id="rId109"/>
    <p:sldId id="927" r:id="rId110"/>
    <p:sldId id="928" r:id="rId111"/>
    <p:sldId id="936" r:id="rId112"/>
    <p:sldId id="653" r:id="rId113"/>
    <p:sldId id="654" r:id="rId114"/>
    <p:sldId id="656" r:id="rId115"/>
    <p:sldId id="859" r:id="rId116"/>
    <p:sldId id="658" r:id="rId117"/>
    <p:sldId id="659" r:id="rId118"/>
    <p:sldId id="660" r:id="rId119"/>
    <p:sldId id="661" r:id="rId120"/>
    <p:sldId id="662" r:id="rId121"/>
    <p:sldId id="663" r:id="rId122"/>
    <p:sldId id="619" r:id="rId123"/>
    <p:sldId id="664" r:id="rId124"/>
    <p:sldId id="665" r:id="rId125"/>
    <p:sldId id="666" r:id="rId126"/>
    <p:sldId id="667" r:id="rId127"/>
    <p:sldId id="852" r:id="rId128"/>
    <p:sldId id="668" r:id="rId129"/>
    <p:sldId id="670" r:id="rId130"/>
    <p:sldId id="620" r:id="rId131"/>
    <p:sldId id="671" r:id="rId132"/>
    <p:sldId id="672" r:id="rId133"/>
    <p:sldId id="673" r:id="rId134"/>
    <p:sldId id="870" r:id="rId135"/>
    <p:sldId id="674" r:id="rId136"/>
    <p:sldId id="675" r:id="rId137"/>
    <p:sldId id="676" r:id="rId138"/>
    <p:sldId id="677" r:id="rId139"/>
    <p:sldId id="678" r:id="rId140"/>
    <p:sldId id="679" r:id="rId141"/>
    <p:sldId id="682" r:id="rId142"/>
    <p:sldId id="683" r:id="rId143"/>
    <p:sldId id="684" r:id="rId144"/>
    <p:sldId id="685" r:id="rId145"/>
    <p:sldId id="686" r:id="rId146"/>
    <p:sldId id="687" r:id="rId147"/>
    <p:sldId id="688" r:id="rId148"/>
    <p:sldId id="689" r:id="rId149"/>
    <p:sldId id="690" r:id="rId150"/>
    <p:sldId id="691" r:id="rId151"/>
    <p:sldId id="1035" r:id="rId152"/>
    <p:sldId id="692" r:id="rId153"/>
    <p:sldId id="693" r:id="rId154"/>
    <p:sldId id="694" r:id="rId155"/>
    <p:sldId id="695" r:id="rId156"/>
    <p:sldId id="696" r:id="rId157"/>
    <p:sldId id="697" r:id="rId158"/>
    <p:sldId id="698" r:id="rId159"/>
    <p:sldId id="699" r:id="rId160"/>
    <p:sldId id="860" r:id="rId161"/>
    <p:sldId id="887" r:id="rId162"/>
    <p:sldId id="701" r:id="rId163"/>
    <p:sldId id="702" r:id="rId164"/>
    <p:sldId id="703" r:id="rId165"/>
    <p:sldId id="704" r:id="rId166"/>
    <p:sldId id="705" r:id="rId167"/>
    <p:sldId id="888" r:id="rId168"/>
    <p:sldId id="706" r:id="rId169"/>
    <p:sldId id="708" r:id="rId170"/>
    <p:sldId id="889" r:id="rId171"/>
    <p:sldId id="890" r:id="rId172"/>
    <p:sldId id="709" r:id="rId173"/>
    <p:sldId id="710" r:id="rId174"/>
    <p:sldId id="711" r:id="rId175"/>
    <p:sldId id="712" r:id="rId176"/>
    <p:sldId id="891" r:id="rId177"/>
    <p:sldId id="713" r:id="rId178"/>
    <p:sldId id="930" r:id="rId179"/>
    <p:sldId id="714" r:id="rId180"/>
    <p:sldId id="715" r:id="rId181"/>
    <p:sldId id="873" r:id="rId182"/>
    <p:sldId id="1031" r:id="rId183"/>
    <p:sldId id="1032" r:id="rId184"/>
    <p:sldId id="1033" r:id="rId185"/>
    <p:sldId id="716" r:id="rId186"/>
    <p:sldId id="717" r:id="rId187"/>
    <p:sldId id="718" r:id="rId188"/>
    <p:sldId id="719" r:id="rId189"/>
    <p:sldId id="892" r:id="rId190"/>
    <p:sldId id="893" r:id="rId191"/>
    <p:sldId id="903" r:id="rId192"/>
    <p:sldId id="856" r:id="rId193"/>
    <p:sldId id="720" r:id="rId194"/>
    <p:sldId id="894" r:id="rId195"/>
    <p:sldId id="723" r:id="rId196"/>
    <p:sldId id="724" r:id="rId197"/>
    <p:sldId id="725" r:id="rId198"/>
    <p:sldId id="726" r:id="rId199"/>
    <p:sldId id="727" r:id="rId200"/>
    <p:sldId id="728" r:id="rId201"/>
    <p:sldId id="729" r:id="rId202"/>
    <p:sldId id="730" r:id="rId203"/>
    <p:sldId id="865" r:id="rId204"/>
    <p:sldId id="731" r:id="rId205"/>
    <p:sldId id="938" r:id="rId206"/>
    <p:sldId id="939" r:id="rId207"/>
    <p:sldId id="733" r:id="rId208"/>
    <p:sldId id="734" r:id="rId209"/>
    <p:sldId id="736" r:id="rId210"/>
    <p:sldId id="737" r:id="rId211"/>
    <p:sldId id="738" r:id="rId212"/>
    <p:sldId id="739" r:id="rId213"/>
    <p:sldId id="740" r:id="rId214"/>
    <p:sldId id="741" r:id="rId215"/>
    <p:sldId id="742" r:id="rId216"/>
    <p:sldId id="743" r:id="rId217"/>
    <p:sldId id="744" r:id="rId218"/>
    <p:sldId id="745" r:id="rId219"/>
    <p:sldId id="941" r:id="rId220"/>
    <p:sldId id="746" r:id="rId221"/>
    <p:sldId id="747" r:id="rId222"/>
    <p:sldId id="749" r:id="rId223"/>
    <p:sldId id="750" r:id="rId224"/>
    <p:sldId id="751" r:id="rId225"/>
    <p:sldId id="752" r:id="rId226"/>
    <p:sldId id="871" r:id="rId227"/>
    <p:sldId id="753" r:id="rId228"/>
    <p:sldId id="754" r:id="rId229"/>
    <p:sldId id="755" r:id="rId230"/>
    <p:sldId id="759" r:id="rId231"/>
    <p:sldId id="760" r:id="rId232"/>
    <p:sldId id="761" r:id="rId233"/>
    <p:sldId id="762" r:id="rId234"/>
    <p:sldId id="763" r:id="rId235"/>
    <p:sldId id="764" r:id="rId236"/>
    <p:sldId id="896" r:id="rId237"/>
    <p:sldId id="766" r:id="rId238"/>
    <p:sldId id="767" r:id="rId239"/>
    <p:sldId id="768" r:id="rId240"/>
    <p:sldId id="769" r:id="rId241"/>
    <p:sldId id="770" r:id="rId242"/>
    <p:sldId id="771" r:id="rId243"/>
    <p:sldId id="772" r:id="rId244"/>
    <p:sldId id="773" r:id="rId245"/>
    <p:sldId id="774" r:id="rId246"/>
    <p:sldId id="775" r:id="rId247"/>
    <p:sldId id="776" r:id="rId248"/>
    <p:sldId id="777" r:id="rId249"/>
    <p:sldId id="778" r:id="rId250"/>
    <p:sldId id="779" r:id="rId251"/>
    <p:sldId id="780" r:id="rId252"/>
    <p:sldId id="781" r:id="rId253"/>
    <p:sldId id="782" r:id="rId254"/>
    <p:sldId id="783" r:id="rId255"/>
    <p:sldId id="784" r:id="rId256"/>
    <p:sldId id="897" r:id="rId257"/>
    <p:sldId id="898" r:id="rId258"/>
    <p:sldId id="785" r:id="rId259"/>
    <p:sldId id="786" r:id="rId260"/>
    <p:sldId id="787" r:id="rId261"/>
    <p:sldId id="788" r:id="rId262"/>
    <p:sldId id="789" r:id="rId263"/>
    <p:sldId id="942" r:id="rId264"/>
    <p:sldId id="899" r:id="rId265"/>
    <p:sldId id="793" r:id="rId266"/>
    <p:sldId id="794" r:id="rId267"/>
    <p:sldId id="795" r:id="rId268"/>
    <p:sldId id="900" r:id="rId269"/>
    <p:sldId id="797" r:id="rId270"/>
    <p:sldId id="796" r:id="rId271"/>
    <p:sldId id="798" r:id="rId272"/>
    <p:sldId id="799" r:id="rId273"/>
    <p:sldId id="800" r:id="rId274"/>
    <p:sldId id="801" r:id="rId275"/>
    <p:sldId id="802" r:id="rId276"/>
    <p:sldId id="804" r:id="rId277"/>
    <p:sldId id="943" r:id="rId278"/>
    <p:sldId id="806" r:id="rId279"/>
    <p:sldId id="807" r:id="rId280"/>
    <p:sldId id="808" r:id="rId281"/>
    <p:sldId id="809" r:id="rId282"/>
    <p:sldId id="810" r:id="rId283"/>
    <p:sldId id="869" r:id="rId284"/>
    <p:sldId id="872" r:id="rId285"/>
    <p:sldId id="874" r:id="rId286"/>
    <p:sldId id="875" r:id="rId287"/>
    <p:sldId id="944" r:id="rId288"/>
    <p:sldId id="1034" r:id="rId289"/>
    <p:sldId id="812" r:id="rId290"/>
    <p:sldId id="813" r:id="rId291"/>
    <p:sldId id="814" r:id="rId292"/>
    <p:sldId id="815" r:id="rId293"/>
    <p:sldId id="816" r:id="rId294"/>
    <p:sldId id="817" r:id="rId295"/>
    <p:sldId id="818" r:id="rId296"/>
    <p:sldId id="819" r:id="rId297"/>
    <p:sldId id="820" r:id="rId298"/>
    <p:sldId id="821" r:id="rId299"/>
    <p:sldId id="822" r:id="rId300"/>
    <p:sldId id="823" r:id="rId301"/>
    <p:sldId id="824" r:id="rId302"/>
    <p:sldId id="825" r:id="rId303"/>
    <p:sldId id="826" r:id="rId304"/>
    <p:sldId id="827" r:id="rId305"/>
    <p:sldId id="828" r:id="rId306"/>
    <p:sldId id="829" r:id="rId307"/>
    <p:sldId id="830" r:id="rId308"/>
    <p:sldId id="831" r:id="rId309"/>
    <p:sldId id="945" r:id="rId310"/>
    <p:sldId id="833" r:id="rId311"/>
    <p:sldId id="877" r:id="rId312"/>
    <p:sldId id="878" r:id="rId313"/>
    <p:sldId id="901" r:id="rId314"/>
    <p:sldId id="834" r:id="rId315"/>
    <p:sldId id="835" r:id="rId316"/>
    <p:sldId id="836" r:id="rId317"/>
    <p:sldId id="837" r:id="rId318"/>
    <p:sldId id="838" r:id="rId319"/>
    <p:sldId id="839" r:id="rId320"/>
    <p:sldId id="879" r:id="rId321"/>
    <p:sldId id="840" r:id="rId322"/>
    <p:sldId id="841" r:id="rId323"/>
    <p:sldId id="842" r:id="rId324"/>
    <p:sldId id="843" r:id="rId325"/>
    <p:sldId id="844" r:id="rId326"/>
    <p:sldId id="845" r:id="rId327"/>
    <p:sldId id="946" r:id="rId328"/>
    <p:sldId id="902" r:id="rId329"/>
    <p:sldId id="847" r:id="rId330"/>
    <p:sldId id="848" r:id="rId331"/>
    <p:sldId id="849" r:id="rId332"/>
    <p:sldId id="850" r:id="rId333"/>
    <p:sldId id="851" r:id="rId3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4">
          <p15:clr>
            <a:srgbClr val="A4A3A4"/>
          </p15:clr>
        </p15:guide>
        <p15:guide id="2" orient="horz" pos="336">
          <p15:clr>
            <a:srgbClr val="A4A3A4"/>
          </p15:clr>
        </p15:guide>
        <p15:guide id="3" orient="horz" pos="4176">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1776">
          <p15:clr>
            <a:srgbClr val="A4A3A4"/>
          </p15:clr>
        </p15:guide>
        <p15:guide id="9" pos="2832">
          <p15:clr>
            <a:srgbClr val="A4A3A4"/>
          </p15:clr>
        </p15:guide>
        <p15:guide id="10" pos="336">
          <p15:clr>
            <a:srgbClr val="A4A3A4"/>
          </p15:clr>
        </p15:guide>
        <p15:guide id="11" pos="5424">
          <p15:clr>
            <a:srgbClr val="A4A3A4"/>
          </p15:clr>
        </p15:guide>
        <p15:guide id="12" pos="2928">
          <p15:clr>
            <a:srgbClr val="A4A3A4"/>
          </p15:clr>
        </p15:guide>
        <p15:guide id="13" pos="1968">
          <p15:clr>
            <a:srgbClr val="A4A3A4"/>
          </p15:clr>
        </p15:guide>
        <p15:guide id="14" pos="2064">
          <p15:clr>
            <a:srgbClr val="A4A3A4"/>
          </p15:clr>
        </p15:guide>
        <p15:guide id="15" pos="3696">
          <p15:clr>
            <a:srgbClr val="A4A3A4"/>
          </p15:clr>
        </p15:guide>
        <p15:guide id="16" pos="379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Barnett" initials="BMB" lastIdx="1" clrIdx="0"/>
  <p:cmAuthor id="1" name="Rakhal Bhalla" initials="Rak" lastIdx="2" clrIdx="1"/>
  <p:cmAuthor id="2" name="Elham Ardestani" initials="EA" lastIdx="2" clrIdx="2"/>
  <p:cmAuthor id="3" name="Nathan A Fowler" initials="NAF" lastIdx="2" clrIdx="3"/>
  <p:cmAuthor id="4" name="Chris Whitney" initials="CW" lastIdx="7" clrIdx="4">
    <p:extLst>
      <p:ext uri="{19B8F6BF-5375-455C-9EA6-DF929625EA0E}">
        <p15:presenceInfo xmlns:p15="http://schemas.microsoft.com/office/powerpoint/2012/main" userId="S-1-5-21-372416507-3140574786-2943197521-32062" providerId="AD"/>
      </p:ext>
    </p:extLst>
  </p:cmAuthor>
  <p:cmAuthor id="5" name="Eric E Bonnett" initials="EEB" lastIdx="6" clrIdx="5">
    <p:extLst>
      <p:ext uri="{19B8F6BF-5375-455C-9EA6-DF929625EA0E}">
        <p15:presenceInfo xmlns:p15="http://schemas.microsoft.com/office/powerpoint/2012/main" userId="S-1-5-21-372416507-3140574786-2943197521-588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ECFF"/>
    <a:srgbClr val="000000"/>
    <a:srgbClr val="DC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43" autoAdjust="0"/>
    <p:restoredTop sz="94964" autoAdjust="0"/>
  </p:normalViewPr>
  <p:slideViewPr>
    <p:cSldViewPr snapToObjects="1">
      <p:cViewPr varScale="1">
        <p:scale>
          <a:sx n="84" d="100"/>
          <a:sy n="84" d="100"/>
        </p:scale>
        <p:origin x="1555" y="86"/>
      </p:cViewPr>
      <p:guideLst>
        <p:guide orient="horz" pos="144"/>
        <p:guide orient="horz" pos="336"/>
        <p:guide orient="horz" pos="4176"/>
        <p:guide orient="horz" pos="3888"/>
        <p:guide orient="horz" pos="3984"/>
        <p:guide orient="horz" pos="1104"/>
        <p:guide orient="horz" pos="1008"/>
        <p:guide orient="horz" pos="1776"/>
        <p:guide pos="2832"/>
        <p:guide pos="336"/>
        <p:guide pos="5424"/>
        <p:guide pos="2928"/>
        <p:guide pos="1968"/>
        <p:guide pos="2064"/>
        <p:guide pos="3696"/>
        <p:guide pos="3792"/>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2" d="100"/>
          <a:sy n="82" d="100"/>
        </p:scale>
        <p:origin x="-19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handoutMaster" Target="handoutMasters/handoutMaster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commentAuthors" Target="commentAuthor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presProps" Target="pres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theme" Target="theme/theme1.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tableStyles" Target="tableStyle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91812B0-A5E9-453C-8528-DD85E65BB3E9}" type="datetimeFigureOut">
              <a:rPr lang="en-US" smtClean="0"/>
              <a:pPr/>
              <a:t>6/6/2017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5CEBF7E-C816-4ACD-B552-30D22F57E9AA}" type="slidenum">
              <a:rPr lang="en-US" smtClean="0"/>
              <a:pPr/>
              <a:t>‹#›</a:t>
            </a:fld>
            <a:endParaRPr lang="en-US" dirty="0"/>
          </a:p>
        </p:txBody>
      </p:sp>
    </p:spTree>
    <p:extLst>
      <p:ext uri="{BB962C8B-B14F-4D97-AF65-F5344CB8AC3E}">
        <p14:creationId xmlns:p14="http://schemas.microsoft.com/office/powerpoint/2010/main" val="766776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98D08B2-AE0C-4BD4-BCD9-8E0EC39D1C69}" type="datetimeFigureOut">
              <a:rPr lang="en-GB"/>
              <a:pPr>
                <a:defRPr/>
              </a:pPr>
              <a:t>06/06/2017</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5EBBB35-E98D-4007-A9E9-319E4F2C5425}" type="slidenum">
              <a:rPr lang="en-GB"/>
              <a:pPr>
                <a:defRPr/>
              </a:pPr>
              <a:t>‹#›</a:t>
            </a:fld>
            <a:endParaRPr lang="en-GB" dirty="0"/>
          </a:p>
        </p:txBody>
      </p:sp>
    </p:spTree>
    <p:extLst>
      <p:ext uri="{BB962C8B-B14F-4D97-AF65-F5344CB8AC3E}">
        <p14:creationId xmlns:p14="http://schemas.microsoft.com/office/powerpoint/2010/main" val="2239337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a:t>
            </a:fld>
            <a:endParaRPr lang="en-US" dirty="0"/>
          </a:p>
        </p:txBody>
      </p:sp>
    </p:spTree>
    <p:extLst>
      <p:ext uri="{BB962C8B-B14F-4D97-AF65-F5344CB8AC3E}">
        <p14:creationId xmlns:p14="http://schemas.microsoft.com/office/powerpoint/2010/main" val="499652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a:t>
            </a:fld>
            <a:endParaRPr lang="en-GB" dirty="0"/>
          </a:p>
        </p:txBody>
      </p:sp>
    </p:spTree>
    <p:extLst>
      <p:ext uri="{BB962C8B-B14F-4D97-AF65-F5344CB8AC3E}">
        <p14:creationId xmlns:p14="http://schemas.microsoft.com/office/powerpoint/2010/main" val="8393851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100</a:t>
            </a:fld>
            <a:endParaRPr lang="en-GB" dirty="0"/>
          </a:p>
        </p:txBody>
      </p:sp>
    </p:spTree>
    <p:extLst>
      <p:ext uri="{BB962C8B-B14F-4D97-AF65-F5344CB8AC3E}">
        <p14:creationId xmlns:p14="http://schemas.microsoft.com/office/powerpoint/2010/main" val="4353826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101</a:t>
            </a:fld>
            <a:endParaRPr lang="en-GB" dirty="0"/>
          </a:p>
        </p:txBody>
      </p:sp>
    </p:spTree>
    <p:extLst>
      <p:ext uri="{BB962C8B-B14F-4D97-AF65-F5344CB8AC3E}">
        <p14:creationId xmlns:p14="http://schemas.microsoft.com/office/powerpoint/2010/main" val="155771229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102</a:t>
            </a:fld>
            <a:endParaRPr lang="en-GB" dirty="0"/>
          </a:p>
        </p:txBody>
      </p:sp>
    </p:spTree>
    <p:extLst>
      <p:ext uri="{BB962C8B-B14F-4D97-AF65-F5344CB8AC3E}">
        <p14:creationId xmlns:p14="http://schemas.microsoft.com/office/powerpoint/2010/main" val="13624115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103</a:t>
            </a:fld>
            <a:endParaRPr lang="en-GB" dirty="0"/>
          </a:p>
        </p:txBody>
      </p:sp>
    </p:spTree>
    <p:extLst>
      <p:ext uri="{BB962C8B-B14F-4D97-AF65-F5344CB8AC3E}">
        <p14:creationId xmlns:p14="http://schemas.microsoft.com/office/powerpoint/2010/main" val="258117453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104</a:t>
            </a:fld>
            <a:endParaRPr lang="en-GB" dirty="0"/>
          </a:p>
        </p:txBody>
      </p:sp>
    </p:spTree>
    <p:extLst>
      <p:ext uri="{BB962C8B-B14F-4D97-AF65-F5344CB8AC3E}">
        <p14:creationId xmlns:p14="http://schemas.microsoft.com/office/powerpoint/2010/main" val="157083224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105</a:t>
            </a:fld>
            <a:endParaRPr lang="en-GB" dirty="0"/>
          </a:p>
        </p:txBody>
      </p:sp>
    </p:spTree>
    <p:extLst>
      <p:ext uri="{BB962C8B-B14F-4D97-AF65-F5344CB8AC3E}">
        <p14:creationId xmlns:p14="http://schemas.microsoft.com/office/powerpoint/2010/main" val="15708322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106</a:t>
            </a:fld>
            <a:endParaRPr lang="en-GB" dirty="0"/>
          </a:p>
        </p:txBody>
      </p:sp>
    </p:spTree>
    <p:extLst>
      <p:ext uri="{BB962C8B-B14F-4D97-AF65-F5344CB8AC3E}">
        <p14:creationId xmlns:p14="http://schemas.microsoft.com/office/powerpoint/2010/main" val="15708322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107</a:t>
            </a:fld>
            <a:endParaRPr lang="en-GB" dirty="0"/>
          </a:p>
        </p:txBody>
      </p:sp>
    </p:spTree>
    <p:extLst>
      <p:ext uri="{BB962C8B-B14F-4D97-AF65-F5344CB8AC3E}">
        <p14:creationId xmlns:p14="http://schemas.microsoft.com/office/powerpoint/2010/main" val="37394544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108</a:t>
            </a:fld>
            <a:endParaRPr lang="en-GB" dirty="0"/>
          </a:p>
        </p:txBody>
      </p:sp>
    </p:spTree>
    <p:extLst>
      <p:ext uri="{BB962C8B-B14F-4D97-AF65-F5344CB8AC3E}">
        <p14:creationId xmlns:p14="http://schemas.microsoft.com/office/powerpoint/2010/main" val="64369298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109</a:t>
            </a:fld>
            <a:endParaRPr lang="en-GB" dirty="0"/>
          </a:p>
        </p:txBody>
      </p:sp>
    </p:spTree>
    <p:extLst>
      <p:ext uri="{BB962C8B-B14F-4D97-AF65-F5344CB8AC3E}">
        <p14:creationId xmlns:p14="http://schemas.microsoft.com/office/powerpoint/2010/main" val="98396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11</a:t>
            </a:fld>
            <a:endParaRPr lang="en-GB" dirty="0"/>
          </a:p>
        </p:txBody>
      </p:sp>
    </p:spTree>
    <p:extLst>
      <p:ext uri="{BB962C8B-B14F-4D97-AF65-F5344CB8AC3E}">
        <p14:creationId xmlns:p14="http://schemas.microsoft.com/office/powerpoint/2010/main" val="366575947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110</a:t>
            </a:fld>
            <a:endParaRPr lang="en-GB" dirty="0"/>
          </a:p>
        </p:txBody>
      </p:sp>
    </p:spTree>
    <p:extLst>
      <p:ext uri="{BB962C8B-B14F-4D97-AF65-F5344CB8AC3E}">
        <p14:creationId xmlns:p14="http://schemas.microsoft.com/office/powerpoint/2010/main" val="392817669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111</a:t>
            </a:fld>
            <a:endParaRPr lang="en-GB" dirty="0"/>
          </a:p>
        </p:txBody>
      </p:sp>
    </p:spTree>
    <p:extLst>
      <p:ext uri="{BB962C8B-B14F-4D97-AF65-F5344CB8AC3E}">
        <p14:creationId xmlns:p14="http://schemas.microsoft.com/office/powerpoint/2010/main" val="12662640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112</a:t>
            </a:fld>
            <a:endParaRPr lang="en-GB" dirty="0"/>
          </a:p>
        </p:txBody>
      </p:sp>
    </p:spTree>
    <p:extLst>
      <p:ext uri="{BB962C8B-B14F-4D97-AF65-F5344CB8AC3E}">
        <p14:creationId xmlns:p14="http://schemas.microsoft.com/office/powerpoint/2010/main" val="373054353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113</a:t>
            </a:fld>
            <a:endParaRPr lang="en-GB" dirty="0"/>
          </a:p>
        </p:txBody>
      </p:sp>
    </p:spTree>
    <p:extLst>
      <p:ext uri="{BB962C8B-B14F-4D97-AF65-F5344CB8AC3E}">
        <p14:creationId xmlns:p14="http://schemas.microsoft.com/office/powerpoint/2010/main" val="29490798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114</a:t>
            </a:fld>
            <a:endParaRPr lang="en-GB" dirty="0"/>
          </a:p>
        </p:txBody>
      </p:sp>
    </p:spTree>
    <p:extLst>
      <p:ext uri="{BB962C8B-B14F-4D97-AF65-F5344CB8AC3E}">
        <p14:creationId xmlns:p14="http://schemas.microsoft.com/office/powerpoint/2010/main" val="20443123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115</a:t>
            </a:fld>
            <a:endParaRPr lang="en-GB" dirty="0"/>
          </a:p>
        </p:txBody>
      </p:sp>
    </p:spTree>
    <p:extLst>
      <p:ext uri="{BB962C8B-B14F-4D97-AF65-F5344CB8AC3E}">
        <p14:creationId xmlns:p14="http://schemas.microsoft.com/office/powerpoint/2010/main" val="27388692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116</a:t>
            </a:fld>
            <a:endParaRPr lang="en-GB" dirty="0"/>
          </a:p>
        </p:txBody>
      </p:sp>
    </p:spTree>
    <p:extLst>
      <p:ext uri="{BB962C8B-B14F-4D97-AF65-F5344CB8AC3E}">
        <p14:creationId xmlns:p14="http://schemas.microsoft.com/office/powerpoint/2010/main" val="74182201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117</a:t>
            </a:fld>
            <a:endParaRPr lang="en-GB" dirty="0"/>
          </a:p>
        </p:txBody>
      </p:sp>
    </p:spTree>
    <p:extLst>
      <p:ext uri="{BB962C8B-B14F-4D97-AF65-F5344CB8AC3E}">
        <p14:creationId xmlns:p14="http://schemas.microsoft.com/office/powerpoint/2010/main" val="1628414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n-GB" smtClean="0"/>
              <a:pPr/>
              <a:t>118</a:t>
            </a:fld>
            <a:endParaRPr lang="en-GB" dirty="0"/>
          </a:p>
        </p:txBody>
      </p:sp>
    </p:spTree>
    <p:extLst>
      <p:ext uri="{BB962C8B-B14F-4D97-AF65-F5344CB8AC3E}">
        <p14:creationId xmlns:p14="http://schemas.microsoft.com/office/powerpoint/2010/main" val="353077023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1B37A5-83C1-49C7-82ED-2F4C0062077A}" type="slidenum">
              <a:rPr lang="en-GB" smtClean="0"/>
              <a:pPr/>
              <a:t>119</a:t>
            </a:fld>
            <a:endParaRPr lang="en-GB" dirty="0"/>
          </a:p>
        </p:txBody>
      </p:sp>
    </p:spTree>
    <p:extLst>
      <p:ext uri="{BB962C8B-B14F-4D97-AF65-F5344CB8AC3E}">
        <p14:creationId xmlns:p14="http://schemas.microsoft.com/office/powerpoint/2010/main" val="4122745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12</a:t>
            </a:fld>
            <a:endParaRPr lang="en-GB" dirty="0"/>
          </a:p>
        </p:txBody>
      </p:sp>
    </p:spTree>
    <p:extLst>
      <p:ext uri="{BB962C8B-B14F-4D97-AF65-F5344CB8AC3E}">
        <p14:creationId xmlns:p14="http://schemas.microsoft.com/office/powerpoint/2010/main" val="313070801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120</a:t>
            </a:fld>
            <a:endParaRPr lang="en-GB" dirty="0"/>
          </a:p>
        </p:txBody>
      </p:sp>
    </p:spTree>
    <p:extLst>
      <p:ext uri="{BB962C8B-B14F-4D97-AF65-F5344CB8AC3E}">
        <p14:creationId xmlns:p14="http://schemas.microsoft.com/office/powerpoint/2010/main" val="145124435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121</a:t>
            </a:fld>
            <a:endParaRPr lang="en-GB" dirty="0"/>
          </a:p>
        </p:txBody>
      </p:sp>
    </p:spTree>
    <p:extLst>
      <p:ext uri="{BB962C8B-B14F-4D97-AF65-F5344CB8AC3E}">
        <p14:creationId xmlns:p14="http://schemas.microsoft.com/office/powerpoint/2010/main" val="130358971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122</a:t>
            </a:fld>
            <a:endParaRPr lang="en-GB" dirty="0"/>
          </a:p>
        </p:txBody>
      </p:sp>
    </p:spTree>
    <p:extLst>
      <p:ext uri="{BB962C8B-B14F-4D97-AF65-F5344CB8AC3E}">
        <p14:creationId xmlns:p14="http://schemas.microsoft.com/office/powerpoint/2010/main" val="38804220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123</a:t>
            </a:fld>
            <a:endParaRPr lang="en-GB" dirty="0"/>
          </a:p>
        </p:txBody>
      </p:sp>
    </p:spTree>
    <p:extLst>
      <p:ext uri="{BB962C8B-B14F-4D97-AF65-F5344CB8AC3E}">
        <p14:creationId xmlns:p14="http://schemas.microsoft.com/office/powerpoint/2010/main" val="280168821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124</a:t>
            </a:fld>
            <a:endParaRPr lang="en-GB" dirty="0"/>
          </a:p>
        </p:txBody>
      </p:sp>
    </p:spTree>
    <p:extLst>
      <p:ext uri="{BB962C8B-B14F-4D97-AF65-F5344CB8AC3E}">
        <p14:creationId xmlns:p14="http://schemas.microsoft.com/office/powerpoint/2010/main" val="167372196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125</a:t>
            </a:fld>
            <a:endParaRPr lang="en-GB" dirty="0"/>
          </a:p>
        </p:txBody>
      </p:sp>
    </p:spTree>
    <p:extLst>
      <p:ext uri="{BB962C8B-B14F-4D97-AF65-F5344CB8AC3E}">
        <p14:creationId xmlns:p14="http://schemas.microsoft.com/office/powerpoint/2010/main" val="95684315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126</a:t>
            </a:fld>
            <a:endParaRPr lang="en-GB" dirty="0"/>
          </a:p>
        </p:txBody>
      </p:sp>
    </p:spTree>
    <p:extLst>
      <p:ext uri="{BB962C8B-B14F-4D97-AF65-F5344CB8AC3E}">
        <p14:creationId xmlns:p14="http://schemas.microsoft.com/office/powerpoint/2010/main" val="370852992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127</a:t>
            </a:fld>
            <a:endParaRPr lang="en-GB" dirty="0"/>
          </a:p>
        </p:txBody>
      </p:sp>
    </p:spTree>
    <p:extLst>
      <p:ext uri="{BB962C8B-B14F-4D97-AF65-F5344CB8AC3E}">
        <p14:creationId xmlns:p14="http://schemas.microsoft.com/office/powerpoint/2010/main" val="306159290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128</a:t>
            </a:fld>
            <a:endParaRPr lang="en-GB" dirty="0"/>
          </a:p>
        </p:txBody>
      </p:sp>
    </p:spTree>
    <p:extLst>
      <p:ext uri="{BB962C8B-B14F-4D97-AF65-F5344CB8AC3E}">
        <p14:creationId xmlns:p14="http://schemas.microsoft.com/office/powerpoint/2010/main" val="321639241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129</a:t>
            </a:fld>
            <a:endParaRPr lang="en-GB" dirty="0"/>
          </a:p>
        </p:txBody>
      </p:sp>
    </p:spTree>
    <p:extLst>
      <p:ext uri="{BB962C8B-B14F-4D97-AF65-F5344CB8AC3E}">
        <p14:creationId xmlns:p14="http://schemas.microsoft.com/office/powerpoint/2010/main" val="225886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13</a:t>
            </a:fld>
            <a:endParaRPr lang="en-GB" dirty="0"/>
          </a:p>
        </p:txBody>
      </p:sp>
    </p:spTree>
    <p:extLst>
      <p:ext uri="{BB962C8B-B14F-4D97-AF65-F5344CB8AC3E}">
        <p14:creationId xmlns:p14="http://schemas.microsoft.com/office/powerpoint/2010/main" val="396769636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130</a:t>
            </a:fld>
            <a:endParaRPr lang="en-GB" dirty="0"/>
          </a:p>
        </p:txBody>
      </p:sp>
    </p:spTree>
    <p:extLst>
      <p:ext uri="{BB962C8B-B14F-4D97-AF65-F5344CB8AC3E}">
        <p14:creationId xmlns:p14="http://schemas.microsoft.com/office/powerpoint/2010/main" val="198669899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131</a:t>
            </a:fld>
            <a:endParaRPr lang="en-GB" dirty="0"/>
          </a:p>
        </p:txBody>
      </p:sp>
    </p:spTree>
    <p:extLst>
      <p:ext uri="{BB962C8B-B14F-4D97-AF65-F5344CB8AC3E}">
        <p14:creationId xmlns:p14="http://schemas.microsoft.com/office/powerpoint/2010/main" val="29133742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132</a:t>
            </a:fld>
            <a:endParaRPr lang="en-GB" dirty="0"/>
          </a:p>
        </p:txBody>
      </p:sp>
    </p:spTree>
    <p:extLst>
      <p:ext uri="{BB962C8B-B14F-4D97-AF65-F5344CB8AC3E}">
        <p14:creationId xmlns:p14="http://schemas.microsoft.com/office/powerpoint/2010/main" val="146386705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133</a:t>
            </a:fld>
            <a:endParaRPr lang="en-GB" dirty="0"/>
          </a:p>
        </p:txBody>
      </p:sp>
    </p:spTree>
    <p:extLst>
      <p:ext uri="{BB962C8B-B14F-4D97-AF65-F5344CB8AC3E}">
        <p14:creationId xmlns:p14="http://schemas.microsoft.com/office/powerpoint/2010/main" val="275905971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134</a:t>
            </a:fld>
            <a:endParaRPr lang="en-GB" dirty="0"/>
          </a:p>
        </p:txBody>
      </p:sp>
    </p:spTree>
    <p:extLst>
      <p:ext uri="{BB962C8B-B14F-4D97-AF65-F5344CB8AC3E}">
        <p14:creationId xmlns:p14="http://schemas.microsoft.com/office/powerpoint/2010/main" val="272265221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135</a:t>
            </a:fld>
            <a:endParaRPr lang="en-GB" dirty="0"/>
          </a:p>
        </p:txBody>
      </p:sp>
    </p:spTree>
    <p:extLst>
      <p:ext uri="{BB962C8B-B14F-4D97-AF65-F5344CB8AC3E}">
        <p14:creationId xmlns:p14="http://schemas.microsoft.com/office/powerpoint/2010/main" val="128305514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136</a:t>
            </a:fld>
            <a:endParaRPr lang="en-GB" dirty="0"/>
          </a:p>
        </p:txBody>
      </p:sp>
    </p:spTree>
    <p:extLst>
      <p:ext uri="{BB962C8B-B14F-4D97-AF65-F5344CB8AC3E}">
        <p14:creationId xmlns:p14="http://schemas.microsoft.com/office/powerpoint/2010/main" val="284166923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137</a:t>
            </a:fld>
            <a:endParaRPr lang="en-GB" dirty="0"/>
          </a:p>
        </p:txBody>
      </p:sp>
    </p:spTree>
    <p:extLst>
      <p:ext uri="{BB962C8B-B14F-4D97-AF65-F5344CB8AC3E}">
        <p14:creationId xmlns:p14="http://schemas.microsoft.com/office/powerpoint/2010/main" val="58099996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138</a:t>
            </a:fld>
            <a:endParaRPr lang="en-GB" dirty="0"/>
          </a:p>
        </p:txBody>
      </p:sp>
    </p:spTree>
    <p:extLst>
      <p:ext uri="{BB962C8B-B14F-4D97-AF65-F5344CB8AC3E}">
        <p14:creationId xmlns:p14="http://schemas.microsoft.com/office/powerpoint/2010/main" val="96977460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139</a:t>
            </a:fld>
            <a:endParaRPr lang="en-GB" dirty="0"/>
          </a:p>
        </p:txBody>
      </p:sp>
    </p:spTree>
    <p:extLst>
      <p:ext uri="{BB962C8B-B14F-4D97-AF65-F5344CB8AC3E}">
        <p14:creationId xmlns:p14="http://schemas.microsoft.com/office/powerpoint/2010/main" val="119880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a:t>
            </a:fld>
            <a:endParaRPr lang="en-GB" dirty="0"/>
          </a:p>
        </p:txBody>
      </p:sp>
    </p:spTree>
    <p:extLst>
      <p:ext uri="{BB962C8B-B14F-4D97-AF65-F5344CB8AC3E}">
        <p14:creationId xmlns:p14="http://schemas.microsoft.com/office/powerpoint/2010/main" val="207983497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140</a:t>
            </a:fld>
            <a:endParaRPr lang="en-GB" dirty="0"/>
          </a:p>
        </p:txBody>
      </p:sp>
    </p:spTree>
    <p:extLst>
      <p:ext uri="{BB962C8B-B14F-4D97-AF65-F5344CB8AC3E}">
        <p14:creationId xmlns:p14="http://schemas.microsoft.com/office/powerpoint/2010/main" val="406671113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141</a:t>
            </a:fld>
            <a:endParaRPr lang="en-GB" dirty="0"/>
          </a:p>
        </p:txBody>
      </p:sp>
    </p:spTree>
    <p:extLst>
      <p:ext uri="{BB962C8B-B14F-4D97-AF65-F5344CB8AC3E}">
        <p14:creationId xmlns:p14="http://schemas.microsoft.com/office/powerpoint/2010/main" val="156043394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142</a:t>
            </a:fld>
            <a:endParaRPr lang="en-GB" dirty="0"/>
          </a:p>
        </p:txBody>
      </p:sp>
    </p:spTree>
    <p:extLst>
      <p:ext uri="{BB962C8B-B14F-4D97-AF65-F5344CB8AC3E}">
        <p14:creationId xmlns:p14="http://schemas.microsoft.com/office/powerpoint/2010/main" val="300055013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143</a:t>
            </a:fld>
            <a:endParaRPr lang="en-GB" dirty="0"/>
          </a:p>
        </p:txBody>
      </p:sp>
    </p:spTree>
    <p:extLst>
      <p:ext uri="{BB962C8B-B14F-4D97-AF65-F5344CB8AC3E}">
        <p14:creationId xmlns:p14="http://schemas.microsoft.com/office/powerpoint/2010/main" val="26543347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144</a:t>
            </a:fld>
            <a:endParaRPr lang="en-GB" dirty="0"/>
          </a:p>
        </p:txBody>
      </p:sp>
    </p:spTree>
    <p:extLst>
      <p:ext uri="{BB962C8B-B14F-4D97-AF65-F5344CB8AC3E}">
        <p14:creationId xmlns:p14="http://schemas.microsoft.com/office/powerpoint/2010/main" val="83073212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145</a:t>
            </a:fld>
            <a:endParaRPr lang="en-GB" dirty="0"/>
          </a:p>
        </p:txBody>
      </p:sp>
    </p:spTree>
    <p:extLst>
      <p:ext uri="{BB962C8B-B14F-4D97-AF65-F5344CB8AC3E}">
        <p14:creationId xmlns:p14="http://schemas.microsoft.com/office/powerpoint/2010/main" val="182075265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146</a:t>
            </a:fld>
            <a:endParaRPr lang="en-GB" dirty="0"/>
          </a:p>
        </p:txBody>
      </p:sp>
    </p:spTree>
    <p:extLst>
      <p:ext uri="{BB962C8B-B14F-4D97-AF65-F5344CB8AC3E}">
        <p14:creationId xmlns:p14="http://schemas.microsoft.com/office/powerpoint/2010/main" val="107470387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147</a:t>
            </a:fld>
            <a:endParaRPr lang="en-GB" dirty="0"/>
          </a:p>
        </p:txBody>
      </p:sp>
    </p:spTree>
    <p:extLst>
      <p:ext uri="{BB962C8B-B14F-4D97-AF65-F5344CB8AC3E}">
        <p14:creationId xmlns:p14="http://schemas.microsoft.com/office/powerpoint/2010/main" val="136074223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148</a:t>
            </a:fld>
            <a:endParaRPr lang="en-GB" dirty="0"/>
          </a:p>
        </p:txBody>
      </p:sp>
    </p:spTree>
    <p:extLst>
      <p:ext uri="{BB962C8B-B14F-4D97-AF65-F5344CB8AC3E}">
        <p14:creationId xmlns:p14="http://schemas.microsoft.com/office/powerpoint/2010/main" val="418025728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149</a:t>
            </a:fld>
            <a:endParaRPr lang="en-GB" dirty="0"/>
          </a:p>
        </p:txBody>
      </p:sp>
    </p:spTree>
    <p:extLst>
      <p:ext uri="{BB962C8B-B14F-4D97-AF65-F5344CB8AC3E}">
        <p14:creationId xmlns:p14="http://schemas.microsoft.com/office/powerpoint/2010/main" val="1984445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15</a:t>
            </a:fld>
            <a:endParaRPr lang="en-GB" dirty="0"/>
          </a:p>
        </p:txBody>
      </p:sp>
    </p:spTree>
    <p:extLst>
      <p:ext uri="{BB962C8B-B14F-4D97-AF65-F5344CB8AC3E}">
        <p14:creationId xmlns:p14="http://schemas.microsoft.com/office/powerpoint/2010/main" val="2432759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150</a:t>
            </a:fld>
            <a:endParaRPr lang="en-GB" dirty="0"/>
          </a:p>
        </p:txBody>
      </p:sp>
    </p:spTree>
    <p:extLst>
      <p:ext uri="{BB962C8B-B14F-4D97-AF65-F5344CB8AC3E}">
        <p14:creationId xmlns:p14="http://schemas.microsoft.com/office/powerpoint/2010/main" val="240066185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151</a:t>
            </a:fld>
            <a:endParaRPr lang="en-GB" dirty="0"/>
          </a:p>
        </p:txBody>
      </p:sp>
    </p:spTree>
    <p:extLst>
      <p:ext uri="{BB962C8B-B14F-4D97-AF65-F5344CB8AC3E}">
        <p14:creationId xmlns:p14="http://schemas.microsoft.com/office/powerpoint/2010/main" val="10798072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152</a:t>
            </a:fld>
            <a:endParaRPr lang="en-GB" dirty="0"/>
          </a:p>
        </p:txBody>
      </p:sp>
    </p:spTree>
    <p:extLst>
      <p:ext uri="{BB962C8B-B14F-4D97-AF65-F5344CB8AC3E}">
        <p14:creationId xmlns:p14="http://schemas.microsoft.com/office/powerpoint/2010/main" val="153230450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153</a:t>
            </a:fld>
            <a:endParaRPr lang="en-GB" dirty="0"/>
          </a:p>
        </p:txBody>
      </p:sp>
    </p:spTree>
    <p:extLst>
      <p:ext uri="{BB962C8B-B14F-4D97-AF65-F5344CB8AC3E}">
        <p14:creationId xmlns:p14="http://schemas.microsoft.com/office/powerpoint/2010/main" val="227306811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154</a:t>
            </a:fld>
            <a:endParaRPr lang="en-GB" dirty="0"/>
          </a:p>
        </p:txBody>
      </p:sp>
    </p:spTree>
    <p:extLst>
      <p:ext uri="{BB962C8B-B14F-4D97-AF65-F5344CB8AC3E}">
        <p14:creationId xmlns:p14="http://schemas.microsoft.com/office/powerpoint/2010/main" val="324054554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155</a:t>
            </a:fld>
            <a:endParaRPr lang="en-GB" dirty="0"/>
          </a:p>
        </p:txBody>
      </p:sp>
    </p:spTree>
    <p:extLst>
      <p:ext uri="{BB962C8B-B14F-4D97-AF65-F5344CB8AC3E}">
        <p14:creationId xmlns:p14="http://schemas.microsoft.com/office/powerpoint/2010/main" val="142384575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156</a:t>
            </a:fld>
            <a:endParaRPr lang="en-GB" dirty="0"/>
          </a:p>
        </p:txBody>
      </p:sp>
    </p:spTree>
    <p:extLst>
      <p:ext uri="{BB962C8B-B14F-4D97-AF65-F5344CB8AC3E}">
        <p14:creationId xmlns:p14="http://schemas.microsoft.com/office/powerpoint/2010/main" val="82624232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157</a:t>
            </a:fld>
            <a:endParaRPr lang="en-GB" dirty="0"/>
          </a:p>
        </p:txBody>
      </p:sp>
    </p:spTree>
    <p:extLst>
      <p:ext uri="{BB962C8B-B14F-4D97-AF65-F5344CB8AC3E}">
        <p14:creationId xmlns:p14="http://schemas.microsoft.com/office/powerpoint/2010/main" val="171376622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158</a:t>
            </a:fld>
            <a:endParaRPr lang="en-GB" dirty="0"/>
          </a:p>
        </p:txBody>
      </p:sp>
    </p:spTree>
    <p:extLst>
      <p:ext uri="{BB962C8B-B14F-4D97-AF65-F5344CB8AC3E}">
        <p14:creationId xmlns:p14="http://schemas.microsoft.com/office/powerpoint/2010/main" val="154001012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159</a:t>
            </a:fld>
            <a:endParaRPr lang="en-GB" dirty="0"/>
          </a:p>
        </p:txBody>
      </p:sp>
    </p:spTree>
    <p:extLst>
      <p:ext uri="{BB962C8B-B14F-4D97-AF65-F5344CB8AC3E}">
        <p14:creationId xmlns:p14="http://schemas.microsoft.com/office/powerpoint/2010/main" val="1058363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n-GB" smtClean="0"/>
              <a:pPr/>
              <a:t>16</a:t>
            </a:fld>
            <a:endParaRPr lang="en-GB" dirty="0"/>
          </a:p>
        </p:txBody>
      </p:sp>
    </p:spTree>
    <p:extLst>
      <p:ext uri="{BB962C8B-B14F-4D97-AF65-F5344CB8AC3E}">
        <p14:creationId xmlns:p14="http://schemas.microsoft.com/office/powerpoint/2010/main" val="170599920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160</a:t>
            </a:fld>
            <a:endParaRPr lang="en-GB" dirty="0"/>
          </a:p>
        </p:txBody>
      </p:sp>
    </p:spTree>
    <p:extLst>
      <p:ext uri="{BB962C8B-B14F-4D97-AF65-F5344CB8AC3E}">
        <p14:creationId xmlns:p14="http://schemas.microsoft.com/office/powerpoint/2010/main" val="105836340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161</a:t>
            </a:fld>
            <a:endParaRPr lang="en-GB" dirty="0"/>
          </a:p>
        </p:txBody>
      </p:sp>
    </p:spTree>
    <p:extLst>
      <p:ext uri="{BB962C8B-B14F-4D97-AF65-F5344CB8AC3E}">
        <p14:creationId xmlns:p14="http://schemas.microsoft.com/office/powerpoint/2010/main" val="237289016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162</a:t>
            </a:fld>
            <a:endParaRPr lang="en-GB" dirty="0"/>
          </a:p>
        </p:txBody>
      </p:sp>
    </p:spTree>
    <p:extLst>
      <p:ext uri="{BB962C8B-B14F-4D97-AF65-F5344CB8AC3E}">
        <p14:creationId xmlns:p14="http://schemas.microsoft.com/office/powerpoint/2010/main" val="212883553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163</a:t>
            </a:fld>
            <a:endParaRPr lang="en-GB" dirty="0"/>
          </a:p>
        </p:txBody>
      </p:sp>
    </p:spTree>
    <p:extLst>
      <p:ext uri="{BB962C8B-B14F-4D97-AF65-F5344CB8AC3E}">
        <p14:creationId xmlns:p14="http://schemas.microsoft.com/office/powerpoint/2010/main" val="38437083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164</a:t>
            </a:fld>
            <a:endParaRPr lang="en-GB" dirty="0"/>
          </a:p>
        </p:txBody>
      </p:sp>
    </p:spTree>
    <p:extLst>
      <p:ext uri="{BB962C8B-B14F-4D97-AF65-F5344CB8AC3E}">
        <p14:creationId xmlns:p14="http://schemas.microsoft.com/office/powerpoint/2010/main" val="13549620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165</a:t>
            </a:fld>
            <a:endParaRPr lang="en-GB" dirty="0"/>
          </a:p>
        </p:txBody>
      </p:sp>
    </p:spTree>
    <p:extLst>
      <p:ext uri="{BB962C8B-B14F-4D97-AF65-F5344CB8AC3E}">
        <p14:creationId xmlns:p14="http://schemas.microsoft.com/office/powerpoint/2010/main" val="191874102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166</a:t>
            </a:fld>
            <a:endParaRPr lang="en-GB" dirty="0"/>
          </a:p>
        </p:txBody>
      </p:sp>
    </p:spTree>
    <p:extLst>
      <p:ext uri="{BB962C8B-B14F-4D97-AF65-F5344CB8AC3E}">
        <p14:creationId xmlns:p14="http://schemas.microsoft.com/office/powerpoint/2010/main" val="303130842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167</a:t>
            </a:fld>
            <a:endParaRPr lang="en-GB" dirty="0"/>
          </a:p>
        </p:txBody>
      </p:sp>
    </p:spTree>
    <p:extLst>
      <p:ext uri="{BB962C8B-B14F-4D97-AF65-F5344CB8AC3E}">
        <p14:creationId xmlns:p14="http://schemas.microsoft.com/office/powerpoint/2010/main" val="77140835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168</a:t>
            </a:fld>
            <a:endParaRPr lang="en-GB" dirty="0"/>
          </a:p>
        </p:txBody>
      </p:sp>
    </p:spTree>
    <p:extLst>
      <p:ext uri="{BB962C8B-B14F-4D97-AF65-F5344CB8AC3E}">
        <p14:creationId xmlns:p14="http://schemas.microsoft.com/office/powerpoint/2010/main" val="28570140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169</a:t>
            </a:fld>
            <a:endParaRPr lang="en-GB" dirty="0"/>
          </a:p>
        </p:txBody>
      </p:sp>
    </p:spTree>
    <p:extLst>
      <p:ext uri="{BB962C8B-B14F-4D97-AF65-F5344CB8AC3E}">
        <p14:creationId xmlns:p14="http://schemas.microsoft.com/office/powerpoint/2010/main" val="450506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1B37A5-83C1-49C7-82ED-2F4C0062077A}" type="slidenum">
              <a:rPr lang="en-GB" smtClean="0"/>
              <a:pPr/>
              <a:t>17</a:t>
            </a:fld>
            <a:endParaRPr lang="en-GB" dirty="0"/>
          </a:p>
        </p:txBody>
      </p:sp>
    </p:spTree>
    <p:extLst>
      <p:ext uri="{BB962C8B-B14F-4D97-AF65-F5344CB8AC3E}">
        <p14:creationId xmlns:p14="http://schemas.microsoft.com/office/powerpoint/2010/main" val="218947228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170</a:t>
            </a:fld>
            <a:endParaRPr lang="en-GB" dirty="0"/>
          </a:p>
        </p:txBody>
      </p:sp>
    </p:spTree>
    <p:extLst>
      <p:ext uri="{BB962C8B-B14F-4D97-AF65-F5344CB8AC3E}">
        <p14:creationId xmlns:p14="http://schemas.microsoft.com/office/powerpoint/2010/main" val="404117141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171</a:t>
            </a:fld>
            <a:endParaRPr lang="en-GB" dirty="0"/>
          </a:p>
        </p:txBody>
      </p:sp>
    </p:spTree>
    <p:extLst>
      <p:ext uri="{BB962C8B-B14F-4D97-AF65-F5344CB8AC3E}">
        <p14:creationId xmlns:p14="http://schemas.microsoft.com/office/powerpoint/2010/main" val="185703219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172</a:t>
            </a:fld>
            <a:endParaRPr lang="en-GB" dirty="0"/>
          </a:p>
        </p:txBody>
      </p:sp>
    </p:spTree>
    <p:extLst>
      <p:ext uri="{BB962C8B-B14F-4D97-AF65-F5344CB8AC3E}">
        <p14:creationId xmlns:p14="http://schemas.microsoft.com/office/powerpoint/2010/main" val="24975256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173</a:t>
            </a:fld>
            <a:endParaRPr lang="en-GB" dirty="0"/>
          </a:p>
        </p:txBody>
      </p:sp>
    </p:spTree>
    <p:extLst>
      <p:ext uri="{BB962C8B-B14F-4D97-AF65-F5344CB8AC3E}">
        <p14:creationId xmlns:p14="http://schemas.microsoft.com/office/powerpoint/2010/main" val="216522623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174</a:t>
            </a:fld>
            <a:endParaRPr lang="en-GB" dirty="0"/>
          </a:p>
        </p:txBody>
      </p:sp>
    </p:spTree>
    <p:extLst>
      <p:ext uri="{BB962C8B-B14F-4D97-AF65-F5344CB8AC3E}">
        <p14:creationId xmlns:p14="http://schemas.microsoft.com/office/powerpoint/2010/main" val="131875007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175</a:t>
            </a:fld>
            <a:endParaRPr lang="en-GB" dirty="0"/>
          </a:p>
        </p:txBody>
      </p:sp>
    </p:spTree>
    <p:extLst>
      <p:ext uri="{BB962C8B-B14F-4D97-AF65-F5344CB8AC3E}">
        <p14:creationId xmlns:p14="http://schemas.microsoft.com/office/powerpoint/2010/main" val="370344160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176</a:t>
            </a:fld>
            <a:endParaRPr lang="en-GB" dirty="0"/>
          </a:p>
        </p:txBody>
      </p:sp>
    </p:spTree>
    <p:extLst>
      <p:ext uri="{BB962C8B-B14F-4D97-AF65-F5344CB8AC3E}">
        <p14:creationId xmlns:p14="http://schemas.microsoft.com/office/powerpoint/2010/main" val="264608231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177</a:t>
            </a:fld>
            <a:endParaRPr lang="en-GB" dirty="0"/>
          </a:p>
        </p:txBody>
      </p:sp>
    </p:spTree>
    <p:extLst>
      <p:ext uri="{BB962C8B-B14F-4D97-AF65-F5344CB8AC3E}">
        <p14:creationId xmlns:p14="http://schemas.microsoft.com/office/powerpoint/2010/main" val="343142575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178</a:t>
            </a:fld>
            <a:endParaRPr lang="en-GB" dirty="0"/>
          </a:p>
        </p:txBody>
      </p:sp>
    </p:spTree>
    <p:extLst>
      <p:ext uri="{BB962C8B-B14F-4D97-AF65-F5344CB8AC3E}">
        <p14:creationId xmlns:p14="http://schemas.microsoft.com/office/powerpoint/2010/main" val="16538566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179</a:t>
            </a:fld>
            <a:endParaRPr lang="en-GB" dirty="0"/>
          </a:p>
        </p:txBody>
      </p:sp>
    </p:spTree>
    <p:extLst>
      <p:ext uri="{BB962C8B-B14F-4D97-AF65-F5344CB8AC3E}">
        <p14:creationId xmlns:p14="http://schemas.microsoft.com/office/powerpoint/2010/main" val="123056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18</a:t>
            </a:fld>
            <a:endParaRPr lang="en-GB" dirty="0"/>
          </a:p>
        </p:txBody>
      </p:sp>
    </p:spTree>
    <p:extLst>
      <p:ext uri="{BB962C8B-B14F-4D97-AF65-F5344CB8AC3E}">
        <p14:creationId xmlns:p14="http://schemas.microsoft.com/office/powerpoint/2010/main" val="287772822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180</a:t>
            </a:fld>
            <a:endParaRPr lang="en-GB" dirty="0"/>
          </a:p>
        </p:txBody>
      </p:sp>
    </p:spTree>
    <p:extLst>
      <p:ext uri="{BB962C8B-B14F-4D97-AF65-F5344CB8AC3E}">
        <p14:creationId xmlns:p14="http://schemas.microsoft.com/office/powerpoint/2010/main" val="136921942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181</a:t>
            </a:fld>
            <a:endParaRPr lang="en-GB" dirty="0"/>
          </a:p>
        </p:txBody>
      </p:sp>
    </p:spTree>
    <p:extLst>
      <p:ext uri="{BB962C8B-B14F-4D97-AF65-F5344CB8AC3E}">
        <p14:creationId xmlns:p14="http://schemas.microsoft.com/office/powerpoint/2010/main" val="401031058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182</a:t>
            </a:fld>
            <a:endParaRPr lang="en-GB" dirty="0"/>
          </a:p>
        </p:txBody>
      </p:sp>
    </p:spTree>
    <p:extLst>
      <p:ext uri="{BB962C8B-B14F-4D97-AF65-F5344CB8AC3E}">
        <p14:creationId xmlns:p14="http://schemas.microsoft.com/office/powerpoint/2010/main" val="318019036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183</a:t>
            </a:fld>
            <a:endParaRPr lang="en-GB" dirty="0"/>
          </a:p>
        </p:txBody>
      </p:sp>
    </p:spTree>
    <p:extLst>
      <p:ext uri="{BB962C8B-B14F-4D97-AF65-F5344CB8AC3E}">
        <p14:creationId xmlns:p14="http://schemas.microsoft.com/office/powerpoint/2010/main" val="415845166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184</a:t>
            </a:fld>
            <a:endParaRPr lang="en-GB" dirty="0"/>
          </a:p>
        </p:txBody>
      </p:sp>
    </p:spTree>
    <p:extLst>
      <p:ext uri="{BB962C8B-B14F-4D97-AF65-F5344CB8AC3E}">
        <p14:creationId xmlns:p14="http://schemas.microsoft.com/office/powerpoint/2010/main" val="119715169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185</a:t>
            </a:fld>
            <a:endParaRPr lang="en-GB" dirty="0"/>
          </a:p>
        </p:txBody>
      </p:sp>
    </p:spTree>
    <p:extLst>
      <p:ext uri="{BB962C8B-B14F-4D97-AF65-F5344CB8AC3E}">
        <p14:creationId xmlns:p14="http://schemas.microsoft.com/office/powerpoint/2010/main" val="124588156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186</a:t>
            </a:fld>
            <a:endParaRPr lang="en-GB" dirty="0"/>
          </a:p>
        </p:txBody>
      </p:sp>
    </p:spTree>
    <p:extLst>
      <p:ext uri="{BB962C8B-B14F-4D97-AF65-F5344CB8AC3E}">
        <p14:creationId xmlns:p14="http://schemas.microsoft.com/office/powerpoint/2010/main" val="425752261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187</a:t>
            </a:fld>
            <a:endParaRPr lang="en-GB" dirty="0"/>
          </a:p>
        </p:txBody>
      </p:sp>
    </p:spTree>
    <p:extLst>
      <p:ext uri="{BB962C8B-B14F-4D97-AF65-F5344CB8AC3E}">
        <p14:creationId xmlns:p14="http://schemas.microsoft.com/office/powerpoint/2010/main" val="345584710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188</a:t>
            </a:fld>
            <a:endParaRPr lang="en-GB" dirty="0"/>
          </a:p>
        </p:txBody>
      </p:sp>
    </p:spTree>
    <p:extLst>
      <p:ext uri="{BB962C8B-B14F-4D97-AF65-F5344CB8AC3E}">
        <p14:creationId xmlns:p14="http://schemas.microsoft.com/office/powerpoint/2010/main" val="12753176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189</a:t>
            </a:fld>
            <a:endParaRPr lang="en-GB" dirty="0"/>
          </a:p>
        </p:txBody>
      </p:sp>
    </p:spTree>
    <p:extLst>
      <p:ext uri="{BB962C8B-B14F-4D97-AF65-F5344CB8AC3E}">
        <p14:creationId xmlns:p14="http://schemas.microsoft.com/office/powerpoint/2010/main" val="2333585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19</a:t>
            </a:fld>
            <a:endParaRPr lang="en-GB" dirty="0"/>
          </a:p>
        </p:txBody>
      </p:sp>
    </p:spTree>
    <p:extLst>
      <p:ext uri="{BB962C8B-B14F-4D97-AF65-F5344CB8AC3E}">
        <p14:creationId xmlns:p14="http://schemas.microsoft.com/office/powerpoint/2010/main" val="278388557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190</a:t>
            </a:fld>
            <a:endParaRPr lang="en-GB" dirty="0"/>
          </a:p>
        </p:txBody>
      </p:sp>
    </p:spTree>
    <p:extLst>
      <p:ext uri="{BB962C8B-B14F-4D97-AF65-F5344CB8AC3E}">
        <p14:creationId xmlns:p14="http://schemas.microsoft.com/office/powerpoint/2010/main" val="130346653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191</a:t>
            </a:fld>
            <a:endParaRPr lang="en-GB" dirty="0"/>
          </a:p>
        </p:txBody>
      </p:sp>
    </p:spTree>
    <p:extLst>
      <p:ext uri="{BB962C8B-B14F-4D97-AF65-F5344CB8AC3E}">
        <p14:creationId xmlns:p14="http://schemas.microsoft.com/office/powerpoint/2010/main" val="322702975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192</a:t>
            </a:fld>
            <a:endParaRPr lang="en-GB" dirty="0"/>
          </a:p>
        </p:txBody>
      </p:sp>
    </p:spTree>
    <p:extLst>
      <p:ext uri="{BB962C8B-B14F-4D97-AF65-F5344CB8AC3E}">
        <p14:creationId xmlns:p14="http://schemas.microsoft.com/office/powerpoint/2010/main" val="12753176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193</a:t>
            </a:fld>
            <a:endParaRPr lang="en-GB" dirty="0"/>
          </a:p>
        </p:txBody>
      </p:sp>
    </p:spTree>
    <p:extLst>
      <p:ext uri="{BB962C8B-B14F-4D97-AF65-F5344CB8AC3E}">
        <p14:creationId xmlns:p14="http://schemas.microsoft.com/office/powerpoint/2010/main" val="3568408022"/>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194</a:t>
            </a:fld>
            <a:endParaRPr lang="en-GB" dirty="0"/>
          </a:p>
        </p:txBody>
      </p:sp>
    </p:spTree>
    <p:extLst>
      <p:ext uri="{BB962C8B-B14F-4D97-AF65-F5344CB8AC3E}">
        <p14:creationId xmlns:p14="http://schemas.microsoft.com/office/powerpoint/2010/main" val="108943955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195</a:t>
            </a:fld>
            <a:endParaRPr lang="en-GB" dirty="0"/>
          </a:p>
        </p:txBody>
      </p:sp>
    </p:spTree>
    <p:extLst>
      <p:ext uri="{BB962C8B-B14F-4D97-AF65-F5344CB8AC3E}">
        <p14:creationId xmlns:p14="http://schemas.microsoft.com/office/powerpoint/2010/main" val="123375088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196</a:t>
            </a:fld>
            <a:endParaRPr lang="en-GB" dirty="0"/>
          </a:p>
        </p:txBody>
      </p:sp>
    </p:spTree>
    <p:extLst>
      <p:ext uri="{BB962C8B-B14F-4D97-AF65-F5344CB8AC3E}">
        <p14:creationId xmlns:p14="http://schemas.microsoft.com/office/powerpoint/2010/main" val="161358608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197</a:t>
            </a:fld>
            <a:endParaRPr lang="en-GB" dirty="0"/>
          </a:p>
        </p:txBody>
      </p:sp>
    </p:spTree>
    <p:extLst>
      <p:ext uri="{BB962C8B-B14F-4D97-AF65-F5344CB8AC3E}">
        <p14:creationId xmlns:p14="http://schemas.microsoft.com/office/powerpoint/2010/main" val="116732235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198</a:t>
            </a:fld>
            <a:endParaRPr lang="en-GB" dirty="0"/>
          </a:p>
        </p:txBody>
      </p:sp>
    </p:spTree>
    <p:extLst>
      <p:ext uri="{BB962C8B-B14F-4D97-AF65-F5344CB8AC3E}">
        <p14:creationId xmlns:p14="http://schemas.microsoft.com/office/powerpoint/2010/main" val="244885428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199</a:t>
            </a:fld>
            <a:endParaRPr lang="en-GB" dirty="0"/>
          </a:p>
        </p:txBody>
      </p:sp>
    </p:spTree>
    <p:extLst>
      <p:ext uri="{BB962C8B-B14F-4D97-AF65-F5344CB8AC3E}">
        <p14:creationId xmlns:p14="http://schemas.microsoft.com/office/powerpoint/2010/main" val="115771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1B37A5-83C1-49C7-82ED-2F4C0062077A}" type="slidenum">
              <a:rPr lang="en-GB" smtClean="0"/>
              <a:pPr/>
              <a:t>2</a:t>
            </a:fld>
            <a:endParaRPr lang="en-GB" dirty="0"/>
          </a:p>
        </p:txBody>
      </p:sp>
    </p:spTree>
    <p:extLst>
      <p:ext uri="{BB962C8B-B14F-4D97-AF65-F5344CB8AC3E}">
        <p14:creationId xmlns:p14="http://schemas.microsoft.com/office/powerpoint/2010/main" val="2727805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20</a:t>
            </a:fld>
            <a:endParaRPr lang="en-GB" dirty="0"/>
          </a:p>
        </p:txBody>
      </p:sp>
    </p:spTree>
    <p:extLst>
      <p:ext uri="{BB962C8B-B14F-4D97-AF65-F5344CB8AC3E}">
        <p14:creationId xmlns:p14="http://schemas.microsoft.com/office/powerpoint/2010/main" val="16334259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200</a:t>
            </a:fld>
            <a:endParaRPr lang="en-GB" dirty="0"/>
          </a:p>
        </p:txBody>
      </p:sp>
    </p:spTree>
    <p:extLst>
      <p:ext uri="{BB962C8B-B14F-4D97-AF65-F5344CB8AC3E}">
        <p14:creationId xmlns:p14="http://schemas.microsoft.com/office/powerpoint/2010/main" val="1366547881"/>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201</a:t>
            </a:fld>
            <a:endParaRPr lang="en-GB" dirty="0"/>
          </a:p>
        </p:txBody>
      </p:sp>
    </p:spTree>
    <p:extLst>
      <p:ext uri="{BB962C8B-B14F-4D97-AF65-F5344CB8AC3E}">
        <p14:creationId xmlns:p14="http://schemas.microsoft.com/office/powerpoint/2010/main" val="1503976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202</a:t>
            </a:fld>
            <a:endParaRPr lang="en-GB" dirty="0"/>
          </a:p>
        </p:txBody>
      </p:sp>
    </p:spTree>
    <p:extLst>
      <p:ext uri="{BB962C8B-B14F-4D97-AF65-F5344CB8AC3E}">
        <p14:creationId xmlns:p14="http://schemas.microsoft.com/office/powerpoint/2010/main" val="126397110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203</a:t>
            </a:fld>
            <a:endParaRPr lang="en-GB" dirty="0"/>
          </a:p>
        </p:txBody>
      </p:sp>
    </p:spTree>
    <p:extLst>
      <p:ext uri="{BB962C8B-B14F-4D97-AF65-F5344CB8AC3E}">
        <p14:creationId xmlns:p14="http://schemas.microsoft.com/office/powerpoint/2010/main" val="21622594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204</a:t>
            </a:fld>
            <a:endParaRPr lang="en-GB" dirty="0"/>
          </a:p>
        </p:txBody>
      </p:sp>
    </p:spTree>
    <p:extLst>
      <p:ext uri="{BB962C8B-B14F-4D97-AF65-F5344CB8AC3E}">
        <p14:creationId xmlns:p14="http://schemas.microsoft.com/office/powerpoint/2010/main" val="21622594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205</a:t>
            </a:fld>
            <a:endParaRPr lang="en-GB" dirty="0"/>
          </a:p>
        </p:txBody>
      </p:sp>
    </p:spTree>
    <p:extLst>
      <p:ext uri="{BB962C8B-B14F-4D97-AF65-F5344CB8AC3E}">
        <p14:creationId xmlns:p14="http://schemas.microsoft.com/office/powerpoint/2010/main" val="173945839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206</a:t>
            </a:fld>
            <a:endParaRPr lang="en-GB" dirty="0"/>
          </a:p>
        </p:txBody>
      </p:sp>
    </p:spTree>
    <p:extLst>
      <p:ext uri="{BB962C8B-B14F-4D97-AF65-F5344CB8AC3E}">
        <p14:creationId xmlns:p14="http://schemas.microsoft.com/office/powerpoint/2010/main" val="129299717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n-GB" smtClean="0"/>
              <a:pPr/>
              <a:t>207</a:t>
            </a:fld>
            <a:endParaRPr lang="en-GB" dirty="0"/>
          </a:p>
        </p:txBody>
      </p:sp>
    </p:spTree>
    <p:extLst>
      <p:ext uri="{BB962C8B-B14F-4D97-AF65-F5344CB8AC3E}">
        <p14:creationId xmlns:p14="http://schemas.microsoft.com/office/powerpoint/2010/main" val="71245214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1B37A5-83C1-49C7-82ED-2F4C0062077A}" type="slidenum">
              <a:rPr lang="en-GB" smtClean="0"/>
              <a:pPr/>
              <a:t>208</a:t>
            </a:fld>
            <a:endParaRPr lang="en-GB" dirty="0"/>
          </a:p>
        </p:txBody>
      </p:sp>
    </p:spTree>
    <p:extLst>
      <p:ext uri="{BB962C8B-B14F-4D97-AF65-F5344CB8AC3E}">
        <p14:creationId xmlns:p14="http://schemas.microsoft.com/office/powerpoint/2010/main" val="119232003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209</a:t>
            </a:fld>
            <a:endParaRPr lang="en-GB" dirty="0"/>
          </a:p>
        </p:txBody>
      </p:sp>
    </p:spTree>
    <p:extLst>
      <p:ext uri="{BB962C8B-B14F-4D97-AF65-F5344CB8AC3E}">
        <p14:creationId xmlns:p14="http://schemas.microsoft.com/office/powerpoint/2010/main" val="3576055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21</a:t>
            </a:fld>
            <a:endParaRPr lang="en-GB" dirty="0"/>
          </a:p>
        </p:txBody>
      </p:sp>
    </p:spTree>
    <p:extLst>
      <p:ext uri="{BB962C8B-B14F-4D97-AF65-F5344CB8AC3E}">
        <p14:creationId xmlns:p14="http://schemas.microsoft.com/office/powerpoint/2010/main" val="283821297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210</a:t>
            </a:fld>
            <a:endParaRPr lang="en-GB" dirty="0"/>
          </a:p>
        </p:txBody>
      </p:sp>
    </p:spTree>
    <p:extLst>
      <p:ext uri="{BB962C8B-B14F-4D97-AF65-F5344CB8AC3E}">
        <p14:creationId xmlns:p14="http://schemas.microsoft.com/office/powerpoint/2010/main" val="332553173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211</a:t>
            </a:fld>
            <a:endParaRPr lang="en-GB" dirty="0"/>
          </a:p>
        </p:txBody>
      </p:sp>
    </p:spTree>
    <p:extLst>
      <p:ext uri="{BB962C8B-B14F-4D97-AF65-F5344CB8AC3E}">
        <p14:creationId xmlns:p14="http://schemas.microsoft.com/office/powerpoint/2010/main" val="107195617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212</a:t>
            </a:fld>
            <a:endParaRPr lang="en-GB" dirty="0"/>
          </a:p>
        </p:txBody>
      </p:sp>
    </p:spTree>
    <p:extLst>
      <p:ext uri="{BB962C8B-B14F-4D97-AF65-F5344CB8AC3E}">
        <p14:creationId xmlns:p14="http://schemas.microsoft.com/office/powerpoint/2010/main" val="421485058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213</a:t>
            </a:fld>
            <a:endParaRPr lang="en-GB" dirty="0"/>
          </a:p>
        </p:txBody>
      </p:sp>
    </p:spTree>
    <p:extLst>
      <p:ext uri="{BB962C8B-B14F-4D97-AF65-F5344CB8AC3E}">
        <p14:creationId xmlns:p14="http://schemas.microsoft.com/office/powerpoint/2010/main" val="164690395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214</a:t>
            </a:fld>
            <a:endParaRPr lang="en-GB" dirty="0"/>
          </a:p>
        </p:txBody>
      </p:sp>
    </p:spTree>
    <p:extLst>
      <p:ext uri="{BB962C8B-B14F-4D97-AF65-F5344CB8AC3E}">
        <p14:creationId xmlns:p14="http://schemas.microsoft.com/office/powerpoint/2010/main" val="3817654935"/>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215</a:t>
            </a:fld>
            <a:endParaRPr lang="en-GB" dirty="0"/>
          </a:p>
        </p:txBody>
      </p:sp>
    </p:spTree>
    <p:extLst>
      <p:ext uri="{BB962C8B-B14F-4D97-AF65-F5344CB8AC3E}">
        <p14:creationId xmlns:p14="http://schemas.microsoft.com/office/powerpoint/2010/main" val="361081317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216</a:t>
            </a:fld>
            <a:endParaRPr lang="en-GB" dirty="0"/>
          </a:p>
        </p:txBody>
      </p:sp>
    </p:spTree>
    <p:extLst>
      <p:ext uri="{BB962C8B-B14F-4D97-AF65-F5344CB8AC3E}">
        <p14:creationId xmlns:p14="http://schemas.microsoft.com/office/powerpoint/2010/main" val="293358047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217</a:t>
            </a:fld>
            <a:endParaRPr lang="en-GB" dirty="0"/>
          </a:p>
        </p:txBody>
      </p:sp>
    </p:spTree>
    <p:extLst>
      <p:ext uri="{BB962C8B-B14F-4D97-AF65-F5344CB8AC3E}">
        <p14:creationId xmlns:p14="http://schemas.microsoft.com/office/powerpoint/2010/main" val="368023302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218</a:t>
            </a:fld>
            <a:endParaRPr lang="en-GB" dirty="0"/>
          </a:p>
        </p:txBody>
      </p:sp>
    </p:spTree>
    <p:extLst>
      <p:ext uri="{BB962C8B-B14F-4D97-AF65-F5344CB8AC3E}">
        <p14:creationId xmlns:p14="http://schemas.microsoft.com/office/powerpoint/2010/main" val="5226208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220</a:t>
            </a:fld>
            <a:endParaRPr lang="en-GB" dirty="0"/>
          </a:p>
        </p:txBody>
      </p:sp>
    </p:spTree>
    <p:extLst>
      <p:ext uri="{BB962C8B-B14F-4D97-AF65-F5344CB8AC3E}">
        <p14:creationId xmlns:p14="http://schemas.microsoft.com/office/powerpoint/2010/main" val="4279436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22</a:t>
            </a:fld>
            <a:endParaRPr lang="en-GB" dirty="0"/>
          </a:p>
        </p:txBody>
      </p:sp>
    </p:spTree>
    <p:extLst>
      <p:ext uri="{BB962C8B-B14F-4D97-AF65-F5344CB8AC3E}">
        <p14:creationId xmlns:p14="http://schemas.microsoft.com/office/powerpoint/2010/main" val="2079058289"/>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221</a:t>
            </a:fld>
            <a:endParaRPr lang="en-GB" dirty="0"/>
          </a:p>
        </p:txBody>
      </p:sp>
    </p:spTree>
    <p:extLst>
      <p:ext uri="{BB962C8B-B14F-4D97-AF65-F5344CB8AC3E}">
        <p14:creationId xmlns:p14="http://schemas.microsoft.com/office/powerpoint/2010/main" val="351793953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222</a:t>
            </a:fld>
            <a:endParaRPr lang="en-GB" dirty="0"/>
          </a:p>
        </p:txBody>
      </p:sp>
    </p:spTree>
    <p:extLst>
      <p:ext uri="{BB962C8B-B14F-4D97-AF65-F5344CB8AC3E}">
        <p14:creationId xmlns:p14="http://schemas.microsoft.com/office/powerpoint/2010/main" val="112704410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223</a:t>
            </a:fld>
            <a:endParaRPr lang="en-GB" dirty="0"/>
          </a:p>
        </p:txBody>
      </p:sp>
    </p:spTree>
    <p:extLst>
      <p:ext uri="{BB962C8B-B14F-4D97-AF65-F5344CB8AC3E}">
        <p14:creationId xmlns:p14="http://schemas.microsoft.com/office/powerpoint/2010/main" val="28343245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224</a:t>
            </a:fld>
            <a:endParaRPr lang="en-GB" dirty="0"/>
          </a:p>
        </p:txBody>
      </p:sp>
    </p:spTree>
    <p:extLst>
      <p:ext uri="{BB962C8B-B14F-4D97-AF65-F5344CB8AC3E}">
        <p14:creationId xmlns:p14="http://schemas.microsoft.com/office/powerpoint/2010/main" val="214642389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225</a:t>
            </a:fld>
            <a:endParaRPr lang="en-GB" dirty="0"/>
          </a:p>
        </p:txBody>
      </p:sp>
    </p:spTree>
    <p:extLst>
      <p:ext uri="{BB962C8B-B14F-4D97-AF65-F5344CB8AC3E}">
        <p14:creationId xmlns:p14="http://schemas.microsoft.com/office/powerpoint/2010/main" val="1483597405"/>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226</a:t>
            </a:fld>
            <a:endParaRPr lang="en-GB" dirty="0"/>
          </a:p>
        </p:txBody>
      </p:sp>
    </p:spTree>
    <p:extLst>
      <p:ext uri="{BB962C8B-B14F-4D97-AF65-F5344CB8AC3E}">
        <p14:creationId xmlns:p14="http://schemas.microsoft.com/office/powerpoint/2010/main" val="3391801017"/>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227</a:t>
            </a:fld>
            <a:endParaRPr lang="en-GB" dirty="0"/>
          </a:p>
        </p:txBody>
      </p:sp>
    </p:spTree>
    <p:extLst>
      <p:ext uri="{BB962C8B-B14F-4D97-AF65-F5344CB8AC3E}">
        <p14:creationId xmlns:p14="http://schemas.microsoft.com/office/powerpoint/2010/main" val="162561644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228</a:t>
            </a:fld>
            <a:endParaRPr lang="en-GB" dirty="0"/>
          </a:p>
        </p:txBody>
      </p:sp>
    </p:spTree>
    <p:extLst>
      <p:ext uri="{BB962C8B-B14F-4D97-AF65-F5344CB8AC3E}">
        <p14:creationId xmlns:p14="http://schemas.microsoft.com/office/powerpoint/2010/main" val="4082797574"/>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229</a:t>
            </a:fld>
            <a:endParaRPr lang="en-GB" dirty="0"/>
          </a:p>
        </p:txBody>
      </p:sp>
    </p:spTree>
    <p:extLst>
      <p:ext uri="{BB962C8B-B14F-4D97-AF65-F5344CB8AC3E}">
        <p14:creationId xmlns:p14="http://schemas.microsoft.com/office/powerpoint/2010/main" val="2052886475"/>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230</a:t>
            </a:fld>
            <a:endParaRPr lang="en-GB" dirty="0"/>
          </a:p>
        </p:txBody>
      </p:sp>
    </p:spTree>
    <p:extLst>
      <p:ext uri="{BB962C8B-B14F-4D97-AF65-F5344CB8AC3E}">
        <p14:creationId xmlns:p14="http://schemas.microsoft.com/office/powerpoint/2010/main" val="180480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23</a:t>
            </a:fld>
            <a:endParaRPr lang="en-GB" dirty="0"/>
          </a:p>
        </p:txBody>
      </p:sp>
    </p:spTree>
    <p:extLst>
      <p:ext uri="{BB962C8B-B14F-4D97-AF65-F5344CB8AC3E}">
        <p14:creationId xmlns:p14="http://schemas.microsoft.com/office/powerpoint/2010/main" val="55587172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231</a:t>
            </a:fld>
            <a:endParaRPr lang="en-GB" dirty="0"/>
          </a:p>
        </p:txBody>
      </p:sp>
    </p:spTree>
    <p:extLst>
      <p:ext uri="{BB962C8B-B14F-4D97-AF65-F5344CB8AC3E}">
        <p14:creationId xmlns:p14="http://schemas.microsoft.com/office/powerpoint/2010/main" val="150727095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232</a:t>
            </a:fld>
            <a:endParaRPr lang="en-GB" dirty="0"/>
          </a:p>
        </p:txBody>
      </p:sp>
    </p:spTree>
    <p:extLst>
      <p:ext uri="{BB962C8B-B14F-4D97-AF65-F5344CB8AC3E}">
        <p14:creationId xmlns:p14="http://schemas.microsoft.com/office/powerpoint/2010/main" val="924380849"/>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233</a:t>
            </a:fld>
            <a:endParaRPr lang="en-GB" dirty="0"/>
          </a:p>
        </p:txBody>
      </p:sp>
    </p:spTree>
    <p:extLst>
      <p:ext uri="{BB962C8B-B14F-4D97-AF65-F5344CB8AC3E}">
        <p14:creationId xmlns:p14="http://schemas.microsoft.com/office/powerpoint/2010/main" val="931949391"/>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3"/>
          <p:cNvSpPr>
            <a:spLocks noGrp="1" noChangeArrowheads="1"/>
          </p:cNvSpPr>
          <p:nvPr>
            <p:ph type="dt" sz="quarter" idx="1"/>
          </p:nvPr>
        </p:nvSpPr>
        <p:spPr>
          <a:noFill/>
        </p:spPr>
        <p:txBody>
          <a:bodyPr/>
          <a:lstStyle/>
          <a:p>
            <a:r>
              <a:rPr lang="en-GB" dirty="0" smtClean="0"/>
              <a:t>Date</a:t>
            </a:r>
          </a:p>
        </p:txBody>
      </p:sp>
      <p:sp>
        <p:nvSpPr>
          <p:cNvPr id="182274" name="Rectangle 7"/>
          <p:cNvSpPr>
            <a:spLocks noGrp="1" noChangeArrowheads="1"/>
          </p:cNvSpPr>
          <p:nvPr>
            <p:ph type="sldNum" sz="quarter" idx="5"/>
          </p:nvPr>
        </p:nvSpPr>
        <p:spPr>
          <a:noFill/>
        </p:spPr>
        <p:txBody>
          <a:bodyPr/>
          <a:lstStyle/>
          <a:p>
            <a:fld id="{F088C38B-B1D7-48EF-8C08-4DB8A68F2283}" type="slidenum">
              <a:rPr lang="en-GB" smtClean="0"/>
              <a:pPr/>
              <a:t>234</a:t>
            </a:fld>
            <a:endParaRPr lang="en-GB" dirty="0"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7206468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235</a:t>
            </a:fld>
            <a:endParaRPr lang="en-GB" dirty="0"/>
          </a:p>
        </p:txBody>
      </p:sp>
    </p:spTree>
    <p:extLst>
      <p:ext uri="{BB962C8B-B14F-4D97-AF65-F5344CB8AC3E}">
        <p14:creationId xmlns:p14="http://schemas.microsoft.com/office/powerpoint/2010/main" val="3196472593"/>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236</a:t>
            </a:fld>
            <a:endParaRPr lang="en-GB" dirty="0"/>
          </a:p>
        </p:txBody>
      </p:sp>
    </p:spTree>
    <p:extLst>
      <p:ext uri="{BB962C8B-B14F-4D97-AF65-F5344CB8AC3E}">
        <p14:creationId xmlns:p14="http://schemas.microsoft.com/office/powerpoint/2010/main" val="3210512335"/>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237</a:t>
            </a:fld>
            <a:endParaRPr lang="en-GB" dirty="0"/>
          </a:p>
        </p:txBody>
      </p:sp>
    </p:spTree>
    <p:extLst>
      <p:ext uri="{BB962C8B-B14F-4D97-AF65-F5344CB8AC3E}">
        <p14:creationId xmlns:p14="http://schemas.microsoft.com/office/powerpoint/2010/main" val="401452338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238</a:t>
            </a:fld>
            <a:endParaRPr lang="en-GB" dirty="0"/>
          </a:p>
        </p:txBody>
      </p:sp>
    </p:spTree>
    <p:extLst>
      <p:ext uri="{BB962C8B-B14F-4D97-AF65-F5344CB8AC3E}">
        <p14:creationId xmlns:p14="http://schemas.microsoft.com/office/powerpoint/2010/main" val="418281530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239</a:t>
            </a:fld>
            <a:endParaRPr lang="en-GB" dirty="0"/>
          </a:p>
        </p:txBody>
      </p:sp>
    </p:spTree>
    <p:extLst>
      <p:ext uri="{BB962C8B-B14F-4D97-AF65-F5344CB8AC3E}">
        <p14:creationId xmlns:p14="http://schemas.microsoft.com/office/powerpoint/2010/main" val="2593810109"/>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240</a:t>
            </a:fld>
            <a:endParaRPr lang="en-GB" dirty="0"/>
          </a:p>
        </p:txBody>
      </p:sp>
    </p:spTree>
    <p:extLst>
      <p:ext uri="{BB962C8B-B14F-4D97-AF65-F5344CB8AC3E}">
        <p14:creationId xmlns:p14="http://schemas.microsoft.com/office/powerpoint/2010/main" val="317721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24</a:t>
            </a:fld>
            <a:endParaRPr lang="en-GB" dirty="0"/>
          </a:p>
        </p:txBody>
      </p:sp>
    </p:spTree>
    <p:extLst>
      <p:ext uri="{BB962C8B-B14F-4D97-AF65-F5344CB8AC3E}">
        <p14:creationId xmlns:p14="http://schemas.microsoft.com/office/powerpoint/2010/main" val="424382406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241</a:t>
            </a:fld>
            <a:endParaRPr lang="en-GB" dirty="0"/>
          </a:p>
        </p:txBody>
      </p:sp>
    </p:spTree>
    <p:extLst>
      <p:ext uri="{BB962C8B-B14F-4D97-AF65-F5344CB8AC3E}">
        <p14:creationId xmlns:p14="http://schemas.microsoft.com/office/powerpoint/2010/main" val="1163899069"/>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242</a:t>
            </a:fld>
            <a:endParaRPr lang="en-GB" dirty="0"/>
          </a:p>
        </p:txBody>
      </p:sp>
    </p:spTree>
    <p:extLst>
      <p:ext uri="{BB962C8B-B14F-4D97-AF65-F5344CB8AC3E}">
        <p14:creationId xmlns:p14="http://schemas.microsoft.com/office/powerpoint/2010/main" val="3427544104"/>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243</a:t>
            </a:fld>
            <a:endParaRPr lang="en-GB" dirty="0"/>
          </a:p>
        </p:txBody>
      </p:sp>
    </p:spTree>
    <p:extLst>
      <p:ext uri="{BB962C8B-B14F-4D97-AF65-F5344CB8AC3E}">
        <p14:creationId xmlns:p14="http://schemas.microsoft.com/office/powerpoint/2010/main" val="83327100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244</a:t>
            </a:fld>
            <a:endParaRPr lang="en-GB" dirty="0"/>
          </a:p>
        </p:txBody>
      </p:sp>
    </p:spTree>
    <p:extLst>
      <p:ext uri="{BB962C8B-B14F-4D97-AF65-F5344CB8AC3E}">
        <p14:creationId xmlns:p14="http://schemas.microsoft.com/office/powerpoint/2010/main" val="158693180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245</a:t>
            </a:fld>
            <a:endParaRPr lang="en-GB" dirty="0"/>
          </a:p>
        </p:txBody>
      </p:sp>
    </p:spTree>
    <p:extLst>
      <p:ext uri="{BB962C8B-B14F-4D97-AF65-F5344CB8AC3E}">
        <p14:creationId xmlns:p14="http://schemas.microsoft.com/office/powerpoint/2010/main" val="1375992686"/>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246</a:t>
            </a:fld>
            <a:endParaRPr lang="en-GB" dirty="0"/>
          </a:p>
        </p:txBody>
      </p:sp>
    </p:spTree>
    <p:extLst>
      <p:ext uri="{BB962C8B-B14F-4D97-AF65-F5344CB8AC3E}">
        <p14:creationId xmlns:p14="http://schemas.microsoft.com/office/powerpoint/2010/main" val="2763975477"/>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247</a:t>
            </a:fld>
            <a:endParaRPr lang="en-GB" dirty="0"/>
          </a:p>
        </p:txBody>
      </p:sp>
    </p:spTree>
    <p:extLst>
      <p:ext uri="{BB962C8B-B14F-4D97-AF65-F5344CB8AC3E}">
        <p14:creationId xmlns:p14="http://schemas.microsoft.com/office/powerpoint/2010/main" val="962892320"/>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248</a:t>
            </a:fld>
            <a:endParaRPr lang="en-GB" dirty="0"/>
          </a:p>
        </p:txBody>
      </p:sp>
    </p:spTree>
    <p:extLst>
      <p:ext uri="{BB962C8B-B14F-4D97-AF65-F5344CB8AC3E}">
        <p14:creationId xmlns:p14="http://schemas.microsoft.com/office/powerpoint/2010/main" val="415491520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249</a:t>
            </a:fld>
            <a:endParaRPr lang="en-GB" dirty="0"/>
          </a:p>
        </p:txBody>
      </p:sp>
    </p:spTree>
    <p:extLst>
      <p:ext uri="{BB962C8B-B14F-4D97-AF65-F5344CB8AC3E}">
        <p14:creationId xmlns:p14="http://schemas.microsoft.com/office/powerpoint/2010/main" val="2205538055"/>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250</a:t>
            </a:fld>
            <a:endParaRPr lang="en-GB" dirty="0"/>
          </a:p>
        </p:txBody>
      </p:sp>
    </p:spTree>
    <p:extLst>
      <p:ext uri="{BB962C8B-B14F-4D97-AF65-F5344CB8AC3E}">
        <p14:creationId xmlns:p14="http://schemas.microsoft.com/office/powerpoint/2010/main" val="1737514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25</a:t>
            </a:fld>
            <a:endParaRPr lang="en-GB" dirty="0"/>
          </a:p>
        </p:txBody>
      </p:sp>
    </p:spTree>
    <p:extLst>
      <p:ext uri="{BB962C8B-B14F-4D97-AF65-F5344CB8AC3E}">
        <p14:creationId xmlns:p14="http://schemas.microsoft.com/office/powerpoint/2010/main" val="2877251200"/>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251</a:t>
            </a:fld>
            <a:endParaRPr lang="en-GB" dirty="0"/>
          </a:p>
        </p:txBody>
      </p:sp>
    </p:spTree>
    <p:extLst>
      <p:ext uri="{BB962C8B-B14F-4D97-AF65-F5344CB8AC3E}">
        <p14:creationId xmlns:p14="http://schemas.microsoft.com/office/powerpoint/2010/main" val="376142855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252</a:t>
            </a:fld>
            <a:endParaRPr lang="en-GB" dirty="0"/>
          </a:p>
        </p:txBody>
      </p:sp>
    </p:spTree>
    <p:extLst>
      <p:ext uri="{BB962C8B-B14F-4D97-AF65-F5344CB8AC3E}">
        <p14:creationId xmlns:p14="http://schemas.microsoft.com/office/powerpoint/2010/main" val="3925189952"/>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253</a:t>
            </a:fld>
            <a:endParaRPr lang="en-GB" dirty="0"/>
          </a:p>
        </p:txBody>
      </p:sp>
    </p:spTree>
    <p:extLst>
      <p:ext uri="{BB962C8B-B14F-4D97-AF65-F5344CB8AC3E}">
        <p14:creationId xmlns:p14="http://schemas.microsoft.com/office/powerpoint/2010/main" val="3586468069"/>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254</a:t>
            </a:fld>
            <a:endParaRPr lang="en-GB" dirty="0"/>
          </a:p>
        </p:txBody>
      </p:sp>
    </p:spTree>
    <p:extLst>
      <p:ext uri="{BB962C8B-B14F-4D97-AF65-F5344CB8AC3E}">
        <p14:creationId xmlns:p14="http://schemas.microsoft.com/office/powerpoint/2010/main" val="178933271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255</a:t>
            </a:fld>
            <a:endParaRPr lang="en-GB" dirty="0"/>
          </a:p>
        </p:txBody>
      </p:sp>
    </p:spTree>
    <p:extLst>
      <p:ext uri="{BB962C8B-B14F-4D97-AF65-F5344CB8AC3E}">
        <p14:creationId xmlns:p14="http://schemas.microsoft.com/office/powerpoint/2010/main" val="943917629"/>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256</a:t>
            </a:fld>
            <a:endParaRPr lang="en-GB" dirty="0"/>
          </a:p>
        </p:txBody>
      </p:sp>
    </p:spTree>
    <p:extLst>
      <p:ext uri="{BB962C8B-B14F-4D97-AF65-F5344CB8AC3E}">
        <p14:creationId xmlns:p14="http://schemas.microsoft.com/office/powerpoint/2010/main" val="961104507"/>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257</a:t>
            </a:fld>
            <a:endParaRPr lang="en-GB" dirty="0"/>
          </a:p>
        </p:txBody>
      </p:sp>
    </p:spTree>
    <p:extLst>
      <p:ext uri="{BB962C8B-B14F-4D97-AF65-F5344CB8AC3E}">
        <p14:creationId xmlns:p14="http://schemas.microsoft.com/office/powerpoint/2010/main" val="1920359190"/>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258</a:t>
            </a:fld>
            <a:endParaRPr lang="en-GB" dirty="0"/>
          </a:p>
        </p:txBody>
      </p:sp>
    </p:spTree>
    <p:extLst>
      <p:ext uri="{BB962C8B-B14F-4D97-AF65-F5344CB8AC3E}">
        <p14:creationId xmlns:p14="http://schemas.microsoft.com/office/powerpoint/2010/main" val="24274876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259</a:t>
            </a:fld>
            <a:endParaRPr lang="en-GB" dirty="0"/>
          </a:p>
        </p:txBody>
      </p:sp>
    </p:spTree>
    <p:extLst>
      <p:ext uri="{BB962C8B-B14F-4D97-AF65-F5344CB8AC3E}">
        <p14:creationId xmlns:p14="http://schemas.microsoft.com/office/powerpoint/2010/main" val="2388848556"/>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260</a:t>
            </a:fld>
            <a:endParaRPr lang="en-GB" dirty="0"/>
          </a:p>
        </p:txBody>
      </p:sp>
    </p:spTree>
    <p:extLst>
      <p:ext uri="{BB962C8B-B14F-4D97-AF65-F5344CB8AC3E}">
        <p14:creationId xmlns:p14="http://schemas.microsoft.com/office/powerpoint/2010/main" val="1763486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26</a:t>
            </a:fld>
            <a:endParaRPr lang="en-GB" dirty="0"/>
          </a:p>
        </p:txBody>
      </p:sp>
    </p:spTree>
    <p:extLst>
      <p:ext uri="{BB962C8B-B14F-4D97-AF65-F5344CB8AC3E}">
        <p14:creationId xmlns:p14="http://schemas.microsoft.com/office/powerpoint/2010/main" val="210956972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261</a:t>
            </a:fld>
            <a:endParaRPr lang="en-GB" dirty="0"/>
          </a:p>
        </p:txBody>
      </p:sp>
    </p:spTree>
    <p:extLst>
      <p:ext uri="{BB962C8B-B14F-4D97-AF65-F5344CB8AC3E}">
        <p14:creationId xmlns:p14="http://schemas.microsoft.com/office/powerpoint/2010/main" val="387785852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262</a:t>
            </a:fld>
            <a:endParaRPr lang="en-GB" dirty="0"/>
          </a:p>
        </p:txBody>
      </p:sp>
    </p:spTree>
    <p:extLst>
      <p:ext uri="{BB962C8B-B14F-4D97-AF65-F5344CB8AC3E}">
        <p14:creationId xmlns:p14="http://schemas.microsoft.com/office/powerpoint/2010/main" val="2228384781"/>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263</a:t>
            </a:fld>
            <a:endParaRPr lang="en-GB" dirty="0"/>
          </a:p>
        </p:txBody>
      </p:sp>
    </p:spTree>
    <p:extLst>
      <p:ext uri="{BB962C8B-B14F-4D97-AF65-F5344CB8AC3E}">
        <p14:creationId xmlns:p14="http://schemas.microsoft.com/office/powerpoint/2010/main" val="136533000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264</a:t>
            </a:fld>
            <a:endParaRPr lang="en-GB" dirty="0"/>
          </a:p>
        </p:txBody>
      </p:sp>
    </p:spTree>
    <p:extLst>
      <p:ext uri="{BB962C8B-B14F-4D97-AF65-F5344CB8AC3E}">
        <p14:creationId xmlns:p14="http://schemas.microsoft.com/office/powerpoint/2010/main" val="268361129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265</a:t>
            </a:fld>
            <a:endParaRPr lang="en-GB" dirty="0"/>
          </a:p>
        </p:txBody>
      </p:sp>
    </p:spTree>
    <p:extLst>
      <p:ext uri="{BB962C8B-B14F-4D97-AF65-F5344CB8AC3E}">
        <p14:creationId xmlns:p14="http://schemas.microsoft.com/office/powerpoint/2010/main" val="3025932682"/>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266</a:t>
            </a:fld>
            <a:endParaRPr lang="en-GB" dirty="0"/>
          </a:p>
        </p:txBody>
      </p:sp>
    </p:spTree>
    <p:extLst>
      <p:ext uri="{BB962C8B-B14F-4D97-AF65-F5344CB8AC3E}">
        <p14:creationId xmlns:p14="http://schemas.microsoft.com/office/powerpoint/2010/main" val="1188302908"/>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267</a:t>
            </a:fld>
            <a:endParaRPr lang="en-GB" dirty="0"/>
          </a:p>
        </p:txBody>
      </p:sp>
    </p:spTree>
    <p:extLst>
      <p:ext uri="{BB962C8B-B14F-4D97-AF65-F5344CB8AC3E}">
        <p14:creationId xmlns:p14="http://schemas.microsoft.com/office/powerpoint/2010/main" val="407878758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268</a:t>
            </a:fld>
            <a:endParaRPr lang="en-GB" dirty="0"/>
          </a:p>
        </p:txBody>
      </p:sp>
    </p:spTree>
    <p:extLst>
      <p:ext uri="{BB962C8B-B14F-4D97-AF65-F5344CB8AC3E}">
        <p14:creationId xmlns:p14="http://schemas.microsoft.com/office/powerpoint/2010/main" val="3984095303"/>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269</a:t>
            </a:fld>
            <a:endParaRPr lang="en-GB" dirty="0"/>
          </a:p>
        </p:txBody>
      </p:sp>
    </p:spTree>
    <p:extLst>
      <p:ext uri="{BB962C8B-B14F-4D97-AF65-F5344CB8AC3E}">
        <p14:creationId xmlns:p14="http://schemas.microsoft.com/office/powerpoint/2010/main" val="3375407010"/>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270</a:t>
            </a:fld>
            <a:endParaRPr lang="en-GB" dirty="0"/>
          </a:p>
        </p:txBody>
      </p:sp>
    </p:spTree>
    <p:extLst>
      <p:ext uri="{BB962C8B-B14F-4D97-AF65-F5344CB8AC3E}">
        <p14:creationId xmlns:p14="http://schemas.microsoft.com/office/powerpoint/2010/main" val="2914636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27</a:t>
            </a:fld>
            <a:endParaRPr lang="en-GB" dirty="0"/>
          </a:p>
        </p:txBody>
      </p:sp>
    </p:spTree>
    <p:extLst>
      <p:ext uri="{BB962C8B-B14F-4D97-AF65-F5344CB8AC3E}">
        <p14:creationId xmlns:p14="http://schemas.microsoft.com/office/powerpoint/2010/main" val="3111851128"/>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271</a:t>
            </a:fld>
            <a:endParaRPr lang="en-GB" dirty="0"/>
          </a:p>
        </p:txBody>
      </p:sp>
    </p:spTree>
    <p:extLst>
      <p:ext uri="{BB962C8B-B14F-4D97-AF65-F5344CB8AC3E}">
        <p14:creationId xmlns:p14="http://schemas.microsoft.com/office/powerpoint/2010/main" val="172672720"/>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272</a:t>
            </a:fld>
            <a:endParaRPr lang="en-GB" dirty="0"/>
          </a:p>
        </p:txBody>
      </p:sp>
    </p:spTree>
    <p:extLst>
      <p:ext uri="{BB962C8B-B14F-4D97-AF65-F5344CB8AC3E}">
        <p14:creationId xmlns:p14="http://schemas.microsoft.com/office/powerpoint/2010/main" val="2766172309"/>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273</a:t>
            </a:fld>
            <a:endParaRPr lang="en-GB" dirty="0"/>
          </a:p>
        </p:txBody>
      </p:sp>
    </p:spTree>
    <p:extLst>
      <p:ext uri="{BB962C8B-B14F-4D97-AF65-F5344CB8AC3E}">
        <p14:creationId xmlns:p14="http://schemas.microsoft.com/office/powerpoint/2010/main" val="857503567"/>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274</a:t>
            </a:fld>
            <a:endParaRPr lang="en-GB" dirty="0"/>
          </a:p>
        </p:txBody>
      </p:sp>
    </p:spTree>
    <p:extLst>
      <p:ext uri="{BB962C8B-B14F-4D97-AF65-F5344CB8AC3E}">
        <p14:creationId xmlns:p14="http://schemas.microsoft.com/office/powerpoint/2010/main" val="1462534124"/>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275</a:t>
            </a:fld>
            <a:endParaRPr lang="en-GB" dirty="0"/>
          </a:p>
        </p:txBody>
      </p:sp>
    </p:spTree>
    <p:extLst>
      <p:ext uri="{BB962C8B-B14F-4D97-AF65-F5344CB8AC3E}">
        <p14:creationId xmlns:p14="http://schemas.microsoft.com/office/powerpoint/2010/main" val="88337070"/>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276</a:t>
            </a:fld>
            <a:endParaRPr lang="en-GB" dirty="0"/>
          </a:p>
        </p:txBody>
      </p:sp>
    </p:spTree>
    <p:extLst>
      <p:ext uri="{BB962C8B-B14F-4D97-AF65-F5344CB8AC3E}">
        <p14:creationId xmlns:p14="http://schemas.microsoft.com/office/powerpoint/2010/main" val="38593461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277</a:t>
            </a:fld>
            <a:endParaRPr lang="en-GB" dirty="0"/>
          </a:p>
        </p:txBody>
      </p:sp>
    </p:spTree>
    <p:extLst>
      <p:ext uri="{BB962C8B-B14F-4D97-AF65-F5344CB8AC3E}">
        <p14:creationId xmlns:p14="http://schemas.microsoft.com/office/powerpoint/2010/main" val="4002445285"/>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278</a:t>
            </a:fld>
            <a:endParaRPr lang="en-GB" dirty="0"/>
          </a:p>
        </p:txBody>
      </p:sp>
    </p:spTree>
    <p:extLst>
      <p:ext uri="{BB962C8B-B14F-4D97-AF65-F5344CB8AC3E}">
        <p14:creationId xmlns:p14="http://schemas.microsoft.com/office/powerpoint/2010/main" val="2395763858"/>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279</a:t>
            </a:fld>
            <a:endParaRPr lang="en-GB" dirty="0"/>
          </a:p>
        </p:txBody>
      </p:sp>
    </p:spTree>
    <p:extLst>
      <p:ext uri="{BB962C8B-B14F-4D97-AF65-F5344CB8AC3E}">
        <p14:creationId xmlns:p14="http://schemas.microsoft.com/office/powerpoint/2010/main" val="2089693258"/>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280</a:t>
            </a:fld>
            <a:endParaRPr lang="en-GB" dirty="0"/>
          </a:p>
        </p:txBody>
      </p:sp>
    </p:spTree>
    <p:extLst>
      <p:ext uri="{BB962C8B-B14F-4D97-AF65-F5344CB8AC3E}">
        <p14:creationId xmlns:p14="http://schemas.microsoft.com/office/powerpoint/2010/main" val="4092705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28</a:t>
            </a:fld>
            <a:endParaRPr lang="en-GB" dirty="0"/>
          </a:p>
        </p:txBody>
      </p:sp>
    </p:spTree>
    <p:extLst>
      <p:ext uri="{BB962C8B-B14F-4D97-AF65-F5344CB8AC3E}">
        <p14:creationId xmlns:p14="http://schemas.microsoft.com/office/powerpoint/2010/main" val="2639572504"/>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281</a:t>
            </a:fld>
            <a:endParaRPr lang="en-GB" dirty="0"/>
          </a:p>
        </p:txBody>
      </p:sp>
    </p:spTree>
    <p:extLst>
      <p:ext uri="{BB962C8B-B14F-4D97-AF65-F5344CB8AC3E}">
        <p14:creationId xmlns:p14="http://schemas.microsoft.com/office/powerpoint/2010/main" val="391002607"/>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282</a:t>
            </a:fld>
            <a:endParaRPr lang="en-GB" dirty="0"/>
          </a:p>
        </p:txBody>
      </p:sp>
    </p:spTree>
    <p:extLst>
      <p:ext uri="{BB962C8B-B14F-4D97-AF65-F5344CB8AC3E}">
        <p14:creationId xmlns:p14="http://schemas.microsoft.com/office/powerpoint/2010/main" val="173515854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283</a:t>
            </a:fld>
            <a:endParaRPr lang="en-GB" dirty="0"/>
          </a:p>
        </p:txBody>
      </p:sp>
    </p:spTree>
    <p:extLst>
      <p:ext uri="{BB962C8B-B14F-4D97-AF65-F5344CB8AC3E}">
        <p14:creationId xmlns:p14="http://schemas.microsoft.com/office/powerpoint/2010/main" val="1735158545"/>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284</a:t>
            </a:fld>
            <a:endParaRPr lang="en-GB" dirty="0"/>
          </a:p>
        </p:txBody>
      </p:sp>
    </p:spTree>
    <p:extLst>
      <p:ext uri="{BB962C8B-B14F-4D97-AF65-F5344CB8AC3E}">
        <p14:creationId xmlns:p14="http://schemas.microsoft.com/office/powerpoint/2010/main" val="1203165461"/>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285</a:t>
            </a:fld>
            <a:endParaRPr lang="en-GB" dirty="0"/>
          </a:p>
        </p:txBody>
      </p:sp>
    </p:spTree>
    <p:extLst>
      <p:ext uri="{BB962C8B-B14F-4D97-AF65-F5344CB8AC3E}">
        <p14:creationId xmlns:p14="http://schemas.microsoft.com/office/powerpoint/2010/main" val="644142980"/>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286</a:t>
            </a:fld>
            <a:endParaRPr lang="en-GB" dirty="0"/>
          </a:p>
        </p:txBody>
      </p:sp>
    </p:spTree>
    <p:extLst>
      <p:ext uri="{BB962C8B-B14F-4D97-AF65-F5344CB8AC3E}">
        <p14:creationId xmlns:p14="http://schemas.microsoft.com/office/powerpoint/2010/main" val="2953807128"/>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287</a:t>
            </a:fld>
            <a:endParaRPr lang="en-GB" dirty="0"/>
          </a:p>
        </p:txBody>
      </p:sp>
    </p:spTree>
    <p:extLst>
      <p:ext uri="{BB962C8B-B14F-4D97-AF65-F5344CB8AC3E}">
        <p14:creationId xmlns:p14="http://schemas.microsoft.com/office/powerpoint/2010/main" val="988426702"/>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288</a:t>
            </a:fld>
            <a:endParaRPr lang="en-GB" dirty="0"/>
          </a:p>
        </p:txBody>
      </p:sp>
    </p:spTree>
    <p:extLst>
      <p:ext uri="{BB962C8B-B14F-4D97-AF65-F5344CB8AC3E}">
        <p14:creationId xmlns:p14="http://schemas.microsoft.com/office/powerpoint/2010/main" val="879767520"/>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61B37A5-83C1-49C7-82ED-2F4C0062077A}" type="slidenum">
              <a:rPr lang="en-GB" smtClean="0"/>
              <a:pPr/>
              <a:t>289</a:t>
            </a:fld>
            <a:endParaRPr lang="en-GB" dirty="0"/>
          </a:p>
        </p:txBody>
      </p:sp>
    </p:spTree>
    <p:extLst>
      <p:ext uri="{BB962C8B-B14F-4D97-AF65-F5344CB8AC3E}">
        <p14:creationId xmlns:p14="http://schemas.microsoft.com/office/powerpoint/2010/main" val="1014772470"/>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290</a:t>
            </a:fld>
            <a:endParaRPr lang="en-GB" dirty="0"/>
          </a:p>
        </p:txBody>
      </p:sp>
    </p:spTree>
    <p:extLst>
      <p:ext uri="{BB962C8B-B14F-4D97-AF65-F5344CB8AC3E}">
        <p14:creationId xmlns:p14="http://schemas.microsoft.com/office/powerpoint/2010/main" val="2357784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29</a:t>
            </a:fld>
            <a:endParaRPr lang="en-GB" dirty="0"/>
          </a:p>
        </p:txBody>
      </p:sp>
    </p:spTree>
    <p:extLst>
      <p:ext uri="{BB962C8B-B14F-4D97-AF65-F5344CB8AC3E}">
        <p14:creationId xmlns:p14="http://schemas.microsoft.com/office/powerpoint/2010/main" val="1555482408"/>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291</a:t>
            </a:fld>
            <a:endParaRPr lang="en-GB" dirty="0"/>
          </a:p>
        </p:txBody>
      </p:sp>
    </p:spTree>
    <p:extLst>
      <p:ext uri="{BB962C8B-B14F-4D97-AF65-F5344CB8AC3E}">
        <p14:creationId xmlns:p14="http://schemas.microsoft.com/office/powerpoint/2010/main" val="1110442898"/>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292</a:t>
            </a:fld>
            <a:endParaRPr lang="en-GB" dirty="0"/>
          </a:p>
        </p:txBody>
      </p:sp>
    </p:spTree>
    <p:extLst>
      <p:ext uri="{BB962C8B-B14F-4D97-AF65-F5344CB8AC3E}">
        <p14:creationId xmlns:p14="http://schemas.microsoft.com/office/powerpoint/2010/main" val="3034591220"/>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293</a:t>
            </a:fld>
            <a:endParaRPr lang="en-GB" dirty="0"/>
          </a:p>
        </p:txBody>
      </p:sp>
    </p:spTree>
    <p:extLst>
      <p:ext uri="{BB962C8B-B14F-4D97-AF65-F5344CB8AC3E}">
        <p14:creationId xmlns:p14="http://schemas.microsoft.com/office/powerpoint/2010/main" val="618889121"/>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294</a:t>
            </a:fld>
            <a:endParaRPr lang="en-GB" dirty="0"/>
          </a:p>
        </p:txBody>
      </p:sp>
    </p:spTree>
    <p:extLst>
      <p:ext uri="{BB962C8B-B14F-4D97-AF65-F5344CB8AC3E}">
        <p14:creationId xmlns:p14="http://schemas.microsoft.com/office/powerpoint/2010/main" val="332048713"/>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295</a:t>
            </a:fld>
            <a:endParaRPr lang="en-GB" dirty="0"/>
          </a:p>
        </p:txBody>
      </p:sp>
    </p:spTree>
    <p:extLst>
      <p:ext uri="{BB962C8B-B14F-4D97-AF65-F5344CB8AC3E}">
        <p14:creationId xmlns:p14="http://schemas.microsoft.com/office/powerpoint/2010/main" val="2816055651"/>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296</a:t>
            </a:fld>
            <a:endParaRPr lang="en-GB" dirty="0"/>
          </a:p>
        </p:txBody>
      </p:sp>
    </p:spTree>
    <p:extLst>
      <p:ext uri="{BB962C8B-B14F-4D97-AF65-F5344CB8AC3E}">
        <p14:creationId xmlns:p14="http://schemas.microsoft.com/office/powerpoint/2010/main" val="20373013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297</a:t>
            </a:fld>
            <a:endParaRPr lang="en-GB" dirty="0"/>
          </a:p>
        </p:txBody>
      </p:sp>
    </p:spTree>
    <p:extLst>
      <p:ext uri="{BB962C8B-B14F-4D97-AF65-F5344CB8AC3E}">
        <p14:creationId xmlns:p14="http://schemas.microsoft.com/office/powerpoint/2010/main" val="164889434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298</a:t>
            </a:fld>
            <a:endParaRPr lang="en-GB" dirty="0"/>
          </a:p>
        </p:txBody>
      </p:sp>
    </p:spTree>
    <p:extLst>
      <p:ext uri="{BB962C8B-B14F-4D97-AF65-F5344CB8AC3E}">
        <p14:creationId xmlns:p14="http://schemas.microsoft.com/office/powerpoint/2010/main" val="49058343"/>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299</a:t>
            </a:fld>
            <a:endParaRPr lang="en-GB" dirty="0"/>
          </a:p>
        </p:txBody>
      </p:sp>
    </p:spTree>
    <p:extLst>
      <p:ext uri="{BB962C8B-B14F-4D97-AF65-F5344CB8AC3E}">
        <p14:creationId xmlns:p14="http://schemas.microsoft.com/office/powerpoint/2010/main" val="259280926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300</a:t>
            </a:fld>
            <a:endParaRPr lang="en-GB" dirty="0"/>
          </a:p>
        </p:txBody>
      </p:sp>
    </p:spTree>
    <p:extLst>
      <p:ext uri="{BB962C8B-B14F-4D97-AF65-F5344CB8AC3E}">
        <p14:creationId xmlns:p14="http://schemas.microsoft.com/office/powerpoint/2010/main" val="304066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n-GB" smtClean="0"/>
              <a:pPr/>
              <a:t>3</a:t>
            </a:fld>
            <a:endParaRPr lang="en-GB" dirty="0"/>
          </a:p>
        </p:txBody>
      </p:sp>
    </p:spTree>
    <p:extLst>
      <p:ext uri="{BB962C8B-B14F-4D97-AF65-F5344CB8AC3E}">
        <p14:creationId xmlns:p14="http://schemas.microsoft.com/office/powerpoint/2010/main" val="3212428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30</a:t>
            </a:fld>
            <a:endParaRPr lang="en-GB" dirty="0"/>
          </a:p>
        </p:txBody>
      </p:sp>
    </p:spTree>
    <p:extLst>
      <p:ext uri="{BB962C8B-B14F-4D97-AF65-F5344CB8AC3E}">
        <p14:creationId xmlns:p14="http://schemas.microsoft.com/office/powerpoint/2010/main" val="4263083868"/>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301</a:t>
            </a:fld>
            <a:endParaRPr lang="en-GB" dirty="0"/>
          </a:p>
        </p:txBody>
      </p:sp>
    </p:spTree>
    <p:extLst>
      <p:ext uri="{BB962C8B-B14F-4D97-AF65-F5344CB8AC3E}">
        <p14:creationId xmlns:p14="http://schemas.microsoft.com/office/powerpoint/2010/main" val="152750856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302</a:t>
            </a:fld>
            <a:endParaRPr lang="en-GB" dirty="0"/>
          </a:p>
        </p:txBody>
      </p:sp>
    </p:spTree>
    <p:extLst>
      <p:ext uri="{BB962C8B-B14F-4D97-AF65-F5344CB8AC3E}">
        <p14:creationId xmlns:p14="http://schemas.microsoft.com/office/powerpoint/2010/main" val="362506136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303</a:t>
            </a:fld>
            <a:endParaRPr lang="en-GB" dirty="0"/>
          </a:p>
        </p:txBody>
      </p:sp>
    </p:spTree>
    <p:extLst>
      <p:ext uri="{BB962C8B-B14F-4D97-AF65-F5344CB8AC3E}">
        <p14:creationId xmlns:p14="http://schemas.microsoft.com/office/powerpoint/2010/main" val="4076948923"/>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304</a:t>
            </a:fld>
            <a:endParaRPr lang="en-GB" dirty="0"/>
          </a:p>
        </p:txBody>
      </p:sp>
    </p:spTree>
    <p:extLst>
      <p:ext uri="{BB962C8B-B14F-4D97-AF65-F5344CB8AC3E}">
        <p14:creationId xmlns:p14="http://schemas.microsoft.com/office/powerpoint/2010/main" val="4098019347"/>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305</a:t>
            </a:fld>
            <a:endParaRPr lang="en-GB" dirty="0"/>
          </a:p>
        </p:txBody>
      </p:sp>
    </p:spTree>
    <p:extLst>
      <p:ext uri="{BB962C8B-B14F-4D97-AF65-F5344CB8AC3E}">
        <p14:creationId xmlns:p14="http://schemas.microsoft.com/office/powerpoint/2010/main" val="654018113"/>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306</a:t>
            </a:fld>
            <a:endParaRPr lang="en-GB" dirty="0"/>
          </a:p>
        </p:txBody>
      </p:sp>
    </p:spTree>
    <p:extLst>
      <p:ext uri="{BB962C8B-B14F-4D97-AF65-F5344CB8AC3E}">
        <p14:creationId xmlns:p14="http://schemas.microsoft.com/office/powerpoint/2010/main" val="1375981371"/>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307</a:t>
            </a:fld>
            <a:endParaRPr lang="en-GB" dirty="0"/>
          </a:p>
        </p:txBody>
      </p:sp>
    </p:spTree>
    <p:extLst>
      <p:ext uri="{BB962C8B-B14F-4D97-AF65-F5344CB8AC3E}">
        <p14:creationId xmlns:p14="http://schemas.microsoft.com/office/powerpoint/2010/main" val="3664219974"/>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308</a:t>
            </a:fld>
            <a:endParaRPr lang="en-GB" dirty="0"/>
          </a:p>
        </p:txBody>
      </p:sp>
    </p:spTree>
    <p:extLst>
      <p:ext uri="{BB962C8B-B14F-4D97-AF65-F5344CB8AC3E}">
        <p14:creationId xmlns:p14="http://schemas.microsoft.com/office/powerpoint/2010/main" val="3609849327"/>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309</a:t>
            </a:fld>
            <a:endParaRPr lang="en-GB" dirty="0"/>
          </a:p>
        </p:txBody>
      </p:sp>
    </p:spTree>
    <p:extLst>
      <p:ext uri="{BB962C8B-B14F-4D97-AF65-F5344CB8AC3E}">
        <p14:creationId xmlns:p14="http://schemas.microsoft.com/office/powerpoint/2010/main" val="3590384943"/>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310</a:t>
            </a:fld>
            <a:endParaRPr lang="en-GB" dirty="0"/>
          </a:p>
        </p:txBody>
      </p:sp>
    </p:spTree>
    <p:extLst>
      <p:ext uri="{BB962C8B-B14F-4D97-AF65-F5344CB8AC3E}">
        <p14:creationId xmlns:p14="http://schemas.microsoft.com/office/powerpoint/2010/main" val="3501859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31</a:t>
            </a:fld>
            <a:endParaRPr lang="en-GB" dirty="0"/>
          </a:p>
        </p:txBody>
      </p:sp>
    </p:spTree>
    <p:extLst>
      <p:ext uri="{BB962C8B-B14F-4D97-AF65-F5344CB8AC3E}">
        <p14:creationId xmlns:p14="http://schemas.microsoft.com/office/powerpoint/2010/main" val="2605940158"/>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311</a:t>
            </a:fld>
            <a:endParaRPr lang="en-GB" dirty="0"/>
          </a:p>
        </p:txBody>
      </p:sp>
    </p:spTree>
    <p:extLst>
      <p:ext uri="{BB962C8B-B14F-4D97-AF65-F5344CB8AC3E}">
        <p14:creationId xmlns:p14="http://schemas.microsoft.com/office/powerpoint/2010/main" val="2297384907"/>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312</a:t>
            </a:fld>
            <a:endParaRPr lang="en-GB" dirty="0"/>
          </a:p>
        </p:txBody>
      </p:sp>
    </p:spTree>
    <p:extLst>
      <p:ext uri="{BB962C8B-B14F-4D97-AF65-F5344CB8AC3E}">
        <p14:creationId xmlns:p14="http://schemas.microsoft.com/office/powerpoint/2010/main" val="3851205162"/>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313</a:t>
            </a:fld>
            <a:endParaRPr lang="en-GB" dirty="0"/>
          </a:p>
        </p:txBody>
      </p:sp>
    </p:spTree>
    <p:extLst>
      <p:ext uri="{BB962C8B-B14F-4D97-AF65-F5344CB8AC3E}">
        <p14:creationId xmlns:p14="http://schemas.microsoft.com/office/powerpoint/2010/main" val="1521007286"/>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314</a:t>
            </a:fld>
            <a:endParaRPr lang="en-GB" dirty="0"/>
          </a:p>
        </p:txBody>
      </p:sp>
    </p:spTree>
    <p:extLst>
      <p:ext uri="{BB962C8B-B14F-4D97-AF65-F5344CB8AC3E}">
        <p14:creationId xmlns:p14="http://schemas.microsoft.com/office/powerpoint/2010/main" val="1023759291"/>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315</a:t>
            </a:fld>
            <a:endParaRPr lang="en-GB" dirty="0"/>
          </a:p>
        </p:txBody>
      </p:sp>
    </p:spTree>
    <p:extLst>
      <p:ext uri="{BB962C8B-B14F-4D97-AF65-F5344CB8AC3E}">
        <p14:creationId xmlns:p14="http://schemas.microsoft.com/office/powerpoint/2010/main" val="2656463928"/>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316</a:t>
            </a:fld>
            <a:endParaRPr lang="en-GB" dirty="0"/>
          </a:p>
        </p:txBody>
      </p:sp>
    </p:spTree>
    <p:extLst>
      <p:ext uri="{BB962C8B-B14F-4D97-AF65-F5344CB8AC3E}">
        <p14:creationId xmlns:p14="http://schemas.microsoft.com/office/powerpoint/2010/main" val="118918449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317</a:t>
            </a:fld>
            <a:endParaRPr lang="en-GB" dirty="0"/>
          </a:p>
        </p:txBody>
      </p:sp>
    </p:spTree>
    <p:extLst>
      <p:ext uri="{BB962C8B-B14F-4D97-AF65-F5344CB8AC3E}">
        <p14:creationId xmlns:p14="http://schemas.microsoft.com/office/powerpoint/2010/main" val="1683554259"/>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318</a:t>
            </a:fld>
            <a:endParaRPr lang="en-GB" dirty="0"/>
          </a:p>
        </p:txBody>
      </p:sp>
    </p:spTree>
    <p:extLst>
      <p:ext uri="{BB962C8B-B14F-4D97-AF65-F5344CB8AC3E}">
        <p14:creationId xmlns:p14="http://schemas.microsoft.com/office/powerpoint/2010/main" val="3337138667"/>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319</a:t>
            </a:fld>
            <a:endParaRPr lang="en-GB" dirty="0"/>
          </a:p>
        </p:txBody>
      </p:sp>
    </p:spTree>
    <p:extLst>
      <p:ext uri="{BB962C8B-B14F-4D97-AF65-F5344CB8AC3E}">
        <p14:creationId xmlns:p14="http://schemas.microsoft.com/office/powerpoint/2010/main" val="440615173"/>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320</a:t>
            </a:fld>
            <a:endParaRPr lang="en-GB" dirty="0"/>
          </a:p>
        </p:txBody>
      </p:sp>
    </p:spTree>
    <p:extLst>
      <p:ext uri="{BB962C8B-B14F-4D97-AF65-F5344CB8AC3E}">
        <p14:creationId xmlns:p14="http://schemas.microsoft.com/office/powerpoint/2010/main" val="1128663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32</a:t>
            </a:fld>
            <a:endParaRPr lang="en-GB" dirty="0"/>
          </a:p>
        </p:txBody>
      </p:sp>
    </p:spTree>
    <p:extLst>
      <p:ext uri="{BB962C8B-B14F-4D97-AF65-F5344CB8AC3E}">
        <p14:creationId xmlns:p14="http://schemas.microsoft.com/office/powerpoint/2010/main" val="2352647072"/>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321</a:t>
            </a:fld>
            <a:endParaRPr lang="en-GB" dirty="0"/>
          </a:p>
        </p:txBody>
      </p:sp>
    </p:spTree>
    <p:extLst>
      <p:ext uri="{BB962C8B-B14F-4D97-AF65-F5344CB8AC3E}">
        <p14:creationId xmlns:p14="http://schemas.microsoft.com/office/powerpoint/2010/main" val="3236788725"/>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322</a:t>
            </a:fld>
            <a:endParaRPr lang="en-GB" dirty="0"/>
          </a:p>
        </p:txBody>
      </p:sp>
    </p:spTree>
    <p:extLst>
      <p:ext uri="{BB962C8B-B14F-4D97-AF65-F5344CB8AC3E}">
        <p14:creationId xmlns:p14="http://schemas.microsoft.com/office/powerpoint/2010/main" val="4112897388"/>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323</a:t>
            </a:fld>
            <a:endParaRPr lang="en-GB" dirty="0"/>
          </a:p>
        </p:txBody>
      </p:sp>
    </p:spTree>
    <p:extLst>
      <p:ext uri="{BB962C8B-B14F-4D97-AF65-F5344CB8AC3E}">
        <p14:creationId xmlns:p14="http://schemas.microsoft.com/office/powerpoint/2010/main" val="144210318"/>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324</a:t>
            </a:fld>
            <a:endParaRPr lang="en-GB" dirty="0"/>
          </a:p>
        </p:txBody>
      </p:sp>
    </p:spTree>
    <p:extLst>
      <p:ext uri="{BB962C8B-B14F-4D97-AF65-F5344CB8AC3E}">
        <p14:creationId xmlns:p14="http://schemas.microsoft.com/office/powerpoint/2010/main" val="334327906"/>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325</a:t>
            </a:fld>
            <a:endParaRPr lang="en-GB" dirty="0"/>
          </a:p>
        </p:txBody>
      </p:sp>
    </p:spTree>
    <p:extLst>
      <p:ext uri="{BB962C8B-B14F-4D97-AF65-F5344CB8AC3E}">
        <p14:creationId xmlns:p14="http://schemas.microsoft.com/office/powerpoint/2010/main" val="2537035641"/>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326</a:t>
            </a:fld>
            <a:endParaRPr lang="en-GB" dirty="0"/>
          </a:p>
        </p:txBody>
      </p:sp>
    </p:spTree>
    <p:extLst>
      <p:ext uri="{BB962C8B-B14F-4D97-AF65-F5344CB8AC3E}">
        <p14:creationId xmlns:p14="http://schemas.microsoft.com/office/powerpoint/2010/main" val="1327508447"/>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327</a:t>
            </a:fld>
            <a:endParaRPr lang="en-GB" dirty="0"/>
          </a:p>
        </p:txBody>
      </p:sp>
    </p:spTree>
    <p:extLst>
      <p:ext uri="{BB962C8B-B14F-4D97-AF65-F5344CB8AC3E}">
        <p14:creationId xmlns:p14="http://schemas.microsoft.com/office/powerpoint/2010/main" val="1037501584"/>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328</a:t>
            </a:fld>
            <a:endParaRPr lang="en-GB" dirty="0"/>
          </a:p>
        </p:txBody>
      </p:sp>
    </p:spTree>
    <p:extLst>
      <p:ext uri="{BB962C8B-B14F-4D97-AF65-F5344CB8AC3E}">
        <p14:creationId xmlns:p14="http://schemas.microsoft.com/office/powerpoint/2010/main" val="1998134232"/>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329</a:t>
            </a:fld>
            <a:endParaRPr lang="en-GB" dirty="0"/>
          </a:p>
        </p:txBody>
      </p:sp>
    </p:spTree>
    <p:extLst>
      <p:ext uri="{BB962C8B-B14F-4D97-AF65-F5344CB8AC3E}">
        <p14:creationId xmlns:p14="http://schemas.microsoft.com/office/powerpoint/2010/main" val="2196042852"/>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330</a:t>
            </a:fld>
            <a:endParaRPr lang="en-GB" dirty="0"/>
          </a:p>
        </p:txBody>
      </p:sp>
    </p:spTree>
    <p:extLst>
      <p:ext uri="{BB962C8B-B14F-4D97-AF65-F5344CB8AC3E}">
        <p14:creationId xmlns:p14="http://schemas.microsoft.com/office/powerpoint/2010/main" val="212788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33</a:t>
            </a:fld>
            <a:endParaRPr lang="en-GB" dirty="0"/>
          </a:p>
        </p:txBody>
      </p:sp>
    </p:spTree>
    <p:extLst>
      <p:ext uri="{BB962C8B-B14F-4D97-AF65-F5344CB8AC3E}">
        <p14:creationId xmlns:p14="http://schemas.microsoft.com/office/powerpoint/2010/main" val="2144691989"/>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331</a:t>
            </a:fld>
            <a:endParaRPr lang="en-GB" dirty="0"/>
          </a:p>
        </p:txBody>
      </p:sp>
    </p:spTree>
    <p:extLst>
      <p:ext uri="{BB962C8B-B14F-4D97-AF65-F5344CB8AC3E}">
        <p14:creationId xmlns:p14="http://schemas.microsoft.com/office/powerpoint/2010/main" val="515936022"/>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332</a:t>
            </a:fld>
            <a:endParaRPr lang="en-GB" dirty="0"/>
          </a:p>
        </p:txBody>
      </p:sp>
    </p:spTree>
    <p:extLst>
      <p:ext uri="{BB962C8B-B14F-4D97-AF65-F5344CB8AC3E}">
        <p14:creationId xmlns:p14="http://schemas.microsoft.com/office/powerpoint/2010/main" val="111075551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333</a:t>
            </a:fld>
            <a:endParaRPr lang="en-GB" dirty="0"/>
          </a:p>
        </p:txBody>
      </p:sp>
    </p:spTree>
    <p:extLst>
      <p:ext uri="{BB962C8B-B14F-4D97-AF65-F5344CB8AC3E}">
        <p14:creationId xmlns:p14="http://schemas.microsoft.com/office/powerpoint/2010/main" val="81248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34</a:t>
            </a:fld>
            <a:endParaRPr lang="en-GB" dirty="0"/>
          </a:p>
        </p:txBody>
      </p:sp>
    </p:spTree>
    <p:extLst>
      <p:ext uri="{BB962C8B-B14F-4D97-AF65-F5344CB8AC3E}">
        <p14:creationId xmlns:p14="http://schemas.microsoft.com/office/powerpoint/2010/main" val="862619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35</a:t>
            </a:fld>
            <a:endParaRPr lang="en-GB" dirty="0"/>
          </a:p>
        </p:txBody>
      </p:sp>
    </p:spTree>
    <p:extLst>
      <p:ext uri="{BB962C8B-B14F-4D97-AF65-F5344CB8AC3E}">
        <p14:creationId xmlns:p14="http://schemas.microsoft.com/office/powerpoint/2010/main" val="3264024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36</a:t>
            </a:fld>
            <a:endParaRPr lang="en-GB" dirty="0"/>
          </a:p>
        </p:txBody>
      </p:sp>
    </p:spTree>
    <p:extLst>
      <p:ext uri="{BB962C8B-B14F-4D97-AF65-F5344CB8AC3E}">
        <p14:creationId xmlns:p14="http://schemas.microsoft.com/office/powerpoint/2010/main" val="621812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37</a:t>
            </a:fld>
            <a:endParaRPr lang="en-GB" dirty="0"/>
          </a:p>
        </p:txBody>
      </p:sp>
    </p:spTree>
    <p:extLst>
      <p:ext uri="{BB962C8B-B14F-4D97-AF65-F5344CB8AC3E}">
        <p14:creationId xmlns:p14="http://schemas.microsoft.com/office/powerpoint/2010/main" val="692354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38</a:t>
            </a:fld>
            <a:endParaRPr lang="en-GB" dirty="0"/>
          </a:p>
        </p:txBody>
      </p:sp>
    </p:spTree>
    <p:extLst>
      <p:ext uri="{BB962C8B-B14F-4D97-AF65-F5344CB8AC3E}">
        <p14:creationId xmlns:p14="http://schemas.microsoft.com/office/powerpoint/2010/main" val="2553178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39</a:t>
            </a:fld>
            <a:endParaRPr lang="en-GB" dirty="0"/>
          </a:p>
        </p:txBody>
      </p:sp>
    </p:spTree>
    <p:extLst>
      <p:ext uri="{BB962C8B-B14F-4D97-AF65-F5344CB8AC3E}">
        <p14:creationId xmlns:p14="http://schemas.microsoft.com/office/powerpoint/2010/main" val="30199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4</a:t>
            </a:fld>
            <a:endParaRPr lang="en-GB" dirty="0"/>
          </a:p>
        </p:txBody>
      </p:sp>
    </p:spTree>
    <p:extLst>
      <p:ext uri="{BB962C8B-B14F-4D97-AF65-F5344CB8AC3E}">
        <p14:creationId xmlns:p14="http://schemas.microsoft.com/office/powerpoint/2010/main" val="3692722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40</a:t>
            </a:fld>
            <a:endParaRPr lang="en-GB" dirty="0"/>
          </a:p>
        </p:txBody>
      </p:sp>
    </p:spTree>
    <p:extLst>
      <p:ext uri="{BB962C8B-B14F-4D97-AF65-F5344CB8AC3E}">
        <p14:creationId xmlns:p14="http://schemas.microsoft.com/office/powerpoint/2010/main" val="6959471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41</a:t>
            </a:fld>
            <a:endParaRPr lang="en-GB" dirty="0"/>
          </a:p>
        </p:txBody>
      </p:sp>
    </p:spTree>
    <p:extLst>
      <p:ext uri="{BB962C8B-B14F-4D97-AF65-F5344CB8AC3E}">
        <p14:creationId xmlns:p14="http://schemas.microsoft.com/office/powerpoint/2010/main" val="2503616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42</a:t>
            </a:fld>
            <a:endParaRPr lang="en-GB" dirty="0"/>
          </a:p>
        </p:txBody>
      </p:sp>
    </p:spTree>
    <p:extLst>
      <p:ext uri="{BB962C8B-B14F-4D97-AF65-F5344CB8AC3E}">
        <p14:creationId xmlns:p14="http://schemas.microsoft.com/office/powerpoint/2010/main" val="970011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43</a:t>
            </a:fld>
            <a:endParaRPr lang="en-GB" dirty="0"/>
          </a:p>
        </p:txBody>
      </p:sp>
    </p:spTree>
    <p:extLst>
      <p:ext uri="{BB962C8B-B14F-4D97-AF65-F5344CB8AC3E}">
        <p14:creationId xmlns:p14="http://schemas.microsoft.com/office/powerpoint/2010/main" val="339582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44</a:t>
            </a:fld>
            <a:endParaRPr lang="en-GB" dirty="0"/>
          </a:p>
        </p:txBody>
      </p:sp>
    </p:spTree>
    <p:extLst>
      <p:ext uri="{BB962C8B-B14F-4D97-AF65-F5344CB8AC3E}">
        <p14:creationId xmlns:p14="http://schemas.microsoft.com/office/powerpoint/2010/main" val="230947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45</a:t>
            </a:fld>
            <a:endParaRPr lang="en-GB" dirty="0"/>
          </a:p>
        </p:txBody>
      </p:sp>
    </p:spTree>
    <p:extLst>
      <p:ext uri="{BB962C8B-B14F-4D97-AF65-F5344CB8AC3E}">
        <p14:creationId xmlns:p14="http://schemas.microsoft.com/office/powerpoint/2010/main" val="12849667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46</a:t>
            </a:fld>
            <a:endParaRPr lang="en-GB" dirty="0"/>
          </a:p>
        </p:txBody>
      </p:sp>
    </p:spTree>
    <p:extLst>
      <p:ext uri="{BB962C8B-B14F-4D97-AF65-F5344CB8AC3E}">
        <p14:creationId xmlns:p14="http://schemas.microsoft.com/office/powerpoint/2010/main" val="280446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47</a:t>
            </a:fld>
            <a:endParaRPr lang="en-GB" dirty="0"/>
          </a:p>
        </p:txBody>
      </p:sp>
    </p:spTree>
    <p:extLst>
      <p:ext uri="{BB962C8B-B14F-4D97-AF65-F5344CB8AC3E}">
        <p14:creationId xmlns:p14="http://schemas.microsoft.com/office/powerpoint/2010/main" val="11376383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48</a:t>
            </a:fld>
            <a:endParaRPr lang="en-GB" dirty="0"/>
          </a:p>
        </p:txBody>
      </p:sp>
    </p:spTree>
    <p:extLst>
      <p:ext uri="{BB962C8B-B14F-4D97-AF65-F5344CB8AC3E}">
        <p14:creationId xmlns:p14="http://schemas.microsoft.com/office/powerpoint/2010/main" val="1817922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49</a:t>
            </a:fld>
            <a:endParaRPr lang="en-GB" dirty="0"/>
          </a:p>
        </p:txBody>
      </p:sp>
    </p:spTree>
    <p:extLst>
      <p:ext uri="{BB962C8B-B14F-4D97-AF65-F5344CB8AC3E}">
        <p14:creationId xmlns:p14="http://schemas.microsoft.com/office/powerpoint/2010/main" val="185980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5</a:t>
            </a:fld>
            <a:endParaRPr lang="en-GB" dirty="0"/>
          </a:p>
        </p:txBody>
      </p:sp>
    </p:spTree>
    <p:extLst>
      <p:ext uri="{BB962C8B-B14F-4D97-AF65-F5344CB8AC3E}">
        <p14:creationId xmlns:p14="http://schemas.microsoft.com/office/powerpoint/2010/main" val="39966063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50</a:t>
            </a:fld>
            <a:endParaRPr lang="en-GB" dirty="0"/>
          </a:p>
        </p:txBody>
      </p:sp>
    </p:spTree>
    <p:extLst>
      <p:ext uri="{BB962C8B-B14F-4D97-AF65-F5344CB8AC3E}">
        <p14:creationId xmlns:p14="http://schemas.microsoft.com/office/powerpoint/2010/main" val="3504205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51</a:t>
            </a:fld>
            <a:endParaRPr lang="en-GB" dirty="0"/>
          </a:p>
        </p:txBody>
      </p:sp>
    </p:spTree>
    <p:extLst>
      <p:ext uri="{BB962C8B-B14F-4D97-AF65-F5344CB8AC3E}">
        <p14:creationId xmlns:p14="http://schemas.microsoft.com/office/powerpoint/2010/main" val="2104216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52</a:t>
            </a:fld>
            <a:endParaRPr lang="en-GB" dirty="0"/>
          </a:p>
        </p:txBody>
      </p:sp>
    </p:spTree>
    <p:extLst>
      <p:ext uri="{BB962C8B-B14F-4D97-AF65-F5344CB8AC3E}">
        <p14:creationId xmlns:p14="http://schemas.microsoft.com/office/powerpoint/2010/main" val="26924907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53</a:t>
            </a:fld>
            <a:endParaRPr lang="en-GB" dirty="0"/>
          </a:p>
        </p:txBody>
      </p:sp>
    </p:spTree>
    <p:extLst>
      <p:ext uri="{BB962C8B-B14F-4D97-AF65-F5344CB8AC3E}">
        <p14:creationId xmlns:p14="http://schemas.microsoft.com/office/powerpoint/2010/main" val="24001455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54</a:t>
            </a:fld>
            <a:endParaRPr lang="en-GB" dirty="0"/>
          </a:p>
        </p:txBody>
      </p:sp>
    </p:spTree>
    <p:extLst>
      <p:ext uri="{BB962C8B-B14F-4D97-AF65-F5344CB8AC3E}">
        <p14:creationId xmlns:p14="http://schemas.microsoft.com/office/powerpoint/2010/main" val="6794923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55</a:t>
            </a:fld>
            <a:endParaRPr lang="en-GB" dirty="0"/>
          </a:p>
        </p:txBody>
      </p:sp>
    </p:spTree>
    <p:extLst>
      <p:ext uri="{BB962C8B-B14F-4D97-AF65-F5344CB8AC3E}">
        <p14:creationId xmlns:p14="http://schemas.microsoft.com/office/powerpoint/2010/main" val="40420103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56</a:t>
            </a:fld>
            <a:endParaRPr lang="en-GB" dirty="0"/>
          </a:p>
        </p:txBody>
      </p:sp>
    </p:spTree>
    <p:extLst>
      <p:ext uri="{BB962C8B-B14F-4D97-AF65-F5344CB8AC3E}">
        <p14:creationId xmlns:p14="http://schemas.microsoft.com/office/powerpoint/2010/main" val="27028686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57</a:t>
            </a:fld>
            <a:endParaRPr lang="en-GB" dirty="0"/>
          </a:p>
        </p:txBody>
      </p:sp>
    </p:spTree>
    <p:extLst>
      <p:ext uri="{BB962C8B-B14F-4D97-AF65-F5344CB8AC3E}">
        <p14:creationId xmlns:p14="http://schemas.microsoft.com/office/powerpoint/2010/main" val="37878991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58</a:t>
            </a:fld>
            <a:endParaRPr lang="en-GB" dirty="0"/>
          </a:p>
        </p:txBody>
      </p:sp>
    </p:spTree>
    <p:extLst>
      <p:ext uri="{BB962C8B-B14F-4D97-AF65-F5344CB8AC3E}">
        <p14:creationId xmlns:p14="http://schemas.microsoft.com/office/powerpoint/2010/main" val="30570176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59</a:t>
            </a:fld>
            <a:endParaRPr lang="en-GB" dirty="0"/>
          </a:p>
        </p:txBody>
      </p:sp>
    </p:spTree>
    <p:extLst>
      <p:ext uri="{BB962C8B-B14F-4D97-AF65-F5344CB8AC3E}">
        <p14:creationId xmlns:p14="http://schemas.microsoft.com/office/powerpoint/2010/main" val="114737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Consider adding: </a:t>
            </a:r>
          </a:p>
          <a:p>
            <a:r>
              <a:rPr lang="en-IN" i="1" dirty="0" smtClean="0"/>
              <a:t>Cooper</a:t>
            </a:r>
            <a:r>
              <a:rPr lang="en-IN" i="1" baseline="0" dirty="0" smtClean="0"/>
              <a:t> Indus. v. Director of Revenue</a:t>
            </a:r>
            <a:r>
              <a:rPr lang="en-IN" i="0" baseline="0" dirty="0" smtClean="0"/>
              <a:t>, Missouri Administrative Hearing </a:t>
            </a:r>
            <a:r>
              <a:rPr lang="en-IN" i="0" baseline="0" dirty="0" err="1" smtClean="0"/>
              <a:t>Comm’n</a:t>
            </a:r>
            <a:r>
              <a:rPr lang="en-IN" i="0" baseline="0" dirty="0" smtClean="0"/>
              <a:t>, No 98-2920 (2000): The Commission held that the regulation the MO Director of Revenue relied on providing that an NOL from a year when the loss company was not subject to taxation by MO may not be used to determine MO taxable income. Citing imposition of a new requirement not found in MO statutes and inconsistency with the MO law requirement that federal taxable income was the starting point of MO taxable income, the Commission declined to follow the regulation. </a:t>
            </a:r>
            <a:endParaRPr lang="en-IN" i="1"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6</a:t>
            </a:fld>
            <a:endParaRPr lang="en-GB" dirty="0"/>
          </a:p>
        </p:txBody>
      </p:sp>
    </p:spTree>
    <p:extLst>
      <p:ext uri="{BB962C8B-B14F-4D97-AF65-F5344CB8AC3E}">
        <p14:creationId xmlns:p14="http://schemas.microsoft.com/office/powerpoint/2010/main" val="1203781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60</a:t>
            </a:fld>
            <a:endParaRPr lang="en-GB" dirty="0"/>
          </a:p>
        </p:txBody>
      </p:sp>
    </p:spTree>
    <p:extLst>
      <p:ext uri="{BB962C8B-B14F-4D97-AF65-F5344CB8AC3E}">
        <p14:creationId xmlns:p14="http://schemas.microsoft.com/office/powerpoint/2010/main" val="22536331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61</a:t>
            </a:fld>
            <a:endParaRPr lang="en-GB" dirty="0"/>
          </a:p>
        </p:txBody>
      </p:sp>
    </p:spTree>
    <p:extLst>
      <p:ext uri="{BB962C8B-B14F-4D97-AF65-F5344CB8AC3E}">
        <p14:creationId xmlns:p14="http://schemas.microsoft.com/office/powerpoint/2010/main" val="33083025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62</a:t>
            </a:fld>
            <a:endParaRPr lang="en-GB" dirty="0"/>
          </a:p>
        </p:txBody>
      </p:sp>
    </p:spTree>
    <p:extLst>
      <p:ext uri="{BB962C8B-B14F-4D97-AF65-F5344CB8AC3E}">
        <p14:creationId xmlns:p14="http://schemas.microsoft.com/office/powerpoint/2010/main" val="24585664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63</a:t>
            </a:fld>
            <a:endParaRPr lang="en-GB" dirty="0"/>
          </a:p>
        </p:txBody>
      </p:sp>
    </p:spTree>
    <p:extLst>
      <p:ext uri="{BB962C8B-B14F-4D97-AF65-F5344CB8AC3E}">
        <p14:creationId xmlns:p14="http://schemas.microsoft.com/office/powerpoint/2010/main" val="12764933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64</a:t>
            </a:fld>
            <a:endParaRPr lang="en-GB" dirty="0"/>
          </a:p>
        </p:txBody>
      </p:sp>
    </p:spTree>
    <p:extLst>
      <p:ext uri="{BB962C8B-B14F-4D97-AF65-F5344CB8AC3E}">
        <p14:creationId xmlns:p14="http://schemas.microsoft.com/office/powerpoint/2010/main" val="30666452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65</a:t>
            </a:fld>
            <a:endParaRPr lang="en-GB" dirty="0"/>
          </a:p>
        </p:txBody>
      </p:sp>
    </p:spTree>
    <p:extLst>
      <p:ext uri="{BB962C8B-B14F-4D97-AF65-F5344CB8AC3E}">
        <p14:creationId xmlns:p14="http://schemas.microsoft.com/office/powerpoint/2010/main" val="16983301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66</a:t>
            </a:fld>
            <a:endParaRPr lang="en-GB" dirty="0"/>
          </a:p>
        </p:txBody>
      </p:sp>
    </p:spTree>
    <p:extLst>
      <p:ext uri="{BB962C8B-B14F-4D97-AF65-F5344CB8AC3E}">
        <p14:creationId xmlns:p14="http://schemas.microsoft.com/office/powerpoint/2010/main" val="16731361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67</a:t>
            </a:fld>
            <a:endParaRPr lang="en-GB" dirty="0"/>
          </a:p>
        </p:txBody>
      </p:sp>
    </p:spTree>
    <p:extLst>
      <p:ext uri="{BB962C8B-B14F-4D97-AF65-F5344CB8AC3E}">
        <p14:creationId xmlns:p14="http://schemas.microsoft.com/office/powerpoint/2010/main" val="28889266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68</a:t>
            </a:fld>
            <a:endParaRPr lang="en-GB" dirty="0"/>
          </a:p>
        </p:txBody>
      </p:sp>
    </p:spTree>
    <p:extLst>
      <p:ext uri="{BB962C8B-B14F-4D97-AF65-F5344CB8AC3E}">
        <p14:creationId xmlns:p14="http://schemas.microsoft.com/office/powerpoint/2010/main" val="16008447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69</a:t>
            </a:fld>
            <a:endParaRPr lang="en-GB" dirty="0"/>
          </a:p>
        </p:txBody>
      </p:sp>
    </p:spTree>
    <p:extLst>
      <p:ext uri="{BB962C8B-B14F-4D97-AF65-F5344CB8AC3E}">
        <p14:creationId xmlns:p14="http://schemas.microsoft.com/office/powerpoint/2010/main" val="307597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7</a:t>
            </a:fld>
            <a:endParaRPr lang="en-GB" dirty="0"/>
          </a:p>
        </p:txBody>
      </p:sp>
    </p:spTree>
    <p:extLst>
      <p:ext uri="{BB962C8B-B14F-4D97-AF65-F5344CB8AC3E}">
        <p14:creationId xmlns:p14="http://schemas.microsoft.com/office/powerpoint/2010/main" val="4201516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70</a:t>
            </a:fld>
            <a:endParaRPr lang="en-GB" dirty="0"/>
          </a:p>
        </p:txBody>
      </p:sp>
    </p:spTree>
    <p:extLst>
      <p:ext uri="{BB962C8B-B14F-4D97-AF65-F5344CB8AC3E}">
        <p14:creationId xmlns:p14="http://schemas.microsoft.com/office/powerpoint/2010/main" val="10721471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71</a:t>
            </a:fld>
            <a:endParaRPr lang="en-GB" dirty="0"/>
          </a:p>
        </p:txBody>
      </p:sp>
    </p:spTree>
    <p:extLst>
      <p:ext uri="{BB962C8B-B14F-4D97-AF65-F5344CB8AC3E}">
        <p14:creationId xmlns:p14="http://schemas.microsoft.com/office/powerpoint/2010/main" val="35493225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72</a:t>
            </a:fld>
            <a:endParaRPr lang="en-GB" dirty="0"/>
          </a:p>
        </p:txBody>
      </p:sp>
    </p:spTree>
    <p:extLst>
      <p:ext uri="{BB962C8B-B14F-4D97-AF65-F5344CB8AC3E}">
        <p14:creationId xmlns:p14="http://schemas.microsoft.com/office/powerpoint/2010/main" val="35064052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73</a:t>
            </a:fld>
            <a:endParaRPr lang="en-GB" dirty="0"/>
          </a:p>
        </p:txBody>
      </p:sp>
    </p:spTree>
    <p:extLst>
      <p:ext uri="{BB962C8B-B14F-4D97-AF65-F5344CB8AC3E}">
        <p14:creationId xmlns:p14="http://schemas.microsoft.com/office/powerpoint/2010/main" val="25989586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74</a:t>
            </a:fld>
            <a:endParaRPr lang="en-GB" dirty="0"/>
          </a:p>
        </p:txBody>
      </p:sp>
    </p:spTree>
    <p:extLst>
      <p:ext uri="{BB962C8B-B14F-4D97-AF65-F5344CB8AC3E}">
        <p14:creationId xmlns:p14="http://schemas.microsoft.com/office/powerpoint/2010/main" val="28437389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75</a:t>
            </a:fld>
            <a:endParaRPr lang="en-GB" dirty="0"/>
          </a:p>
        </p:txBody>
      </p:sp>
    </p:spTree>
    <p:extLst>
      <p:ext uri="{BB962C8B-B14F-4D97-AF65-F5344CB8AC3E}">
        <p14:creationId xmlns:p14="http://schemas.microsoft.com/office/powerpoint/2010/main" val="4425436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76</a:t>
            </a:fld>
            <a:endParaRPr lang="en-GB" dirty="0"/>
          </a:p>
        </p:txBody>
      </p:sp>
    </p:spTree>
    <p:extLst>
      <p:ext uri="{BB962C8B-B14F-4D97-AF65-F5344CB8AC3E}">
        <p14:creationId xmlns:p14="http://schemas.microsoft.com/office/powerpoint/2010/main" val="25361646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77</a:t>
            </a:fld>
            <a:endParaRPr lang="en-GB" dirty="0"/>
          </a:p>
        </p:txBody>
      </p:sp>
    </p:spTree>
    <p:extLst>
      <p:ext uri="{BB962C8B-B14F-4D97-AF65-F5344CB8AC3E}">
        <p14:creationId xmlns:p14="http://schemas.microsoft.com/office/powerpoint/2010/main" val="8963270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78</a:t>
            </a:fld>
            <a:endParaRPr lang="en-GB" dirty="0"/>
          </a:p>
        </p:txBody>
      </p:sp>
    </p:spTree>
    <p:extLst>
      <p:ext uri="{BB962C8B-B14F-4D97-AF65-F5344CB8AC3E}">
        <p14:creationId xmlns:p14="http://schemas.microsoft.com/office/powerpoint/2010/main" val="32572643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79</a:t>
            </a:fld>
            <a:endParaRPr lang="en-GB" dirty="0"/>
          </a:p>
        </p:txBody>
      </p:sp>
    </p:spTree>
    <p:extLst>
      <p:ext uri="{BB962C8B-B14F-4D97-AF65-F5344CB8AC3E}">
        <p14:creationId xmlns:p14="http://schemas.microsoft.com/office/powerpoint/2010/main" val="227343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8</a:t>
            </a:fld>
            <a:endParaRPr lang="en-GB" dirty="0"/>
          </a:p>
        </p:txBody>
      </p:sp>
    </p:spTree>
    <p:extLst>
      <p:ext uri="{BB962C8B-B14F-4D97-AF65-F5344CB8AC3E}">
        <p14:creationId xmlns:p14="http://schemas.microsoft.com/office/powerpoint/2010/main" val="20930128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80</a:t>
            </a:fld>
            <a:endParaRPr lang="en-GB" dirty="0"/>
          </a:p>
        </p:txBody>
      </p:sp>
    </p:spTree>
    <p:extLst>
      <p:ext uri="{BB962C8B-B14F-4D97-AF65-F5344CB8AC3E}">
        <p14:creationId xmlns:p14="http://schemas.microsoft.com/office/powerpoint/2010/main" val="21657947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81</a:t>
            </a:fld>
            <a:endParaRPr lang="en-GB" dirty="0"/>
          </a:p>
        </p:txBody>
      </p:sp>
    </p:spTree>
    <p:extLst>
      <p:ext uri="{BB962C8B-B14F-4D97-AF65-F5344CB8AC3E}">
        <p14:creationId xmlns:p14="http://schemas.microsoft.com/office/powerpoint/2010/main" val="8984137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82</a:t>
            </a:fld>
            <a:endParaRPr lang="en-GB" dirty="0"/>
          </a:p>
        </p:txBody>
      </p:sp>
    </p:spTree>
    <p:extLst>
      <p:ext uri="{BB962C8B-B14F-4D97-AF65-F5344CB8AC3E}">
        <p14:creationId xmlns:p14="http://schemas.microsoft.com/office/powerpoint/2010/main" val="28277888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83</a:t>
            </a:fld>
            <a:endParaRPr lang="en-GB" dirty="0"/>
          </a:p>
        </p:txBody>
      </p:sp>
    </p:spTree>
    <p:extLst>
      <p:ext uri="{BB962C8B-B14F-4D97-AF65-F5344CB8AC3E}">
        <p14:creationId xmlns:p14="http://schemas.microsoft.com/office/powerpoint/2010/main" val="7066475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84</a:t>
            </a:fld>
            <a:endParaRPr lang="en-GB" dirty="0"/>
          </a:p>
        </p:txBody>
      </p:sp>
    </p:spTree>
    <p:extLst>
      <p:ext uri="{BB962C8B-B14F-4D97-AF65-F5344CB8AC3E}">
        <p14:creationId xmlns:p14="http://schemas.microsoft.com/office/powerpoint/2010/main" val="36932916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85</a:t>
            </a:fld>
            <a:endParaRPr lang="en-GB" dirty="0"/>
          </a:p>
        </p:txBody>
      </p:sp>
    </p:spTree>
    <p:extLst>
      <p:ext uri="{BB962C8B-B14F-4D97-AF65-F5344CB8AC3E}">
        <p14:creationId xmlns:p14="http://schemas.microsoft.com/office/powerpoint/2010/main" val="14875413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86</a:t>
            </a:fld>
            <a:endParaRPr lang="en-GB" dirty="0"/>
          </a:p>
        </p:txBody>
      </p:sp>
    </p:spTree>
    <p:extLst>
      <p:ext uri="{BB962C8B-B14F-4D97-AF65-F5344CB8AC3E}">
        <p14:creationId xmlns:p14="http://schemas.microsoft.com/office/powerpoint/2010/main" val="35657452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87</a:t>
            </a:fld>
            <a:endParaRPr lang="en-GB" dirty="0"/>
          </a:p>
        </p:txBody>
      </p:sp>
    </p:spTree>
    <p:extLst>
      <p:ext uri="{BB962C8B-B14F-4D97-AF65-F5344CB8AC3E}">
        <p14:creationId xmlns:p14="http://schemas.microsoft.com/office/powerpoint/2010/main" val="10694611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88</a:t>
            </a:fld>
            <a:endParaRPr lang="en-GB" dirty="0"/>
          </a:p>
        </p:txBody>
      </p:sp>
    </p:spTree>
    <p:extLst>
      <p:ext uri="{BB962C8B-B14F-4D97-AF65-F5344CB8AC3E}">
        <p14:creationId xmlns:p14="http://schemas.microsoft.com/office/powerpoint/2010/main" val="27833459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89</a:t>
            </a:fld>
            <a:endParaRPr lang="en-GB" dirty="0"/>
          </a:p>
        </p:txBody>
      </p:sp>
    </p:spTree>
    <p:extLst>
      <p:ext uri="{BB962C8B-B14F-4D97-AF65-F5344CB8AC3E}">
        <p14:creationId xmlns:p14="http://schemas.microsoft.com/office/powerpoint/2010/main" val="278872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9</a:t>
            </a:fld>
            <a:endParaRPr lang="en-GB" dirty="0"/>
          </a:p>
        </p:txBody>
      </p:sp>
    </p:spTree>
    <p:extLst>
      <p:ext uri="{BB962C8B-B14F-4D97-AF65-F5344CB8AC3E}">
        <p14:creationId xmlns:p14="http://schemas.microsoft.com/office/powerpoint/2010/main" val="39276777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90</a:t>
            </a:fld>
            <a:endParaRPr lang="en-GB" dirty="0"/>
          </a:p>
        </p:txBody>
      </p:sp>
    </p:spTree>
    <p:extLst>
      <p:ext uri="{BB962C8B-B14F-4D97-AF65-F5344CB8AC3E}">
        <p14:creationId xmlns:p14="http://schemas.microsoft.com/office/powerpoint/2010/main" val="32347429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91</a:t>
            </a:fld>
            <a:endParaRPr lang="en-GB" dirty="0"/>
          </a:p>
        </p:txBody>
      </p:sp>
    </p:spTree>
    <p:extLst>
      <p:ext uri="{BB962C8B-B14F-4D97-AF65-F5344CB8AC3E}">
        <p14:creationId xmlns:p14="http://schemas.microsoft.com/office/powerpoint/2010/main" val="2738869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92</a:t>
            </a:fld>
            <a:endParaRPr lang="en-GB" dirty="0"/>
          </a:p>
        </p:txBody>
      </p:sp>
    </p:spTree>
    <p:extLst>
      <p:ext uri="{BB962C8B-B14F-4D97-AF65-F5344CB8AC3E}">
        <p14:creationId xmlns:p14="http://schemas.microsoft.com/office/powerpoint/2010/main" val="33670725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93</a:t>
            </a:fld>
            <a:endParaRPr lang="en-GB" dirty="0"/>
          </a:p>
        </p:txBody>
      </p:sp>
    </p:spTree>
    <p:extLst>
      <p:ext uri="{BB962C8B-B14F-4D97-AF65-F5344CB8AC3E}">
        <p14:creationId xmlns:p14="http://schemas.microsoft.com/office/powerpoint/2010/main" val="32347429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94</a:t>
            </a:fld>
            <a:endParaRPr lang="en-GB" dirty="0"/>
          </a:p>
        </p:txBody>
      </p:sp>
    </p:spTree>
    <p:extLst>
      <p:ext uri="{BB962C8B-B14F-4D97-AF65-F5344CB8AC3E}">
        <p14:creationId xmlns:p14="http://schemas.microsoft.com/office/powerpoint/2010/main" val="20497989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95</a:t>
            </a:fld>
            <a:endParaRPr lang="en-GB" dirty="0"/>
          </a:p>
        </p:txBody>
      </p:sp>
    </p:spTree>
    <p:extLst>
      <p:ext uri="{BB962C8B-B14F-4D97-AF65-F5344CB8AC3E}">
        <p14:creationId xmlns:p14="http://schemas.microsoft.com/office/powerpoint/2010/main" val="10655009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96</a:t>
            </a:fld>
            <a:endParaRPr lang="en-GB" dirty="0"/>
          </a:p>
        </p:txBody>
      </p:sp>
    </p:spTree>
    <p:extLst>
      <p:ext uri="{BB962C8B-B14F-4D97-AF65-F5344CB8AC3E}">
        <p14:creationId xmlns:p14="http://schemas.microsoft.com/office/powerpoint/2010/main" val="20323849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97</a:t>
            </a:fld>
            <a:endParaRPr lang="en-GB" dirty="0"/>
          </a:p>
        </p:txBody>
      </p:sp>
    </p:spTree>
    <p:extLst>
      <p:ext uri="{BB962C8B-B14F-4D97-AF65-F5344CB8AC3E}">
        <p14:creationId xmlns:p14="http://schemas.microsoft.com/office/powerpoint/2010/main" val="37909935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98</a:t>
            </a:fld>
            <a:endParaRPr lang="en-GB" dirty="0"/>
          </a:p>
        </p:txBody>
      </p:sp>
    </p:spTree>
    <p:extLst>
      <p:ext uri="{BB962C8B-B14F-4D97-AF65-F5344CB8AC3E}">
        <p14:creationId xmlns:p14="http://schemas.microsoft.com/office/powerpoint/2010/main" val="11935584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5EBBB35-E98D-4007-A9E9-319E4F2C5425}" type="slidenum">
              <a:rPr lang="en-GB" smtClean="0"/>
              <a:pPr>
                <a:defRPr/>
              </a:pPr>
              <a:t>99</a:t>
            </a:fld>
            <a:endParaRPr lang="en-GB" dirty="0"/>
          </a:p>
        </p:txBody>
      </p:sp>
    </p:spTree>
    <p:extLst>
      <p:ext uri="{BB962C8B-B14F-4D97-AF65-F5344CB8AC3E}">
        <p14:creationId xmlns:p14="http://schemas.microsoft.com/office/powerpoint/2010/main" val="128327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grpSp>
        <p:nvGrpSpPr>
          <p:cNvPr id="5" name="Group 16"/>
          <p:cNvGrpSpPr>
            <a:grpSpLocks/>
          </p:cNvGrpSpPr>
          <p:nvPr/>
        </p:nvGrpSpPr>
        <p:grpSpPr bwMode="auto">
          <a:xfrm>
            <a:off x="984250" y="0"/>
            <a:ext cx="8159750" cy="6635750"/>
            <a:chOff x="984728" y="0"/>
            <a:chExt cx="8159272" cy="6635214"/>
          </a:xfrm>
        </p:grpSpPr>
        <p:sp>
          <p:nvSpPr>
            <p:cNvPr id="6"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7"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8"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9"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1" name="Rectangle 10"/>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2"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grpSp>
          <p:nvGrpSpPr>
            <p:cNvPr id="13" name="Group 24"/>
            <p:cNvGrpSpPr>
              <a:grpSpLocks/>
            </p:cNvGrpSpPr>
            <p:nvPr userDrawn="1"/>
          </p:nvGrpSpPr>
          <p:grpSpPr bwMode="auto">
            <a:xfrm>
              <a:off x="984728" y="6171701"/>
              <a:ext cx="914346" cy="463513"/>
              <a:chOff x="984728" y="6171701"/>
              <a:chExt cx="914346" cy="463513"/>
            </a:xfrm>
          </p:grpSpPr>
          <p:sp>
            <p:nvSpPr>
              <p:cNvPr id="14" name="Rectangle 37"/>
              <p:cNvSpPr>
                <a:spLocks noChangeArrowheads="1"/>
              </p:cNvSpPr>
              <p:nvPr userDrawn="1"/>
            </p:nvSpPr>
            <p:spPr bwMode="black">
              <a:xfrm>
                <a:off x="1524446" y="6171701"/>
                <a:ext cx="228587" cy="46034"/>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6" name="Freeform 7"/>
              <p:cNvSpPr>
                <a:spLocks noEditPoints="1"/>
              </p:cNvSpPr>
              <p:nvPr userDrawn="1"/>
            </p:nvSpPr>
            <p:spPr bwMode="black">
              <a:xfrm>
                <a:off x="984728" y="6290754"/>
                <a:ext cx="914346" cy="34446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grpSp>
      <p:sp>
        <p:nvSpPr>
          <p:cNvPr id="1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18"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21"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t>UC Davis Summer Tax Institute</a:t>
            </a:r>
            <a:endParaRPr lang="en-GB" dirty="0"/>
          </a:p>
        </p:txBody>
      </p:sp>
      <p:sp>
        <p:nvSpPr>
          <p:cNvPr id="7"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D757B1A6-662B-455C-AC45-A211E881FB7B}" type="slidenum">
              <a:rPr lang="en-GB"/>
              <a:pPr>
                <a:defRPr/>
              </a:pPr>
              <a:t>‹#›</a:t>
            </a:fld>
            <a:endParaRPr lang="en-GB" dirty="0"/>
          </a:p>
        </p:txBody>
      </p:sp>
      <p:sp>
        <p:nvSpPr>
          <p:cNvPr id="8"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13, 2017</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chemeClr val="bg1"/>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r>
              <a:rPr lang="en-GB" dirty="0" smtClean="0"/>
              <a:t>UC Davis Summer Tax Institute</a:t>
            </a:r>
            <a:endParaRPr lang="en-GB" dirty="0"/>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3DE0E4C4-1F37-4415-BC64-43A4A0413648}" type="slidenum">
              <a:rPr lang="en-GB"/>
              <a:pPr>
                <a:defRPr/>
              </a:pPr>
              <a:t>‹#›</a:t>
            </a:fld>
            <a:endParaRPr lang="en-GB" dirty="0"/>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r>
              <a:rPr lang="en-US" smtClean="0"/>
              <a:t>June 13, 2017</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1"/>
            <a:ext cx="8077200" cy="1066799"/>
          </a:xfrm>
        </p:spPr>
        <p:txBody>
          <a:bodyPr>
            <a:noAutofit/>
          </a:bodyPr>
          <a:lstStyle>
            <a:lvl1pPr>
              <a:lnSpc>
                <a:spcPct val="90000"/>
              </a:lnSpc>
              <a:defRPr sz="3200">
                <a:solidFill>
                  <a:schemeClr val="tx1"/>
                </a:solidFill>
              </a:defRPr>
            </a:lvl1pPr>
          </a:lstStyle>
          <a:p>
            <a:r>
              <a:rPr lang="en-US" noProof="0" smtClean="0"/>
              <a:t>Click to edit Master title style</a:t>
            </a:r>
            <a:endParaRPr lang="en-GB"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t>UC Davis Summer Tax Institute</a:t>
            </a:r>
            <a:endParaRPr lang="en-GB" dirty="0"/>
          </a:p>
        </p:txBody>
      </p:sp>
      <p:sp>
        <p:nvSpPr>
          <p:cNvPr id="7"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3BAD3BA4-9569-43EB-91DA-E144A30471A7}" type="slidenum">
              <a:rPr lang="en-GB"/>
              <a:pPr>
                <a:defRPr/>
              </a:pPr>
              <a:t>‹#›</a:t>
            </a:fld>
            <a:endParaRPr lang="en-GB" dirty="0"/>
          </a:p>
        </p:txBody>
      </p:sp>
      <p:sp>
        <p:nvSpPr>
          <p:cNvPr id="8"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13, 2017</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solidFill>
                  <a:schemeClr val="bg1"/>
                </a:solidFill>
                <a:latin typeface="Arial"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200" baseline="0">
                <a:solidFill>
                  <a:schemeClr val="bg1"/>
                </a:solidFill>
              </a:defRPr>
            </a:lvl1pPr>
          </a:lstStyle>
          <a:p>
            <a:r>
              <a:rPr lang="en-US" noProof="0" smtClean="0"/>
              <a:t>Click to edit Master title style</a:t>
            </a:r>
            <a:endParaRPr lang="en-GB"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r>
              <a:rPr lang="en-GB" dirty="0" smtClean="0"/>
              <a:t>UC Davis Summer Tax Institute</a:t>
            </a:r>
            <a:endParaRPr lang="en-GB" dirty="0"/>
          </a:p>
        </p:txBody>
      </p:sp>
      <p:sp>
        <p:nvSpPr>
          <p:cNvPr id="7" name="Slide Number Placeholder 5"/>
          <p:cNvSpPr>
            <a:spLocks noGrp="1"/>
          </p:cNvSpPr>
          <p:nvPr>
            <p:ph type="sldNum" sz="quarter" idx="11"/>
          </p:nvPr>
        </p:nvSpPr>
        <p:spPr/>
        <p:txBody>
          <a:bodyPr/>
          <a:lstStyle>
            <a:lvl1pPr algn="r">
              <a:defRPr sz="1000">
                <a:solidFill>
                  <a:schemeClr val="bg1"/>
                </a:solidFill>
                <a:latin typeface="Arial" pitchFamily="34" charset="0"/>
                <a:cs typeface="Arial" pitchFamily="34" charset="0"/>
              </a:defRPr>
            </a:lvl1pPr>
          </a:lstStyle>
          <a:p>
            <a:pPr>
              <a:defRPr/>
            </a:pPr>
            <a:fld id="{74AC9AB3-AB7F-4D99-AC95-E8E98338D449}" type="slidenum">
              <a:rPr lang="en-GB"/>
              <a:pPr>
                <a:defRPr/>
              </a:pPr>
              <a:t>‹#›</a:t>
            </a:fld>
            <a:endParaRPr lang="en-GB" dirty="0"/>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r>
              <a:rPr lang="en-US" smtClean="0"/>
              <a:t>June 13, 2017</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cxnSp>
        <p:nvCxnSpPr>
          <p:cNvPr id="6" name="Shape 5"/>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200">
                <a:solidFill>
                  <a:schemeClr val="bg1"/>
                </a:solidFill>
              </a:defRPr>
            </a:lvl1pPr>
          </a:lstStyle>
          <a:p>
            <a:r>
              <a:rPr lang="en-US" noProof="0" smtClean="0"/>
              <a:t>Click to edit Master title style</a:t>
            </a:r>
            <a:endParaRPr lang="en-GB"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11" name="TextBox 10"/>
          <p:cNvSpPr txBox="1"/>
          <p:nvPr userDrawn="1"/>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baseline="0" dirty="0">
                <a:solidFill>
                  <a:schemeClr val="bg2"/>
                </a:solidFill>
                <a:latin typeface="Arial" panose="020B0604020202020204" pitchFamily="34" charset="0"/>
                <a:cs typeface="Arial" pitchFamily="34" charset="0"/>
              </a:rPr>
              <a:t>PwC</a:t>
            </a:r>
          </a:p>
        </p:txBody>
      </p:sp>
      <p:sp>
        <p:nvSpPr>
          <p:cNvPr id="12" name="Date Placeholder 5"/>
          <p:cNvSpPr>
            <a:spLocks noGrp="1"/>
          </p:cNvSpPr>
          <p:nvPr>
            <p:ph type="dt" sz="half" idx="16"/>
          </p:nvPr>
        </p:nvSpPr>
        <p:spPr>
          <a:xfrm>
            <a:off x="7086600" y="6324600"/>
            <a:ext cx="1524000" cy="152400"/>
          </a:xfrm>
        </p:spPr>
        <p:txBody>
          <a:bodyPr/>
          <a:lstStyle>
            <a:lvl1pPr>
              <a:defRPr baseline="0">
                <a:solidFill>
                  <a:schemeClr val="bg2"/>
                </a:solidFill>
                <a:latin typeface="Arial" panose="020B0604020202020204" pitchFamily="34" charset="0"/>
              </a:defRPr>
            </a:lvl1pPr>
          </a:lstStyle>
          <a:p>
            <a:pPr>
              <a:defRPr/>
            </a:pPr>
            <a:r>
              <a:rPr lang="en-US" smtClean="0"/>
              <a:t>June 13, 2017</a:t>
            </a:r>
            <a:endParaRPr lang="en-GB" dirty="0"/>
          </a:p>
        </p:txBody>
      </p:sp>
      <p:sp>
        <p:nvSpPr>
          <p:cNvPr id="13" name="Footer Placeholder 6"/>
          <p:cNvSpPr>
            <a:spLocks noGrp="1"/>
          </p:cNvSpPr>
          <p:nvPr>
            <p:ph type="ftr" sz="quarter" idx="17"/>
          </p:nvPr>
        </p:nvSpPr>
        <p:spPr>
          <a:xfrm>
            <a:off x="530225" y="6324600"/>
            <a:ext cx="5260975" cy="150813"/>
          </a:xfrm>
        </p:spPr>
        <p:txBody>
          <a:bodyPr/>
          <a:lstStyle>
            <a:lvl1pPr>
              <a:defRPr baseline="0">
                <a:solidFill>
                  <a:schemeClr val="bg2"/>
                </a:solidFill>
                <a:latin typeface="Arial" panose="020B0604020202020204" pitchFamily="34" charset="0"/>
              </a:defRPr>
            </a:lvl1pPr>
          </a:lstStyle>
          <a:p>
            <a:pPr>
              <a:defRPr/>
            </a:pPr>
            <a:r>
              <a:rPr lang="en-GB" smtClean="0"/>
              <a:t>UC Davis Summer Tax Institute</a:t>
            </a:r>
            <a:endParaRPr lang="en-GB" dirty="0"/>
          </a:p>
        </p:txBody>
      </p:sp>
      <p:sp>
        <p:nvSpPr>
          <p:cNvPr id="14" name="Slide Number Placeholder 7"/>
          <p:cNvSpPr>
            <a:spLocks noGrp="1"/>
          </p:cNvSpPr>
          <p:nvPr>
            <p:ph type="sldNum" sz="quarter" idx="18"/>
          </p:nvPr>
        </p:nvSpPr>
        <p:spPr>
          <a:xfrm>
            <a:off x="7086600" y="6477000"/>
            <a:ext cx="1527175" cy="152400"/>
          </a:xfrm>
        </p:spPr>
        <p:txBody>
          <a:bodyPr/>
          <a:lstStyle>
            <a:lvl1pPr>
              <a:defRPr baseline="0">
                <a:solidFill>
                  <a:schemeClr val="bg2"/>
                </a:solidFill>
                <a:latin typeface="Arial" panose="020B0604020202020204" pitchFamily="34" charset="0"/>
              </a:defRPr>
            </a:lvl1pPr>
          </a:lstStyle>
          <a:p>
            <a:pPr>
              <a:defRPr/>
            </a:pPr>
            <a:fld id="{6B22BB8E-5BF0-42CE-A011-AD609F148EE5}" type="slidenum">
              <a:rPr lang="en-GB" smtClean="0"/>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grpSp>
        <p:nvGrpSpPr>
          <p:cNvPr id="5" name="Group 73"/>
          <p:cNvGrpSpPr>
            <a:grpSpLocks/>
          </p:cNvGrpSpPr>
          <p:nvPr/>
        </p:nvGrpSpPr>
        <p:grpSpPr bwMode="auto">
          <a:xfrm>
            <a:off x="1752600" y="5791200"/>
            <a:ext cx="446088" cy="381000"/>
            <a:chOff x="1905000" y="5715000"/>
            <a:chExt cx="445770" cy="381000"/>
          </a:xfrm>
        </p:grpSpPr>
        <p:sp>
          <p:nvSpPr>
            <p:cNvPr id="6" name="Rectangle 25"/>
            <p:cNvSpPr>
              <a:spLocks noChangeArrowheads="1"/>
            </p:cNvSpPr>
            <p:nvPr userDrawn="1"/>
          </p:nvSpPr>
          <p:spPr bwMode="gray">
            <a:xfrm>
              <a:off x="2293661" y="5988050"/>
              <a:ext cx="57109" cy="107950"/>
            </a:xfrm>
            <a:prstGeom prst="rect">
              <a:avLst/>
            </a:prstGeom>
            <a:solidFill>
              <a:srgbClr val="F445F6"/>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7" name="Rectangle 26"/>
            <p:cNvSpPr>
              <a:spLocks noChangeArrowheads="1"/>
            </p:cNvSpPr>
            <p:nvPr userDrawn="1"/>
          </p:nvSpPr>
          <p:spPr bwMode="gray">
            <a:xfrm>
              <a:off x="2131851" y="5757863"/>
              <a:ext cx="44418" cy="66675"/>
            </a:xfrm>
            <a:prstGeom prst="rect">
              <a:avLst/>
            </a:prstGeom>
            <a:solidFill>
              <a:srgbClr val="F6B67F"/>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8" name="Rectangle 27"/>
            <p:cNvSpPr>
              <a:spLocks noChangeArrowheads="1"/>
            </p:cNvSpPr>
            <p:nvPr userDrawn="1"/>
          </p:nvSpPr>
          <p:spPr bwMode="gray">
            <a:xfrm>
              <a:off x="1905000" y="5715000"/>
              <a:ext cx="226851" cy="42863"/>
            </a:xfrm>
            <a:prstGeom prst="rect">
              <a:avLst/>
            </a:prstGeom>
            <a:solidFill>
              <a:srgbClr val="F48F1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9" name="Rectangle 28"/>
            <p:cNvSpPr>
              <a:spLocks noChangeArrowheads="1"/>
            </p:cNvSpPr>
            <p:nvPr userDrawn="1"/>
          </p:nvSpPr>
          <p:spPr bwMode="gray">
            <a:xfrm>
              <a:off x="1905000" y="5757863"/>
              <a:ext cx="226851" cy="66675"/>
            </a:xfrm>
            <a:prstGeom prst="rect">
              <a:avLst/>
            </a:prstGeom>
            <a:solidFill>
              <a:srgbClr val="EB660B"/>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Rectangle 29"/>
            <p:cNvSpPr>
              <a:spLocks noChangeArrowheads="1"/>
            </p:cNvSpPr>
            <p:nvPr userDrawn="1"/>
          </p:nvSpPr>
          <p:spPr bwMode="gray">
            <a:xfrm>
              <a:off x="2176269" y="5824538"/>
              <a:ext cx="117391" cy="163512"/>
            </a:xfrm>
            <a:prstGeom prst="rect">
              <a:avLst/>
            </a:prstGeom>
            <a:solidFill>
              <a:srgbClr val="F3BF09"/>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1" name="Rectangle 30"/>
            <p:cNvSpPr>
              <a:spLocks noChangeArrowheads="1"/>
            </p:cNvSpPr>
            <p:nvPr userDrawn="1"/>
          </p:nvSpPr>
          <p:spPr bwMode="gray">
            <a:xfrm>
              <a:off x="2176269" y="5988050"/>
              <a:ext cx="117391" cy="107950"/>
            </a:xfrm>
            <a:prstGeom prst="rect">
              <a:avLst/>
            </a:prstGeom>
            <a:solidFill>
              <a:srgbClr val="E93409"/>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2" name="Rectangle 31"/>
            <p:cNvSpPr>
              <a:spLocks noChangeArrowheads="1"/>
            </p:cNvSpPr>
            <p:nvPr userDrawn="1"/>
          </p:nvSpPr>
          <p:spPr bwMode="gray">
            <a:xfrm>
              <a:off x="2131851" y="5824538"/>
              <a:ext cx="44418" cy="163512"/>
            </a:xfrm>
            <a:prstGeom prst="rect">
              <a:avLst/>
            </a:prstGeom>
            <a:solidFill>
              <a:srgbClr val="EA880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3" name="Rectangle 32"/>
            <p:cNvSpPr>
              <a:spLocks noChangeArrowheads="1"/>
            </p:cNvSpPr>
            <p:nvPr userDrawn="1"/>
          </p:nvSpPr>
          <p:spPr bwMode="gray">
            <a:xfrm>
              <a:off x="2131851" y="5988050"/>
              <a:ext cx="44418" cy="107950"/>
            </a:xfrm>
            <a:prstGeom prst="rect">
              <a:avLst/>
            </a:prstGeom>
            <a:solidFill>
              <a:srgbClr val="E0250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4" name="Freeform 33"/>
            <p:cNvSpPr>
              <a:spLocks/>
            </p:cNvSpPr>
            <p:nvPr userDrawn="1"/>
          </p:nvSpPr>
          <p:spPr bwMode="gray">
            <a:xfrm>
              <a:off x="1905000" y="5824538"/>
              <a:ext cx="226851" cy="163512"/>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5" name="Rectangle 34"/>
            <p:cNvSpPr>
              <a:spLocks noChangeArrowheads="1"/>
            </p:cNvSpPr>
            <p:nvPr userDrawn="1"/>
          </p:nvSpPr>
          <p:spPr bwMode="gray">
            <a:xfrm>
              <a:off x="2046187" y="5988050"/>
              <a:ext cx="85664" cy="107950"/>
            </a:xfrm>
            <a:prstGeom prst="rect">
              <a:avLst/>
            </a:prstGeom>
            <a:solidFill>
              <a:srgbClr val="D614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6" name="Rectangle 35"/>
            <p:cNvSpPr>
              <a:spLocks noChangeArrowheads="1"/>
            </p:cNvSpPr>
            <p:nvPr userDrawn="1"/>
          </p:nvSpPr>
          <p:spPr bwMode="gray">
            <a:xfrm>
              <a:off x="1905000" y="5934075"/>
              <a:ext cx="141187" cy="53975"/>
            </a:xfrm>
            <a:prstGeom prst="rect">
              <a:avLst/>
            </a:prstGeom>
            <a:solidFill>
              <a:srgbClr val="C93C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7" name="Rectangle 36"/>
            <p:cNvSpPr>
              <a:spLocks noChangeArrowheads="1"/>
            </p:cNvSpPr>
            <p:nvPr userDrawn="1"/>
          </p:nvSpPr>
          <p:spPr bwMode="gray">
            <a:xfrm>
              <a:off x="1905000" y="5988050"/>
              <a:ext cx="141187" cy="107950"/>
            </a:xfrm>
            <a:prstGeom prst="rect">
              <a:avLst/>
            </a:prstGeom>
            <a:solidFill>
              <a:srgbClr val="C010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8" name="Rectangle 25"/>
            <p:cNvSpPr>
              <a:spLocks noChangeArrowheads="1"/>
            </p:cNvSpPr>
            <p:nvPr/>
          </p:nvSpPr>
          <p:spPr bwMode="gray">
            <a:xfrm>
              <a:off x="2293661" y="5988050"/>
              <a:ext cx="57109" cy="107950"/>
            </a:xfrm>
            <a:prstGeom prst="rect">
              <a:avLst/>
            </a:prstGeom>
            <a:solidFill>
              <a:srgbClr val="F445F6"/>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9" name="Rectangle 26"/>
            <p:cNvSpPr>
              <a:spLocks noChangeArrowheads="1"/>
            </p:cNvSpPr>
            <p:nvPr/>
          </p:nvSpPr>
          <p:spPr bwMode="gray">
            <a:xfrm>
              <a:off x="2131851" y="5757863"/>
              <a:ext cx="44418" cy="66675"/>
            </a:xfrm>
            <a:prstGeom prst="rect">
              <a:avLst/>
            </a:prstGeom>
            <a:solidFill>
              <a:srgbClr val="F6B67F"/>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0" name="Rectangle 27"/>
            <p:cNvSpPr>
              <a:spLocks noChangeArrowheads="1"/>
            </p:cNvSpPr>
            <p:nvPr/>
          </p:nvSpPr>
          <p:spPr bwMode="gray">
            <a:xfrm>
              <a:off x="1905000" y="5715000"/>
              <a:ext cx="226851" cy="42863"/>
            </a:xfrm>
            <a:prstGeom prst="rect">
              <a:avLst/>
            </a:prstGeom>
            <a:solidFill>
              <a:srgbClr val="F48F1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1" name="Rectangle 28"/>
            <p:cNvSpPr>
              <a:spLocks noChangeArrowheads="1"/>
            </p:cNvSpPr>
            <p:nvPr/>
          </p:nvSpPr>
          <p:spPr bwMode="gray">
            <a:xfrm>
              <a:off x="1905000" y="5757863"/>
              <a:ext cx="226851" cy="66675"/>
            </a:xfrm>
            <a:prstGeom prst="rect">
              <a:avLst/>
            </a:prstGeom>
            <a:solidFill>
              <a:srgbClr val="EB660B"/>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2" name="Rectangle 29"/>
            <p:cNvSpPr>
              <a:spLocks noChangeArrowheads="1"/>
            </p:cNvSpPr>
            <p:nvPr/>
          </p:nvSpPr>
          <p:spPr bwMode="gray">
            <a:xfrm>
              <a:off x="2176269" y="5824538"/>
              <a:ext cx="117391" cy="163512"/>
            </a:xfrm>
            <a:prstGeom prst="rect">
              <a:avLst/>
            </a:prstGeom>
            <a:solidFill>
              <a:srgbClr val="F3BF09"/>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3" name="Rectangle 30"/>
            <p:cNvSpPr>
              <a:spLocks noChangeArrowheads="1"/>
            </p:cNvSpPr>
            <p:nvPr/>
          </p:nvSpPr>
          <p:spPr bwMode="gray">
            <a:xfrm>
              <a:off x="2176269" y="5988050"/>
              <a:ext cx="117391" cy="107950"/>
            </a:xfrm>
            <a:prstGeom prst="rect">
              <a:avLst/>
            </a:prstGeom>
            <a:solidFill>
              <a:srgbClr val="E93409"/>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4" name="Rectangle 31"/>
            <p:cNvSpPr>
              <a:spLocks noChangeArrowheads="1"/>
            </p:cNvSpPr>
            <p:nvPr/>
          </p:nvSpPr>
          <p:spPr bwMode="gray">
            <a:xfrm>
              <a:off x="2131851" y="5824538"/>
              <a:ext cx="44418" cy="163512"/>
            </a:xfrm>
            <a:prstGeom prst="rect">
              <a:avLst/>
            </a:prstGeom>
            <a:solidFill>
              <a:srgbClr val="EA880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5" name="Rectangle 32"/>
            <p:cNvSpPr>
              <a:spLocks noChangeArrowheads="1"/>
            </p:cNvSpPr>
            <p:nvPr/>
          </p:nvSpPr>
          <p:spPr bwMode="gray">
            <a:xfrm>
              <a:off x="2131851" y="5988050"/>
              <a:ext cx="44418" cy="107950"/>
            </a:xfrm>
            <a:prstGeom prst="rect">
              <a:avLst/>
            </a:prstGeom>
            <a:solidFill>
              <a:srgbClr val="E0250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6" name="Freeform 33"/>
            <p:cNvSpPr>
              <a:spLocks/>
            </p:cNvSpPr>
            <p:nvPr/>
          </p:nvSpPr>
          <p:spPr bwMode="gray">
            <a:xfrm>
              <a:off x="1905000" y="5824538"/>
              <a:ext cx="226851" cy="163512"/>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27" name="Rectangle 34"/>
            <p:cNvSpPr>
              <a:spLocks noChangeArrowheads="1"/>
            </p:cNvSpPr>
            <p:nvPr/>
          </p:nvSpPr>
          <p:spPr bwMode="gray">
            <a:xfrm>
              <a:off x="2046187" y="5988050"/>
              <a:ext cx="85664" cy="107950"/>
            </a:xfrm>
            <a:prstGeom prst="rect">
              <a:avLst/>
            </a:prstGeom>
            <a:solidFill>
              <a:srgbClr val="D614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8" name="Rectangle 35"/>
            <p:cNvSpPr>
              <a:spLocks noChangeArrowheads="1"/>
            </p:cNvSpPr>
            <p:nvPr/>
          </p:nvSpPr>
          <p:spPr bwMode="gray">
            <a:xfrm>
              <a:off x="1905000" y="5934075"/>
              <a:ext cx="141187" cy="53975"/>
            </a:xfrm>
            <a:prstGeom prst="rect">
              <a:avLst/>
            </a:prstGeom>
            <a:solidFill>
              <a:srgbClr val="C93C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29" name="Rectangle 36"/>
            <p:cNvSpPr>
              <a:spLocks noChangeArrowheads="1"/>
            </p:cNvSpPr>
            <p:nvPr/>
          </p:nvSpPr>
          <p:spPr bwMode="gray">
            <a:xfrm>
              <a:off x="1905000" y="5988050"/>
              <a:ext cx="141187" cy="107950"/>
            </a:xfrm>
            <a:prstGeom prst="rect">
              <a:avLst/>
            </a:prstGeom>
            <a:solidFill>
              <a:srgbClr val="C010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grpSp>
      <p:grpSp>
        <p:nvGrpSpPr>
          <p:cNvPr id="30" name="Group 42"/>
          <p:cNvGrpSpPr>
            <a:grpSpLocks/>
          </p:cNvGrpSpPr>
          <p:nvPr/>
        </p:nvGrpSpPr>
        <p:grpSpPr bwMode="auto">
          <a:xfrm>
            <a:off x="984250" y="6172200"/>
            <a:ext cx="914400" cy="463550"/>
            <a:chOff x="984728" y="6172200"/>
            <a:chExt cx="914400" cy="463014"/>
          </a:xfrm>
        </p:grpSpPr>
        <p:sp>
          <p:nvSpPr>
            <p:cNvPr id="31" name="Rectangle 37"/>
            <p:cNvSpPr>
              <a:spLocks noChangeArrowheads="1"/>
            </p:cNvSpPr>
            <p:nvPr userDrawn="1"/>
          </p:nvSpPr>
          <p:spPr bwMode="black">
            <a:xfrm>
              <a:off x="1524478" y="6172200"/>
              <a:ext cx="228600" cy="45985"/>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32" name="Freeform 7"/>
            <p:cNvSpPr>
              <a:spLocks noEditPoints="1"/>
            </p:cNvSpPr>
            <p:nvPr userDrawn="1"/>
          </p:nvSpPr>
          <p:spPr bwMode="black">
            <a:xfrm>
              <a:off x="984728" y="6291125"/>
              <a:ext cx="914400" cy="34408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cxnSp>
        <p:nvCxnSpPr>
          <p:cNvPr id="33" name="Shape 32"/>
          <p:cNvCxnSpPr/>
          <p:nvPr/>
        </p:nvCxnSpPr>
        <p:spPr>
          <a:xfrm rot="5400000" flipH="1" flipV="1">
            <a:off x="5095875" y="-2733675"/>
            <a:ext cx="152400" cy="683895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p:nvPr>
        </p:nvSpPr>
        <p:spPr bwMode="black">
          <a:xfrm>
            <a:off x="1895475" y="838200"/>
            <a:ext cx="5343525" cy="914400"/>
          </a:xfrm>
        </p:spPr>
        <p:txBody>
          <a:bodyPr>
            <a:noAutofit/>
          </a:bodyPr>
          <a:lstStyle>
            <a:lvl1pPr>
              <a:lnSpc>
                <a:spcPct val="90000"/>
              </a:lnSpc>
              <a:defRPr sz="3200" b="1" i="1" baseline="0">
                <a:solidFill>
                  <a:schemeClr val="tx1"/>
                </a:solidFill>
              </a:defRPr>
            </a:lvl1pPr>
          </a:lstStyle>
          <a:p>
            <a:r>
              <a:rPr lang="en-US" noProof="0" smtClean="0"/>
              <a:t>Click to edit Master title style</a:t>
            </a:r>
            <a:endParaRPr lang="en-GB" noProof="0" dirty="0"/>
          </a:p>
        </p:txBody>
      </p:sp>
      <p:sp>
        <p:nvSpPr>
          <p:cNvPr id="143" name="Subtitle 2"/>
          <p:cNvSpPr>
            <a:spLocks noGrp="1"/>
          </p:cNvSpPr>
          <p:nvPr>
            <p:ph type="subTitle" idx="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144" name="Text Placeholder 31"/>
          <p:cNvSpPr>
            <a:spLocks noGrp="1"/>
          </p:cNvSpPr>
          <p:nvPr>
            <p:ph type="body" sz="quarter" idx="10"/>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6" name="Group 19"/>
          <p:cNvGrpSpPr>
            <a:grpSpLocks/>
          </p:cNvGrpSpPr>
          <p:nvPr/>
        </p:nvGrpSpPr>
        <p:grpSpPr bwMode="auto">
          <a:xfrm>
            <a:off x="984250" y="0"/>
            <a:ext cx="8159750" cy="6635750"/>
            <a:chOff x="984728" y="0"/>
            <a:chExt cx="8159272" cy="6635214"/>
          </a:xfrm>
        </p:grpSpPr>
        <p:sp>
          <p:nvSpPr>
            <p:cNvPr id="7"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8"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9"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1"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2" name="Rectangle 11"/>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3"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4" name="Freeform 7"/>
            <p:cNvSpPr>
              <a:spLocks noEditPoints="1"/>
            </p:cNvSpPr>
            <p:nvPr userDrawn="1"/>
          </p:nvSpPr>
          <p:spPr bwMode="black">
            <a:xfrm>
              <a:off x="984728" y="6290755"/>
              <a:ext cx="914346" cy="34445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grpSp>
        <p:nvGrpSpPr>
          <p:cNvPr id="15" name="Group 31"/>
          <p:cNvGrpSpPr>
            <a:grpSpLocks/>
          </p:cNvGrpSpPr>
          <p:nvPr/>
        </p:nvGrpSpPr>
        <p:grpSpPr bwMode="auto">
          <a:xfrm>
            <a:off x="488950" y="2901950"/>
            <a:ext cx="1209675" cy="150813"/>
            <a:chOff x="489087" y="2521685"/>
            <a:chExt cx="1209752" cy="151219"/>
          </a:xfrm>
        </p:grpSpPr>
        <p:cxnSp>
          <p:nvCxnSpPr>
            <p:cNvPr id="16" name="Straight Connector 15"/>
            <p:cNvCxnSpPr/>
            <p:nvPr userDrawn="1"/>
          </p:nvCxnSpPr>
          <p:spPr>
            <a:xfrm rot="10800000">
              <a:off x="489087" y="2521685"/>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413477"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8" name="Freeform 7"/>
          <p:cNvSpPr>
            <a:spLocks noEditPoints="1"/>
          </p:cNvSpPr>
          <p:nvPr/>
        </p:nvSpPr>
        <p:spPr bwMode="black">
          <a:xfrm>
            <a:off x="984250" y="6291263"/>
            <a:ext cx="914400" cy="34448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9" name="Rectangle 37"/>
          <p:cNvSpPr>
            <a:spLocks noChangeArrowheads="1"/>
          </p:cNvSpPr>
          <p:nvPr/>
        </p:nvSpPr>
        <p:spPr bwMode="black">
          <a:xfrm>
            <a:off x="1524000" y="6172200"/>
            <a:ext cx="228600" cy="46038"/>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31" name="Picture Placeholder 76"/>
          <p:cNvSpPr>
            <a:spLocks noGrp="1"/>
          </p:cNvSpPr>
          <p:nvPr>
            <p:ph type="pic" sz="quarter" idx="13"/>
          </p:nvPr>
        </p:nvSpPr>
        <p:spPr>
          <a:xfrm>
            <a:off x="609601" y="3048000"/>
            <a:ext cx="914400" cy="762000"/>
          </a:xfrm>
        </p:spPr>
        <p:txBody>
          <a:bodyPr rtlCol="0">
            <a:noAutofit/>
          </a:bodyPr>
          <a:lstStyle>
            <a:lvl1pPr>
              <a:defRPr sz="1400"/>
            </a:lvl1pPr>
          </a:lstStyle>
          <a:p>
            <a:pPr lvl="0"/>
            <a:r>
              <a:rPr lang="en-US" noProof="0" dirty="0" smtClean="0"/>
              <a:t>Click icon to add picture</a:t>
            </a:r>
            <a:endParaRPr lang="en-GB" noProof="0" dirty="0"/>
          </a:p>
        </p:txBody>
      </p:sp>
      <p:sp>
        <p:nvSpPr>
          <p:cNvPr id="4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a:p>
        </p:txBody>
      </p:sp>
      <p:sp>
        <p:nvSpPr>
          <p:cNvPr id="46"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47"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6" name="Group 25"/>
          <p:cNvGrpSpPr>
            <a:grpSpLocks/>
          </p:cNvGrpSpPr>
          <p:nvPr/>
        </p:nvGrpSpPr>
        <p:grpSpPr bwMode="auto">
          <a:xfrm>
            <a:off x="984250" y="0"/>
            <a:ext cx="8159750" cy="6635750"/>
            <a:chOff x="984728" y="0"/>
            <a:chExt cx="8159272" cy="6635214"/>
          </a:xfrm>
        </p:grpSpPr>
        <p:sp>
          <p:nvSpPr>
            <p:cNvPr id="7" name="Rectangle 158"/>
            <p:cNvSpPr>
              <a:spLocks noChangeArrowheads="1"/>
            </p:cNvSpPr>
            <p:nvPr userDrawn="1"/>
          </p:nvSpPr>
          <p:spPr bwMode="gray">
            <a:xfrm>
              <a:off x="1753033" y="685745"/>
              <a:ext cx="5638470" cy="2209622"/>
            </a:xfrm>
            <a:prstGeom prst="rect">
              <a:avLst/>
            </a:prstGeom>
            <a:solidFill>
              <a:srgbClr val="D74021"/>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8" name="Rectangle 159"/>
            <p:cNvSpPr>
              <a:spLocks noChangeArrowheads="1"/>
            </p:cNvSpPr>
            <p:nvPr userDrawn="1"/>
          </p:nvSpPr>
          <p:spPr bwMode="gray">
            <a:xfrm>
              <a:off x="8077262" y="2895366"/>
              <a:ext cx="619089" cy="3276335"/>
            </a:xfrm>
            <a:prstGeom prst="rect">
              <a:avLst/>
            </a:prstGeom>
            <a:solidFill>
              <a:srgbClr val="E88C14"/>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9" name="Rectangle 153"/>
            <p:cNvSpPr>
              <a:spLocks noChangeArrowheads="1"/>
            </p:cNvSpPr>
            <p:nvPr/>
          </p:nvSpPr>
          <p:spPr bwMode="gray">
            <a:xfrm>
              <a:off x="8686827" y="2895366"/>
              <a:ext cx="457173" cy="3276335"/>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Rectangle 156"/>
            <p:cNvSpPr>
              <a:spLocks noChangeArrowheads="1"/>
            </p:cNvSpPr>
            <p:nvPr userDrawn="1"/>
          </p:nvSpPr>
          <p:spPr bwMode="gray">
            <a:xfrm>
              <a:off x="1753033" y="0"/>
              <a:ext cx="5638470" cy="685745"/>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1" name="Rectangle 160"/>
            <p:cNvSpPr>
              <a:spLocks noChangeArrowheads="1"/>
            </p:cNvSpPr>
            <p:nvPr userDrawn="1"/>
          </p:nvSpPr>
          <p:spPr bwMode="gray">
            <a:xfrm>
              <a:off x="7391503" y="2895366"/>
              <a:ext cx="685760" cy="3276335"/>
            </a:xfrm>
            <a:prstGeom prst="rect">
              <a:avLst/>
            </a:prstGeom>
            <a:solidFill>
              <a:srgbClr val="D1390D"/>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2" name="Rectangle 11"/>
            <p:cNvSpPr/>
            <p:nvPr userDrawn="1"/>
          </p:nvSpPr>
          <p:spPr bwMode="gray">
            <a:xfrm>
              <a:off x="1753033" y="2895366"/>
              <a:ext cx="5638470" cy="3276335"/>
            </a:xfrm>
            <a:prstGeom prst="rect">
              <a:avLst/>
            </a:prstGeom>
            <a:solidFill>
              <a:srgbClr val="C22303"/>
            </a:solidFill>
            <a:ln w="0">
              <a:noFill/>
              <a:prstDash val="solid"/>
              <a:round/>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3" name="Rectangle 155"/>
            <p:cNvSpPr>
              <a:spLocks noChangeArrowheads="1"/>
            </p:cNvSpPr>
            <p:nvPr userDrawn="1"/>
          </p:nvSpPr>
          <p:spPr bwMode="gray">
            <a:xfrm>
              <a:off x="7391503" y="685745"/>
              <a:ext cx="685760" cy="2209622"/>
            </a:xfrm>
            <a:prstGeom prst="rect">
              <a:avLst/>
            </a:prstGeom>
            <a:solidFill>
              <a:srgbClr val="E669A2"/>
            </a:solidFill>
            <a:ln w="0">
              <a:noFill/>
              <a:prstDash val="solid"/>
              <a:miter lim="800000"/>
              <a:headEnd/>
              <a:tailEnd/>
            </a:ln>
          </p:spPr>
          <p:txBody>
            <a:bodyPr lIns="0" tIns="0" rIns="0" bIns="0"/>
            <a:lstStyle/>
            <a:p>
              <a:pPr fontAlgn="auto">
                <a:spcBef>
                  <a:spcPts val="0"/>
                </a:spcBef>
                <a:spcAft>
                  <a:spcPts val="0"/>
                </a:spcAft>
                <a:defRPr/>
              </a:pPr>
              <a:endParaRPr lang="en-GB" dirty="0">
                <a:latin typeface="+mn-lt"/>
                <a:cs typeface="+mn-cs"/>
              </a:endParaRPr>
            </a:p>
          </p:txBody>
        </p:sp>
        <p:sp>
          <p:nvSpPr>
            <p:cNvPr id="14" name="Freeform 7"/>
            <p:cNvSpPr>
              <a:spLocks noEditPoints="1"/>
            </p:cNvSpPr>
            <p:nvPr userDrawn="1"/>
          </p:nvSpPr>
          <p:spPr bwMode="black">
            <a:xfrm>
              <a:off x="984728" y="6290755"/>
              <a:ext cx="914346" cy="34445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sp>
        <p:nvSpPr>
          <p:cNvPr id="15" name="Freeform 7"/>
          <p:cNvSpPr>
            <a:spLocks noEditPoints="1"/>
          </p:cNvSpPr>
          <p:nvPr/>
        </p:nvSpPr>
        <p:spPr bwMode="black">
          <a:xfrm>
            <a:off x="984250" y="6291263"/>
            <a:ext cx="914400" cy="344487"/>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6" name="Rectangle 37"/>
          <p:cNvSpPr>
            <a:spLocks noChangeArrowheads="1"/>
          </p:cNvSpPr>
          <p:nvPr/>
        </p:nvSpPr>
        <p:spPr bwMode="black">
          <a:xfrm>
            <a:off x="1524000" y="6172200"/>
            <a:ext cx="228600" cy="46038"/>
          </a:xfrm>
          <a:prstGeom prst="rect">
            <a:avLst/>
          </a:prstGeom>
          <a:solidFill>
            <a:srgbClr val="A10000"/>
          </a:solidFill>
          <a:ln w="0">
            <a:solidFill>
              <a:srgbClr val="A10000"/>
            </a:solid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54"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55"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56"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
        <p:nvSpPr>
          <p:cNvPr id="17" name="Picture Placeholder 76"/>
          <p:cNvSpPr>
            <a:spLocks noGrp="1"/>
          </p:cNvSpPr>
          <p:nvPr>
            <p:ph type="pic" sz="quarter" idx="13"/>
          </p:nvPr>
        </p:nvSpPr>
        <p:spPr>
          <a:xfrm>
            <a:off x="1752600" y="2895600"/>
            <a:ext cx="6324600" cy="3276600"/>
          </a:xfrm>
        </p:spPr>
        <p:txBody>
          <a:bodyPr rtlCol="0">
            <a:noAutofit/>
          </a:bodyPr>
          <a:lstStyle>
            <a:lvl1pPr>
              <a:defRPr sz="1400"/>
            </a:lvl1pPr>
          </a:lstStyle>
          <a:p>
            <a:pPr lvl="0"/>
            <a:r>
              <a:rPr lang="en-US" noProof="0" dirty="0" smtClean="0"/>
              <a:t>Click icon to add picture</a:t>
            </a:r>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baseline="0" dirty="0">
                <a:latin typeface="Arial" panose="020B0604020202020204" pitchFamily="34" charset="0"/>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Content Placeholder 26"/>
          <p:cNvSpPr>
            <a:spLocks noGrp="1"/>
          </p:cNvSpPr>
          <p:nvPr>
            <p:ph sz="quarter" idx="15"/>
          </p:nvPr>
        </p:nvSpPr>
        <p:spPr>
          <a:xfrm>
            <a:off x="533400" y="1752600"/>
            <a:ext cx="8077200" cy="4419600"/>
          </a:xfrm>
        </p:spPr>
        <p:txBody>
          <a:bodyPr/>
          <a:lstStyle>
            <a:lvl1pPr>
              <a:defRPr sz="1800" baseline="0"/>
            </a:lvl1pPr>
            <a:lvl2pPr>
              <a:defRPr sz="1800"/>
            </a:lvl2pPr>
            <a:lvl3pPr>
              <a:defRPr sz="1800"/>
            </a:lvl3pPr>
            <a:lvl4pPr>
              <a:defRPr sz="1800"/>
            </a:lvl4pPr>
            <a:lvl5pPr>
              <a:defRPr sz="18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6"/>
          </p:nvPr>
        </p:nvSpPr>
        <p:spPr/>
        <p:txBody>
          <a:bodyPr/>
          <a:lstStyle>
            <a:lvl1pPr>
              <a:defRPr baseline="0">
                <a:latin typeface="Arial" panose="020B0604020202020204" pitchFamily="34" charset="0"/>
              </a:defRPr>
            </a:lvl1pPr>
          </a:lstStyle>
          <a:p>
            <a:pPr>
              <a:defRPr/>
            </a:pPr>
            <a:r>
              <a:rPr lang="en-US" smtClean="0"/>
              <a:t>June 13, 2017</a:t>
            </a:r>
            <a:endParaRPr lang="en-GB" dirty="0"/>
          </a:p>
        </p:txBody>
      </p:sp>
      <p:sp>
        <p:nvSpPr>
          <p:cNvPr id="7" name="Footer Placeholder 6"/>
          <p:cNvSpPr>
            <a:spLocks noGrp="1"/>
          </p:cNvSpPr>
          <p:nvPr>
            <p:ph type="ftr" sz="quarter" idx="17"/>
          </p:nvPr>
        </p:nvSpPr>
        <p:spPr/>
        <p:txBody>
          <a:bodyPr/>
          <a:lstStyle>
            <a:lvl1pPr>
              <a:defRPr baseline="0">
                <a:latin typeface="Arial" panose="020B0604020202020204" pitchFamily="34" charset="0"/>
              </a:defRPr>
            </a:lvl1pPr>
          </a:lstStyle>
          <a:p>
            <a:pPr>
              <a:defRPr/>
            </a:pPr>
            <a:r>
              <a:rPr lang="en-GB" smtClean="0"/>
              <a:t>UC Davis Summer Tax Institute</a:t>
            </a:r>
            <a:endParaRPr lang="en-GB" dirty="0"/>
          </a:p>
        </p:txBody>
      </p:sp>
      <p:sp>
        <p:nvSpPr>
          <p:cNvPr id="8" name="Slide Number Placeholder 7"/>
          <p:cNvSpPr>
            <a:spLocks noGrp="1"/>
          </p:cNvSpPr>
          <p:nvPr>
            <p:ph type="sldNum" sz="quarter" idx="18"/>
          </p:nvPr>
        </p:nvSpPr>
        <p:spPr/>
        <p:txBody>
          <a:bodyPr/>
          <a:lstStyle>
            <a:lvl1pPr>
              <a:defRPr baseline="0">
                <a:latin typeface="Arial" panose="020B0604020202020204" pitchFamily="34" charset="0"/>
              </a:defRPr>
            </a:lvl1pPr>
          </a:lstStyle>
          <a:p>
            <a:pPr>
              <a:defRPr/>
            </a:pPr>
            <a:fld id="{6B22BB8E-5BF0-42CE-A011-AD609F148EE5}" type="slidenum">
              <a:rPr lang="en-GB" smtClean="0"/>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5" name="Rectangle 649"/>
          <p:cNvSpPr>
            <a:spLocks noChangeArrowheads="1"/>
          </p:cNvSpPr>
          <p:nvPr/>
        </p:nvSpPr>
        <p:spPr bwMode="gray">
          <a:xfrm>
            <a:off x="7391400" y="685800"/>
            <a:ext cx="1752600" cy="5486400"/>
          </a:xfrm>
          <a:prstGeom prst="rect">
            <a:avLst/>
          </a:prstGeom>
          <a:solidFill>
            <a:schemeClr val="tx2">
              <a:lumMod val="40000"/>
              <a:lumOff val="60000"/>
            </a:schemeClr>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6"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7"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grpSp>
        <p:nvGrpSpPr>
          <p:cNvPr id="8" name="Group 60"/>
          <p:cNvGrpSpPr>
            <a:grpSpLocks/>
          </p:cNvGrpSpPr>
          <p:nvPr/>
        </p:nvGrpSpPr>
        <p:grpSpPr bwMode="auto">
          <a:xfrm>
            <a:off x="984250" y="6172200"/>
            <a:ext cx="914400" cy="463550"/>
            <a:chOff x="984728" y="6172200"/>
            <a:chExt cx="914400" cy="463014"/>
          </a:xfrm>
        </p:grpSpPr>
        <p:sp>
          <p:nvSpPr>
            <p:cNvPr id="9" name="Rectangle 37"/>
            <p:cNvSpPr>
              <a:spLocks noChangeArrowheads="1"/>
            </p:cNvSpPr>
            <p:nvPr userDrawn="1"/>
          </p:nvSpPr>
          <p:spPr bwMode="black">
            <a:xfrm>
              <a:off x="1524478" y="6172200"/>
              <a:ext cx="228600" cy="45985"/>
            </a:xfrm>
            <a:prstGeom prst="rect">
              <a:avLst/>
            </a:prstGeom>
            <a:solidFill>
              <a:schemeClr val="tx2"/>
            </a:solidFill>
            <a:ln w="0">
              <a:solidFill>
                <a:schemeClr val="tx2"/>
              </a:solid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Freeform 7"/>
            <p:cNvSpPr>
              <a:spLocks noEditPoints="1"/>
            </p:cNvSpPr>
            <p:nvPr userDrawn="1"/>
          </p:nvSpPr>
          <p:spPr bwMode="black">
            <a:xfrm>
              <a:off x="984728" y="6291125"/>
              <a:ext cx="914400" cy="344089"/>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sp>
        <p:nvSpPr>
          <p:cNvPr id="50"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en-US" noProof="0" smtClean="0"/>
              <a:t>Click to edit Master title style</a:t>
            </a:r>
            <a:endParaRPr lang="en-GB" noProof="0" dirty="0"/>
          </a:p>
        </p:txBody>
      </p:sp>
      <p:sp>
        <p:nvSpPr>
          <p:cNvPr id="51"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dirty="0" smtClean="0"/>
          </a:p>
        </p:txBody>
      </p:sp>
      <p:sp>
        <p:nvSpPr>
          <p:cNvPr id="52"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US" noProof="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6" name="Shape 5"/>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t>UC Davis Summer Tax Institute</a:t>
            </a:r>
            <a:endParaRPr lang="en-GB" dirty="0"/>
          </a:p>
        </p:txBody>
      </p:sp>
      <p:sp>
        <p:nvSpPr>
          <p:cNvPr id="8"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t>Slide </a:t>
            </a:r>
            <a:fld id="{CAA7B30B-6872-43FD-9AC4-C49D65D25BDF}" type="slidenum">
              <a:rPr lang="en-GB" smtClean="0"/>
              <a:pPr>
                <a:defRPr/>
              </a:pPr>
              <a:t>‹#›</a:t>
            </a:fld>
            <a:endParaRPr lang="en-GB" dirty="0"/>
          </a:p>
        </p:txBody>
      </p:sp>
      <p:sp>
        <p:nvSpPr>
          <p:cNvPr id="9"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13, 2017</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GB" noProof="0"/>
          </a:p>
        </p:txBody>
      </p:sp>
      <p:sp>
        <p:nvSpPr>
          <p:cNvPr id="27" name="Content Placeholder 26"/>
          <p:cNvSpPr>
            <a:spLocks noGrp="1"/>
          </p:cNvSpPr>
          <p:nvPr>
            <p:ph sz="quarter" idx="13"/>
          </p:nvPr>
        </p:nvSpPr>
        <p:spPr>
          <a:xfrm>
            <a:off x="5334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276601" y="1752601"/>
            <a:ext cx="2590799"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0198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t>UC Davis Summer Tax Institute</a:t>
            </a:r>
            <a:endParaRPr lang="en-GB" dirty="0"/>
          </a:p>
        </p:txBody>
      </p:sp>
      <p:sp>
        <p:nvSpPr>
          <p:cNvPr id="9" name="Slide Number Placeholder 5"/>
          <p:cNvSpPr>
            <a:spLocks noGrp="1"/>
          </p:cNvSpPr>
          <p:nvPr>
            <p:ph type="sldNum" sz="quarter" idx="17"/>
          </p:nvPr>
        </p:nvSpPr>
        <p:spPr/>
        <p:txBody>
          <a:bodyPr/>
          <a:lstStyle>
            <a:lvl1pPr algn="r">
              <a:defRPr sz="1000">
                <a:solidFill>
                  <a:schemeClr val="tx1"/>
                </a:solidFill>
                <a:latin typeface="Arial" pitchFamily="34" charset="0"/>
                <a:cs typeface="Arial" pitchFamily="34" charset="0"/>
              </a:defRPr>
            </a:lvl1pPr>
          </a:lstStyle>
          <a:p>
            <a:pPr>
              <a:defRPr/>
            </a:pPr>
            <a:fld id="{54ADD1D4-8113-42E8-9ADB-04167CE33FC6}" type="slidenum">
              <a:rPr lang="en-GB"/>
              <a:pPr>
                <a:defRPr/>
              </a:pPr>
              <a:t>‹#›</a:t>
            </a:fld>
            <a:endParaRPr lang="en-GB" dirty="0"/>
          </a:p>
        </p:txBody>
      </p:sp>
      <p:sp>
        <p:nvSpPr>
          <p:cNvPr id="10"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13, 2017</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199" y="3352800"/>
            <a:ext cx="3962401"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t>UC Davis Summer Tax Institute</a:t>
            </a:r>
            <a:endParaRPr lang="en-GB" dirty="0"/>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t>Slide </a:t>
            </a:r>
            <a:fld id="{256ECD26-DCF5-4834-9C39-D360E7300FB4}" type="slidenum">
              <a:rPr lang="en-GB" smtClean="0"/>
              <a:pPr>
                <a:defRPr/>
              </a:pPr>
              <a:t>‹#›</a:t>
            </a:fld>
            <a:endParaRPr lang="en-GB" dirty="0"/>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13, 2017</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t>UC Davis Summer Tax Institute</a:t>
            </a:r>
            <a:endParaRPr lang="en-GB" dirty="0"/>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r>
              <a:rPr lang="en-GB" dirty="0" smtClean="0"/>
              <a:t>Slide </a:t>
            </a:r>
            <a:endParaRPr lang="en-GB" dirty="0"/>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13, 2017</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t>UC Davis Summer Tax Institute</a:t>
            </a:r>
            <a:endParaRPr lang="en-GB" dirty="0"/>
          </a:p>
        </p:txBody>
      </p:sp>
      <p:sp>
        <p:nvSpPr>
          <p:cNvPr id="9"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2EEBE3EE-C953-4E0F-8AAA-89C6B4B09B7F}" type="slidenum">
              <a:rPr lang="en-GB"/>
              <a:pPr>
                <a:defRPr/>
              </a:pPr>
              <a:t>‹#›</a:t>
            </a:fld>
            <a:endParaRPr lang="en-GB" dirty="0"/>
          </a:p>
        </p:txBody>
      </p:sp>
      <p:sp>
        <p:nvSpPr>
          <p:cNvPr id="10"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13, 2017</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noProof="1">
                <a:latin typeface="Arial" pitchFamily="34" charset="0"/>
                <a:cs typeface="Arial" pitchFamily="34" charset="0"/>
              </a:rPr>
              <a:t>PwC</a:t>
            </a:r>
          </a:p>
        </p:txBody>
      </p:sp>
      <p:cxnSp>
        <p:nvCxnSpPr>
          <p:cNvPr id="6" name="Shape 5"/>
          <p:cNvCxnSpPr/>
          <p:nvPr/>
        </p:nvCxnSpPr>
        <p:spPr>
          <a:xfrm rot="5400000" flipH="1" flipV="1">
            <a:off x="5791200" y="-2057400"/>
            <a:ext cx="152400"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7"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t>UC Davis Summer Tax Institute</a:t>
            </a:r>
            <a:endParaRPr lang="en-GB" dirty="0"/>
          </a:p>
        </p:txBody>
      </p:sp>
      <p:sp>
        <p:nvSpPr>
          <p:cNvPr id="8" name="Slide Number Placeholder 5"/>
          <p:cNvSpPr>
            <a:spLocks noGrp="1"/>
          </p:cNvSpPr>
          <p:nvPr>
            <p:ph type="sldNum" sz="quarter" idx="18"/>
          </p:nvPr>
        </p:nvSpPr>
        <p:spPr/>
        <p:txBody>
          <a:bodyPr/>
          <a:lstStyle>
            <a:lvl1pPr algn="r">
              <a:defRPr sz="1000">
                <a:solidFill>
                  <a:schemeClr val="tx1"/>
                </a:solidFill>
                <a:latin typeface="Arial" pitchFamily="34" charset="0"/>
                <a:cs typeface="Arial" pitchFamily="34" charset="0"/>
              </a:defRPr>
            </a:lvl1pPr>
          </a:lstStyle>
          <a:p>
            <a:pPr>
              <a:defRPr/>
            </a:pPr>
            <a:fld id="{3F2BD691-9202-46EE-B18F-C9580DCF528B}" type="slidenum">
              <a:rPr lang="en-GB"/>
              <a:pPr>
                <a:defRPr/>
              </a:pPr>
              <a:t>‹#›</a:t>
            </a:fld>
            <a:endParaRPr lang="en-GB" dirty="0"/>
          </a:p>
        </p:txBody>
      </p:sp>
      <p:sp>
        <p:nvSpPr>
          <p:cNvPr id="9" name="Date Placeholder 3"/>
          <p:cNvSpPr>
            <a:spLocks noGrp="1"/>
          </p:cNvSpPr>
          <p:nvPr>
            <p:ph type="dt" sz="half" idx="19"/>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13, 2017</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3" name="TextBox 2"/>
          <p:cNvSpPr txBox="1"/>
          <p:nvPr/>
        </p:nvSpPr>
        <p:spPr>
          <a:xfrm>
            <a:off x="533400" y="6477000"/>
            <a:ext cx="2590800" cy="152400"/>
          </a:xfrm>
          <a:prstGeom prst="rect">
            <a:avLst/>
          </a:prstGeom>
          <a:noFill/>
        </p:spPr>
        <p:txBody>
          <a:bodyPr lIns="0" tIns="0" rIns="0" bIns="0"/>
          <a:lstStyle/>
          <a:p>
            <a:pPr fontAlgn="auto">
              <a:spcBef>
                <a:spcPts val="0"/>
              </a:spcBef>
              <a:spcAft>
                <a:spcPts val="0"/>
              </a:spcAft>
              <a:defRPr/>
            </a:pPr>
            <a:r>
              <a:rPr lang="en-GB" sz="1000" dirty="0">
                <a:latin typeface="Arial" pitchFamily="34" charset="0"/>
                <a:cs typeface="Arial" pitchFamily="34" charset="0"/>
              </a:rPr>
              <a:t>PwC</a:t>
            </a:r>
          </a:p>
        </p:txBody>
      </p:sp>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5"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r>
              <a:rPr lang="en-GB" dirty="0" smtClean="0"/>
              <a:t>UC Davis Summer Tax Institute</a:t>
            </a:r>
            <a:endParaRPr lang="en-GB" dirty="0"/>
          </a:p>
        </p:txBody>
      </p:sp>
      <p:sp>
        <p:nvSpPr>
          <p:cNvPr id="6" name="Slide Number Placeholder 5"/>
          <p:cNvSpPr>
            <a:spLocks noGrp="1"/>
          </p:cNvSpPr>
          <p:nvPr>
            <p:ph type="sldNum" sz="quarter" idx="11"/>
          </p:nvPr>
        </p:nvSpPr>
        <p:spPr/>
        <p:txBody>
          <a:bodyPr/>
          <a:lstStyle>
            <a:lvl1pPr algn="r">
              <a:defRPr sz="1000">
                <a:solidFill>
                  <a:schemeClr val="tx1"/>
                </a:solidFill>
                <a:latin typeface="Arial" pitchFamily="34" charset="0"/>
                <a:cs typeface="Arial" pitchFamily="34" charset="0"/>
              </a:defRPr>
            </a:lvl1pPr>
          </a:lstStyle>
          <a:p>
            <a:pPr>
              <a:defRPr/>
            </a:pPr>
            <a:fld id="{9860BFF5-1D49-4F5E-995B-B9FAD730263D}" type="slidenum">
              <a:rPr lang="en-GB"/>
              <a:pPr>
                <a:defRPr/>
              </a:pPr>
              <a:t>‹#›</a:t>
            </a:fld>
            <a:endParaRPr lang="en-GB" dirty="0"/>
          </a:p>
        </p:txBody>
      </p:sp>
      <p:sp>
        <p:nvSpPr>
          <p:cNvPr id="7" name="Date Placeholder 3"/>
          <p:cNvSpPr>
            <a:spLocks noGrp="1"/>
          </p:cNvSpPr>
          <p:nvPr>
            <p:ph type="dt" sz="half" idx="12"/>
          </p:nvPr>
        </p:nvSpPr>
        <p:spPr/>
        <p:txBody>
          <a:bodyPr/>
          <a:lstStyle>
            <a:lvl1pPr algn="r">
              <a:defRPr sz="1000">
                <a:solidFill>
                  <a:schemeClr val="tx1"/>
                </a:solidFill>
                <a:latin typeface="Arial" pitchFamily="34" charset="0"/>
                <a:cs typeface="Arial" pitchFamily="34" charset="0"/>
              </a:defRPr>
            </a:lvl1pPr>
          </a:lstStyle>
          <a:p>
            <a:pPr>
              <a:defRPr/>
            </a:pPr>
            <a:r>
              <a:rPr lang="en-US" smtClean="0"/>
              <a:t>June 13, 2017</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685800"/>
            <a:ext cx="80772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a:t>
            </a:r>
            <a:br>
              <a:rPr lang="en-GB" smtClean="0"/>
            </a:br>
            <a:r>
              <a:rPr lang="en-GB" smtClean="0"/>
              <a:t>Master title style</a:t>
            </a:r>
          </a:p>
        </p:txBody>
      </p:sp>
      <p:sp>
        <p:nvSpPr>
          <p:cNvPr id="1027" name="Text Placeholder 2"/>
          <p:cNvSpPr>
            <a:spLocks noGrp="1"/>
          </p:cNvSpPr>
          <p:nvPr>
            <p:ph type="body" idx="1"/>
          </p:nvPr>
        </p:nvSpPr>
        <p:spPr bwMode="auto">
          <a:xfrm>
            <a:off x="533400" y="1752600"/>
            <a:ext cx="80772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6B22BB8E-5BF0-42CE-A011-AD609F148EE5}" type="slidenum">
              <a:rPr lang="en-GB" smtClean="0"/>
              <a:pPr>
                <a:defRPr/>
              </a:pPr>
              <a:t>‹#›</a:t>
            </a:fld>
            <a:endParaRPr lang="en-GB" dirty="0"/>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r>
              <a:rPr lang="en-US" smtClean="0"/>
              <a:t>June 13, 2017</a:t>
            </a:r>
            <a:endParaRPr lang="en-GB" dirty="0"/>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fontAlgn="auto">
              <a:spcBef>
                <a:spcPts val="0"/>
              </a:spcBef>
              <a:spcAft>
                <a:spcPts val="0"/>
              </a:spcAft>
              <a:defRPr sz="1000">
                <a:solidFill>
                  <a:schemeClr val="tx1"/>
                </a:solidFill>
                <a:latin typeface="Arial" pitchFamily="34" charset="0"/>
                <a:cs typeface="Arial" pitchFamily="34" charset="0"/>
              </a:defRPr>
            </a:lvl1pPr>
          </a:lstStyle>
          <a:p>
            <a:pPr>
              <a:defRPr/>
            </a:pPr>
            <a:r>
              <a:rPr lang="en-GB" dirty="0" smtClean="0"/>
              <a:t>UC Davis Summer Tax Institute</a:t>
            </a:r>
            <a:endParaRPr lang="en-GB" dirty="0"/>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23" r:id="rId21"/>
  </p:sldLayoutIdLst>
  <p:hf hdr="0"/>
  <p:txStyles>
    <p:titleStyle>
      <a:lvl1pPr algn="l" rtl="0" eaLnBrk="0" fontAlgn="base" hangingPunct="0">
        <a:spcBef>
          <a:spcPct val="0"/>
        </a:spcBef>
        <a:spcAft>
          <a:spcPct val="0"/>
        </a:spcAft>
        <a:defRPr sz="2400" b="1" i="1" kern="1200">
          <a:solidFill>
            <a:schemeClr val="tx1"/>
          </a:solidFill>
          <a:latin typeface="+mj-lt"/>
          <a:ea typeface="+mj-ea"/>
          <a:cs typeface="+mj-cs"/>
        </a:defRPr>
      </a:lvl1pPr>
      <a:lvl2pPr algn="l" rtl="0" eaLnBrk="0" fontAlgn="base" hangingPunct="0">
        <a:spcBef>
          <a:spcPct val="0"/>
        </a:spcBef>
        <a:spcAft>
          <a:spcPct val="0"/>
        </a:spcAft>
        <a:defRPr sz="2400" b="1" i="1">
          <a:solidFill>
            <a:schemeClr val="tx1"/>
          </a:solidFill>
          <a:latin typeface="Georgia" pitchFamily="18" charset="0"/>
        </a:defRPr>
      </a:lvl2pPr>
      <a:lvl3pPr algn="l" rtl="0" eaLnBrk="0" fontAlgn="base" hangingPunct="0">
        <a:spcBef>
          <a:spcPct val="0"/>
        </a:spcBef>
        <a:spcAft>
          <a:spcPct val="0"/>
        </a:spcAft>
        <a:defRPr sz="2400" b="1" i="1">
          <a:solidFill>
            <a:schemeClr val="tx1"/>
          </a:solidFill>
          <a:latin typeface="Georgia" pitchFamily="18" charset="0"/>
        </a:defRPr>
      </a:lvl3pPr>
      <a:lvl4pPr algn="l" rtl="0" eaLnBrk="0" fontAlgn="base" hangingPunct="0">
        <a:spcBef>
          <a:spcPct val="0"/>
        </a:spcBef>
        <a:spcAft>
          <a:spcPct val="0"/>
        </a:spcAft>
        <a:defRPr sz="2400" b="1" i="1">
          <a:solidFill>
            <a:schemeClr val="tx1"/>
          </a:solidFill>
          <a:latin typeface="Georgia" pitchFamily="18" charset="0"/>
        </a:defRPr>
      </a:lvl4pPr>
      <a:lvl5pPr algn="l" rtl="0" eaLnBrk="0" fontAlgn="base" hangingPunct="0">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p:titleStyle>
    <p:bodyStyle>
      <a:lvl1pPr algn="l" rtl="0" eaLnBrk="0" fontAlgn="base" hangingPunct="0">
        <a:spcBef>
          <a:spcPct val="0"/>
        </a:spcBef>
        <a:spcAft>
          <a:spcPts val="900"/>
        </a:spcAft>
        <a:buClr>
          <a:schemeClr val="tx1"/>
        </a:buClr>
        <a:defRPr sz="1800" kern="120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18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18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18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18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notesSlide" Target="../notesSlides/notesSlide11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6.xml"/></Relationships>
</file>

<file path=ppt/slides/_rels/slide208.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notesSlide" Target="../notesSlides/notesSlide208.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xml"/><Relationship Id="rId5" Type="http://schemas.openxmlformats.org/officeDocument/2006/relationships/tags" Target="../tags/tag18.xml"/><Relationship Id="rId4" Type="http://schemas.openxmlformats.org/officeDocument/2006/relationships/tags" Target="../tags/tag1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hyperlink" Target="http://taxandaccounting.bna.com/btac/display/link_res.adp?fedfid=4244480&amp;fname=calapp4th_1_343&amp;vname=tmsporit" TargetMode="External"/><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notesSlide" Target="../notesSlides/notesSlide288.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xml"/><Relationship Id="rId5" Type="http://schemas.openxmlformats.org/officeDocument/2006/relationships/tags" Target="../tags/tag23.xml"/><Relationship Id="rId4" Type="http://schemas.openxmlformats.org/officeDocument/2006/relationships/tags" Target="../tags/tag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ctrTitle"/>
          </p:nvPr>
        </p:nvSpPr>
        <p:spPr>
          <a:xfrm>
            <a:off x="1895475" y="838200"/>
            <a:ext cx="5495925" cy="1752600"/>
          </a:xfrm>
        </p:spPr>
        <p:txBody>
          <a:bodyPr/>
          <a:lstStyle/>
          <a:p>
            <a:pPr eaLnBrk="1" hangingPunct="1"/>
            <a:r>
              <a:rPr lang="en-GB" i="0" dirty="0" smtClean="0"/>
              <a:t>UC Davis</a:t>
            </a:r>
            <a:br>
              <a:rPr lang="en-GB" i="0" dirty="0" smtClean="0"/>
            </a:br>
            <a:r>
              <a:rPr lang="en-GB" i="0" dirty="0" smtClean="0"/>
              <a:t>Summer Tax Institute</a:t>
            </a:r>
            <a:r>
              <a:rPr lang="en-GB" dirty="0" smtClean="0"/>
              <a:t/>
            </a:r>
            <a:br>
              <a:rPr lang="en-GB" dirty="0" smtClean="0"/>
            </a:br>
            <a:r>
              <a:rPr lang="en-GB" dirty="0" smtClean="0"/>
              <a:t/>
            </a:r>
            <a:br>
              <a:rPr lang="en-GB" dirty="0" smtClean="0"/>
            </a:br>
            <a:r>
              <a:rPr lang="en-GB" sz="2800" dirty="0" smtClean="0"/>
              <a:t>Advanced Income Tax Track</a:t>
            </a:r>
          </a:p>
        </p:txBody>
      </p:sp>
      <p:sp>
        <p:nvSpPr>
          <p:cNvPr id="5" name="Subtitle 4"/>
          <p:cNvSpPr>
            <a:spLocks noGrp="1"/>
          </p:cNvSpPr>
          <p:nvPr>
            <p:ph type="subTitle" idx="1"/>
          </p:nvPr>
        </p:nvSpPr>
        <p:spPr>
          <a:xfrm>
            <a:off x="1895475" y="2819400"/>
            <a:ext cx="5343525" cy="990601"/>
          </a:xfrm>
        </p:spPr>
        <p:txBody>
          <a:bodyPr rtlCol="0"/>
          <a:lstStyle/>
          <a:p>
            <a:pPr eaLnBrk="1" fontAlgn="auto" hangingPunct="1">
              <a:spcBef>
                <a:spcPts val="0"/>
              </a:spcBef>
              <a:defRPr/>
            </a:pPr>
            <a:r>
              <a:rPr lang="en-GB" sz="2800" dirty="0" smtClean="0"/>
              <a:t>Day 2: June 13, 2017</a:t>
            </a:r>
            <a:endParaRPr lang="en-GB" sz="2800" dirty="0"/>
          </a:p>
        </p:txBody>
      </p:sp>
      <p:sp>
        <p:nvSpPr>
          <p:cNvPr id="6" name="Text Placeholder 5"/>
          <p:cNvSpPr>
            <a:spLocks noGrp="1"/>
          </p:cNvSpPr>
          <p:nvPr>
            <p:ph type="body" sz="quarter" idx="10"/>
          </p:nvPr>
        </p:nvSpPr>
        <p:spPr/>
        <p:txBody>
          <a:bodyPr/>
          <a:lstStyle/>
          <a:p>
            <a:r>
              <a:rPr lang="en-US" noProof="1" smtClean="0"/>
              <a:t>www.pwc.com</a:t>
            </a:r>
            <a:endParaRPr lang="en-US" noProof="1"/>
          </a:p>
        </p:txBody>
      </p:sp>
    </p:spTree>
    <p:extLst>
      <p:ext uri="{BB962C8B-B14F-4D97-AF65-F5344CB8AC3E}">
        <p14:creationId xmlns:p14="http://schemas.microsoft.com/office/powerpoint/2010/main" val="3683428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lvl="1"/>
            <a:r>
              <a:rPr lang="en-IN" b="1" dirty="0"/>
              <a:t>Administrative Decisions – BOE versus Court of Appeal</a:t>
            </a:r>
          </a:p>
          <a:p>
            <a:pPr lvl="2"/>
            <a:r>
              <a:rPr lang="en-IN" dirty="0"/>
              <a:t>Ordinarily would expect a published Court of Appeal decision to trump BOE</a:t>
            </a:r>
          </a:p>
          <a:p>
            <a:pPr lvl="2"/>
            <a:r>
              <a:rPr lang="en-IN" i="1" dirty="0"/>
              <a:t>In the Appeal of Apple Computer, Inc.</a:t>
            </a:r>
            <a:r>
              <a:rPr lang="en-IN" dirty="0"/>
              <a:t>, Cal. State Bd. Of Equal., </a:t>
            </a:r>
            <a:r>
              <a:rPr lang="en-IN" dirty="0" smtClean="0"/>
              <a:t/>
            </a:r>
            <a:br>
              <a:rPr lang="en-IN" dirty="0" smtClean="0"/>
            </a:br>
            <a:r>
              <a:rPr lang="en-IN" dirty="0" smtClean="0"/>
              <a:t>No</a:t>
            </a:r>
            <a:r>
              <a:rPr lang="en-IN" dirty="0"/>
              <a:t>. 152016 (Nov. 20, 2006</a:t>
            </a:r>
            <a:r>
              <a:rPr lang="en-IN" dirty="0" smtClean="0"/>
              <a:t>). </a:t>
            </a:r>
            <a:r>
              <a:rPr lang="en-IN" i="1" dirty="0" smtClean="0"/>
              <a:t>Apple</a:t>
            </a:r>
            <a:r>
              <a:rPr lang="en-IN" i="1" dirty="0"/>
              <a:t>, Inc. v. Franchise Tax Board</a:t>
            </a:r>
            <a:r>
              <a:rPr lang="en-IN" dirty="0"/>
              <a:t>, 132 Cal.Rptr.3d 401 (2011).</a:t>
            </a:r>
          </a:p>
          <a:p>
            <a:pPr lvl="3"/>
            <a:r>
              <a:rPr lang="en-IN" i="1" dirty="0"/>
              <a:t>Fujitsu IT Holdings, Inc. v. Franchise Tax Board</a:t>
            </a:r>
            <a:r>
              <a:rPr lang="en-IN" dirty="0"/>
              <a:t>, 120 Cal. App. 4</a:t>
            </a:r>
            <a:r>
              <a:rPr lang="en-IN" baseline="30000" dirty="0"/>
              <a:t>th</a:t>
            </a:r>
            <a:r>
              <a:rPr lang="en-IN" dirty="0"/>
              <a:t> 459 (2004).</a:t>
            </a:r>
          </a:p>
          <a:p>
            <a:pPr lvl="2"/>
            <a:r>
              <a:rPr lang="en-IN" i="1" dirty="0"/>
              <a:t>CSAA v. Franchise Tax Board</a:t>
            </a:r>
            <a:r>
              <a:rPr lang="en-IN" dirty="0"/>
              <a:t>, 191 Cal. App. 3d 1253 (1987).</a:t>
            </a:r>
          </a:p>
          <a:p>
            <a:pPr lvl="3"/>
            <a:r>
              <a:rPr lang="en-IN" i="1" dirty="0"/>
              <a:t>In the Appeal of Automobile Club of Southern California</a:t>
            </a:r>
            <a:r>
              <a:rPr lang="en-IN" dirty="0"/>
              <a:t>, Cal. State Bd. Of Equal., No. 902468 (Nov. 19, 1998</a:t>
            </a:r>
            <a:r>
              <a:rPr lang="en-IN" dirty="0" smtClean="0"/>
              <a:t>).</a:t>
            </a:r>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10</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200" dirty="0">
                <a:latin typeface="+mj-lt"/>
                <a:ea typeface="+mj-ea"/>
                <a:cs typeface="+mj-cs"/>
              </a:rPr>
              <a:t>Introduction and Hierarchy of Standards</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4283716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2" indent="0">
              <a:buNone/>
            </a:pPr>
            <a:r>
              <a:rPr lang="en-US" b="1" i="1" dirty="0" smtClean="0">
                <a:solidFill>
                  <a:srgbClr val="000000"/>
                </a:solidFill>
              </a:rPr>
              <a:t>After Wynne </a:t>
            </a:r>
            <a:r>
              <a:rPr lang="en-US" b="1" i="1" dirty="0">
                <a:solidFill>
                  <a:srgbClr val="000000"/>
                </a:solidFill>
              </a:rPr>
              <a:t>and First </a:t>
            </a:r>
            <a:r>
              <a:rPr lang="en-US" b="1" i="1" dirty="0" smtClean="0">
                <a:solidFill>
                  <a:srgbClr val="000000"/>
                </a:solidFill>
              </a:rPr>
              <a:t>Marblehead:</a:t>
            </a:r>
            <a:endParaRPr lang="en-US" b="1" dirty="0"/>
          </a:p>
          <a:p>
            <a:pPr marL="558800" lvl="1" indent="-285750">
              <a:buFontTx/>
              <a:buChar char="-"/>
            </a:pPr>
            <a:r>
              <a:rPr lang="en-US" sz="2000" dirty="0"/>
              <a:t>Recap of Internal v. External Consistency Tests</a:t>
            </a:r>
          </a:p>
          <a:p>
            <a:pPr marL="833438" lvl="2" indent="-285750">
              <a:buFontTx/>
              <a:buChar char="-"/>
            </a:pPr>
            <a:r>
              <a:rPr lang="en-US" dirty="0"/>
              <a:t>In </a:t>
            </a:r>
            <a:r>
              <a:rPr lang="en-US" i="1" dirty="0"/>
              <a:t>Container</a:t>
            </a:r>
            <a:r>
              <a:rPr lang="en-US" dirty="0"/>
              <a:t>, the U.S. Supreme Court said: “The first, and again obvious, component of fairness in an apportionment formula is what might be called </a:t>
            </a:r>
            <a:r>
              <a:rPr lang="en-US" b="1" dirty="0"/>
              <a:t>internal consistency</a:t>
            </a:r>
            <a:r>
              <a:rPr lang="en-US" dirty="0"/>
              <a:t> — that is, the formula must be such that, if applied by every jurisdiction, it would result in no more than all of the unitary business’ income being taxed. The second and more difficult requirement is what might be called </a:t>
            </a:r>
            <a:r>
              <a:rPr lang="en-US" b="1" dirty="0"/>
              <a:t>external consistency</a:t>
            </a:r>
            <a:r>
              <a:rPr lang="en-US" dirty="0"/>
              <a:t> — the factor or factors used in the apportionment formula must actually reflect a reasonable sense of how income is generated.”</a:t>
            </a:r>
          </a:p>
          <a:p>
            <a:pPr lvl="1"/>
            <a:endParaRPr lang="en-IN" dirty="0" smtClean="0"/>
          </a:p>
          <a:p>
            <a:endParaRPr lang="en-US" dirty="0"/>
          </a:p>
          <a:p>
            <a:pPr lvl="2"/>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100</a:t>
            </a:fld>
            <a:endParaRPr lang="en-GB" dirty="0"/>
          </a:p>
        </p:txBody>
      </p:sp>
    </p:spTree>
    <p:extLst>
      <p:ext uri="{BB962C8B-B14F-4D97-AF65-F5344CB8AC3E}">
        <p14:creationId xmlns:p14="http://schemas.microsoft.com/office/powerpoint/2010/main" val="10020095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2" indent="0">
              <a:buNone/>
            </a:pPr>
            <a:r>
              <a:rPr lang="en-US" b="1" i="1" dirty="0">
                <a:solidFill>
                  <a:srgbClr val="000000"/>
                </a:solidFill>
              </a:rPr>
              <a:t>A</a:t>
            </a:r>
            <a:r>
              <a:rPr lang="en-US" b="1" i="1" dirty="0" smtClean="0">
                <a:solidFill>
                  <a:srgbClr val="000000"/>
                </a:solidFill>
              </a:rPr>
              <a:t>fter </a:t>
            </a:r>
            <a:r>
              <a:rPr lang="en-US" b="1" i="1" dirty="0">
                <a:solidFill>
                  <a:srgbClr val="000000"/>
                </a:solidFill>
              </a:rPr>
              <a:t>Wynne and First </a:t>
            </a:r>
            <a:r>
              <a:rPr lang="en-US" b="1" i="1" dirty="0" smtClean="0">
                <a:solidFill>
                  <a:srgbClr val="000000"/>
                </a:solidFill>
              </a:rPr>
              <a:t>Marblehead (continued):</a:t>
            </a:r>
            <a:endParaRPr lang="en-US" b="1" dirty="0"/>
          </a:p>
          <a:p>
            <a:pPr marL="558800" lvl="1" indent="-285750">
              <a:buFontTx/>
              <a:buChar char="-"/>
            </a:pPr>
            <a:r>
              <a:rPr lang="en-US" dirty="0" smtClean="0"/>
              <a:t>Open Questions:</a:t>
            </a:r>
            <a:endParaRPr lang="en-US" dirty="0"/>
          </a:p>
          <a:p>
            <a:pPr marL="833438" lvl="2" indent="-285750">
              <a:buFontTx/>
              <a:buChar char="-"/>
            </a:pPr>
            <a:r>
              <a:rPr lang="en-US" dirty="0"/>
              <a:t>Although not addressed in </a:t>
            </a:r>
            <a:r>
              <a:rPr lang="en-US" i="1" dirty="0"/>
              <a:t>Wynne</a:t>
            </a:r>
            <a:r>
              <a:rPr lang="en-US" dirty="0"/>
              <a:t>, would External Consistency bar the state of residence from taxing flow through income derived by an S-Corp in another state, like Nevada</a:t>
            </a:r>
            <a:r>
              <a:rPr lang="en-US" dirty="0" smtClean="0"/>
              <a:t>?.</a:t>
            </a:r>
          </a:p>
          <a:p>
            <a:pPr marL="833438" lvl="2" indent="-285750">
              <a:buFontTx/>
              <a:buChar char="-"/>
            </a:pPr>
            <a:r>
              <a:rPr lang="en-US" dirty="0"/>
              <a:t>Could External Consistency bar a state from taxing a non-resident even where the home state allows an OSTC?</a:t>
            </a:r>
          </a:p>
          <a:p>
            <a:pPr lvl="1"/>
            <a:endParaRPr lang="en-IN" dirty="0" smtClean="0"/>
          </a:p>
          <a:p>
            <a:endParaRPr lang="en-US" dirty="0"/>
          </a:p>
          <a:p>
            <a:pPr lvl="2"/>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101</a:t>
            </a:fld>
            <a:endParaRPr lang="en-GB" dirty="0"/>
          </a:p>
        </p:txBody>
      </p:sp>
    </p:spTree>
    <p:extLst>
      <p:ext uri="{BB962C8B-B14F-4D97-AF65-F5344CB8AC3E}">
        <p14:creationId xmlns:p14="http://schemas.microsoft.com/office/powerpoint/2010/main" val="37294896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marL="274320" lvl="2">
              <a:buFont typeface="Arial" panose="020B0604020202020204" pitchFamily="34" charset="0"/>
              <a:buChar char="•"/>
            </a:pPr>
            <a:r>
              <a:rPr lang="en-IN" dirty="0"/>
              <a:t>In </a:t>
            </a:r>
            <a:r>
              <a:rPr lang="en-IN" i="1" dirty="0" err="1"/>
              <a:t>Henneford</a:t>
            </a:r>
            <a:r>
              <a:rPr lang="en-IN" i="1" dirty="0"/>
              <a:t> v. Silas Mason Co., Inc., </a:t>
            </a:r>
            <a:r>
              <a:rPr lang="en-IN" dirty="0"/>
              <a:t>300 U.S. 577 (1937), the Court </a:t>
            </a:r>
            <a:r>
              <a:rPr lang="en-IN" dirty="0" smtClean="0"/>
              <a:t>upheld WA’s </a:t>
            </a:r>
            <a:r>
              <a:rPr lang="en-IN" dirty="0"/>
              <a:t>2% use tax on equipment brought into the State because when goods imported in interstate commerce have become part of the common mass of property within the destination, that State may subject them to a property tax, or to a tax upon their use.</a:t>
            </a:r>
          </a:p>
          <a:p>
            <a:pPr marL="274320" lvl="2">
              <a:buFont typeface="Arial" panose="020B0604020202020204" pitchFamily="34" charset="0"/>
              <a:buChar char="•"/>
            </a:pPr>
            <a:r>
              <a:rPr lang="en-IN" dirty="0"/>
              <a:t>In </a:t>
            </a:r>
            <a:r>
              <a:rPr lang="en-IN" i="1" dirty="0"/>
              <a:t>Ceridian Corporation v. FTB</a:t>
            </a:r>
            <a:r>
              <a:rPr lang="en-IN" dirty="0"/>
              <a:t>, 85 Cal. App. 4th 875 (2000), the Court of Appeal held that RTC § 24410, which allowed a dividend received deduction for dividends received from an insurance company, was violated the Commerce Clause because it allowed a deduction only where the payee was commercially domiciled in California and because the deduction was further limited by the </a:t>
            </a:r>
            <a:r>
              <a:rPr lang="en-IN" dirty="0" err="1"/>
              <a:t>payor’s</a:t>
            </a:r>
            <a:r>
              <a:rPr lang="en-IN" dirty="0"/>
              <a:t> presence in California as determined by its apportionment factors.</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102</a:t>
            </a:fld>
            <a:endParaRPr lang="en-GB" dirty="0"/>
          </a:p>
        </p:txBody>
      </p:sp>
    </p:spTree>
    <p:extLst>
      <p:ext uri="{BB962C8B-B14F-4D97-AF65-F5344CB8AC3E}">
        <p14:creationId xmlns:p14="http://schemas.microsoft.com/office/powerpoint/2010/main" val="22488616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marL="274320" lvl="2">
              <a:buFont typeface="Arial" panose="020B0604020202020204" pitchFamily="34" charset="0"/>
              <a:buChar char="•"/>
            </a:pPr>
            <a:r>
              <a:rPr lang="en-IN" dirty="0"/>
              <a:t>In </a:t>
            </a:r>
            <a:r>
              <a:rPr lang="en-IN" i="1" dirty="0"/>
              <a:t>Fulton Corp. v. Faulkner</a:t>
            </a:r>
            <a:r>
              <a:rPr lang="en-IN" dirty="0"/>
              <a:t>, 116 </a:t>
            </a:r>
            <a:r>
              <a:rPr lang="en-IN" dirty="0" err="1"/>
              <a:t>S.Ct</a:t>
            </a:r>
            <a:r>
              <a:rPr lang="en-IN" dirty="0"/>
              <a:t>. 848 (1996), the Court invalidated a North Carolina tax imposed on the fair market value of corporate stock owned by NC residents which included a deduction based on the income taxes paid in NC by the issuing corporation</a:t>
            </a:r>
            <a:r>
              <a:rPr lang="en-IN" dirty="0" smtClean="0"/>
              <a:t>. The </a:t>
            </a:r>
            <a:r>
              <a:rPr lang="en-IN" dirty="0"/>
              <a:t>tax was facially discriminatory and also was deemed to not be a permissible “compensatory tax.”</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103</a:t>
            </a:fld>
            <a:endParaRPr lang="en-GB" dirty="0"/>
          </a:p>
        </p:txBody>
      </p:sp>
    </p:spTree>
    <p:extLst>
      <p:ext uri="{BB962C8B-B14F-4D97-AF65-F5344CB8AC3E}">
        <p14:creationId xmlns:p14="http://schemas.microsoft.com/office/powerpoint/2010/main" val="39175837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marL="274320" lvl="2">
              <a:buFont typeface="Arial" panose="020B0604020202020204" pitchFamily="34" charset="0"/>
              <a:buChar char="•"/>
            </a:pPr>
            <a:r>
              <a:rPr lang="en-IN" dirty="0"/>
              <a:t>In </a:t>
            </a:r>
            <a:r>
              <a:rPr lang="en-IN" i="1" dirty="0"/>
              <a:t>Farmer Bros. Co. v</a:t>
            </a:r>
            <a:r>
              <a:rPr lang="en-IN" i="1" dirty="0" smtClean="0"/>
              <a:t>. California </a:t>
            </a:r>
            <a:r>
              <a:rPr lang="en-IN" i="1" dirty="0" err="1"/>
              <a:t>Franch</a:t>
            </a:r>
            <a:r>
              <a:rPr lang="en-IN" i="1" dirty="0"/>
              <a:t>. Tax Bd.</a:t>
            </a:r>
            <a:r>
              <a:rPr lang="en-IN" dirty="0"/>
              <a:t>, 120 Cal. App. 4</a:t>
            </a:r>
            <a:r>
              <a:rPr lang="en-IN" baseline="30000" dirty="0"/>
              <a:t>th</a:t>
            </a:r>
            <a:r>
              <a:rPr lang="en-IN" dirty="0"/>
              <a:t> 114 (2003), the California Court of Appeals held a dividends received deduction to be facially discriminatory and unconstitutional because it afforded taxpayers a deduction for dividends received from corporations subject to tax in California, while no deduction was afforded for dividends received from corporations not subject to tax in California. </a:t>
            </a:r>
          </a:p>
          <a:p>
            <a:pPr marL="274320" lvl="2">
              <a:buFont typeface="Arial" panose="020B0604020202020204" pitchFamily="34" charset="0"/>
              <a:buChar char="•"/>
            </a:pPr>
            <a:r>
              <a:rPr lang="en-IN" dirty="0"/>
              <a:t>In </a:t>
            </a:r>
            <a:r>
              <a:rPr lang="en-IN" i="1" dirty="0"/>
              <a:t>General Electric Company, Inc. v. New Hampshire Dep't of Revenue Admin., </a:t>
            </a:r>
            <a:r>
              <a:rPr lang="en-IN" dirty="0"/>
              <a:t>N.H., No. 2005-668, 12/5/06, the NH Supreme Court held that a statute that allows a parent to take a business profits tax deduction for dividends received from subsidiaries that do business in the state but not for dividends received from subsidiaries that do not business in the state does not facially discriminate against foreign commerce.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104</a:t>
            </a:fld>
            <a:endParaRPr lang="en-GB" dirty="0"/>
          </a:p>
        </p:txBody>
      </p:sp>
    </p:spTree>
    <p:extLst>
      <p:ext uri="{BB962C8B-B14F-4D97-AF65-F5344CB8AC3E}">
        <p14:creationId xmlns:p14="http://schemas.microsoft.com/office/powerpoint/2010/main" val="982992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marL="274320" lvl="2">
              <a:buFont typeface="Arial" panose="020B0604020202020204" pitchFamily="34" charset="0"/>
              <a:buChar char="•"/>
            </a:pPr>
            <a:r>
              <a:rPr lang="en-US" dirty="0" smtClean="0"/>
              <a:t>In </a:t>
            </a:r>
            <a:r>
              <a:rPr lang="en-US" i="1" dirty="0" smtClean="0"/>
              <a:t>Mississippi </a:t>
            </a:r>
            <a:r>
              <a:rPr lang="en-US" i="1" dirty="0"/>
              <a:t>Department of Revenue v. AT &amp; T Corporation</a:t>
            </a:r>
            <a:r>
              <a:rPr lang="en-US" dirty="0"/>
              <a:t> (Miss. 2016) 202 So.3d </a:t>
            </a:r>
            <a:r>
              <a:rPr lang="en-US" dirty="0" smtClean="0"/>
              <a:t>1207, the </a:t>
            </a:r>
            <a:r>
              <a:rPr lang="en-US" dirty="0"/>
              <a:t>Mississippi </a:t>
            </a:r>
            <a:r>
              <a:rPr lang="en-US" dirty="0" smtClean="0"/>
              <a:t>Supreme </a:t>
            </a:r>
            <a:r>
              <a:rPr lang="en-US" dirty="0"/>
              <a:t>Court ruled that the state’s dividends received deduction, which applies only to dividends received from affiliates doing business in Mississippi and filing state income tax returns, unconstitutionally discriminates against interstate commerce. </a:t>
            </a:r>
            <a:endParaRPr lang="en-US" dirty="0" smtClean="0"/>
          </a:p>
          <a:p>
            <a:pPr marL="274320" lvl="2">
              <a:buFont typeface="Arial" panose="020B0604020202020204" pitchFamily="34" charset="0"/>
              <a:buChar char="•"/>
            </a:pPr>
            <a:r>
              <a:rPr lang="en-US" dirty="0"/>
              <a:t>T</a:t>
            </a:r>
            <a:r>
              <a:rPr lang="en-US" dirty="0" smtClean="0"/>
              <a:t>he </a:t>
            </a:r>
            <a:r>
              <a:rPr lang="en-US" dirty="0"/>
              <a:t>court struck </a:t>
            </a:r>
            <a:r>
              <a:rPr lang="en-US" dirty="0" smtClean="0"/>
              <a:t>the unconstitutional phrase from the statute and </a:t>
            </a:r>
            <a:r>
              <a:rPr lang="en-US" dirty="0"/>
              <a:t>allowed the taxpayer to deduct dividends received from affiliates not doing business and filing income tax returns in Mississippi.</a:t>
            </a:r>
            <a:endParaRPr lang="en-US" dirty="0" smtClean="0"/>
          </a:p>
          <a:p>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105</a:t>
            </a:fld>
            <a:endParaRPr lang="en-GB" dirty="0"/>
          </a:p>
        </p:txBody>
      </p:sp>
    </p:spTree>
    <p:extLst>
      <p:ext uri="{BB962C8B-B14F-4D97-AF65-F5344CB8AC3E}">
        <p14:creationId xmlns:p14="http://schemas.microsoft.com/office/powerpoint/2010/main" val="14149093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marL="274320" lvl="2">
              <a:buFont typeface="Arial" panose="020B0604020202020204" pitchFamily="34" charset="0"/>
              <a:buChar char="•"/>
            </a:pPr>
            <a:r>
              <a:rPr lang="en-US" dirty="0" smtClean="0"/>
              <a:t>Contrast with the Oklahoma’s Supreme Court’s decision that the state’s capital gains deduction was a permissible tax incentive to promote Oklahoma businesses, and hence, the Commerce Clause was not implicated because the deduction did not target a specific common market or industry. [</a:t>
            </a:r>
            <a:r>
              <a:rPr lang="en-US" i="1" dirty="0" smtClean="0"/>
              <a:t>CDR Systems Corp. v. Oklahoma Tax Commission</a:t>
            </a:r>
            <a:r>
              <a:rPr lang="en-US" dirty="0" smtClean="0"/>
              <a:t>, Okla. Sup. Ct., No. 109,886 (4/22/14)]. </a:t>
            </a:r>
          </a:p>
          <a:p>
            <a:pPr marL="274320" lvl="2">
              <a:buFont typeface="Arial" panose="020B0604020202020204" pitchFamily="34" charset="0"/>
              <a:buChar char="•"/>
            </a:pPr>
            <a:r>
              <a:rPr lang="en-US" dirty="0"/>
              <a:t>On May 12, </a:t>
            </a:r>
            <a:r>
              <a:rPr lang="en-US" dirty="0" smtClean="0"/>
              <a:t>2014, </a:t>
            </a:r>
            <a:r>
              <a:rPr lang="en-US" dirty="0"/>
              <a:t>CDR filed a motion for rehearing before the Oklahoma Supreme Court.  </a:t>
            </a:r>
            <a:r>
              <a:rPr lang="en-US" dirty="0" smtClean="0"/>
              <a:t>Subsequently, days </a:t>
            </a:r>
            <a:r>
              <a:rPr lang="en-US" dirty="0"/>
              <a:t>before CDR’s deadline to appeal to the U.S. Supreme </a:t>
            </a:r>
            <a:r>
              <a:rPr lang="en-US" dirty="0" smtClean="0"/>
              <a:t>Court, </a:t>
            </a:r>
            <a:r>
              <a:rPr lang="en-US" dirty="0"/>
              <a:t>the case was settled</a:t>
            </a:r>
            <a:r>
              <a:rPr lang="en-US" dirty="0" smtClean="0"/>
              <a:t>.</a:t>
            </a:r>
          </a:p>
          <a:p>
            <a:pPr marL="274320" lvl="2">
              <a:buFont typeface="Arial" panose="020B0604020202020204" pitchFamily="34" charset="0"/>
              <a:buChar char="•"/>
            </a:pPr>
            <a:r>
              <a:rPr lang="en-US" dirty="0"/>
              <a:t>The settlement agreement lets the Oklahoma Supreme Court decision stand, but what if the case was heard before the U.S. Supreme Court? Could the U.S. Supreme Court’s decision in this area have had implications for other forms of state incentives (e.g., credits.)?</a:t>
            </a:r>
          </a:p>
          <a:p>
            <a:pPr marL="274320" lvl="2">
              <a:buFont typeface="Arial" panose="020B0604020202020204" pitchFamily="34" charset="0"/>
              <a:buChar char="•"/>
            </a:pPr>
            <a:endParaRPr lang="en-US" dirty="0" smtClean="0"/>
          </a:p>
          <a:p>
            <a:pPr marL="274320" lvl="2">
              <a:buFont typeface="Arial" panose="020B0604020202020204" pitchFamily="34" charset="0"/>
              <a:buChar char="•"/>
            </a:pPr>
            <a:endParaRPr lang="en-US" dirty="0" smtClean="0"/>
          </a:p>
          <a:p>
            <a:pPr marL="287020" lvl="2" indent="-285750">
              <a:buFontTx/>
              <a:buChar char="-"/>
            </a:pPr>
            <a:endParaRPr lang="en-US" dirty="0" smtClean="0"/>
          </a:p>
          <a:p>
            <a:pPr marL="287020" lvl="2" indent="-285750">
              <a:buFontTx/>
              <a:buChar char="-"/>
            </a:pPr>
            <a:endParaRPr lang="en-US" dirty="0" smtClean="0"/>
          </a:p>
          <a:p>
            <a:pPr marL="274320" lvl="2">
              <a:buFont typeface="Arial" panose="020B0604020202020204" pitchFamily="34" charset="0"/>
              <a:buChar char="•"/>
            </a:pPr>
            <a:endParaRPr lang="en-US" dirty="0" smtClean="0"/>
          </a:p>
          <a:p>
            <a:endParaRPr lang="en-US" dirty="0" smtClean="0"/>
          </a:p>
          <a:p>
            <a:r>
              <a:rPr lang="en-US" dirty="0" smtClean="0"/>
              <a:t>We </a:t>
            </a:r>
            <a:r>
              <a:rPr lang="en-US" dirty="0"/>
              <a:t>should add CDR, even though the parties settled the case before appealing to the US Supreme Court.  Despite the settlement, the state's supreme court holding is still good law in Oklahoma.</a:t>
            </a:r>
          </a:p>
          <a:p>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106</a:t>
            </a:fld>
            <a:endParaRPr lang="en-GB" dirty="0"/>
          </a:p>
        </p:txBody>
      </p:sp>
    </p:spTree>
    <p:extLst>
      <p:ext uri="{BB962C8B-B14F-4D97-AF65-F5344CB8AC3E}">
        <p14:creationId xmlns:p14="http://schemas.microsoft.com/office/powerpoint/2010/main" val="20871057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Foreign Commerce</a:t>
            </a:r>
          </a:p>
          <a:p>
            <a:pPr marL="274320" lvl="2">
              <a:buFont typeface="Arial" panose="020B0604020202020204" pitchFamily="34" charset="0"/>
              <a:buChar char="•"/>
            </a:pPr>
            <a:r>
              <a:rPr lang="en-IN" dirty="0"/>
              <a:t>In </a:t>
            </a:r>
            <a:r>
              <a:rPr lang="en-IN" i="1" dirty="0"/>
              <a:t>Kraft General Foods, Inc. v. Iowa Department of Revenue and Finance</a:t>
            </a:r>
            <a:r>
              <a:rPr lang="en-IN" dirty="0"/>
              <a:t>, 505 U.S. 71 (1992), the Court held that Iowa’s conformity to the federal dividends received deduction (“DRD”) regime via its conformity to FTI, violated the Foreign Commerce clause to the extent no state level DRD was allowed for foreign dividends</a:t>
            </a:r>
            <a:r>
              <a:rPr lang="en-IN" dirty="0" smtClean="0"/>
              <a:t>.</a:t>
            </a:r>
          </a:p>
          <a:p>
            <a:pPr marL="274320" lvl="2">
              <a:buFont typeface="Arial" panose="020B0604020202020204" pitchFamily="34" charset="0"/>
              <a:buChar char="•"/>
            </a:pPr>
            <a:r>
              <a:rPr lang="en-IN" dirty="0" smtClean="0"/>
              <a:t>The Court’s decision in </a:t>
            </a:r>
            <a:r>
              <a:rPr lang="en-IN" i="1" dirty="0" smtClean="0"/>
              <a:t>Kraft</a:t>
            </a:r>
            <a:r>
              <a:rPr lang="en-IN" dirty="0" smtClean="0"/>
              <a:t> could have implications in other areas of federal conformity, including the proposed “border adjustment” provisions, if enacted.</a:t>
            </a:r>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107</a:t>
            </a:fld>
            <a:endParaRPr lang="en-GB" dirty="0"/>
          </a:p>
        </p:txBody>
      </p:sp>
    </p:spTree>
    <p:extLst>
      <p:ext uri="{BB962C8B-B14F-4D97-AF65-F5344CB8AC3E}">
        <p14:creationId xmlns:p14="http://schemas.microsoft.com/office/powerpoint/2010/main" val="14791938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IN" b="0" i="0" dirty="0" smtClean="0"/>
              <a:t>Commerce Clause</a:t>
            </a:r>
            <a:endParaRPr lang="en-US" b="0" i="0" dirty="0" smtClean="0"/>
          </a:p>
        </p:txBody>
      </p:sp>
      <p:sp>
        <p:nvSpPr>
          <p:cNvPr id="8"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11" name="Slide Number Placeholder 6"/>
          <p:cNvSpPr>
            <a:spLocks noGrp="1"/>
          </p:cNvSpPr>
          <p:nvPr>
            <p:ph type="sldNum" sz="quarter" idx="18"/>
          </p:nvPr>
        </p:nvSpPr>
        <p:spPr/>
        <p:txBody>
          <a:bodyPr/>
          <a:lstStyle/>
          <a:p>
            <a:fld id="{2A650BFF-BAF5-400C-A987-52EFE6C6CD00}" type="slidenum">
              <a:rPr lang="en-GB" smtClean="0"/>
              <a:pPr/>
              <a:t>108</a:t>
            </a:fld>
            <a:endParaRPr lang="en-GB" dirty="0"/>
          </a:p>
        </p:txBody>
      </p:sp>
      <p:sp>
        <p:nvSpPr>
          <p:cNvPr id="14" name="Content Placeholder 4"/>
          <p:cNvSpPr>
            <a:spLocks noGrp="1"/>
          </p:cNvSpPr>
          <p:nvPr>
            <p:ph sz="quarter" idx="15"/>
          </p:nvPr>
        </p:nvSpPr>
        <p:spPr/>
        <p:txBody>
          <a:bodyPr/>
          <a:lstStyle/>
          <a:p>
            <a:pPr marL="342900" indent="-342900">
              <a:buFont typeface="Arial" panose="020B0604020202020204" pitchFamily="34" charset="0"/>
              <a:buChar char="•"/>
            </a:pPr>
            <a:r>
              <a:rPr lang="en-US" i="1" dirty="0"/>
              <a:t>Tax Havens and State Issues – Potential Impact of State Legislation</a:t>
            </a:r>
            <a:endParaRPr lang="en-US" i="1" dirty="0" smtClean="0"/>
          </a:p>
          <a:p>
            <a:pPr marL="615950" lvl="1" indent="-342900">
              <a:buFont typeface="Arial" panose="020B0604020202020204" pitchFamily="34" charset="0"/>
              <a:buChar char="•"/>
            </a:pPr>
            <a:r>
              <a:rPr lang="en-US" dirty="0" smtClean="0"/>
              <a:t>Overview: </a:t>
            </a:r>
          </a:p>
          <a:p>
            <a:pPr marL="890588" lvl="2" indent="-342900">
              <a:buFont typeface="Arial" panose="020B0604020202020204" pitchFamily="34" charset="0"/>
              <a:buChar char="•"/>
            </a:pPr>
            <a:r>
              <a:rPr lang="en-US" dirty="0" smtClean="0"/>
              <a:t>State </a:t>
            </a:r>
            <a:r>
              <a:rPr lang="en-US" dirty="0"/>
              <a:t>tax haven laws designate foreign commercial enterprises in select nations for differential treatment, with the intent of </a:t>
            </a:r>
            <a:r>
              <a:rPr lang="en-US" dirty="0" smtClean="0"/>
              <a:t>combatting tax avoidance / BEPS and with the effect of increasing </a:t>
            </a:r>
            <a:r>
              <a:rPr lang="en-US" dirty="0"/>
              <a:t>in-state tax liability. </a:t>
            </a:r>
          </a:p>
        </p:txBody>
      </p:sp>
    </p:spTree>
    <p:extLst>
      <p:ext uri="{BB962C8B-B14F-4D97-AF65-F5344CB8AC3E}">
        <p14:creationId xmlns:p14="http://schemas.microsoft.com/office/powerpoint/2010/main" val="34732625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IN" b="0" i="0" dirty="0" smtClean="0"/>
              <a:t>Commerce Clause</a:t>
            </a:r>
            <a:endParaRPr lang="en-US" b="0" i="0" dirty="0" smtClean="0"/>
          </a:p>
        </p:txBody>
      </p:sp>
      <p:sp>
        <p:nvSpPr>
          <p:cNvPr id="8"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11" name="Slide Number Placeholder 6"/>
          <p:cNvSpPr>
            <a:spLocks noGrp="1"/>
          </p:cNvSpPr>
          <p:nvPr>
            <p:ph type="sldNum" sz="quarter" idx="18"/>
          </p:nvPr>
        </p:nvSpPr>
        <p:spPr/>
        <p:txBody>
          <a:bodyPr/>
          <a:lstStyle/>
          <a:p>
            <a:fld id="{2A650BFF-BAF5-400C-A987-52EFE6C6CD00}" type="slidenum">
              <a:rPr lang="en-GB" smtClean="0"/>
              <a:pPr/>
              <a:t>109</a:t>
            </a:fld>
            <a:endParaRPr lang="en-GB" dirty="0"/>
          </a:p>
        </p:txBody>
      </p:sp>
      <p:sp>
        <p:nvSpPr>
          <p:cNvPr id="14" name="Content Placeholder 4"/>
          <p:cNvSpPr>
            <a:spLocks noGrp="1"/>
          </p:cNvSpPr>
          <p:nvPr>
            <p:ph sz="quarter" idx="15"/>
          </p:nvPr>
        </p:nvSpPr>
        <p:spPr/>
        <p:txBody>
          <a:bodyPr/>
          <a:lstStyle/>
          <a:p>
            <a:pPr marL="342900" indent="-342900">
              <a:buFont typeface="Arial" panose="020B0604020202020204" pitchFamily="34" charset="0"/>
              <a:buChar char="•"/>
            </a:pPr>
            <a:r>
              <a:rPr lang="en-US" i="1" dirty="0"/>
              <a:t>Tax Havens and State Issues – Potential Impact of State Legislation</a:t>
            </a:r>
            <a:endParaRPr lang="en-US" i="1" dirty="0" smtClean="0"/>
          </a:p>
          <a:p>
            <a:pPr marL="615950" lvl="1" indent="-342900">
              <a:buFont typeface="Arial" panose="020B0604020202020204" pitchFamily="34" charset="0"/>
              <a:buChar char="•"/>
            </a:pPr>
            <a:r>
              <a:rPr lang="en-US" dirty="0" smtClean="0"/>
              <a:t>Hypothetical (incorporating Foreign </a:t>
            </a:r>
            <a:r>
              <a:rPr lang="en-US" dirty="0"/>
              <a:t>C</a:t>
            </a:r>
            <a:r>
              <a:rPr lang="en-US" dirty="0" smtClean="0"/>
              <a:t>ommerce Clause): </a:t>
            </a:r>
          </a:p>
          <a:p>
            <a:pPr marL="615950" lvl="1" indent="-342900">
              <a:buFont typeface="Arial" panose="020B0604020202020204" pitchFamily="34" charset="0"/>
              <a:buChar char="•"/>
            </a:pPr>
            <a:r>
              <a:rPr lang="en-US" dirty="0"/>
              <a:t>State laws that are designed to limit trade with a specific foreign nation are one type of law that the Foreign Commerce Clause is designed to prevent.  In practice, what Commerce Clause implications might Tax Haven provisions raise? </a:t>
            </a:r>
          </a:p>
          <a:p>
            <a:pPr lvl="1" indent="0">
              <a:buNone/>
            </a:pPr>
            <a:endParaRPr lang="en-US" dirty="0" smtClean="0"/>
          </a:p>
        </p:txBody>
      </p:sp>
    </p:spTree>
    <p:extLst>
      <p:ext uri="{BB962C8B-B14F-4D97-AF65-F5344CB8AC3E}">
        <p14:creationId xmlns:p14="http://schemas.microsoft.com/office/powerpoint/2010/main" val="3388234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lvl="1"/>
            <a:r>
              <a:rPr lang="en-IN" b="1" dirty="0" smtClean="0"/>
              <a:t>Administrative Practice</a:t>
            </a:r>
            <a:endParaRPr lang="en-IN" b="1" dirty="0"/>
          </a:p>
          <a:p>
            <a:pPr lvl="2"/>
            <a:r>
              <a:rPr lang="en-IN" dirty="0"/>
              <a:t>Administrative Practice versus Administrative Procedure Act (“APA”) statute</a:t>
            </a:r>
          </a:p>
          <a:p>
            <a:pPr lvl="3"/>
            <a:r>
              <a:rPr lang="en-IN" i="1" dirty="0"/>
              <a:t>CBS, Inc. v. Comptroller</a:t>
            </a:r>
            <a:r>
              <a:rPr lang="en-IN" dirty="0"/>
              <a:t>, 575 A.2d 324 (Md. 1990) and </a:t>
            </a:r>
            <a:r>
              <a:rPr lang="en-IN" i="1" dirty="0"/>
              <a:t>Metromedia, Inc. v. Director, Division of Taxation</a:t>
            </a:r>
            <a:r>
              <a:rPr lang="en-IN" dirty="0"/>
              <a:t>, 478 A.2d 742 (N.J. 1984): Taxpayers successfully argued that a change in policy must be promulgated pursuant to the rulemaking procedures of the respective APA</a:t>
            </a:r>
            <a:r>
              <a:rPr lang="en-IN" dirty="0" smtClean="0"/>
              <a:t>.</a:t>
            </a:r>
          </a:p>
          <a:p>
            <a:pPr lvl="2"/>
            <a:r>
              <a:rPr lang="en-IN" dirty="0" smtClean="0"/>
              <a:t>Precedential Value </a:t>
            </a:r>
            <a:r>
              <a:rPr lang="en-IN" dirty="0"/>
              <a:t>of BOE Decisions</a:t>
            </a:r>
          </a:p>
          <a:p>
            <a:pPr lvl="3"/>
            <a:r>
              <a:rPr lang="en-IN" dirty="0"/>
              <a:t>California Revenue and Taxation Code section 40 requires the BOE to publish on its website a written formal opinion, a written memorandum opinion, or a written summary decision for each decision in which the amount in controversy is at least five hundred thousand dollars ($500,000</a:t>
            </a:r>
            <a:r>
              <a:rPr lang="en-IN" dirty="0" smtClean="0"/>
              <a:t>).</a:t>
            </a:r>
            <a:endParaRPr lang="en-IN" dirty="0"/>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11</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 </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200" dirty="0" smtClean="0">
                <a:latin typeface="+mj-lt"/>
                <a:ea typeface="+mj-ea"/>
                <a:cs typeface="+mj-cs"/>
              </a:rPr>
              <a:t>Introduction </a:t>
            </a:r>
            <a:r>
              <a:rPr lang="en-IN" sz="2200" dirty="0">
                <a:latin typeface="+mj-lt"/>
                <a:ea typeface="+mj-ea"/>
                <a:cs typeface="+mj-cs"/>
              </a:rPr>
              <a:t>and Hierarchy of Standards</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2217680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IN" b="0" i="0" dirty="0" smtClean="0"/>
              <a:t>Commerce Clause</a:t>
            </a:r>
            <a:endParaRPr lang="en-US" b="0" i="0" dirty="0" smtClean="0"/>
          </a:p>
        </p:txBody>
      </p:sp>
      <p:sp>
        <p:nvSpPr>
          <p:cNvPr id="8"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11" name="Slide Number Placeholder 6"/>
          <p:cNvSpPr>
            <a:spLocks noGrp="1"/>
          </p:cNvSpPr>
          <p:nvPr>
            <p:ph type="sldNum" sz="quarter" idx="18"/>
          </p:nvPr>
        </p:nvSpPr>
        <p:spPr/>
        <p:txBody>
          <a:bodyPr/>
          <a:lstStyle/>
          <a:p>
            <a:fld id="{2A650BFF-BAF5-400C-A987-52EFE6C6CD00}" type="slidenum">
              <a:rPr lang="en-GB" smtClean="0"/>
              <a:pPr/>
              <a:t>110</a:t>
            </a:fld>
            <a:endParaRPr lang="en-GB" dirty="0"/>
          </a:p>
        </p:txBody>
      </p:sp>
      <p:sp>
        <p:nvSpPr>
          <p:cNvPr id="14" name="Content Placeholder 4"/>
          <p:cNvSpPr>
            <a:spLocks noGrp="1"/>
          </p:cNvSpPr>
          <p:nvPr>
            <p:ph sz="quarter" idx="15"/>
          </p:nvPr>
        </p:nvSpPr>
        <p:spPr/>
        <p:txBody>
          <a:bodyPr/>
          <a:lstStyle/>
          <a:p>
            <a:pPr marL="342900" indent="-342900">
              <a:buFont typeface="Arial" panose="020B0604020202020204" pitchFamily="34" charset="0"/>
              <a:buChar char="•"/>
            </a:pPr>
            <a:r>
              <a:rPr lang="en-US" i="1" dirty="0"/>
              <a:t>Tax Havens and State Issues – Potential Impact of State Legislation</a:t>
            </a:r>
            <a:endParaRPr lang="en-US" i="1" dirty="0" smtClean="0"/>
          </a:p>
          <a:p>
            <a:pPr marL="615950" lvl="1" indent="-342900">
              <a:buFont typeface="Arial" panose="020B0604020202020204" pitchFamily="34" charset="0"/>
              <a:buChar char="•"/>
            </a:pPr>
            <a:r>
              <a:rPr lang="en-US" dirty="0" smtClean="0"/>
              <a:t>Hypothetical (incorporating Foreign Affairs Doctrine): </a:t>
            </a:r>
          </a:p>
          <a:p>
            <a:pPr marL="890588" lvl="2" indent="-342900">
              <a:buFont typeface="Arial" panose="020B0604020202020204" pitchFamily="34" charset="0"/>
              <a:buChar char="•"/>
            </a:pPr>
            <a:r>
              <a:rPr lang="en-US" dirty="0"/>
              <a:t>Unlike in the worldwide combined context, tax haven statutes involve states investigating the sufficiency of foreign nations’ laws and designating certain nations for punitive treatment under that state’s laws. This action could be considered an intrusion by the State into the field of foreign affairs. </a:t>
            </a:r>
          </a:p>
          <a:p>
            <a:pPr lvl="2" indent="0">
              <a:buNone/>
            </a:pPr>
            <a:endParaRPr lang="en-US" dirty="0"/>
          </a:p>
        </p:txBody>
      </p:sp>
    </p:spTree>
    <p:extLst>
      <p:ext uri="{BB962C8B-B14F-4D97-AF65-F5344CB8AC3E}">
        <p14:creationId xmlns:p14="http://schemas.microsoft.com/office/powerpoint/2010/main" val="11241417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IN" b="0" i="0" dirty="0" smtClean="0"/>
              <a:t>Commerce Clause</a:t>
            </a:r>
            <a:endParaRPr lang="en-US" b="0" i="0" dirty="0" smtClean="0"/>
          </a:p>
        </p:txBody>
      </p:sp>
      <p:sp>
        <p:nvSpPr>
          <p:cNvPr id="8"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11" name="Slide Number Placeholder 6"/>
          <p:cNvSpPr>
            <a:spLocks noGrp="1"/>
          </p:cNvSpPr>
          <p:nvPr>
            <p:ph type="sldNum" sz="quarter" idx="18"/>
          </p:nvPr>
        </p:nvSpPr>
        <p:spPr/>
        <p:txBody>
          <a:bodyPr/>
          <a:lstStyle/>
          <a:p>
            <a:fld id="{2A650BFF-BAF5-400C-A987-52EFE6C6CD00}" type="slidenum">
              <a:rPr lang="en-GB" smtClean="0"/>
              <a:pPr/>
              <a:t>111</a:t>
            </a:fld>
            <a:endParaRPr lang="en-GB" dirty="0"/>
          </a:p>
        </p:txBody>
      </p:sp>
      <p:sp>
        <p:nvSpPr>
          <p:cNvPr id="14" name="Content Placeholder 4"/>
          <p:cNvSpPr>
            <a:spLocks noGrp="1"/>
          </p:cNvSpPr>
          <p:nvPr>
            <p:ph sz="quarter" idx="15"/>
          </p:nvPr>
        </p:nvSpPr>
        <p:spPr/>
        <p:txBody>
          <a:bodyPr/>
          <a:lstStyle/>
          <a:p>
            <a:pPr marL="342900" indent="-342900">
              <a:buFont typeface="Arial" panose="020B0604020202020204" pitchFamily="34" charset="0"/>
              <a:buChar char="•"/>
            </a:pPr>
            <a:r>
              <a:rPr lang="en-US" i="1" dirty="0"/>
              <a:t>Tax Havens and State Issues – Potential Impact of State Legislation</a:t>
            </a:r>
            <a:endParaRPr lang="en-US" i="1" dirty="0" smtClean="0"/>
          </a:p>
          <a:p>
            <a:pPr marL="615950" lvl="1" indent="-342900">
              <a:buFont typeface="Arial" panose="020B0604020202020204" pitchFamily="34" charset="0"/>
              <a:buChar char="•"/>
            </a:pPr>
            <a:r>
              <a:rPr lang="en-US" dirty="0" smtClean="0"/>
              <a:t>Query: If a </a:t>
            </a:r>
            <a:r>
              <a:rPr lang="en-US" dirty="0"/>
              <a:t>state </a:t>
            </a:r>
            <a:r>
              <a:rPr lang="en-US" dirty="0" smtClean="0"/>
              <a:t>requires domestic </a:t>
            </a:r>
            <a:r>
              <a:rPr lang="en-US" dirty="0"/>
              <a:t>combination, but selectively </a:t>
            </a:r>
            <a:r>
              <a:rPr lang="en-US" dirty="0" smtClean="0"/>
              <a:t>requires </a:t>
            </a:r>
            <a:r>
              <a:rPr lang="en-US" dirty="0"/>
              <a:t>tax haven </a:t>
            </a:r>
            <a:r>
              <a:rPr lang="en-US" dirty="0" smtClean="0"/>
              <a:t>operations </a:t>
            </a:r>
            <a:r>
              <a:rPr lang="en-US" dirty="0"/>
              <a:t>to be included but no other foreign </a:t>
            </a:r>
            <a:r>
              <a:rPr lang="en-US" dirty="0" smtClean="0"/>
              <a:t>affiliates, would this give rise to discrimination </a:t>
            </a:r>
            <a:r>
              <a:rPr lang="en-US" dirty="0"/>
              <a:t>against foreign commerce</a:t>
            </a:r>
            <a:r>
              <a:rPr lang="en-US" dirty="0" smtClean="0"/>
              <a:t>? </a:t>
            </a:r>
          </a:p>
          <a:p>
            <a:pPr lvl="2" indent="0">
              <a:buNone/>
            </a:pPr>
            <a:endParaRPr lang="en-US" dirty="0"/>
          </a:p>
        </p:txBody>
      </p:sp>
    </p:spTree>
    <p:extLst>
      <p:ext uri="{BB962C8B-B14F-4D97-AF65-F5344CB8AC3E}">
        <p14:creationId xmlns:p14="http://schemas.microsoft.com/office/powerpoint/2010/main" val="20848163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4</a:t>
            </a:r>
            <a:r>
              <a:rPr lang="en-US" dirty="0" smtClean="0"/>
              <a:t>: </a:t>
            </a:r>
            <a:r>
              <a:rPr lang="en-IN" dirty="0"/>
              <a:t>Fair relation between a Tax and the State Services provided</a:t>
            </a:r>
            <a:endParaRPr lang="en-US" dirty="0" smtClean="0"/>
          </a:p>
          <a:p>
            <a:pPr marL="274320" lvl="2">
              <a:buFont typeface="Arial" panose="020B0604020202020204" pitchFamily="34" charset="0"/>
              <a:buChar char="•"/>
            </a:pPr>
            <a:r>
              <a:rPr lang="en-IN" dirty="0"/>
              <a:t>In </a:t>
            </a:r>
            <a:r>
              <a:rPr lang="en-IN" i="1" dirty="0"/>
              <a:t>Commonwealth Edison Co., v. Montana</a:t>
            </a:r>
            <a:r>
              <a:rPr lang="en-IN" dirty="0"/>
              <a:t>, 453 U.S. 609 (1981), the Court ruled that a 30% coal severance tax imposed in Montana was Constitutional</a:t>
            </a:r>
            <a:r>
              <a:rPr lang="en-IN" dirty="0" smtClean="0"/>
              <a:t>. The </a:t>
            </a:r>
            <a:r>
              <a:rPr lang="en-IN" dirty="0"/>
              <a:t>Court stated that the “fairly related” test is not a comparison of the amount of tax to the cost of benefits received</a:t>
            </a:r>
            <a:r>
              <a:rPr lang="en-IN" dirty="0" smtClean="0"/>
              <a:t>. General </a:t>
            </a:r>
            <a:r>
              <a:rPr lang="en-IN" dirty="0"/>
              <a:t>revenue taxes must be viewed as “a means of distributing the burden” of the costs of government.</a:t>
            </a:r>
          </a:p>
          <a:p>
            <a:pPr marL="274320" lvl="2">
              <a:buFont typeface="Arial" panose="020B0604020202020204" pitchFamily="34" charset="0"/>
              <a:buChar char="•"/>
            </a:pPr>
            <a:r>
              <a:rPr lang="en-IN" dirty="0"/>
              <a:t>The “just share of the state tax burden,” according to the Court, includes the cost of providing “police and fire protection, the benefits of a trained work force, and the advantages of a civilized society.”</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112</a:t>
            </a:fld>
            <a:endParaRPr lang="en-GB" dirty="0"/>
          </a:p>
        </p:txBody>
      </p:sp>
    </p:spTree>
    <p:extLst>
      <p:ext uri="{BB962C8B-B14F-4D97-AF65-F5344CB8AC3E}">
        <p14:creationId xmlns:p14="http://schemas.microsoft.com/office/powerpoint/2010/main" val="117634719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4</a:t>
            </a:r>
            <a:r>
              <a:rPr lang="en-US" dirty="0" smtClean="0"/>
              <a:t>: </a:t>
            </a:r>
            <a:r>
              <a:rPr lang="en-IN" dirty="0"/>
              <a:t>Fair relation between a Tax and the State Services provided</a:t>
            </a:r>
            <a:endParaRPr lang="en-US" dirty="0" smtClean="0"/>
          </a:p>
          <a:p>
            <a:pPr marL="274320" lvl="2">
              <a:buFont typeface="Arial" panose="020B0604020202020204" pitchFamily="34" charset="0"/>
              <a:buChar char="•"/>
            </a:pPr>
            <a:r>
              <a:rPr lang="en-IN" dirty="0"/>
              <a:t>In </a:t>
            </a:r>
            <a:r>
              <a:rPr lang="en-IN" i="1" dirty="0" err="1"/>
              <a:t>Wardair</a:t>
            </a:r>
            <a:r>
              <a:rPr lang="en-IN" i="1" dirty="0"/>
              <a:t> Canada Inc. v. Florida Dept. of Revenue, </a:t>
            </a:r>
            <a:r>
              <a:rPr lang="en-IN" dirty="0"/>
              <a:t>477 U.S. 1 (1986), the Court upheld FL’s tax on aviation fuel sold within the State to airlines regardless of whether the fuel was used to fly within or without the State. The tax did not threaten the ability of the Federal Government to speak with one voice. The Court in </a:t>
            </a:r>
            <a:r>
              <a:rPr lang="en-IN" i="1" dirty="0" err="1"/>
              <a:t>Wardair</a:t>
            </a:r>
            <a:r>
              <a:rPr lang="en-IN" dirty="0"/>
              <a:t> examined international agreements that barred taxation of aviation fuel at the national level, but not at the subnational level</a:t>
            </a:r>
            <a:r>
              <a:rPr lang="en-IN" dirty="0" smtClean="0"/>
              <a:t>. The </a:t>
            </a:r>
            <a:r>
              <a:rPr lang="en-IN" dirty="0"/>
              <a:t>Court concluded that “[b]y negative implication arising out of [these international accords,] the United States has at least acquiesced in state taxation of fuel used by foreign carriers in international travel.”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113</a:t>
            </a:fld>
            <a:endParaRPr lang="en-GB" dirty="0"/>
          </a:p>
        </p:txBody>
      </p:sp>
    </p:spTree>
    <p:extLst>
      <p:ext uri="{BB962C8B-B14F-4D97-AF65-F5344CB8AC3E}">
        <p14:creationId xmlns:p14="http://schemas.microsoft.com/office/powerpoint/2010/main" val="246220504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a:t>Subsequent to </a:t>
            </a:r>
            <a:r>
              <a:rPr lang="en-IN" i="1" dirty="0"/>
              <a:t>Complete Auto</a:t>
            </a:r>
            <a:r>
              <a:rPr lang="en-IN" dirty="0"/>
              <a:t>, 2 additional prongs were indicated by the Court in </a:t>
            </a:r>
            <a:r>
              <a:rPr lang="en-IN" i="1" dirty="0"/>
              <a:t>Japan Lines, Ltd. v. County of Los Angeles</a:t>
            </a:r>
            <a:r>
              <a:rPr lang="en-IN" dirty="0"/>
              <a:t>, 441 U.S. 434 (1979) related to the foreign commerce clause. </a:t>
            </a:r>
          </a:p>
          <a:p>
            <a:r>
              <a:rPr lang="en-IN" b="1" dirty="0"/>
              <a:t>Prong 5</a:t>
            </a:r>
            <a:r>
              <a:rPr lang="en-IN" dirty="0"/>
              <a:t>: A tax may not create unconstitutional international multiple taxation</a:t>
            </a:r>
          </a:p>
          <a:p>
            <a:pPr lvl="1"/>
            <a:r>
              <a:rPr lang="en-IN" dirty="0"/>
              <a:t>The Court struck down a local property tax on foreign cargo containers since such cargo had already been fully taxed in Japan</a:t>
            </a:r>
            <a:r>
              <a:rPr lang="en-IN" dirty="0" smtClean="0"/>
              <a:t>. Although </a:t>
            </a:r>
            <a:r>
              <a:rPr lang="en-IN" dirty="0"/>
              <a:t>the tax would have passed the other 4 prongs, it clearly caused actual double taxation.</a:t>
            </a:r>
          </a:p>
          <a:p>
            <a:r>
              <a:rPr lang="en-IN" b="1" dirty="0"/>
              <a:t>Prong 6</a:t>
            </a:r>
            <a:r>
              <a:rPr lang="en-IN" dirty="0"/>
              <a:t>: A tax must not prevent the federal government from “speaking with one voice” in regulating international commerce</a:t>
            </a:r>
            <a:r>
              <a:rPr lang="en-IN" dirty="0" smtClean="0"/>
              <a:t>. </a:t>
            </a:r>
            <a:endParaRPr lang="en-IN" dirty="0"/>
          </a:p>
          <a:p>
            <a:pPr lvl="1"/>
            <a:r>
              <a:rPr lang="en-IN" dirty="0"/>
              <a:t>California taxing an apportioned amount of the cargo prevented the nation from “speaking with one voice” since it went against the accepted norm of taxing the full value of cargo at the home port.</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114</a:t>
            </a:fld>
            <a:endParaRPr lang="en-GB" dirty="0"/>
          </a:p>
        </p:txBody>
      </p:sp>
    </p:spTree>
    <p:extLst>
      <p:ext uri="{BB962C8B-B14F-4D97-AF65-F5344CB8AC3E}">
        <p14:creationId xmlns:p14="http://schemas.microsoft.com/office/powerpoint/2010/main" val="171007485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dirty="0"/>
              <a:t>California’s definition of Doing Business - CRTC § 23101</a:t>
            </a:r>
          </a:p>
          <a:p>
            <a:pPr lvl="2"/>
            <a:r>
              <a:rPr lang="en-IN" dirty="0"/>
              <a:t>(a) </a:t>
            </a:r>
            <a:r>
              <a:rPr lang="en-IN" dirty="0" smtClean="0"/>
              <a:t>“Doing </a:t>
            </a:r>
            <a:r>
              <a:rPr lang="en-IN" dirty="0"/>
              <a:t>business” means actively engaging in any transaction for the purpose of financial or pecuniary gain or profit.</a:t>
            </a:r>
          </a:p>
          <a:p>
            <a:pPr lvl="2"/>
            <a:r>
              <a:rPr lang="en-IN" dirty="0"/>
              <a:t>(b) For taxable years beginning on or after January 1, 2011, factor presence applies</a:t>
            </a:r>
          </a:p>
          <a:p>
            <a:pPr lvl="1"/>
            <a:r>
              <a:rPr lang="en-IN" dirty="0"/>
              <a:t>Carve outs</a:t>
            </a:r>
          </a:p>
          <a:p>
            <a:pPr lvl="2"/>
            <a:r>
              <a:rPr lang="en-IN" dirty="0"/>
              <a:t>Procurement</a:t>
            </a:r>
          </a:p>
          <a:p>
            <a:pPr lvl="2"/>
            <a:r>
              <a:rPr lang="en-IN" dirty="0"/>
              <a:t>Trade shows</a:t>
            </a:r>
          </a:p>
          <a:p>
            <a:pPr lvl="2"/>
            <a:r>
              <a:rPr lang="en-IN" dirty="0"/>
              <a:t>Contract printers</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115</a:t>
            </a:fld>
            <a:endParaRPr lang="en-GB" dirty="0"/>
          </a:p>
        </p:txBody>
      </p:sp>
    </p:spTree>
    <p:extLst>
      <p:ext uri="{BB962C8B-B14F-4D97-AF65-F5344CB8AC3E}">
        <p14:creationId xmlns:p14="http://schemas.microsoft.com/office/powerpoint/2010/main" val="17890998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14th Amendment, Section 1 states: </a:t>
            </a:r>
          </a:p>
          <a:p>
            <a:pPr lvl="1"/>
            <a:r>
              <a:rPr lang="en-IN" dirty="0" smtClean="0"/>
              <a:t>“…nor [shall any State] deny to any person within its jurisdiction the equal protection of the laws…” </a:t>
            </a:r>
          </a:p>
          <a:p>
            <a:r>
              <a:rPr lang="en-IN" dirty="0" smtClean="0"/>
              <a:t>In Constitutional jurisprudence outside the area of taxation, the Equal Protection Clause has been invoked to prevent states from making unreasonable classifications. For state tax purposes, the Court has given states significant leeway in making classifications to facilitate their taxing schemes. The Court has required: 1) the tax legislation creating a classification must have a legitimate purpose and 2) there must be a reasonable basis for legislatures to believe that creating such a classification will achieve the purpose.</a:t>
            </a:r>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Equal Protection Clause</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116</a:t>
            </a:fld>
            <a:endParaRPr lang="en-GB" dirty="0"/>
          </a:p>
        </p:txBody>
      </p:sp>
    </p:spTree>
    <p:extLst>
      <p:ext uri="{BB962C8B-B14F-4D97-AF65-F5344CB8AC3E}">
        <p14:creationId xmlns:p14="http://schemas.microsoft.com/office/powerpoint/2010/main" val="16056898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buNone/>
            </a:pPr>
            <a:r>
              <a:rPr lang="en-IN" dirty="0"/>
              <a:t>In </a:t>
            </a:r>
            <a:r>
              <a:rPr lang="en-IN" i="1" dirty="0" err="1"/>
              <a:t>Nordlinger</a:t>
            </a:r>
            <a:r>
              <a:rPr lang="en-IN" i="1" dirty="0"/>
              <a:t> v. Hahn</a:t>
            </a:r>
            <a:r>
              <a:rPr lang="en-IN" dirty="0"/>
              <a:t>, 505 U.S. 1 (1992), the Court held that California’s new property tax system rationally furthered legitimate state interests in restraining increasing property taxes and preserving local </a:t>
            </a:r>
            <a:r>
              <a:rPr lang="en-IN" dirty="0" err="1"/>
              <a:t>neighborhood</a:t>
            </a:r>
            <a:r>
              <a:rPr lang="en-IN" dirty="0"/>
              <a:t> stability.</a:t>
            </a:r>
          </a:p>
          <a:p>
            <a:pPr marL="0" lvl="1" indent="0">
              <a:buNone/>
            </a:pPr>
            <a:r>
              <a:rPr lang="en-IN" dirty="0"/>
              <a:t>Although states do have significant leeway in overcoming the limitations of the Equal Protection Clause, the Court has utilized the clause to limit states’ ability to discriminate against out-of-state interests, especially in the insurance industry where the Commerce Clause is not applicable.</a:t>
            </a:r>
          </a:p>
          <a:p>
            <a:pPr marL="0" lvl="1" indent="0">
              <a:buNone/>
            </a:pPr>
            <a:r>
              <a:rPr lang="en-IN" dirty="0"/>
              <a:t>In </a:t>
            </a:r>
            <a:r>
              <a:rPr lang="en-IN" i="1" dirty="0"/>
              <a:t>Metropolitan Life Insurance Co. v. Ward</a:t>
            </a:r>
            <a:r>
              <a:rPr lang="en-IN" dirty="0"/>
              <a:t>, 470 U.S. 869 (1985), the Court invalidated an Alabama gross premiums tax that was higher on foreign than on domestic insurers based on the Equal Protection Clause since the tax unfairly discriminated against out-of-state insurers without a legitimate purpose.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a:t>Equal Protection Clause</a:t>
            </a:r>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117</a:t>
            </a:fld>
            <a:endParaRPr lang="en-GB" dirty="0"/>
          </a:p>
        </p:txBody>
      </p:sp>
    </p:spTree>
    <p:extLst>
      <p:ext uri="{BB962C8B-B14F-4D97-AF65-F5344CB8AC3E}">
        <p14:creationId xmlns:p14="http://schemas.microsoft.com/office/powerpoint/2010/main" val="27587352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60590"/>
            <a:ext cx="8127302" cy="1738032"/>
          </a:xfrm>
        </p:spPr>
        <p:txBody>
          <a:bodyPr/>
          <a:lstStyle/>
          <a:p>
            <a:r>
              <a:rPr lang="en-GB" b="0" i="0" dirty="0" smtClean="0"/>
              <a:t>Section 3</a:t>
            </a:r>
            <a:r>
              <a:rPr lang="en-GB" i="1" dirty="0" smtClean="0"/>
              <a:t/>
            </a:r>
            <a:br>
              <a:rPr lang="en-GB" i="1" dirty="0" smtClean="0"/>
            </a:br>
            <a:r>
              <a:rPr lang="en-IN" dirty="0" smtClean="0">
                <a:solidFill>
                  <a:schemeClr val="accent6"/>
                </a:solidFill>
              </a:rPr>
              <a:t>PL 86-272, Attributional Nexus, Agency Nexus, Economic Nexus, Factor Presence &amp; BATSA</a:t>
            </a:r>
            <a:endParaRPr lang="en-GB" i="1" dirty="0"/>
          </a:p>
        </p:txBody>
      </p:sp>
      <p:sp>
        <p:nvSpPr>
          <p:cNvPr id="4" name="Date Placeholder 3"/>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5" name="Footer Placeholder 4"/>
          <p:cNvSpPr>
            <a:spLocks noGrp="1"/>
          </p:cNvSpPr>
          <p:nvPr>
            <p:ph type="ftr" sz="quarter" idx="17"/>
          </p:nvPr>
        </p:nvSpPr>
        <p:spPr>
          <a:xfrm>
            <a:off x="530225" y="6324600"/>
            <a:ext cx="5260975" cy="150813"/>
          </a:xfrm>
        </p:spPr>
        <p:txBody>
          <a:bodyPr/>
          <a:lstStyle/>
          <a:p>
            <a:pPr>
              <a:defRPr/>
            </a:pPr>
            <a:r>
              <a:rPr lang="en-GB" smtClean="0"/>
              <a:t>UC Davis Summer Tax Institute</a:t>
            </a:r>
            <a:endParaRPr lang="en-GB" dirty="0"/>
          </a:p>
        </p:txBody>
      </p:sp>
      <p:sp>
        <p:nvSpPr>
          <p:cNvPr id="6" name="Slide Number Placeholder 5"/>
          <p:cNvSpPr>
            <a:spLocks noGrp="1"/>
          </p:cNvSpPr>
          <p:nvPr>
            <p:ph type="sldNum" sz="quarter" idx="18"/>
          </p:nvPr>
        </p:nvSpPr>
        <p:spPr>
          <a:xfrm>
            <a:off x="7086600" y="6477000"/>
            <a:ext cx="1527175" cy="152400"/>
          </a:xfrm>
        </p:spPr>
        <p:txBody>
          <a:bodyPr/>
          <a:lstStyle/>
          <a:p>
            <a:pPr>
              <a:defRPr/>
            </a:pPr>
            <a:fld id="{03CA4A76-51E5-4024-8537-422928303EF6}" type="slidenum">
              <a:rPr lang="en-GB" smtClean="0"/>
              <a:pPr>
                <a:defRPr/>
              </a:pPr>
              <a:t>118</a:t>
            </a:fld>
            <a:endParaRPr lang="en-GB" dirty="0"/>
          </a:p>
        </p:txBody>
      </p:sp>
    </p:spTree>
    <p:extLst>
      <p:ext uri="{BB962C8B-B14F-4D97-AF65-F5344CB8AC3E}">
        <p14:creationId xmlns:p14="http://schemas.microsoft.com/office/powerpoint/2010/main" val="427705738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482137" y="605118"/>
            <a:ext cx="8179724" cy="5922085"/>
            <a:chOff x="530352" y="685800"/>
            <a:chExt cx="8997696" cy="6711696"/>
          </a:xfrm>
        </p:grpSpPr>
        <p:sp>
          <p:nvSpPr>
            <p:cNvPr id="14"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endParaRPr>
            </a:p>
          </p:txBody>
        </p:sp>
        <p:grpSp>
          <p:nvGrpSpPr>
            <p:cNvPr id="3" name="Group 600" hidden="1"/>
            <p:cNvGrpSpPr/>
            <p:nvPr/>
          </p:nvGrpSpPr>
          <p:grpSpPr>
            <a:xfrm>
              <a:off x="530352" y="6016752"/>
              <a:ext cx="8997696" cy="609600"/>
              <a:chOff x="530352" y="6016752"/>
              <a:chExt cx="8997696" cy="609600"/>
            </a:xfrm>
          </p:grpSpPr>
          <p:sp>
            <p:nvSpPr>
              <p:cNvPr id="53"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4"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9"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60"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61"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4" name="Group 500" hidden="1"/>
            <p:cNvGrpSpPr/>
            <p:nvPr/>
          </p:nvGrpSpPr>
          <p:grpSpPr>
            <a:xfrm>
              <a:off x="530352" y="5257800"/>
              <a:ext cx="8997696" cy="609600"/>
              <a:chOff x="530352" y="5257800"/>
              <a:chExt cx="8997696" cy="609600"/>
            </a:xfrm>
          </p:grpSpPr>
          <p:sp>
            <p:nvSpPr>
              <p:cNvPr id="47"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0"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1"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2"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5" name="Group 400" hidden="1"/>
            <p:cNvGrpSpPr/>
            <p:nvPr/>
          </p:nvGrpSpPr>
          <p:grpSpPr>
            <a:xfrm>
              <a:off x="530352" y="4498848"/>
              <a:ext cx="8997696" cy="609600"/>
              <a:chOff x="530352" y="4498848"/>
              <a:chExt cx="8997696" cy="609600"/>
            </a:xfrm>
          </p:grpSpPr>
          <p:sp>
            <p:nvSpPr>
              <p:cNvPr id="41"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4"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6" name="Group 300" hidden="1"/>
            <p:cNvGrpSpPr/>
            <p:nvPr/>
          </p:nvGrpSpPr>
          <p:grpSpPr>
            <a:xfrm>
              <a:off x="530352" y="3730752"/>
              <a:ext cx="8997696" cy="609600"/>
              <a:chOff x="530352" y="3730752"/>
              <a:chExt cx="8997696" cy="609600"/>
            </a:xfrm>
          </p:grpSpPr>
          <p:sp>
            <p:nvSpPr>
              <p:cNvPr id="35"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8"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p:nvGrpSpPr>
          <p:grpSpPr>
            <a:xfrm>
              <a:off x="530352" y="2971800"/>
              <a:ext cx="8997696" cy="609600"/>
              <a:chOff x="530352" y="2971800"/>
              <a:chExt cx="8997696" cy="609600"/>
            </a:xfrm>
          </p:grpSpPr>
          <p:sp>
            <p:nvSpPr>
              <p:cNvPr id="29"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2"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p:nvGrpSpPr>
          <p:grpSpPr>
            <a:xfrm>
              <a:off x="530352" y="2212848"/>
              <a:ext cx="8997696" cy="609600"/>
              <a:chOff x="530352" y="2212848"/>
              <a:chExt cx="8997696" cy="609600"/>
            </a:xfrm>
          </p:grpSpPr>
          <p:sp>
            <p:nvSpPr>
              <p:cNvPr id="23"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6"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57" name="Textbox"/>
          <p:cNvSpPr txBox="1"/>
          <p:nvPr>
            <p:custDataLst>
              <p:tags r:id="rId3"/>
            </p:custDataLst>
          </p:nvPr>
        </p:nvSpPr>
        <p:spPr>
          <a:xfrm>
            <a:off x="484303" y="1262048"/>
            <a:ext cx="540212" cy="169277"/>
          </a:xfrm>
          <a:prstGeom prst="rect">
            <a:avLst/>
          </a:prstGeom>
          <a:noFill/>
        </p:spPr>
        <p:txBody>
          <a:bodyPr wrap="none" lIns="0" tIns="0" rIns="0" bIns="0" rtlCol="0">
            <a:spAutoFit/>
          </a:bodyPr>
          <a:lstStyle/>
          <a:p>
            <a:r>
              <a:rPr lang="en-US" sz="1100" b="1" dirty="0">
                <a:solidFill>
                  <a:schemeClr val="tx2"/>
                </a:solidFill>
                <a:latin typeface="Georgia" pitchFamily="18" charset="0"/>
              </a:rPr>
              <a:t>Section</a:t>
            </a:r>
          </a:p>
        </p:txBody>
      </p:sp>
      <p:sp>
        <p:nvSpPr>
          <p:cNvPr id="58" name="Textbox"/>
          <p:cNvSpPr txBox="1"/>
          <p:nvPr>
            <p:custDataLst>
              <p:tags r:id="rId4"/>
            </p:custDataLst>
          </p:nvPr>
        </p:nvSpPr>
        <p:spPr>
          <a:xfrm>
            <a:off x="1298951" y="1262048"/>
            <a:ext cx="681277" cy="169277"/>
          </a:xfrm>
          <a:prstGeom prst="rect">
            <a:avLst/>
          </a:prstGeom>
          <a:noFill/>
        </p:spPr>
        <p:txBody>
          <a:bodyPr wrap="none" lIns="0" tIns="0" rIns="0" bIns="0" rtlCol="0">
            <a:spAutoFit/>
          </a:bodyPr>
          <a:lstStyle/>
          <a:p>
            <a:r>
              <a:rPr lang="en-US" sz="1100" b="1" dirty="0">
                <a:solidFill>
                  <a:schemeClr val="tx2"/>
                </a:solidFill>
                <a:latin typeface="Georgia" pitchFamily="18" charset="0"/>
              </a:rPr>
              <a:t>Overview</a:t>
            </a:r>
          </a:p>
        </p:txBody>
      </p:sp>
      <p:cxnSp>
        <p:nvCxnSpPr>
          <p:cNvPr id="8" name="Straight Connector 7"/>
          <p:cNvCxnSpPr/>
          <p:nvPr/>
        </p:nvCxnSpPr>
        <p:spPr>
          <a:xfrm>
            <a:off x="484303" y="1210235"/>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03" y="1455964"/>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p:custDataLst>
              <p:tags r:id="rId5"/>
            </p:custDataLst>
          </p:nvPr>
        </p:nvSpPr>
        <p:spPr bwMode="auto">
          <a:xfrm>
            <a:off x="476260" y="617832"/>
            <a:ext cx="2904641" cy="384721"/>
          </a:xfrm>
          <a:prstGeom prst="rect">
            <a:avLst/>
          </a:prstGeom>
          <a:noFill/>
          <a:ln w="3175" algn="ctr">
            <a:noFill/>
            <a:prstDash val="sysDot"/>
            <a:miter lim="800000"/>
            <a:headEnd/>
            <a:tailEnd/>
          </a:ln>
        </p:spPr>
        <p:txBody>
          <a:bodyPr wrap="none" lIns="0" tIns="0" rIns="0" bIns="0">
            <a:spAutoFit/>
          </a:bodyPr>
          <a:lstStyle/>
          <a:p>
            <a:pPr defTabSz="893659">
              <a:buSzPct val="90000"/>
              <a:defRPr/>
            </a:pPr>
            <a:r>
              <a:rPr lang="en-US" sz="2500" b="1" i="1" dirty="0">
                <a:latin typeface="Georgia" pitchFamily="18" charset="0"/>
              </a:rPr>
              <a:t>Table of Contents</a:t>
            </a:r>
          </a:p>
        </p:txBody>
      </p:sp>
      <p:sp>
        <p:nvSpPr>
          <p:cNvPr id="7" name="Date Placeholder 6"/>
          <p:cNvSpPr>
            <a:spLocks noGrp="1"/>
          </p:cNvSpPr>
          <p:nvPr>
            <p:ph type="dt" sz="half" idx="16"/>
          </p:nvPr>
        </p:nvSpPr>
        <p:spPr/>
        <p:txBody>
          <a:bodyPr/>
          <a:lstStyle/>
          <a:p>
            <a:r>
              <a:rPr lang="en-US" smtClean="0"/>
              <a:t>June 13, 2017</a:t>
            </a:r>
            <a:endParaRPr lang="en-GB" dirty="0"/>
          </a:p>
        </p:txBody>
      </p:sp>
      <p:sp>
        <p:nvSpPr>
          <p:cNvPr id="17" name="Footer Placeholder 16"/>
          <p:cNvSpPr>
            <a:spLocks noGrp="1"/>
          </p:cNvSpPr>
          <p:nvPr>
            <p:ph type="ftr" sz="quarter" idx="17"/>
          </p:nvPr>
        </p:nvSpPr>
        <p:spPr/>
        <p:txBody>
          <a:bodyPr/>
          <a:lstStyle/>
          <a:p>
            <a:pPr>
              <a:defRPr/>
            </a:pPr>
            <a:r>
              <a:rPr lang="en-GB" dirty="0" smtClean="0"/>
              <a:t>UC Davis Summer Tax Institute</a:t>
            </a:r>
            <a:endParaRPr lang="en-GB" dirty="0"/>
          </a:p>
        </p:txBody>
      </p:sp>
      <p:sp>
        <p:nvSpPr>
          <p:cNvPr id="10" name="Content Placeholder 9"/>
          <p:cNvSpPr>
            <a:spLocks noGrp="1"/>
          </p:cNvSpPr>
          <p:nvPr>
            <p:ph sz="quarter" idx="15"/>
          </p:nvPr>
        </p:nvSpPr>
        <p:spPr>
          <a:xfrm>
            <a:off x="533400" y="1752600"/>
            <a:ext cx="8077200" cy="4572000"/>
          </a:xfrm>
        </p:spPr>
        <p:txBody>
          <a:bodyPr/>
          <a:lstStyle/>
          <a:p>
            <a:pPr marL="914400" indent="-914400">
              <a:buFont typeface="+mj-lt"/>
              <a:buAutoNum type="arabicPeriod" startAt="3"/>
            </a:pPr>
            <a:r>
              <a:rPr lang="en-US" sz="1800" dirty="0" smtClean="0"/>
              <a:t>Public </a:t>
            </a:r>
            <a:r>
              <a:rPr lang="en-US" sz="1800" dirty="0"/>
              <a:t>Law 86-272, Attributional Nexus, Agency Nexus, Economic Nexus, Factor Presence &amp; </a:t>
            </a:r>
            <a:r>
              <a:rPr lang="en-US" sz="1800" dirty="0" smtClean="0"/>
              <a:t>BATSA</a:t>
            </a:r>
          </a:p>
          <a:p>
            <a:pPr marL="1489075" lvl="3" indent="-574675">
              <a:buFont typeface="+mj-lt"/>
              <a:buAutoNum type="alphaUcPeriod"/>
            </a:pPr>
            <a:r>
              <a:rPr lang="en-US" dirty="0" smtClean="0"/>
              <a:t>Public </a:t>
            </a:r>
            <a:r>
              <a:rPr lang="en-US" dirty="0"/>
              <a:t>Law </a:t>
            </a:r>
            <a:r>
              <a:rPr lang="en-US" dirty="0" smtClean="0"/>
              <a:t>86-272</a:t>
            </a:r>
          </a:p>
          <a:p>
            <a:pPr marL="1489075" lvl="3" indent="-574675">
              <a:buFont typeface="+mj-lt"/>
              <a:buAutoNum type="alphaUcPeriod"/>
            </a:pPr>
            <a:r>
              <a:rPr lang="en-US" dirty="0" smtClean="0"/>
              <a:t>Attributional Nexus</a:t>
            </a:r>
          </a:p>
          <a:p>
            <a:pPr marL="1489075" lvl="3" indent="-574675">
              <a:buFont typeface="+mj-lt"/>
              <a:buAutoNum type="alphaUcPeriod"/>
            </a:pPr>
            <a:r>
              <a:rPr lang="en-US" dirty="0" smtClean="0"/>
              <a:t>Economic </a:t>
            </a:r>
            <a:r>
              <a:rPr lang="en-US" dirty="0"/>
              <a:t>Presence Nexus </a:t>
            </a:r>
            <a:endParaRPr lang="en-US" dirty="0" smtClean="0"/>
          </a:p>
          <a:p>
            <a:pPr marL="1489075" lvl="3" indent="-574675">
              <a:buFont typeface="+mj-lt"/>
              <a:buAutoNum type="alphaUcPeriod"/>
            </a:pPr>
            <a:r>
              <a:rPr lang="en-US" dirty="0" smtClean="0"/>
              <a:t>Factor Presence</a:t>
            </a:r>
          </a:p>
          <a:p>
            <a:pPr marL="1489075" lvl="3" indent="-574675">
              <a:buFont typeface="+mj-lt"/>
              <a:buAutoNum type="alphaUcPeriod"/>
            </a:pPr>
            <a:r>
              <a:rPr lang="en-US" dirty="0" smtClean="0"/>
              <a:t>BATSA</a:t>
            </a:r>
          </a:p>
          <a:p>
            <a:pPr marL="1489075" lvl="3" indent="-574675">
              <a:buFont typeface="+mj-lt"/>
              <a:buAutoNum type="alphaUcPeriod"/>
            </a:pPr>
            <a:r>
              <a:rPr lang="en-US" dirty="0" smtClean="0"/>
              <a:t>Ownership of LLCs</a:t>
            </a:r>
            <a:endParaRPr lang="en-US" dirty="0"/>
          </a:p>
          <a:p>
            <a:pPr marL="1489075" lvl="3" indent="-574675">
              <a:buFont typeface="+mj-lt"/>
              <a:buAutoNum type="alphaUcPeriod"/>
            </a:pPr>
            <a:endParaRPr lang="en-US" sz="1800" dirty="0"/>
          </a:p>
          <a:p>
            <a:pPr marL="671513" indent="-571500">
              <a:buFont typeface="+mj-lt"/>
              <a:buAutoNum type="arabicPeriod" startAt="2"/>
            </a:pPr>
            <a:endParaRPr lang="en-US" sz="1800" dirty="0"/>
          </a:p>
        </p:txBody>
      </p:sp>
      <p:sp>
        <p:nvSpPr>
          <p:cNvPr id="62" name="Slide Number Placeholder 5"/>
          <p:cNvSpPr>
            <a:spLocks noGrp="1"/>
          </p:cNvSpPr>
          <p:nvPr>
            <p:ph type="sldNum" sz="quarter" idx="18"/>
          </p:nvPr>
        </p:nvSpPr>
        <p:spPr>
          <a:xfrm>
            <a:off x="7086600" y="6477000"/>
            <a:ext cx="1527175" cy="152400"/>
          </a:xfrm>
        </p:spPr>
        <p:txBody>
          <a:bodyPr/>
          <a:lstStyle/>
          <a:p>
            <a:pPr>
              <a:defRPr/>
            </a:pPr>
            <a:fld id="{03CA4A76-51E5-4024-8537-422928303EF6}" type="slidenum">
              <a:rPr lang="en-GB" smtClean="0"/>
              <a:pPr>
                <a:defRPr/>
              </a:pPr>
              <a:t>119</a:t>
            </a:fld>
            <a:endParaRPr lang="en-GB" dirty="0"/>
          </a:p>
        </p:txBody>
      </p:sp>
    </p:spTree>
    <p:custDataLst>
      <p:tags r:id="rId1"/>
    </p:custDataLst>
    <p:extLst>
      <p:ext uri="{BB962C8B-B14F-4D97-AF65-F5344CB8AC3E}">
        <p14:creationId xmlns:p14="http://schemas.microsoft.com/office/powerpoint/2010/main" val="3286709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lvl="1"/>
            <a:r>
              <a:rPr lang="en-IN" b="1" dirty="0" smtClean="0"/>
              <a:t>Administrative Practice</a:t>
            </a:r>
            <a:endParaRPr lang="en-IN" b="1" dirty="0"/>
          </a:p>
          <a:p>
            <a:pPr lvl="2"/>
            <a:r>
              <a:rPr lang="en-IN" dirty="0" smtClean="0"/>
              <a:t>Precedential Value </a:t>
            </a:r>
            <a:r>
              <a:rPr lang="en-IN" dirty="0"/>
              <a:t>of BOE Decisions</a:t>
            </a:r>
          </a:p>
          <a:p>
            <a:pPr lvl="4"/>
            <a:r>
              <a:rPr lang="en-IN" dirty="0" smtClean="0"/>
              <a:t>Formal </a:t>
            </a:r>
            <a:r>
              <a:rPr lang="en-IN" dirty="0"/>
              <a:t>and memorandum opinions are precedential unless the opinion has been </a:t>
            </a:r>
            <a:r>
              <a:rPr lang="en-IN" dirty="0" err="1"/>
              <a:t>depublished</a:t>
            </a:r>
            <a:r>
              <a:rPr lang="en-IN" dirty="0"/>
              <a:t>, overruled, or superseded.</a:t>
            </a:r>
          </a:p>
          <a:p>
            <a:pPr lvl="4"/>
            <a:r>
              <a:rPr lang="en-IN" dirty="0"/>
              <a:t>Each published opinion must contain: (1) findings of fact; (2) the legal issue or issues presented; (3) applicable law; (4) analysis; (5) disposition; and (6) the names of the adopting Board Members</a:t>
            </a:r>
            <a:r>
              <a:rPr lang="en-IN" dirty="0" smtClean="0"/>
              <a:t>.</a:t>
            </a:r>
          </a:p>
          <a:p>
            <a:pPr lvl="2"/>
            <a:r>
              <a:rPr lang="en-IN" dirty="0" smtClean="0"/>
              <a:t>Precedential Value </a:t>
            </a:r>
            <a:r>
              <a:rPr lang="en-IN" dirty="0"/>
              <a:t>of Administrative Rulings &amp; Guidance</a:t>
            </a:r>
          </a:p>
          <a:p>
            <a:pPr lvl="3"/>
            <a:r>
              <a:rPr lang="en-IN" i="1" dirty="0"/>
              <a:t>Yamaha Corp. of America v. State Bd. Of Equalization</a:t>
            </a:r>
            <a:r>
              <a:rPr lang="en-IN" dirty="0"/>
              <a:t>, 19 Cal. 4th 1 (1998</a:t>
            </a:r>
            <a:r>
              <a:rPr lang="en-IN" dirty="0" smtClean="0"/>
              <a:t>): The </a:t>
            </a:r>
            <a:r>
              <a:rPr lang="en-IN" dirty="0"/>
              <a:t>CA Supreme Court addressed the question of what standard of judicial review should be provided an annotation interpreting the statutory or regulatory law</a:t>
            </a:r>
            <a:r>
              <a:rPr lang="en-IN" dirty="0" smtClean="0"/>
              <a:t>.</a:t>
            </a:r>
            <a:endParaRPr lang="en-IN" dirty="0"/>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12</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Georgia" panose="02040502050405020303" pitchFamily="18" charset="0"/>
                <a:ea typeface="+mj-ea"/>
                <a:cs typeface="+mj-cs"/>
              </a:rPr>
              <a:t>Advanced Income Tax Track </a:t>
            </a:r>
            <a:br>
              <a:rPr kumimoji="0" lang="en-GB" sz="2400" b="1" i="1" u="none" strike="noStrike" kern="1200" cap="none" spc="0" normalizeH="0" baseline="0" noProof="0" dirty="0" smtClean="0">
                <a:ln>
                  <a:noFill/>
                </a:ln>
                <a:solidFill>
                  <a:schemeClr val="tx1"/>
                </a:solidFill>
                <a:effectLst/>
                <a:uLnTx/>
                <a:uFillTx/>
                <a:latin typeface="Georgia" panose="02040502050405020303" pitchFamily="18" charset="0"/>
                <a:ea typeface="+mj-ea"/>
                <a:cs typeface="+mj-cs"/>
              </a:rPr>
            </a:br>
            <a:r>
              <a:rPr lang="en-IN" sz="2200" dirty="0">
                <a:latin typeface="Georgia" panose="02040502050405020303" pitchFamily="18" charset="0"/>
                <a:ea typeface="+mj-ea"/>
                <a:cs typeface="+mj-cs"/>
              </a:rPr>
              <a:t>Introduction and Hierarchy of Standards</a:t>
            </a:r>
            <a:endParaRPr kumimoji="0" lang="en-US" sz="2200" b="0" i="0" u="none" strike="noStrike" kern="1200" cap="none" spc="0" normalizeH="0" baseline="0" noProof="0" dirty="0" smtClean="0">
              <a:ln>
                <a:noFill/>
              </a:ln>
              <a:solidFill>
                <a:schemeClr val="tx1"/>
              </a:solidFill>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393689071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Advanced Income Tax Track</a:t>
            </a:r>
            <a:r>
              <a:rPr lang="en-GB" sz="2000" dirty="0" smtClean="0"/>
              <a:t/>
            </a:r>
            <a:br>
              <a:rPr lang="en-GB" sz="2000" dirty="0" smtClean="0"/>
            </a:br>
            <a:r>
              <a:rPr lang="en-IN" sz="2000" b="0" i="0" dirty="0"/>
              <a:t>Public Law 86-272, </a:t>
            </a:r>
            <a:r>
              <a:rPr lang="en-IN" sz="2000" b="0" i="0" dirty="0" err="1"/>
              <a:t>Attributional</a:t>
            </a:r>
            <a:r>
              <a:rPr lang="en-IN" sz="2000" b="0" i="0" dirty="0"/>
              <a:t> Nexus, Agency Nexus, Economic Nexus, Factor Presence &amp; BATSA</a:t>
            </a:r>
            <a:endParaRPr lang="en-US" sz="2000"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120</a:t>
            </a:fld>
            <a:endParaRPr lang="en-GB" dirty="0"/>
          </a:p>
        </p:txBody>
      </p:sp>
      <p:sp>
        <p:nvSpPr>
          <p:cNvPr id="4" name="Content Placeholder 3"/>
          <p:cNvSpPr>
            <a:spLocks noGrp="1"/>
          </p:cNvSpPr>
          <p:nvPr>
            <p:ph sz="quarter" idx="15"/>
          </p:nvPr>
        </p:nvSpPr>
        <p:spPr/>
        <p:txBody>
          <a:bodyPr/>
          <a:lstStyle/>
          <a:p>
            <a:pPr marL="274320" lvl="1" indent="-274320">
              <a:buFont typeface="+mj-lt"/>
              <a:buAutoNum type="alphaUcPeriod"/>
            </a:pPr>
            <a:r>
              <a:rPr lang="en-IN" dirty="0"/>
              <a:t>Public Law 86-272</a:t>
            </a:r>
          </a:p>
          <a:p>
            <a:pPr marL="548640" lvl="2" indent="-274320">
              <a:buFont typeface="+mj-lt"/>
              <a:buAutoNum type="arabicPeriod"/>
            </a:pPr>
            <a:r>
              <a:rPr lang="en-IN" dirty="0"/>
              <a:t>Overview/Introduction</a:t>
            </a:r>
          </a:p>
          <a:p>
            <a:pPr marL="548640" lvl="2" indent="-274320">
              <a:buFont typeface="+mj-lt"/>
              <a:buAutoNum type="arabicPeriod"/>
            </a:pPr>
            <a:r>
              <a:rPr lang="en-IN" dirty="0"/>
              <a:t>Solicitation</a:t>
            </a:r>
          </a:p>
          <a:p>
            <a:pPr marL="548640" lvl="2" indent="-274320">
              <a:buFont typeface="+mj-lt"/>
              <a:buAutoNum type="arabicPeriod"/>
            </a:pPr>
            <a:r>
              <a:rPr lang="en-IN" dirty="0"/>
              <a:t>Shipment/Delivery Requirement</a:t>
            </a:r>
          </a:p>
          <a:p>
            <a:pPr marL="548640" lvl="2" indent="-274320">
              <a:buFont typeface="+mj-lt"/>
              <a:buAutoNum type="arabicPeriod"/>
            </a:pPr>
            <a:r>
              <a:rPr lang="en-IN" dirty="0"/>
              <a:t>Foreign and Local Commerce</a:t>
            </a:r>
          </a:p>
          <a:p>
            <a:pPr marL="548640" lvl="2" indent="-274320">
              <a:buFont typeface="+mj-lt"/>
              <a:buAutoNum type="arabicPeriod"/>
            </a:pPr>
            <a:r>
              <a:rPr lang="en-IN" dirty="0"/>
              <a:t>State Regulatory Requirements</a:t>
            </a:r>
          </a:p>
          <a:p>
            <a:pPr marL="548640" lvl="2" indent="-274320">
              <a:buFont typeface="+mj-lt"/>
              <a:buAutoNum type="arabicPeriod"/>
            </a:pPr>
            <a:r>
              <a:rPr lang="en-IN" dirty="0"/>
              <a:t>Impact of Contractors</a:t>
            </a:r>
          </a:p>
          <a:p>
            <a:pPr marL="548640" lvl="2" indent="-274320">
              <a:buFont typeface="+mj-lt"/>
              <a:buAutoNum type="arabicPeriod"/>
            </a:pPr>
            <a:r>
              <a:rPr lang="en-IN" dirty="0"/>
              <a:t>Definition of “Net Income Tax</a:t>
            </a:r>
            <a:r>
              <a:rPr lang="en-IN" dirty="0" smtClean="0"/>
              <a:t>”</a:t>
            </a:r>
            <a:endParaRPr lang="en-IN" dirty="0"/>
          </a:p>
        </p:txBody>
      </p:sp>
    </p:spTree>
    <p:extLst>
      <p:ext uri="{BB962C8B-B14F-4D97-AF65-F5344CB8AC3E}">
        <p14:creationId xmlns:p14="http://schemas.microsoft.com/office/powerpoint/2010/main" val="39121556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Advanced Income Tax Track</a:t>
            </a:r>
            <a:r>
              <a:rPr lang="en-GB" sz="2000" dirty="0" smtClean="0"/>
              <a:t/>
            </a:r>
            <a:br>
              <a:rPr lang="en-GB" sz="2000" dirty="0" smtClean="0"/>
            </a:br>
            <a:r>
              <a:rPr lang="en-IN" sz="2000" b="0" i="0" dirty="0"/>
              <a:t>Public Law 86-272, </a:t>
            </a:r>
            <a:r>
              <a:rPr lang="en-IN" sz="2000" b="0" i="0" dirty="0" err="1"/>
              <a:t>Attributional</a:t>
            </a:r>
            <a:r>
              <a:rPr lang="en-IN" sz="2000" b="0" i="0" dirty="0"/>
              <a:t> Nexus, Agency Nexus, Economic Nexus, Factor Presence &amp; BATSA</a:t>
            </a:r>
            <a:endParaRPr lang="en-US" sz="2000"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121</a:t>
            </a:fld>
            <a:endParaRPr lang="en-GB" dirty="0"/>
          </a:p>
        </p:txBody>
      </p:sp>
      <p:sp>
        <p:nvSpPr>
          <p:cNvPr id="4" name="Content Placeholder 3"/>
          <p:cNvSpPr>
            <a:spLocks noGrp="1"/>
          </p:cNvSpPr>
          <p:nvPr>
            <p:ph sz="quarter" idx="15"/>
          </p:nvPr>
        </p:nvSpPr>
        <p:spPr/>
        <p:txBody>
          <a:bodyPr/>
          <a:lstStyle/>
          <a:p>
            <a:pPr marL="274320" lvl="1" indent="-274320">
              <a:buFont typeface="+mj-lt"/>
              <a:buAutoNum type="alphaUcPeriod" startAt="2"/>
            </a:pPr>
            <a:r>
              <a:rPr lang="en-IN" dirty="0" err="1" smtClean="0"/>
              <a:t>Attributional</a:t>
            </a:r>
            <a:r>
              <a:rPr lang="en-IN" dirty="0" smtClean="0"/>
              <a:t> </a:t>
            </a:r>
            <a:r>
              <a:rPr lang="en-IN" dirty="0"/>
              <a:t>Nexus</a:t>
            </a:r>
          </a:p>
          <a:p>
            <a:pPr marL="548640" lvl="2" indent="-274320">
              <a:buFont typeface="+mj-lt"/>
              <a:buAutoNum type="arabicPeriod"/>
            </a:pPr>
            <a:r>
              <a:rPr lang="en-IN" dirty="0"/>
              <a:t>Agency Nexus</a:t>
            </a:r>
          </a:p>
          <a:p>
            <a:pPr marL="548640" lvl="2" indent="-274320">
              <a:buFont typeface="+mj-lt"/>
              <a:buAutoNum type="arabicPeriod"/>
            </a:pPr>
            <a:r>
              <a:rPr lang="en-IN" dirty="0"/>
              <a:t>Affiliated Nexus</a:t>
            </a:r>
          </a:p>
          <a:p>
            <a:pPr marL="274320" lvl="1" indent="-274320">
              <a:buFont typeface="+mj-lt"/>
              <a:buAutoNum type="alphaUcPeriod" startAt="2"/>
            </a:pPr>
            <a:r>
              <a:rPr lang="en-IN" dirty="0"/>
              <a:t>Economic Nexus</a:t>
            </a:r>
          </a:p>
          <a:p>
            <a:pPr marL="274320" lvl="1" indent="-274320">
              <a:buFont typeface="+mj-lt"/>
              <a:buAutoNum type="alphaUcPeriod" startAt="2"/>
            </a:pPr>
            <a:r>
              <a:rPr lang="en-IN" dirty="0"/>
              <a:t>Factor Presence</a:t>
            </a:r>
          </a:p>
          <a:p>
            <a:pPr marL="274320" lvl="1" indent="-274320">
              <a:buFont typeface="+mj-lt"/>
              <a:buAutoNum type="alphaUcPeriod" startAt="2"/>
            </a:pPr>
            <a:r>
              <a:rPr lang="en-IN" dirty="0"/>
              <a:t>BATSA</a:t>
            </a:r>
          </a:p>
          <a:p>
            <a:pPr marL="274320" lvl="1" indent="-274320">
              <a:buFont typeface="+mj-lt"/>
              <a:buAutoNum type="alphaUcPeriod" startAt="2"/>
            </a:pPr>
            <a:r>
              <a:rPr lang="en-IN" dirty="0"/>
              <a:t>Ownership of LLC Interest</a:t>
            </a:r>
          </a:p>
        </p:txBody>
      </p:sp>
    </p:spTree>
    <p:extLst>
      <p:ext uri="{BB962C8B-B14F-4D97-AF65-F5344CB8AC3E}">
        <p14:creationId xmlns:p14="http://schemas.microsoft.com/office/powerpoint/2010/main" val="314040720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122</a:t>
            </a:fld>
            <a:endParaRPr lang="en-GB" dirty="0"/>
          </a:p>
        </p:txBody>
      </p:sp>
      <p:sp>
        <p:nvSpPr>
          <p:cNvPr id="4" name="Content Placeholder 3"/>
          <p:cNvSpPr>
            <a:spLocks noGrp="1"/>
          </p:cNvSpPr>
          <p:nvPr>
            <p:ph sz="quarter" idx="15"/>
          </p:nvPr>
        </p:nvSpPr>
        <p:spPr/>
        <p:txBody>
          <a:bodyPr/>
          <a:lstStyle/>
          <a:p>
            <a:pPr lvl="1"/>
            <a:r>
              <a:rPr lang="en-IN" dirty="0"/>
              <a:t>Enacted in 1959 in response to </a:t>
            </a:r>
            <a:r>
              <a:rPr lang="en-IN" i="1" dirty="0" err="1"/>
              <a:t>Northwestern</a:t>
            </a:r>
            <a:r>
              <a:rPr lang="en-IN" i="1" dirty="0"/>
              <a:t> States Portland Cement</a:t>
            </a:r>
            <a:r>
              <a:rPr lang="en-IN" dirty="0"/>
              <a:t> (1959) wherein the U.S. Supreme Court held that a state can assess a fairly apportioned direct income tax upon interstate commerce.</a:t>
            </a:r>
          </a:p>
          <a:p>
            <a:pPr lvl="2"/>
            <a:r>
              <a:rPr lang="en-IN" dirty="0"/>
              <a:t>Taxpayer maintained sales office and sales reps in the state, with orders approved and delivery occurring from outside the </a:t>
            </a:r>
            <a:r>
              <a:rPr lang="en-IN" dirty="0" smtClean="0"/>
              <a:t>state.</a:t>
            </a:r>
            <a:endParaRPr lang="en-IN" dirty="0"/>
          </a:p>
          <a:p>
            <a:pPr lvl="2"/>
            <a:r>
              <a:rPr lang="en-IN" dirty="0"/>
              <a:t>Raised significant concerns that taxpayers whose only presence was sales reps could be subject to income tax </a:t>
            </a:r>
            <a:r>
              <a:rPr lang="en-IN" dirty="0" smtClean="0"/>
              <a:t>everywhere.</a:t>
            </a:r>
            <a:endParaRPr lang="en-IN" dirty="0"/>
          </a:p>
          <a:p>
            <a:pPr lvl="1"/>
            <a:r>
              <a:rPr lang="en-IN" dirty="0"/>
              <a:t>Also prompted by U.S. Supreme Court’s denial of cert. in </a:t>
            </a:r>
            <a:r>
              <a:rPr lang="en-IN" i="1" dirty="0"/>
              <a:t>Brown Forman </a:t>
            </a:r>
            <a:r>
              <a:rPr lang="en-IN" dirty="0"/>
              <a:t>and </a:t>
            </a:r>
            <a:r>
              <a:rPr lang="en-IN" i="1" dirty="0"/>
              <a:t>International Shoe</a:t>
            </a:r>
            <a:r>
              <a:rPr lang="en-IN" dirty="0"/>
              <a:t> 1959 LA </a:t>
            </a:r>
            <a:r>
              <a:rPr lang="en-IN" dirty="0" err="1"/>
              <a:t>Sct</a:t>
            </a:r>
            <a:r>
              <a:rPr lang="en-IN" dirty="0"/>
              <a:t>. cases wherein state income tax was imposed based on in-state sales reps and the record in the former was unclear whether in-state offices were also maintained</a:t>
            </a:r>
            <a:r>
              <a:rPr lang="en-IN" dirty="0" smtClean="0"/>
              <a:t>.</a:t>
            </a:r>
            <a:endParaRPr lang="en-IN" dirty="0"/>
          </a:p>
        </p:txBody>
      </p:sp>
      <p:sp>
        <p:nvSpPr>
          <p:cNvPr id="5" name="Title 4"/>
          <p:cNvSpPr>
            <a:spLocks noGrp="1"/>
          </p:cNvSpPr>
          <p:nvPr>
            <p:ph type="title"/>
          </p:nvPr>
        </p:nvSpPr>
        <p:spPr/>
        <p:txBody>
          <a:bodyPr/>
          <a:lstStyle/>
          <a:p>
            <a:r>
              <a:rPr lang="en-IN" dirty="0"/>
              <a:t>Advanced Income Tax Track</a:t>
            </a:r>
            <a:br>
              <a:rPr lang="en-IN" dirty="0"/>
            </a:br>
            <a:r>
              <a:rPr lang="en-IN" b="0" i="0" dirty="0"/>
              <a:t>Public Law 86-272 </a:t>
            </a:r>
            <a:r>
              <a:rPr lang="en-IN" b="0" i="0" dirty="0" smtClean="0"/>
              <a:t>– Overview/Introduction</a:t>
            </a:r>
            <a:endParaRPr lang="en-IN" b="0" i="0" dirty="0"/>
          </a:p>
        </p:txBody>
      </p:sp>
    </p:spTree>
    <p:extLst>
      <p:ext uri="{BB962C8B-B14F-4D97-AF65-F5344CB8AC3E}">
        <p14:creationId xmlns:p14="http://schemas.microsoft.com/office/powerpoint/2010/main" val="333179368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123</a:t>
            </a:fld>
            <a:endParaRPr lang="en-GB" dirty="0"/>
          </a:p>
        </p:txBody>
      </p:sp>
      <p:sp>
        <p:nvSpPr>
          <p:cNvPr id="4" name="Content Placeholder 3"/>
          <p:cNvSpPr>
            <a:spLocks noGrp="1"/>
          </p:cNvSpPr>
          <p:nvPr>
            <p:ph sz="quarter" idx="15"/>
          </p:nvPr>
        </p:nvSpPr>
        <p:spPr/>
        <p:txBody>
          <a:bodyPr/>
          <a:lstStyle/>
          <a:p>
            <a:pPr lvl="1"/>
            <a:r>
              <a:rPr lang="en-IN" dirty="0"/>
              <a:t>PL 86-272</a:t>
            </a:r>
          </a:p>
          <a:p>
            <a:pPr lvl="2"/>
            <a:r>
              <a:rPr lang="en-IN" dirty="0"/>
              <a:t>Restricts state power to impose net income tax on interstate commerce by prohibiting tax on non domiciliary sellers of TPP whose in-state activity is limited to solicitation</a:t>
            </a:r>
          </a:p>
          <a:p>
            <a:pPr lvl="2"/>
            <a:r>
              <a:rPr lang="en-IN" dirty="0"/>
              <a:t>Provides additional protections where in-state independent contractors are used</a:t>
            </a:r>
          </a:p>
          <a:p>
            <a:pPr lvl="2"/>
            <a:r>
              <a:rPr lang="en-IN" dirty="0"/>
              <a:t>Calls for the complete study of state taxation practices for the purpose of recommending uniform </a:t>
            </a:r>
            <a:r>
              <a:rPr lang="en-IN" dirty="0" smtClean="0"/>
              <a:t>standards</a:t>
            </a:r>
            <a:endParaRPr lang="en-IN" dirty="0"/>
          </a:p>
        </p:txBody>
      </p:sp>
      <p:sp>
        <p:nvSpPr>
          <p:cNvPr id="5" name="Title 4"/>
          <p:cNvSpPr>
            <a:spLocks noGrp="1"/>
          </p:cNvSpPr>
          <p:nvPr>
            <p:ph type="title"/>
          </p:nvPr>
        </p:nvSpPr>
        <p:spPr/>
        <p:txBody>
          <a:bodyPr/>
          <a:lstStyle/>
          <a:p>
            <a:r>
              <a:rPr lang="en-IN" dirty="0"/>
              <a:t>Advanced Income Tax Track</a:t>
            </a:r>
            <a:br>
              <a:rPr lang="en-IN" dirty="0"/>
            </a:br>
            <a:r>
              <a:rPr lang="en-IN" b="0" i="0" dirty="0"/>
              <a:t>Public Law 86-272 </a:t>
            </a:r>
            <a:r>
              <a:rPr lang="en-IN" b="0" i="0" dirty="0" smtClean="0"/>
              <a:t>– Overview/Introduction</a:t>
            </a:r>
            <a:endParaRPr lang="en-IN" b="0" i="0" dirty="0"/>
          </a:p>
        </p:txBody>
      </p:sp>
    </p:spTree>
    <p:extLst>
      <p:ext uri="{BB962C8B-B14F-4D97-AF65-F5344CB8AC3E}">
        <p14:creationId xmlns:p14="http://schemas.microsoft.com/office/powerpoint/2010/main" val="20270772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124</a:t>
            </a:fld>
            <a:endParaRPr lang="en-GB" dirty="0"/>
          </a:p>
        </p:txBody>
      </p:sp>
      <p:sp>
        <p:nvSpPr>
          <p:cNvPr id="4" name="Content Placeholder 3"/>
          <p:cNvSpPr>
            <a:spLocks noGrp="1"/>
          </p:cNvSpPr>
          <p:nvPr>
            <p:ph sz="quarter" idx="15"/>
          </p:nvPr>
        </p:nvSpPr>
        <p:spPr/>
        <p:txBody>
          <a:bodyPr/>
          <a:lstStyle/>
          <a:p>
            <a:pPr lvl="1"/>
            <a:r>
              <a:rPr lang="en-IN" dirty="0"/>
              <a:t>Overview of 15 U.S.C. § 381:</a:t>
            </a:r>
          </a:p>
          <a:p>
            <a:pPr lvl="2"/>
            <a:r>
              <a:rPr lang="en-IN" dirty="0"/>
              <a:t>§ 101 sets forth the terms of the limitation</a:t>
            </a:r>
          </a:p>
          <a:p>
            <a:pPr lvl="2"/>
            <a:r>
              <a:rPr lang="en-IN" dirty="0"/>
              <a:t>§ 102 provides transitional rules</a:t>
            </a:r>
          </a:p>
          <a:p>
            <a:pPr lvl="2"/>
            <a:r>
              <a:rPr lang="en-IN" dirty="0"/>
              <a:t>§ 103 circularly defines a “net income tax” as a tax imposed on net income, a term which is not defined</a:t>
            </a:r>
          </a:p>
          <a:p>
            <a:pPr lvl="2"/>
            <a:r>
              <a:rPr lang="en-IN" dirty="0"/>
              <a:t>§ 104 – in the event the statute is held invalid – provides for the continued application of the parts not related to what was held invalid</a:t>
            </a:r>
          </a:p>
          <a:p>
            <a:pPr lvl="2"/>
            <a:r>
              <a:rPr lang="en-IN" dirty="0"/>
              <a:t>§ § 201 &amp; 302 pertain to the special commission</a:t>
            </a:r>
          </a:p>
        </p:txBody>
      </p:sp>
      <p:sp>
        <p:nvSpPr>
          <p:cNvPr id="5" name="Title 4"/>
          <p:cNvSpPr>
            <a:spLocks noGrp="1"/>
          </p:cNvSpPr>
          <p:nvPr>
            <p:ph type="title"/>
          </p:nvPr>
        </p:nvSpPr>
        <p:spPr/>
        <p:txBody>
          <a:bodyPr/>
          <a:lstStyle/>
          <a:p>
            <a:r>
              <a:rPr lang="en-IN" dirty="0"/>
              <a:t>Advanced Income Tax Track</a:t>
            </a:r>
            <a:br>
              <a:rPr lang="en-IN" dirty="0"/>
            </a:br>
            <a:r>
              <a:rPr lang="en-IN" b="0" i="0" dirty="0"/>
              <a:t>Public Law 86-272 </a:t>
            </a:r>
            <a:r>
              <a:rPr lang="en-IN" b="0" i="0" dirty="0" smtClean="0"/>
              <a:t>– Overview/Introduction</a:t>
            </a:r>
            <a:endParaRPr lang="en-IN" b="0" i="0" dirty="0"/>
          </a:p>
        </p:txBody>
      </p:sp>
    </p:spTree>
    <p:extLst>
      <p:ext uri="{BB962C8B-B14F-4D97-AF65-F5344CB8AC3E}">
        <p14:creationId xmlns:p14="http://schemas.microsoft.com/office/powerpoint/2010/main" val="11441607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125</a:t>
            </a:fld>
            <a:endParaRPr lang="en-GB" dirty="0"/>
          </a:p>
        </p:txBody>
      </p:sp>
      <p:sp>
        <p:nvSpPr>
          <p:cNvPr id="4" name="Content Placeholder 3"/>
          <p:cNvSpPr>
            <a:spLocks noGrp="1"/>
          </p:cNvSpPr>
          <p:nvPr>
            <p:ph sz="quarter" idx="15"/>
          </p:nvPr>
        </p:nvSpPr>
        <p:spPr/>
        <p:txBody>
          <a:bodyPr/>
          <a:lstStyle/>
          <a:p>
            <a:pPr lvl="1"/>
            <a:r>
              <a:rPr lang="en-IN" dirty="0"/>
              <a:t>Sec. 101</a:t>
            </a:r>
          </a:p>
          <a:p>
            <a:pPr marL="548640" lvl="2" indent="-274320">
              <a:buFont typeface="+mj-lt"/>
              <a:buAutoNum type="alphaLcPeriod"/>
            </a:pPr>
            <a:r>
              <a:rPr lang="en-IN" dirty="0"/>
              <a:t>No State, or political subdivision thereof, shall have power to impose, for any taxable year ending after the date of the enactment of this Act, a net income tax on the income derived within such State by any person from interstate commerce if the only business activities within such State by or on behalf of such person during such taxable year are either, or both, of the following:</a:t>
            </a:r>
          </a:p>
          <a:p>
            <a:pPr marL="822960" lvl="3" indent="-274320">
              <a:buFont typeface="+mj-lt"/>
              <a:buAutoNum type="arabicPeriod"/>
            </a:pPr>
            <a:r>
              <a:rPr lang="en-IN" dirty="0"/>
              <a:t>The solicitation of orders by such person, or his representative, in such State for sales of tangible personal property, which orders are sent outside the State for approval or rejection, and, if approved, are filled by shipment or delivery from a point outside the State; </a:t>
            </a:r>
            <a:r>
              <a:rPr lang="en-IN" dirty="0" smtClean="0"/>
              <a:t>and</a:t>
            </a:r>
            <a:endParaRPr lang="en-IN" dirty="0"/>
          </a:p>
        </p:txBody>
      </p:sp>
      <p:sp>
        <p:nvSpPr>
          <p:cNvPr id="5" name="Title 4"/>
          <p:cNvSpPr>
            <a:spLocks noGrp="1"/>
          </p:cNvSpPr>
          <p:nvPr>
            <p:ph type="title"/>
          </p:nvPr>
        </p:nvSpPr>
        <p:spPr/>
        <p:txBody>
          <a:bodyPr/>
          <a:lstStyle/>
          <a:p>
            <a:r>
              <a:rPr lang="en-IN" dirty="0"/>
              <a:t>Advanced Income Tax Track</a:t>
            </a:r>
            <a:br>
              <a:rPr lang="en-IN" dirty="0"/>
            </a:br>
            <a:r>
              <a:rPr lang="en-IN" b="0" i="0" dirty="0"/>
              <a:t>Public Law 86-272 </a:t>
            </a:r>
            <a:r>
              <a:rPr lang="en-IN" b="0" i="0" dirty="0" smtClean="0"/>
              <a:t>– Overview/Introduction</a:t>
            </a:r>
            <a:endParaRPr lang="en-IN" b="0" i="0" dirty="0"/>
          </a:p>
        </p:txBody>
      </p:sp>
    </p:spTree>
    <p:extLst>
      <p:ext uri="{BB962C8B-B14F-4D97-AF65-F5344CB8AC3E}">
        <p14:creationId xmlns:p14="http://schemas.microsoft.com/office/powerpoint/2010/main" val="943782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126</a:t>
            </a:fld>
            <a:endParaRPr lang="en-GB" dirty="0"/>
          </a:p>
        </p:txBody>
      </p:sp>
      <p:sp>
        <p:nvSpPr>
          <p:cNvPr id="4" name="Content Placeholder 3"/>
          <p:cNvSpPr>
            <a:spLocks noGrp="1"/>
          </p:cNvSpPr>
          <p:nvPr>
            <p:ph sz="quarter" idx="15"/>
          </p:nvPr>
        </p:nvSpPr>
        <p:spPr/>
        <p:txBody>
          <a:bodyPr/>
          <a:lstStyle/>
          <a:p>
            <a:pPr lvl="1"/>
            <a:r>
              <a:rPr lang="en-IN" dirty="0"/>
              <a:t>Sec. 101</a:t>
            </a:r>
          </a:p>
          <a:p>
            <a:pPr marL="548640" lvl="2" indent="-274320">
              <a:buFont typeface="+mj-lt"/>
              <a:buAutoNum type="alphaLcPeriod"/>
            </a:pPr>
            <a:r>
              <a:rPr lang="en-IN" dirty="0"/>
              <a:t>No State, or political subdivision thereof, shall have power to impose, for any taxable year ending after the date of the enactment of this Act, a net income tax on the income derived within such State by any person from interstate commerce if the only business activities within such State by or on behalf of such person during such taxable year are either, or both, of the following:</a:t>
            </a:r>
          </a:p>
          <a:p>
            <a:pPr marL="822960" lvl="3" indent="-274320">
              <a:buFont typeface="+mj-lt"/>
              <a:buAutoNum type="arabicPeriod" startAt="2"/>
            </a:pPr>
            <a:r>
              <a:rPr lang="en-IN" dirty="0" smtClean="0"/>
              <a:t>The </a:t>
            </a:r>
            <a:r>
              <a:rPr lang="en-IN" dirty="0"/>
              <a:t>solicitation of orders by such person, or his representative, in such State in the name of or for the benefit of a prospective customer of such person, if orders by such customer of such customer to such person to </a:t>
            </a:r>
            <a:r>
              <a:rPr lang="en-IN" dirty="0" smtClean="0"/>
              <a:t>enable such </a:t>
            </a:r>
            <a:r>
              <a:rPr lang="en-IN" dirty="0"/>
              <a:t>customer to fill orders resulting from such solicitation are orders described in paragraph (1</a:t>
            </a:r>
            <a:r>
              <a:rPr lang="en-IN" dirty="0" smtClean="0"/>
              <a:t>).</a:t>
            </a:r>
          </a:p>
        </p:txBody>
      </p:sp>
      <p:sp>
        <p:nvSpPr>
          <p:cNvPr id="5" name="Title 4"/>
          <p:cNvSpPr>
            <a:spLocks noGrp="1"/>
          </p:cNvSpPr>
          <p:nvPr>
            <p:ph type="title"/>
          </p:nvPr>
        </p:nvSpPr>
        <p:spPr/>
        <p:txBody>
          <a:bodyPr/>
          <a:lstStyle/>
          <a:p>
            <a:r>
              <a:rPr lang="en-IN" dirty="0"/>
              <a:t>Advanced Income Tax </a:t>
            </a:r>
            <a:r>
              <a:rPr lang="en-IN" dirty="0" smtClean="0"/>
              <a:t>Track </a:t>
            </a:r>
            <a:r>
              <a:rPr lang="en-IN" b="0" dirty="0"/>
              <a:t/>
            </a:r>
            <a:br>
              <a:rPr lang="en-IN" b="0" dirty="0"/>
            </a:br>
            <a:r>
              <a:rPr lang="en-IN" b="0" i="0" dirty="0"/>
              <a:t>Public Law 86-272 </a:t>
            </a:r>
            <a:r>
              <a:rPr lang="en-IN" b="0" i="0" dirty="0" smtClean="0"/>
              <a:t>– Overview/Introduction</a:t>
            </a:r>
            <a:endParaRPr lang="en-IN" b="0" i="0" dirty="0"/>
          </a:p>
        </p:txBody>
      </p:sp>
    </p:spTree>
    <p:extLst>
      <p:ext uri="{BB962C8B-B14F-4D97-AF65-F5344CB8AC3E}">
        <p14:creationId xmlns:p14="http://schemas.microsoft.com/office/powerpoint/2010/main" val="364195597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127</a:t>
            </a:fld>
            <a:endParaRPr lang="en-GB" dirty="0"/>
          </a:p>
        </p:txBody>
      </p:sp>
      <p:sp>
        <p:nvSpPr>
          <p:cNvPr id="4" name="Content Placeholder 3"/>
          <p:cNvSpPr>
            <a:spLocks noGrp="1"/>
          </p:cNvSpPr>
          <p:nvPr>
            <p:ph sz="quarter" idx="15"/>
          </p:nvPr>
        </p:nvSpPr>
        <p:spPr/>
        <p:txBody>
          <a:bodyPr/>
          <a:lstStyle/>
          <a:p>
            <a:pPr lvl="1"/>
            <a:r>
              <a:rPr lang="en-IN" dirty="0"/>
              <a:t>Sec. 101</a:t>
            </a:r>
          </a:p>
          <a:p>
            <a:pPr marL="548640" lvl="2" indent="-274320">
              <a:buFont typeface="+mj-lt"/>
              <a:buAutoNum type="alphaLcPeriod" startAt="2"/>
            </a:pPr>
            <a:r>
              <a:rPr lang="en-IN" dirty="0" smtClean="0"/>
              <a:t>The </a:t>
            </a:r>
            <a:r>
              <a:rPr lang="en-IN" dirty="0"/>
              <a:t>provisions of subsection (a) shall not apply to the imposition of a net income tax by any State, or political subdivision thereof, with respect to – </a:t>
            </a:r>
          </a:p>
          <a:p>
            <a:pPr marL="822960" lvl="3" indent="-274320">
              <a:buFont typeface="+mj-lt"/>
              <a:buAutoNum type="arabicPeriod"/>
            </a:pPr>
            <a:r>
              <a:rPr lang="en-IN" dirty="0"/>
              <a:t>Any corporation which is incorporated under the laws of such State; or</a:t>
            </a:r>
          </a:p>
          <a:p>
            <a:pPr marL="822960" lvl="3" indent="-274320">
              <a:buFont typeface="+mj-lt"/>
              <a:buAutoNum type="arabicPeriod"/>
            </a:pPr>
            <a:r>
              <a:rPr lang="en-IN" dirty="0"/>
              <a:t>Any individual who, under the laws of such State, is domiciled in, or a resident of, such State</a:t>
            </a:r>
            <a:r>
              <a:rPr lang="en-IN" dirty="0" smtClean="0"/>
              <a:t>.</a:t>
            </a:r>
            <a:endParaRPr lang="en-IN" dirty="0"/>
          </a:p>
        </p:txBody>
      </p:sp>
      <p:sp>
        <p:nvSpPr>
          <p:cNvPr id="5" name="Title 4"/>
          <p:cNvSpPr>
            <a:spLocks noGrp="1"/>
          </p:cNvSpPr>
          <p:nvPr>
            <p:ph type="title"/>
          </p:nvPr>
        </p:nvSpPr>
        <p:spPr/>
        <p:txBody>
          <a:bodyPr/>
          <a:lstStyle/>
          <a:p>
            <a:r>
              <a:rPr lang="en-IN" dirty="0"/>
              <a:t>Advanced Income Tax </a:t>
            </a:r>
            <a:r>
              <a:rPr lang="en-IN" dirty="0" smtClean="0"/>
              <a:t>Track </a:t>
            </a:r>
            <a:r>
              <a:rPr lang="en-IN" b="0" dirty="0"/>
              <a:t/>
            </a:r>
            <a:br>
              <a:rPr lang="en-IN" b="0" dirty="0"/>
            </a:br>
            <a:r>
              <a:rPr lang="en-IN" b="0" i="0" dirty="0"/>
              <a:t>Public Law 86-272 </a:t>
            </a:r>
            <a:r>
              <a:rPr lang="en-IN" b="0" i="0" dirty="0" smtClean="0"/>
              <a:t>– Overview/Introduction</a:t>
            </a:r>
            <a:endParaRPr lang="en-IN" b="0" i="0" dirty="0"/>
          </a:p>
        </p:txBody>
      </p:sp>
    </p:spTree>
    <p:extLst>
      <p:ext uri="{BB962C8B-B14F-4D97-AF65-F5344CB8AC3E}">
        <p14:creationId xmlns:p14="http://schemas.microsoft.com/office/powerpoint/2010/main" val="38267160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128</a:t>
            </a:fld>
            <a:endParaRPr lang="en-GB" dirty="0"/>
          </a:p>
        </p:txBody>
      </p:sp>
      <p:sp>
        <p:nvSpPr>
          <p:cNvPr id="4" name="Content Placeholder 3"/>
          <p:cNvSpPr>
            <a:spLocks noGrp="1"/>
          </p:cNvSpPr>
          <p:nvPr>
            <p:ph sz="quarter" idx="15"/>
          </p:nvPr>
        </p:nvSpPr>
        <p:spPr/>
        <p:txBody>
          <a:bodyPr/>
          <a:lstStyle/>
          <a:p>
            <a:pPr lvl="1">
              <a:spcAft>
                <a:spcPts val="200"/>
              </a:spcAft>
            </a:pPr>
            <a:r>
              <a:rPr lang="en-IN" dirty="0"/>
              <a:t>Sec. 101</a:t>
            </a:r>
          </a:p>
          <a:p>
            <a:pPr marL="548640" lvl="3" indent="-274320">
              <a:spcAft>
                <a:spcPts val="200"/>
              </a:spcAft>
              <a:buFont typeface="+mj-lt"/>
              <a:buAutoNum type="alphaLcPeriod" startAt="3"/>
            </a:pPr>
            <a:r>
              <a:rPr lang="en-IN" dirty="0" smtClean="0"/>
              <a:t>For </a:t>
            </a:r>
            <a:r>
              <a:rPr lang="en-IN" dirty="0"/>
              <a:t>purposes of subsection (a), a person shall not be considered to have engaged in business activities within a State during any taxable year merely by reason of sales in such State, or the solicitation of orders for sales in such State, of tangible personal property on behalf of such person by one or more independent contractors, or by reason of the maintenance of an office in such State by one or more independent contractors whose activities on behalf of such person in such State consist solely of making sales, or soliciting orders for sales, of tangible personal property</a:t>
            </a:r>
            <a:r>
              <a:rPr lang="en-IN" dirty="0" smtClean="0"/>
              <a:t>.</a:t>
            </a:r>
          </a:p>
          <a:p>
            <a:pPr marL="548640" lvl="2" indent="-274320">
              <a:spcAft>
                <a:spcPts val="200"/>
              </a:spcAft>
              <a:buFont typeface="+mj-lt"/>
              <a:buAutoNum type="alphaLcPeriod" startAt="4"/>
            </a:pPr>
            <a:r>
              <a:rPr lang="en-IN" dirty="0"/>
              <a:t>For purposes of this section - </a:t>
            </a:r>
          </a:p>
          <a:p>
            <a:pPr marL="822960" lvl="3" indent="-274320">
              <a:spcAft>
                <a:spcPts val="200"/>
              </a:spcAft>
              <a:buFont typeface="+mj-lt"/>
              <a:buAutoNum type="arabicPeriod"/>
            </a:pPr>
            <a:r>
              <a:rPr lang="en-IN" dirty="0"/>
              <a:t>The term “independent contractors” means a commission agent, broker, or other independent contractor who is engaged in selling, or soliciting orders for the sale of tangible personal property for more than one principal and who holds himself out as such in the regular course of his business activities; and</a:t>
            </a:r>
          </a:p>
          <a:p>
            <a:pPr marL="822960" lvl="3" indent="-274320">
              <a:spcAft>
                <a:spcPts val="200"/>
              </a:spcAft>
              <a:buFont typeface="+mj-lt"/>
              <a:buAutoNum type="arabicPeriod"/>
            </a:pPr>
            <a:r>
              <a:rPr lang="en-IN" dirty="0"/>
              <a:t>The term “representative” does not include an independent contractor</a:t>
            </a:r>
            <a:r>
              <a:rPr lang="en-IN" dirty="0" smtClean="0"/>
              <a:t>.</a:t>
            </a:r>
            <a:endParaRPr lang="en-IN" dirty="0"/>
          </a:p>
        </p:txBody>
      </p:sp>
      <p:sp>
        <p:nvSpPr>
          <p:cNvPr id="5" name="Title 4"/>
          <p:cNvSpPr>
            <a:spLocks noGrp="1"/>
          </p:cNvSpPr>
          <p:nvPr>
            <p:ph type="title"/>
          </p:nvPr>
        </p:nvSpPr>
        <p:spPr/>
        <p:txBody>
          <a:bodyPr/>
          <a:lstStyle/>
          <a:p>
            <a:r>
              <a:rPr lang="en-IN" dirty="0"/>
              <a:t>Advanced Income Tax </a:t>
            </a:r>
            <a:r>
              <a:rPr lang="en-IN" dirty="0" smtClean="0"/>
              <a:t>Track </a:t>
            </a:r>
            <a:r>
              <a:rPr lang="en-IN" dirty="0"/>
              <a:t/>
            </a:r>
            <a:br>
              <a:rPr lang="en-IN" dirty="0"/>
            </a:br>
            <a:r>
              <a:rPr lang="en-IN" b="0" i="0" dirty="0"/>
              <a:t>Public Law 86-272 </a:t>
            </a:r>
            <a:r>
              <a:rPr lang="en-IN" b="0" i="0" dirty="0" smtClean="0"/>
              <a:t>– Overview/Introduction</a:t>
            </a:r>
            <a:endParaRPr lang="en-IN" b="0" i="0" dirty="0"/>
          </a:p>
        </p:txBody>
      </p:sp>
    </p:spTree>
    <p:extLst>
      <p:ext uri="{BB962C8B-B14F-4D97-AF65-F5344CB8AC3E}">
        <p14:creationId xmlns:p14="http://schemas.microsoft.com/office/powerpoint/2010/main" val="119360783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129</a:t>
            </a:fld>
            <a:endParaRPr lang="en-GB" dirty="0"/>
          </a:p>
        </p:txBody>
      </p:sp>
      <p:sp>
        <p:nvSpPr>
          <p:cNvPr id="4" name="Content Placeholder 3"/>
          <p:cNvSpPr>
            <a:spLocks noGrp="1"/>
          </p:cNvSpPr>
          <p:nvPr>
            <p:ph sz="quarter" idx="15"/>
          </p:nvPr>
        </p:nvSpPr>
        <p:spPr/>
        <p:txBody>
          <a:bodyPr/>
          <a:lstStyle/>
          <a:p>
            <a:pPr marL="0" lvl="2" indent="0">
              <a:buNone/>
            </a:pPr>
            <a:r>
              <a:rPr lang="en-IN" dirty="0"/>
              <a:t>Key </a:t>
            </a:r>
            <a:r>
              <a:rPr lang="en-IN" dirty="0" smtClean="0"/>
              <a:t>Questions/Issues </a:t>
            </a:r>
            <a:r>
              <a:rPr lang="en-IN" dirty="0"/>
              <a:t>Presented:</a:t>
            </a:r>
          </a:p>
          <a:p>
            <a:pPr marL="274320" lvl="2" indent="-274320">
              <a:buFont typeface="+mj-lt"/>
              <a:buAutoNum type="arabicPeriod"/>
            </a:pPr>
            <a:r>
              <a:rPr lang="en-IN" dirty="0"/>
              <a:t>What is meant by the term “Solicitation” a term which is key to the statute but for which the statute makes no attempt to clearly define?</a:t>
            </a:r>
          </a:p>
          <a:p>
            <a:pPr marL="274320" lvl="2" indent="-274320">
              <a:buFont typeface="+mj-lt"/>
              <a:buAutoNum type="arabicPeriod"/>
            </a:pPr>
            <a:r>
              <a:rPr lang="en-IN" dirty="0"/>
              <a:t>What is meant by shipment or delivery from outside the state</a:t>
            </a:r>
            <a:r>
              <a:rPr lang="en-IN" dirty="0" smtClean="0"/>
              <a:t>? Is </a:t>
            </a:r>
            <a:r>
              <a:rPr lang="en-IN" dirty="0"/>
              <a:t>use of company owned trucks permissible</a:t>
            </a:r>
            <a:r>
              <a:rPr lang="en-IN" dirty="0" smtClean="0"/>
              <a:t>? Is </a:t>
            </a:r>
            <a:r>
              <a:rPr lang="en-IN" dirty="0"/>
              <a:t>consigned inventory protected?</a:t>
            </a:r>
          </a:p>
          <a:p>
            <a:pPr marL="274320" lvl="2" indent="-274320">
              <a:buFont typeface="+mj-lt"/>
              <a:buAutoNum type="arabicPeriod"/>
            </a:pPr>
            <a:r>
              <a:rPr lang="en-IN" dirty="0"/>
              <a:t>What implications, if any, does the statute have to foreign commerce? Imposition of net income taxes at the local level?</a:t>
            </a:r>
          </a:p>
          <a:p>
            <a:pPr marL="274320" lvl="2" indent="-274320">
              <a:buFont typeface="+mj-lt"/>
              <a:buAutoNum type="arabicPeriod"/>
            </a:pPr>
            <a:r>
              <a:rPr lang="en-IN" dirty="0"/>
              <a:t>What effect does compliance with regulatory requirements, including qualification, have on the protection conferred by the statute?</a:t>
            </a:r>
          </a:p>
          <a:p>
            <a:pPr marL="274320" lvl="2" indent="-274320">
              <a:buFont typeface="+mj-lt"/>
              <a:buAutoNum type="arabicPeriod"/>
            </a:pPr>
            <a:r>
              <a:rPr lang="en-IN" dirty="0"/>
              <a:t>In practice, how does the presence of contractors impact the protection under PL 86-272?</a:t>
            </a:r>
          </a:p>
          <a:p>
            <a:pPr marL="274320" lvl="2" indent="-274320">
              <a:buFont typeface="+mj-lt"/>
              <a:buAutoNum type="arabicPeriod"/>
            </a:pPr>
            <a:r>
              <a:rPr lang="en-IN" dirty="0"/>
              <a:t>What is a net income tax?</a:t>
            </a:r>
          </a:p>
        </p:txBody>
      </p:sp>
      <p:sp>
        <p:nvSpPr>
          <p:cNvPr id="5" name="Title 4"/>
          <p:cNvSpPr>
            <a:spLocks noGrp="1"/>
          </p:cNvSpPr>
          <p:nvPr>
            <p:ph type="title"/>
          </p:nvPr>
        </p:nvSpPr>
        <p:spPr/>
        <p:txBody>
          <a:bodyPr/>
          <a:lstStyle/>
          <a:p>
            <a:r>
              <a:rPr lang="en-IN" dirty="0"/>
              <a:t>Advanced Income Tax </a:t>
            </a:r>
            <a:r>
              <a:rPr lang="en-IN" dirty="0" smtClean="0"/>
              <a:t>Track </a:t>
            </a:r>
            <a:br>
              <a:rPr lang="en-IN" dirty="0" smtClean="0"/>
            </a:br>
            <a:r>
              <a:rPr lang="en-IN" b="0" i="0" dirty="0" smtClean="0"/>
              <a:t>Public </a:t>
            </a:r>
            <a:r>
              <a:rPr lang="en-IN" b="0" i="0" dirty="0"/>
              <a:t>Law 86-272 </a:t>
            </a:r>
            <a:r>
              <a:rPr lang="en-IN" b="0" i="0" dirty="0" smtClean="0"/>
              <a:t>– Overview/Introduction</a:t>
            </a:r>
            <a:endParaRPr lang="en-IN" b="0" i="0" dirty="0"/>
          </a:p>
        </p:txBody>
      </p:sp>
    </p:spTree>
    <p:extLst>
      <p:ext uri="{BB962C8B-B14F-4D97-AF65-F5344CB8AC3E}">
        <p14:creationId xmlns:p14="http://schemas.microsoft.com/office/powerpoint/2010/main" val="1054756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lvl="1"/>
            <a:r>
              <a:rPr lang="en-IN" b="1" dirty="0"/>
              <a:t>Administrative </a:t>
            </a:r>
            <a:r>
              <a:rPr lang="en-IN" b="1" dirty="0" smtClean="0"/>
              <a:t>Practice</a:t>
            </a:r>
            <a:endParaRPr lang="en-IN" b="1" dirty="0"/>
          </a:p>
          <a:p>
            <a:pPr lvl="2"/>
            <a:r>
              <a:rPr lang="en-IN" dirty="0" smtClean="0"/>
              <a:t>Precedential Value </a:t>
            </a:r>
            <a:r>
              <a:rPr lang="en-IN" dirty="0"/>
              <a:t>of Administrative Rulings &amp; </a:t>
            </a:r>
            <a:r>
              <a:rPr lang="en-IN" dirty="0" smtClean="0"/>
              <a:t>Guidance</a:t>
            </a:r>
          </a:p>
          <a:p>
            <a:pPr lvl="4"/>
            <a:r>
              <a:rPr lang="en-IN" dirty="0" smtClean="0"/>
              <a:t>Quasi-legislative </a:t>
            </a:r>
            <a:r>
              <a:rPr lang="en-IN" dirty="0"/>
              <a:t>guidance is entitled to great weight unless it is either arbitrary, capricious or without rational basis or is clearly erroneous or unauthorized. Does it lay within the </a:t>
            </a:r>
            <a:r>
              <a:rPr lang="en-IN" dirty="0" err="1"/>
              <a:t>lawmaking</a:t>
            </a:r>
            <a:r>
              <a:rPr lang="en-IN" dirty="0"/>
              <a:t> authority delegated by the Legislature, and </a:t>
            </a:r>
            <a:r>
              <a:rPr lang="en-IN" dirty="0" smtClean="0"/>
              <a:t>is it </a:t>
            </a:r>
            <a:r>
              <a:rPr lang="en-IN" dirty="0"/>
              <a:t>reasonably necessary to implement the purpose of the statute.</a:t>
            </a:r>
          </a:p>
          <a:p>
            <a:pPr lvl="4"/>
            <a:r>
              <a:rPr lang="en-IN" dirty="0"/>
              <a:t>Interpretive guidance is </a:t>
            </a:r>
            <a:r>
              <a:rPr lang="en-IN" dirty="0" err="1"/>
              <a:t>analyzed</a:t>
            </a:r>
            <a:r>
              <a:rPr lang="en-IN" dirty="0"/>
              <a:t> </a:t>
            </a:r>
            <a:r>
              <a:rPr lang="en-IN" dirty="0" smtClean="0"/>
              <a:t>using two </a:t>
            </a:r>
            <a:r>
              <a:rPr lang="en-IN" dirty="0"/>
              <a:t>sets of factors:</a:t>
            </a:r>
          </a:p>
          <a:p>
            <a:pPr marL="1371600" lvl="4" indent="-274320">
              <a:buFont typeface="+mj-lt"/>
              <a:buAutoNum type="arabicPeriod"/>
            </a:pPr>
            <a:r>
              <a:rPr lang="en-IN" dirty="0" smtClean="0"/>
              <a:t>Those </a:t>
            </a:r>
            <a:r>
              <a:rPr lang="en-IN" dirty="0"/>
              <a:t>factors indicating the agency holds a comparative interpretive advantage; and </a:t>
            </a:r>
            <a:endParaRPr lang="en-IN" dirty="0" smtClean="0"/>
          </a:p>
          <a:p>
            <a:pPr marL="1645920" lvl="4" indent="-274320">
              <a:buFont typeface="Arial" panose="020B0604020202020204" pitchFamily="34" charset="0"/>
              <a:buChar char="•"/>
            </a:pPr>
            <a:r>
              <a:rPr lang="en-IN" dirty="0"/>
              <a:t>More deference where the agency has expertise and technical knowledge, especially where the legal text to be interpreted is technical, obscure, complex, </a:t>
            </a:r>
            <a:r>
              <a:rPr lang="en-IN" dirty="0" smtClean="0"/>
              <a:t>open-ended</a:t>
            </a:r>
            <a:r>
              <a:rPr lang="en-IN" dirty="0"/>
              <a:t>, or entwined with issues of fact, policy, and discretion</a:t>
            </a:r>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13</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 </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200" dirty="0">
                <a:latin typeface="+mj-lt"/>
                <a:ea typeface="+mj-ea"/>
                <a:cs typeface="+mj-cs"/>
              </a:rPr>
              <a:t>Introduction and Hierarchy of Standards</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64562065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130</a:t>
            </a:fld>
            <a:endParaRPr lang="en-GB" dirty="0"/>
          </a:p>
        </p:txBody>
      </p:sp>
      <p:sp>
        <p:nvSpPr>
          <p:cNvPr id="4" name="Content Placeholder 3"/>
          <p:cNvSpPr>
            <a:spLocks noGrp="1"/>
          </p:cNvSpPr>
          <p:nvPr>
            <p:ph sz="quarter" idx="15"/>
          </p:nvPr>
        </p:nvSpPr>
        <p:spPr/>
        <p:txBody>
          <a:bodyPr/>
          <a:lstStyle/>
          <a:p>
            <a:pPr marL="274320" lvl="1" indent="-274320">
              <a:spcAft>
                <a:spcPts val="400"/>
              </a:spcAft>
              <a:buFont typeface="+mj-lt"/>
              <a:buAutoNum type="arabicPeriod"/>
            </a:pPr>
            <a:r>
              <a:rPr lang="en-IN" b="1" dirty="0"/>
              <a:t>What is meant by “solicitation of orders”?</a:t>
            </a:r>
          </a:p>
          <a:p>
            <a:pPr>
              <a:spcAft>
                <a:spcPts val="400"/>
              </a:spcAft>
            </a:pPr>
            <a:r>
              <a:rPr lang="en-IN" dirty="0"/>
              <a:t>The statute does not define this critical term, while at the same time requiring that in-state activities be limited to such activities.</a:t>
            </a:r>
          </a:p>
          <a:p>
            <a:pPr>
              <a:spcAft>
                <a:spcPts val="400"/>
              </a:spcAft>
            </a:pPr>
            <a:r>
              <a:rPr lang="en-IN" dirty="0"/>
              <a:t>For years this has left states to determine on their own what this term means, although the US </a:t>
            </a:r>
            <a:r>
              <a:rPr lang="en-IN" dirty="0" err="1"/>
              <a:t>Sct</a:t>
            </a:r>
            <a:r>
              <a:rPr lang="en-IN" dirty="0"/>
              <a:t>.’s 1992 decision in </a:t>
            </a:r>
            <a:r>
              <a:rPr lang="en-IN" i="1" dirty="0"/>
              <a:t>Wrigley</a:t>
            </a:r>
            <a:r>
              <a:rPr lang="en-IN" dirty="0"/>
              <a:t> has provided some guidance.</a:t>
            </a:r>
          </a:p>
          <a:p>
            <a:pPr>
              <a:spcAft>
                <a:spcPts val="400"/>
              </a:spcAft>
            </a:pPr>
            <a:r>
              <a:rPr lang="en-IN" dirty="0"/>
              <a:t>Pre-</a:t>
            </a:r>
            <a:r>
              <a:rPr lang="en-IN" i="1" dirty="0"/>
              <a:t>Wrigley</a:t>
            </a:r>
            <a:r>
              <a:rPr lang="en-IN" dirty="0"/>
              <a:t>, some states interpreted the term narrowly with very little lee way while others interpreted the provision too broadly.</a:t>
            </a:r>
          </a:p>
          <a:p>
            <a:pPr lvl="1">
              <a:spcAft>
                <a:spcPts val="400"/>
              </a:spcAft>
            </a:pPr>
            <a:r>
              <a:rPr lang="en-IN" dirty="0"/>
              <a:t>The former effectively nullified the statute by ignoring practical realities by disallowing the substantial attendant activities which go hand in hand with sales solicitation but which in themselves are not requests to place an order.</a:t>
            </a:r>
          </a:p>
          <a:p>
            <a:pPr lvl="2">
              <a:spcAft>
                <a:spcPts val="400"/>
              </a:spcAft>
            </a:pPr>
            <a:r>
              <a:rPr lang="en-IN" dirty="0"/>
              <a:t>e.g. a salesman’s attempts to ingratiate himself with his customer by helping to mediate a credit or other </a:t>
            </a:r>
            <a:r>
              <a:rPr lang="en-IN" dirty="0" smtClean="0"/>
              <a:t>dispute.</a:t>
            </a:r>
            <a:endParaRPr lang="en-IN" dirty="0"/>
          </a:p>
          <a:p>
            <a:pPr lvl="1">
              <a:spcAft>
                <a:spcPts val="400"/>
              </a:spcAft>
            </a:pPr>
            <a:r>
              <a:rPr lang="en-IN" dirty="0"/>
              <a:t>The latter approach sometimes had the effect of rendering the statute’s limiting language meaningless by permitting essentially all activities that sales reps may engage in</a:t>
            </a:r>
            <a:r>
              <a:rPr lang="en-IN" dirty="0" smtClean="0"/>
              <a:t>.</a:t>
            </a:r>
            <a:endParaRPr lang="en-IN" dirty="0"/>
          </a:p>
        </p:txBody>
      </p:sp>
      <p:sp>
        <p:nvSpPr>
          <p:cNvPr id="5" name="Title 4"/>
          <p:cNvSpPr>
            <a:spLocks noGrp="1"/>
          </p:cNvSpPr>
          <p:nvPr>
            <p:ph type="title"/>
          </p:nvPr>
        </p:nvSpPr>
        <p:spPr/>
        <p:txBody>
          <a:bodyPr/>
          <a:lstStyle/>
          <a:p>
            <a:r>
              <a:rPr lang="en-IN" dirty="0"/>
              <a:t>Advanced Income Tax Track</a:t>
            </a:r>
            <a:br>
              <a:rPr lang="en-IN" dirty="0"/>
            </a:br>
            <a:r>
              <a:rPr lang="en-IN" b="0" i="0" dirty="0"/>
              <a:t>Public Law 86-272 </a:t>
            </a:r>
            <a:r>
              <a:rPr lang="en-IN" b="0" i="0" dirty="0" smtClean="0"/>
              <a:t>– </a:t>
            </a:r>
            <a:r>
              <a:rPr lang="en-IN" b="0" i="0" dirty="0"/>
              <a:t>Solicitation</a:t>
            </a:r>
          </a:p>
        </p:txBody>
      </p:sp>
    </p:spTree>
    <p:extLst>
      <p:ext uri="{BB962C8B-B14F-4D97-AF65-F5344CB8AC3E}">
        <p14:creationId xmlns:p14="http://schemas.microsoft.com/office/powerpoint/2010/main" val="129180229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131</a:t>
            </a:fld>
            <a:endParaRPr lang="en-GB" dirty="0"/>
          </a:p>
        </p:txBody>
      </p:sp>
      <p:sp>
        <p:nvSpPr>
          <p:cNvPr id="4" name="Content Placeholder 3"/>
          <p:cNvSpPr>
            <a:spLocks noGrp="1"/>
          </p:cNvSpPr>
          <p:nvPr>
            <p:ph sz="quarter" idx="15"/>
          </p:nvPr>
        </p:nvSpPr>
        <p:spPr/>
        <p:txBody>
          <a:bodyPr/>
          <a:lstStyle/>
          <a:p>
            <a:r>
              <a:rPr lang="en-IN" dirty="0" smtClean="0"/>
              <a:t>Other </a:t>
            </a:r>
            <a:r>
              <a:rPr lang="en-IN" dirty="0"/>
              <a:t>states attempted to construct artificial distinctions between pre and post sale activities which were unworkable in practice given the continuous process of solicitation.</a:t>
            </a:r>
          </a:p>
          <a:p>
            <a:r>
              <a:rPr lang="en-IN" dirty="0"/>
              <a:t>In </a:t>
            </a:r>
            <a:r>
              <a:rPr lang="en-IN" i="1" dirty="0"/>
              <a:t>Wrigley vs. Wisconsin</a:t>
            </a:r>
            <a:r>
              <a:rPr lang="en-IN" dirty="0"/>
              <a:t>, the US </a:t>
            </a:r>
            <a:r>
              <a:rPr lang="en-IN" dirty="0" err="1"/>
              <a:t>Sct</a:t>
            </a:r>
            <a:r>
              <a:rPr lang="en-IN" dirty="0"/>
              <a:t>. in 1992 rejected the above approaches and set forth a standard under which activities deemed “entirely ancillary to requests for purchases” are protected.</a:t>
            </a:r>
          </a:p>
          <a:p>
            <a:r>
              <a:rPr lang="en-IN" dirty="0"/>
              <a:t>The court also acknowledged a </a:t>
            </a:r>
            <a:r>
              <a:rPr lang="en-IN" dirty="0" smtClean="0"/>
              <a:t>de </a:t>
            </a:r>
            <a:r>
              <a:rPr lang="en-IN" dirty="0" err="1" smtClean="0"/>
              <a:t>minimis</a:t>
            </a:r>
            <a:r>
              <a:rPr lang="en-IN" dirty="0" smtClean="0"/>
              <a:t> </a:t>
            </a:r>
            <a:r>
              <a:rPr lang="en-IN" dirty="0"/>
              <a:t>standard, although it did not establish bright line rules as to what would be considered </a:t>
            </a:r>
            <a:r>
              <a:rPr lang="en-IN" dirty="0" smtClean="0"/>
              <a:t>de </a:t>
            </a:r>
            <a:r>
              <a:rPr lang="en-IN" dirty="0" err="1" smtClean="0"/>
              <a:t>minimis</a:t>
            </a:r>
            <a:r>
              <a:rPr lang="en-IN" dirty="0" smtClean="0"/>
              <a:t>.</a:t>
            </a:r>
            <a:endParaRPr lang="en-IN" dirty="0"/>
          </a:p>
        </p:txBody>
      </p:sp>
      <p:sp>
        <p:nvSpPr>
          <p:cNvPr id="5" name="Title 4"/>
          <p:cNvSpPr>
            <a:spLocks noGrp="1"/>
          </p:cNvSpPr>
          <p:nvPr>
            <p:ph type="title"/>
          </p:nvPr>
        </p:nvSpPr>
        <p:spPr/>
        <p:txBody>
          <a:bodyPr/>
          <a:lstStyle/>
          <a:p>
            <a:r>
              <a:rPr lang="en-IN" dirty="0"/>
              <a:t>Advanced Income Tax Track</a:t>
            </a:r>
            <a:br>
              <a:rPr lang="en-IN" dirty="0"/>
            </a:br>
            <a:r>
              <a:rPr lang="en-IN" b="0" i="0" dirty="0"/>
              <a:t>Public Law 86-272 </a:t>
            </a:r>
            <a:r>
              <a:rPr lang="en-IN" b="0" i="0" dirty="0" smtClean="0"/>
              <a:t>– </a:t>
            </a:r>
            <a:r>
              <a:rPr lang="en-IN" b="0" i="0" dirty="0"/>
              <a:t>Solicitation</a:t>
            </a:r>
          </a:p>
        </p:txBody>
      </p:sp>
    </p:spTree>
    <p:extLst>
      <p:ext uri="{BB962C8B-B14F-4D97-AF65-F5344CB8AC3E}">
        <p14:creationId xmlns:p14="http://schemas.microsoft.com/office/powerpoint/2010/main" val="14241386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Advanced Income Tax Track</a:t>
            </a:r>
            <a:br>
              <a:rPr lang="en-IN" dirty="0"/>
            </a:br>
            <a:r>
              <a:rPr lang="en-IN" b="0" i="0" dirty="0"/>
              <a:t>Public Law 86-272 </a:t>
            </a:r>
            <a:r>
              <a:rPr lang="en-IN" b="0" i="0" dirty="0" smtClean="0"/>
              <a:t>– </a:t>
            </a:r>
            <a:r>
              <a:rPr lang="en-IN" b="0" i="0" dirty="0"/>
              <a:t>Solicitation</a:t>
            </a:r>
          </a:p>
        </p:txBody>
      </p:sp>
      <p:sp>
        <p:nvSpPr>
          <p:cNvPr id="4" name="Content Placeholder 3"/>
          <p:cNvSpPr>
            <a:spLocks noGrp="1"/>
          </p:cNvSpPr>
          <p:nvPr>
            <p:ph sz="quarter" idx="14"/>
          </p:nvPr>
        </p:nvSpPr>
        <p:spPr>
          <a:xfrm>
            <a:off x="533400" y="2133600"/>
            <a:ext cx="3962400" cy="4038600"/>
          </a:xfrm>
        </p:spPr>
        <p:txBody>
          <a:bodyPr/>
          <a:lstStyle/>
          <a:p>
            <a:r>
              <a:rPr lang="en-IN" b="1" dirty="0"/>
              <a:t>Unprotected</a:t>
            </a:r>
          </a:p>
          <a:p>
            <a:pPr marL="274320" indent="-274320">
              <a:buFont typeface="+mj-lt"/>
              <a:buAutoNum type="arabicPeriod"/>
            </a:pPr>
            <a:r>
              <a:rPr lang="en-IN" dirty="0"/>
              <a:t>Replacing stale gum</a:t>
            </a:r>
          </a:p>
          <a:p>
            <a:pPr marL="274320" indent="-274320">
              <a:buFont typeface="+mj-lt"/>
              <a:buAutoNum type="arabicPeriod"/>
            </a:pPr>
            <a:r>
              <a:rPr lang="en-IN" dirty="0"/>
              <a:t>Supplying gum through agency stock checks</a:t>
            </a:r>
          </a:p>
          <a:p>
            <a:pPr marL="274320" indent="-274320">
              <a:buFont typeface="+mj-lt"/>
              <a:buAutoNum type="arabicPeriod"/>
            </a:pPr>
            <a:r>
              <a:rPr lang="en-IN" dirty="0"/>
              <a:t>Storage of gum (i.e., inventory as well as samples which were used in impermissible ways (see #</a:t>
            </a:r>
            <a:r>
              <a:rPr lang="en-IN" dirty="0" smtClean="0"/>
              <a:t>1</a:t>
            </a:r>
            <a:br>
              <a:rPr lang="en-IN" dirty="0" smtClean="0"/>
            </a:br>
            <a:r>
              <a:rPr lang="en-IN" dirty="0" smtClean="0"/>
              <a:t>&amp; </a:t>
            </a:r>
            <a:r>
              <a:rPr lang="en-IN" dirty="0"/>
              <a:t>2 above))</a:t>
            </a:r>
          </a:p>
        </p:txBody>
      </p:sp>
      <p:sp>
        <p:nvSpPr>
          <p:cNvPr id="2" name="Content Placeholder 1"/>
          <p:cNvSpPr>
            <a:spLocks noGrp="1"/>
          </p:cNvSpPr>
          <p:nvPr>
            <p:ph sz="quarter" idx="15"/>
          </p:nvPr>
        </p:nvSpPr>
        <p:spPr>
          <a:xfrm>
            <a:off x="4648201" y="2133598"/>
            <a:ext cx="3962399" cy="4038601"/>
          </a:xfrm>
        </p:spPr>
        <p:txBody>
          <a:bodyPr/>
          <a:lstStyle/>
          <a:p>
            <a:r>
              <a:rPr lang="en-IN" b="1" dirty="0" smtClean="0"/>
              <a:t>Protected</a:t>
            </a:r>
            <a:endParaRPr lang="en-IN" b="1" dirty="0"/>
          </a:p>
          <a:p>
            <a:pPr marL="274320" indent="-274320">
              <a:buFont typeface="+mj-lt"/>
              <a:buAutoNum type="arabicPeriod"/>
            </a:pPr>
            <a:r>
              <a:rPr lang="en-IN" dirty="0"/>
              <a:t>In-state recruiting, training and evaluation of sales reps</a:t>
            </a:r>
          </a:p>
          <a:p>
            <a:pPr marL="274320" indent="-274320">
              <a:buFont typeface="+mj-lt"/>
              <a:buAutoNum type="arabicPeriod"/>
            </a:pPr>
            <a:r>
              <a:rPr lang="en-IN" dirty="0"/>
              <a:t>Use of hotels and homes for sales meetings</a:t>
            </a:r>
          </a:p>
          <a:p>
            <a:pPr marL="274320" indent="-274320">
              <a:buFont typeface="+mj-lt"/>
              <a:buAutoNum type="arabicPeriod"/>
            </a:pPr>
            <a:r>
              <a:rPr lang="en-IN" dirty="0"/>
              <a:t>Mediating credit disputes</a:t>
            </a:r>
          </a:p>
          <a:p>
            <a:pPr marL="274320" indent="-274320">
              <a:buFont typeface="+mj-lt"/>
              <a:buAutoNum type="arabicPeriod"/>
            </a:pPr>
            <a:r>
              <a:rPr lang="en-IN" dirty="0"/>
              <a:t>Providing display racks</a:t>
            </a:r>
          </a:p>
        </p:txBody>
      </p:sp>
      <p:sp>
        <p:nvSpPr>
          <p:cNvPr id="8" name="Footer Placeholder 1"/>
          <p:cNvSpPr>
            <a:spLocks noGrp="1"/>
          </p:cNvSpPr>
          <p:nvPr>
            <p:ph type="ftr" sz="quarter" idx="16"/>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7"/>
          </p:nvPr>
        </p:nvSpPr>
        <p:spPr/>
        <p:txBody>
          <a:bodyPr/>
          <a:lstStyle/>
          <a:p>
            <a:fld id="{2A650BFF-BAF5-400C-A987-52EFE6C6CD00}" type="slidenum">
              <a:rPr lang="en-GB" smtClean="0"/>
              <a:pPr/>
              <a:t>132</a:t>
            </a:fld>
            <a:endParaRPr lang="en-GB" dirty="0"/>
          </a:p>
        </p:txBody>
      </p:sp>
      <p:sp>
        <p:nvSpPr>
          <p:cNvPr id="7" name="Date Placeholder 5"/>
          <p:cNvSpPr>
            <a:spLocks noGrp="1"/>
          </p:cNvSpPr>
          <p:nvPr>
            <p:ph type="dt" sz="half" idx="18"/>
          </p:nvPr>
        </p:nvSpPr>
        <p:spPr/>
        <p:txBody>
          <a:bodyPr/>
          <a:lstStyle/>
          <a:p>
            <a:r>
              <a:rPr lang="en-US" smtClean="0"/>
              <a:t>June 13, 2017</a:t>
            </a:r>
            <a:endParaRPr lang="en-GB" dirty="0"/>
          </a:p>
        </p:txBody>
      </p:sp>
      <p:sp>
        <p:nvSpPr>
          <p:cNvPr id="10" name="Content Placeholder 3"/>
          <p:cNvSpPr txBox="1">
            <a:spLocks/>
          </p:cNvSpPr>
          <p:nvPr/>
        </p:nvSpPr>
        <p:spPr bwMode="auto">
          <a:xfrm>
            <a:off x="533400" y="1752600"/>
            <a:ext cx="8077200"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ts val="900"/>
              </a:spcAft>
              <a:buClr>
                <a:schemeClr val="tx1"/>
              </a:buClr>
              <a:defRPr sz="1800" kern="120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18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18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18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18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IN" dirty="0"/>
              <a:t>Unprotected vs. protected activities in </a:t>
            </a:r>
            <a:r>
              <a:rPr lang="en-IN" i="1" dirty="0"/>
              <a:t>Wrigley</a:t>
            </a:r>
            <a:r>
              <a:rPr lang="en-IN" i="1" dirty="0" smtClean="0"/>
              <a:t>:</a:t>
            </a:r>
            <a:endParaRPr lang="en-IN" i="1" dirty="0"/>
          </a:p>
        </p:txBody>
      </p:sp>
    </p:spTree>
    <p:extLst>
      <p:ext uri="{BB962C8B-B14F-4D97-AF65-F5344CB8AC3E}">
        <p14:creationId xmlns:p14="http://schemas.microsoft.com/office/powerpoint/2010/main" val="31776795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5"/>
          </p:nvPr>
        </p:nvSpPr>
        <p:spPr/>
        <p:txBody>
          <a:bodyPr/>
          <a:lstStyle/>
          <a:p>
            <a:r>
              <a:rPr lang="en-IN" dirty="0"/>
              <a:t>The US </a:t>
            </a:r>
            <a:r>
              <a:rPr lang="en-IN" dirty="0" err="1"/>
              <a:t>Sct’s</a:t>
            </a:r>
            <a:r>
              <a:rPr lang="en-IN" dirty="0"/>
              <a:t> “entirely ancillary” standard may trace a blurry line between protected and unprotected activities:</a:t>
            </a:r>
          </a:p>
          <a:p>
            <a:pPr marL="274320" indent="-274320">
              <a:buFont typeface="+mj-lt"/>
              <a:buAutoNum type="arabicPeriod"/>
            </a:pPr>
            <a:r>
              <a:rPr lang="en-IN" dirty="0"/>
              <a:t>In </a:t>
            </a:r>
            <a:r>
              <a:rPr lang="en-IN" i="1" dirty="0"/>
              <a:t>Wrigley</a:t>
            </a:r>
            <a:r>
              <a:rPr lang="en-IN" dirty="0"/>
              <a:t>, meetings which took place at sales reps’ homes were ok. Under what circumstances could a sales reps’ home be considered an office of the company</a:t>
            </a:r>
            <a:r>
              <a:rPr lang="en-IN" dirty="0" smtClean="0"/>
              <a:t>? What </a:t>
            </a:r>
            <a:r>
              <a:rPr lang="en-IN" dirty="0"/>
              <a:t>if rent were paid to the sales rep?</a:t>
            </a:r>
          </a:p>
          <a:p>
            <a:pPr marL="274320" indent="-274320">
              <a:buFont typeface="+mj-lt"/>
              <a:buAutoNum type="arabicPeriod"/>
            </a:pPr>
            <a:r>
              <a:rPr lang="en-IN" dirty="0"/>
              <a:t>In </a:t>
            </a:r>
            <a:r>
              <a:rPr lang="en-IN" i="1" dirty="0"/>
              <a:t>Wrigley</a:t>
            </a:r>
            <a:r>
              <a:rPr lang="en-IN" dirty="0"/>
              <a:t> the court noted that a company office in a state would be “such a significant manifestation of company presence” that income taxation should always be allowed</a:t>
            </a:r>
            <a:r>
              <a:rPr lang="en-IN" dirty="0" smtClean="0"/>
              <a:t>. How </a:t>
            </a:r>
            <a:r>
              <a:rPr lang="en-IN" dirty="0"/>
              <a:t>does this square with the “entirely ancillary” concept and what would be considered a company office</a:t>
            </a:r>
            <a:r>
              <a:rPr lang="en-IN" dirty="0" smtClean="0"/>
              <a:t>?</a:t>
            </a:r>
          </a:p>
          <a:p>
            <a:pPr marL="274320" indent="-274320">
              <a:buFont typeface="+mj-lt"/>
              <a:buAutoNum type="arabicPeriod"/>
            </a:pPr>
            <a:r>
              <a:rPr lang="en-IN" dirty="0"/>
              <a:t>The court held that in-state storage of gum was unprotected</a:t>
            </a:r>
            <a:r>
              <a:rPr lang="en-IN" dirty="0" smtClean="0"/>
              <a:t>. But </a:t>
            </a:r>
            <a:r>
              <a:rPr lang="en-IN" dirty="0"/>
              <a:t>what if the gum consisted of samples solely used in protected ways?</a:t>
            </a:r>
          </a:p>
          <a:p>
            <a:pPr marL="274320" indent="-274320">
              <a:buFont typeface="+mj-lt"/>
              <a:buAutoNum type="arabicPeriod"/>
            </a:pPr>
            <a:r>
              <a:rPr lang="en-IN" dirty="0"/>
              <a:t>Under what circumstances is the maintenance of a show room permissible?</a:t>
            </a:r>
          </a:p>
          <a:p>
            <a:pPr marL="274320" indent="-274320">
              <a:buFont typeface="+mj-lt"/>
              <a:buAutoNum type="arabicPeriod"/>
            </a:pPr>
            <a:r>
              <a:rPr lang="en-IN" dirty="0"/>
              <a:t>Does it matter if the particular activity is done by a 3rd party independent contractor? </a:t>
            </a:r>
          </a:p>
        </p:txBody>
      </p:sp>
      <p:sp>
        <p:nvSpPr>
          <p:cNvPr id="5" name="Title 4"/>
          <p:cNvSpPr>
            <a:spLocks noGrp="1"/>
          </p:cNvSpPr>
          <p:nvPr>
            <p:ph type="title"/>
          </p:nvPr>
        </p:nvSpPr>
        <p:spPr/>
        <p:txBody>
          <a:bodyPr/>
          <a:lstStyle/>
          <a:p>
            <a:r>
              <a:rPr lang="en-IN" dirty="0" smtClean="0"/>
              <a:t>Advanced Income Tax Track</a:t>
            </a:r>
            <a:br>
              <a:rPr lang="en-IN" dirty="0" smtClean="0"/>
            </a:br>
            <a:r>
              <a:rPr lang="en-IN" b="0" i="0" dirty="0" smtClean="0"/>
              <a:t>Public Law 86-272 – Solicitation</a:t>
            </a:r>
            <a:endParaRPr lang="en-IN"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133</a:t>
            </a:fld>
            <a:endParaRPr lang="en-GB" dirty="0"/>
          </a:p>
        </p:txBody>
      </p:sp>
    </p:spTree>
    <p:extLst>
      <p:ext uri="{BB962C8B-B14F-4D97-AF65-F5344CB8AC3E}">
        <p14:creationId xmlns:p14="http://schemas.microsoft.com/office/powerpoint/2010/main" val="16783584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5"/>
          </p:nvPr>
        </p:nvSpPr>
        <p:spPr>
          <a:xfrm>
            <a:off x="530225" y="1752600"/>
            <a:ext cx="8077200" cy="4419600"/>
          </a:xfrm>
        </p:spPr>
        <p:txBody>
          <a:bodyPr/>
          <a:lstStyle/>
          <a:p>
            <a:r>
              <a:rPr lang="en-US" dirty="0"/>
              <a:t>Letter of Findings No. 02-20140293, Indiana Dept. of Revenue, November 26, 2014</a:t>
            </a:r>
          </a:p>
          <a:p>
            <a:pPr marL="342900" indent="-342900">
              <a:buFont typeface="Arial" panose="020B0604020202020204" pitchFamily="34" charset="0"/>
              <a:buChar char="•"/>
            </a:pPr>
            <a:r>
              <a:rPr lang="en-GB" dirty="0"/>
              <a:t>Indiana law provides that a taxpayer is ‘taxable in another state’ for throwback purposes when the taxpayer is subject to a state’s franchise tax for the privilege of doing business.</a:t>
            </a:r>
          </a:p>
          <a:p>
            <a:pPr marL="342900" indent="-342900">
              <a:buFont typeface="Arial" panose="020B0604020202020204" pitchFamily="34" charset="0"/>
              <a:buChar char="•"/>
            </a:pPr>
            <a:r>
              <a:rPr lang="en-US" dirty="0"/>
              <a:t>The Department ruled taxpayer’s income from California sales should be thrown back and included in Indiana sales factor because its activities in California did not go beyond solicitation.</a:t>
            </a:r>
          </a:p>
          <a:p>
            <a:pPr marL="342900" indent="-342900">
              <a:buFont typeface="Arial" panose="020B0604020202020204" pitchFamily="34" charset="0"/>
              <a:buChar char="•"/>
            </a:pPr>
            <a:r>
              <a:rPr lang="en-US" dirty="0"/>
              <a:t>Taxpayer’s documentation shows that activities performed by its salesperson in California did not exceed P.L. 86-272 protection. The salesperson used Taxpayer's laptop to perform activities, including preparing quotations, following up quotation, gathering data during the quote follow-up, and all customers' orders were required to be approved by Taxpayer's Indiana office. </a:t>
            </a:r>
          </a:p>
        </p:txBody>
      </p:sp>
      <p:sp>
        <p:nvSpPr>
          <p:cNvPr id="5" name="Title 4"/>
          <p:cNvSpPr>
            <a:spLocks noGrp="1"/>
          </p:cNvSpPr>
          <p:nvPr>
            <p:ph type="title"/>
          </p:nvPr>
        </p:nvSpPr>
        <p:spPr/>
        <p:txBody>
          <a:bodyPr/>
          <a:lstStyle/>
          <a:p>
            <a:r>
              <a:rPr lang="en-IN" dirty="0" smtClean="0"/>
              <a:t>Advanced Income Tax Track</a:t>
            </a:r>
            <a:br>
              <a:rPr lang="en-IN" dirty="0" smtClean="0"/>
            </a:br>
            <a:r>
              <a:rPr lang="en-IN" b="0" i="0" dirty="0" smtClean="0"/>
              <a:t>Public Law 86-272 – Solicitation</a:t>
            </a:r>
            <a:endParaRPr lang="en-IN"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134</a:t>
            </a:fld>
            <a:endParaRPr lang="en-GB" dirty="0"/>
          </a:p>
        </p:txBody>
      </p:sp>
    </p:spTree>
    <p:extLst>
      <p:ext uri="{BB962C8B-B14F-4D97-AF65-F5344CB8AC3E}">
        <p14:creationId xmlns:p14="http://schemas.microsoft.com/office/powerpoint/2010/main" val="9923809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5"/>
          </p:nvPr>
        </p:nvSpPr>
        <p:spPr/>
        <p:txBody>
          <a:bodyPr/>
          <a:lstStyle/>
          <a:p>
            <a:pPr marL="274320" indent="-274320">
              <a:buFont typeface="+mj-lt"/>
              <a:buAutoNum type="arabicPeriod" startAt="2"/>
            </a:pPr>
            <a:r>
              <a:rPr lang="en-IN" b="1" dirty="0"/>
              <a:t>Shipment or delivery requirement</a:t>
            </a:r>
          </a:p>
          <a:p>
            <a:r>
              <a:rPr lang="en-IN" dirty="0"/>
              <a:t>The statute requires that orders must be filled by “shipment” or “delivery” from outside the state</a:t>
            </a:r>
            <a:r>
              <a:rPr lang="en-IN" dirty="0" smtClean="0"/>
              <a:t>. </a:t>
            </a:r>
            <a:endParaRPr lang="en-IN" dirty="0"/>
          </a:p>
          <a:p>
            <a:r>
              <a:rPr lang="en-IN" dirty="0"/>
              <a:t>This language has raised questions </a:t>
            </a:r>
            <a:r>
              <a:rPr lang="en-IN" dirty="0" err="1"/>
              <a:t>vis</a:t>
            </a:r>
            <a:r>
              <a:rPr lang="en-IN" dirty="0"/>
              <a:t> a </a:t>
            </a:r>
            <a:r>
              <a:rPr lang="en-IN" dirty="0" err="1"/>
              <a:t>vis</a:t>
            </a:r>
            <a:r>
              <a:rPr lang="en-IN" dirty="0"/>
              <a:t>:</a:t>
            </a:r>
          </a:p>
          <a:p>
            <a:pPr marL="548640" lvl="1" indent="-274320">
              <a:buFont typeface="+mj-lt"/>
              <a:buAutoNum type="alphaLcPeriod"/>
            </a:pPr>
            <a:r>
              <a:rPr lang="en-IN" dirty="0"/>
              <a:t>Delivery in company owned trucks or company owned containers</a:t>
            </a:r>
          </a:p>
          <a:p>
            <a:pPr marL="548640" lvl="1" indent="-274320">
              <a:buFont typeface="+mj-lt"/>
              <a:buAutoNum type="alphaLcPeriod"/>
            </a:pPr>
            <a:r>
              <a:rPr lang="en-IN" dirty="0"/>
              <a:t>Presence of consignment inventory vs. conditional sales terms</a:t>
            </a:r>
          </a:p>
          <a:p>
            <a:pPr marL="548640" lvl="1" indent="-274320">
              <a:buFont typeface="+mj-lt"/>
              <a:buAutoNum type="alphaLcPeriod"/>
            </a:pPr>
            <a:r>
              <a:rPr lang="en-IN" dirty="0"/>
              <a:t>Drop shipments</a:t>
            </a:r>
          </a:p>
        </p:txBody>
      </p:sp>
      <p:sp>
        <p:nvSpPr>
          <p:cNvPr id="5" name="Title 4"/>
          <p:cNvSpPr>
            <a:spLocks noGrp="1"/>
          </p:cNvSpPr>
          <p:nvPr>
            <p:ph type="title"/>
          </p:nvPr>
        </p:nvSpPr>
        <p:spPr/>
        <p:txBody>
          <a:bodyPr/>
          <a:lstStyle/>
          <a:p>
            <a:r>
              <a:rPr lang="en-IN" dirty="0" smtClean="0"/>
              <a:t>Advanced Income Tax Track</a:t>
            </a:r>
            <a:br>
              <a:rPr lang="en-IN" dirty="0" smtClean="0"/>
            </a:br>
            <a:r>
              <a:rPr lang="en-IN" b="0" i="0" dirty="0"/>
              <a:t>Public Law 86-272 – Shipment/Delivery Requirement</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135</a:t>
            </a:fld>
            <a:endParaRPr lang="en-GB" dirty="0"/>
          </a:p>
        </p:txBody>
      </p:sp>
    </p:spTree>
    <p:extLst>
      <p:ext uri="{BB962C8B-B14F-4D97-AF65-F5344CB8AC3E}">
        <p14:creationId xmlns:p14="http://schemas.microsoft.com/office/powerpoint/2010/main" val="42583266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5"/>
          </p:nvPr>
        </p:nvSpPr>
        <p:spPr/>
        <p:txBody>
          <a:bodyPr/>
          <a:lstStyle/>
          <a:p>
            <a:pPr marL="274320" indent="-274320">
              <a:buFont typeface="+mj-lt"/>
              <a:buAutoNum type="alphaLcPeriod"/>
            </a:pPr>
            <a:r>
              <a:rPr lang="en-IN" dirty="0"/>
              <a:t>Delivery in company owned trucks or containers</a:t>
            </a:r>
          </a:p>
          <a:p>
            <a:r>
              <a:rPr lang="en-IN" dirty="0"/>
              <a:t>The question of delivery in company owned trucks has spawned a number of state regulations and several court decisions over the years and has seen a reversal in MTC policy</a:t>
            </a:r>
            <a:r>
              <a:rPr lang="en-IN" dirty="0" smtClean="0"/>
              <a:t>. It </a:t>
            </a:r>
            <a:r>
              <a:rPr lang="en-IN" dirty="0"/>
              <a:t>appears today well settled that such delivery by itself is protected.</a:t>
            </a:r>
          </a:p>
          <a:p>
            <a:r>
              <a:rPr lang="en-IN" dirty="0"/>
              <a:t>Several cases were litigated by the National Private Truck Council, for example:</a:t>
            </a:r>
          </a:p>
          <a:p>
            <a:pPr marL="548640" lvl="1" indent="-274320">
              <a:buFont typeface="Georgia" panose="02040502050405020303" pitchFamily="18" charset="0"/>
              <a:buChar char="-"/>
            </a:pPr>
            <a:r>
              <a:rPr lang="en-IN" dirty="0"/>
              <a:t>1997 MA </a:t>
            </a:r>
            <a:r>
              <a:rPr lang="en-IN" dirty="0" err="1"/>
              <a:t>Sct</a:t>
            </a:r>
            <a:r>
              <a:rPr lang="en-IN" dirty="0"/>
              <a:t>., cert. denied</a:t>
            </a:r>
          </a:p>
          <a:p>
            <a:pPr marL="822960" lvl="2" indent="-274320">
              <a:buFont typeface="Georgia" panose="02040502050405020303" pitchFamily="18" charset="0"/>
              <a:buChar char="◦"/>
            </a:pPr>
            <a:r>
              <a:rPr lang="en-IN" dirty="0"/>
              <a:t>Struck down </a:t>
            </a:r>
            <a:r>
              <a:rPr lang="en-IN" dirty="0" err="1"/>
              <a:t>reg</a:t>
            </a:r>
            <a:r>
              <a:rPr lang="en-IN" dirty="0"/>
              <a:t> provisions which said such delivery or even passing through MA could create nexus if a threshold number of deliveries or truck miles was exceeded</a:t>
            </a:r>
          </a:p>
          <a:p>
            <a:pPr marL="548640" lvl="1" indent="-274320">
              <a:buFont typeface="Georgia" panose="02040502050405020303" pitchFamily="18" charset="0"/>
              <a:buChar char="-"/>
            </a:pPr>
            <a:r>
              <a:rPr lang="en-IN" dirty="0"/>
              <a:t>1997 VA </a:t>
            </a:r>
            <a:r>
              <a:rPr lang="en-IN" dirty="0" err="1"/>
              <a:t>Sct</a:t>
            </a:r>
            <a:r>
              <a:rPr lang="en-IN" dirty="0"/>
              <a:t>.</a:t>
            </a:r>
          </a:p>
          <a:p>
            <a:pPr marL="822960" lvl="2" indent="-274320">
              <a:buFont typeface="Georgia" panose="02040502050405020303" pitchFamily="18" charset="0"/>
              <a:buChar char="◦"/>
            </a:pPr>
            <a:r>
              <a:rPr lang="en-IN" dirty="0"/>
              <a:t>Struck down similar </a:t>
            </a:r>
            <a:r>
              <a:rPr lang="en-IN" dirty="0" err="1"/>
              <a:t>reg</a:t>
            </a:r>
            <a:r>
              <a:rPr lang="en-IN" dirty="0"/>
              <a:t> provisions</a:t>
            </a:r>
          </a:p>
        </p:txBody>
      </p:sp>
      <p:sp>
        <p:nvSpPr>
          <p:cNvPr id="5" name="Title 4"/>
          <p:cNvSpPr>
            <a:spLocks noGrp="1"/>
          </p:cNvSpPr>
          <p:nvPr>
            <p:ph type="title"/>
          </p:nvPr>
        </p:nvSpPr>
        <p:spPr/>
        <p:txBody>
          <a:bodyPr/>
          <a:lstStyle/>
          <a:p>
            <a:r>
              <a:rPr lang="en-IN" dirty="0" smtClean="0"/>
              <a:t>Advanced Income Tax Track</a:t>
            </a:r>
            <a:br>
              <a:rPr lang="en-IN" dirty="0" smtClean="0"/>
            </a:br>
            <a:r>
              <a:rPr lang="en-IN" b="0" i="0" dirty="0"/>
              <a:t>Public Law 86-272 – Shipment/Delivery Requirement</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136</a:t>
            </a:fld>
            <a:endParaRPr lang="en-GB" dirty="0"/>
          </a:p>
        </p:txBody>
      </p:sp>
    </p:spTree>
    <p:extLst>
      <p:ext uri="{BB962C8B-B14F-4D97-AF65-F5344CB8AC3E}">
        <p14:creationId xmlns:p14="http://schemas.microsoft.com/office/powerpoint/2010/main" val="29456014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5"/>
          </p:nvPr>
        </p:nvSpPr>
        <p:spPr/>
        <p:txBody>
          <a:bodyPr/>
          <a:lstStyle/>
          <a:p>
            <a:r>
              <a:rPr lang="en-IN" dirty="0"/>
              <a:t>The MTC in its first policy statement drafts stated that delivery in company trucks exceeded PL 86-272 protection</a:t>
            </a:r>
            <a:r>
              <a:rPr lang="en-IN" dirty="0" smtClean="0"/>
              <a:t>. This </a:t>
            </a:r>
            <a:r>
              <a:rPr lang="en-IN" dirty="0"/>
              <a:t>was removed in the 2001 amendments which no longer state that this is unprotected activity.</a:t>
            </a:r>
          </a:p>
          <a:p>
            <a:r>
              <a:rPr lang="en-IN" dirty="0"/>
              <a:t>Query</a:t>
            </a:r>
            <a:r>
              <a:rPr lang="en-IN" dirty="0" smtClean="0"/>
              <a:t>: MTC </a:t>
            </a:r>
            <a:r>
              <a:rPr lang="en-IN" dirty="0"/>
              <a:t>suggested that delivery in company trucks would be protected whether or not a delivery fee is charged. Would the fairly common place activity of back hauling, if performed by company trucks, also be protected? </a:t>
            </a:r>
          </a:p>
          <a:p>
            <a:r>
              <a:rPr lang="en-IN" dirty="0"/>
              <a:t>Answer</a:t>
            </a:r>
            <a:r>
              <a:rPr lang="en-IN" dirty="0" smtClean="0"/>
              <a:t>: Some </a:t>
            </a:r>
            <a:r>
              <a:rPr lang="en-IN" dirty="0"/>
              <a:t>states have concluded back hauling is not protected</a:t>
            </a:r>
            <a:r>
              <a:rPr lang="en-IN" dirty="0" smtClean="0"/>
              <a:t>. </a:t>
            </a:r>
            <a:r>
              <a:rPr lang="en-IN" i="1" dirty="0" smtClean="0"/>
              <a:t>See</a:t>
            </a:r>
            <a:r>
              <a:rPr lang="en-IN" i="1" dirty="0"/>
              <a:t>, e.g.</a:t>
            </a:r>
            <a:r>
              <a:rPr lang="en-IN" dirty="0"/>
              <a:t>, Tennessee Department of Revenue, Rev. Ruling 97-15; </a:t>
            </a:r>
            <a:r>
              <a:rPr lang="en-IN" i="1" dirty="0"/>
              <a:t>Chester A</a:t>
            </a:r>
            <a:r>
              <a:rPr lang="en-IN" i="1" dirty="0" smtClean="0"/>
              <a:t>.</a:t>
            </a:r>
            <a:br>
              <a:rPr lang="en-IN" i="1" dirty="0" smtClean="0"/>
            </a:br>
            <a:r>
              <a:rPr lang="en-IN" i="1" dirty="0" smtClean="0"/>
              <a:t>Asher</a:t>
            </a:r>
            <a:r>
              <a:rPr lang="en-IN" i="1" dirty="0"/>
              <a:t>, Inc.</a:t>
            </a:r>
            <a:r>
              <a:rPr lang="en-IN" dirty="0"/>
              <a:t>, 22 N.J. Tax 582 (2006</a:t>
            </a:r>
            <a:r>
              <a:rPr lang="en-IN" dirty="0" smtClean="0"/>
              <a:t>).</a:t>
            </a:r>
            <a:endParaRPr lang="en-IN" dirty="0"/>
          </a:p>
        </p:txBody>
      </p:sp>
      <p:sp>
        <p:nvSpPr>
          <p:cNvPr id="5" name="Title 4"/>
          <p:cNvSpPr>
            <a:spLocks noGrp="1"/>
          </p:cNvSpPr>
          <p:nvPr>
            <p:ph type="title"/>
          </p:nvPr>
        </p:nvSpPr>
        <p:spPr/>
        <p:txBody>
          <a:bodyPr/>
          <a:lstStyle/>
          <a:p>
            <a:r>
              <a:rPr lang="en-IN" dirty="0" smtClean="0"/>
              <a:t>Advanced Income Tax Track</a:t>
            </a:r>
            <a:br>
              <a:rPr lang="en-IN" dirty="0" smtClean="0"/>
            </a:br>
            <a:r>
              <a:rPr lang="en-IN" b="0" i="0" dirty="0"/>
              <a:t>Public Law 86-272 – Shipment/Delivery Requirement</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137</a:t>
            </a:fld>
            <a:endParaRPr lang="en-GB" dirty="0"/>
          </a:p>
        </p:txBody>
      </p:sp>
    </p:spTree>
    <p:extLst>
      <p:ext uri="{BB962C8B-B14F-4D97-AF65-F5344CB8AC3E}">
        <p14:creationId xmlns:p14="http://schemas.microsoft.com/office/powerpoint/2010/main" val="7440464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5"/>
          </p:nvPr>
        </p:nvSpPr>
        <p:spPr/>
        <p:txBody>
          <a:bodyPr/>
          <a:lstStyle/>
          <a:p>
            <a:r>
              <a:rPr lang="en-IN" dirty="0"/>
              <a:t>The use of company owned containers is somewhat murky.</a:t>
            </a:r>
          </a:p>
          <a:p>
            <a:pPr lvl="1"/>
            <a:r>
              <a:rPr lang="en-IN" i="1" dirty="0" smtClean="0"/>
              <a:t>Olympia </a:t>
            </a:r>
            <a:r>
              <a:rPr lang="en-IN" i="1" dirty="0"/>
              <a:t>Brewing</a:t>
            </a:r>
            <a:r>
              <a:rPr lang="en-IN" dirty="0"/>
              <a:t>, Oregon </a:t>
            </a:r>
            <a:r>
              <a:rPr lang="en-IN" dirty="0" err="1"/>
              <a:t>Sct</a:t>
            </a:r>
            <a:r>
              <a:rPr lang="en-IN" dirty="0"/>
              <a:t>. 1973, Cert. denied</a:t>
            </a:r>
          </a:p>
          <a:p>
            <a:pPr lvl="2"/>
            <a:r>
              <a:rPr lang="en-IN" dirty="0" smtClean="0"/>
              <a:t>Delivery </a:t>
            </a:r>
            <a:r>
              <a:rPr lang="en-IN" dirty="0"/>
              <a:t>in kegs kept in the state and neon signs provided were not </a:t>
            </a:r>
            <a:r>
              <a:rPr lang="en-IN" dirty="0" smtClean="0"/>
              <a:t>protected</a:t>
            </a:r>
          </a:p>
          <a:p>
            <a:pPr lvl="3"/>
            <a:r>
              <a:rPr lang="en-IN" dirty="0" smtClean="0"/>
              <a:t>Is </a:t>
            </a:r>
            <a:r>
              <a:rPr lang="en-IN" dirty="0"/>
              <a:t>this a sound decision? Or are kegs merely an instrument of delivering the product</a:t>
            </a:r>
            <a:r>
              <a:rPr lang="en-IN" dirty="0" smtClean="0"/>
              <a:t>? Any </a:t>
            </a:r>
            <a:r>
              <a:rPr lang="en-IN" dirty="0"/>
              <a:t>argument that the kegs/neon signs are solicitation related?</a:t>
            </a:r>
          </a:p>
          <a:p>
            <a:pPr lvl="1"/>
            <a:r>
              <a:rPr lang="en-IN" i="1" dirty="0"/>
              <a:t>Chattanooga Glass</a:t>
            </a:r>
            <a:r>
              <a:rPr lang="en-IN" dirty="0"/>
              <a:t>, Georgia </a:t>
            </a:r>
            <a:r>
              <a:rPr lang="en-IN" dirty="0" err="1"/>
              <a:t>Sct</a:t>
            </a:r>
            <a:r>
              <a:rPr lang="en-IN" dirty="0"/>
              <a:t>. 1979</a:t>
            </a:r>
          </a:p>
          <a:p>
            <a:pPr lvl="2"/>
            <a:r>
              <a:rPr lang="en-IN" dirty="0"/>
              <a:t>Presence of company owned containers used to collect broken glass at customer sites exceeded PL 86 – 272</a:t>
            </a:r>
          </a:p>
          <a:p>
            <a:pPr lvl="2"/>
            <a:r>
              <a:rPr lang="en-IN" dirty="0"/>
              <a:t>Seems very distinguishable from Olympia Brewing</a:t>
            </a:r>
            <a:r>
              <a:rPr lang="en-IN" dirty="0" smtClean="0"/>
              <a:t>…</a:t>
            </a:r>
            <a:endParaRPr lang="en-IN" dirty="0"/>
          </a:p>
        </p:txBody>
      </p:sp>
      <p:sp>
        <p:nvSpPr>
          <p:cNvPr id="5" name="Title 4"/>
          <p:cNvSpPr>
            <a:spLocks noGrp="1"/>
          </p:cNvSpPr>
          <p:nvPr>
            <p:ph type="title"/>
          </p:nvPr>
        </p:nvSpPr>
        <p:spPr/>
        <p:txBody>
          <a:bodyPr/>
          <a:lstStyle/>
          <a:p>
            <a:r>
              <a:rPr lang="en-IN" dirty="0" smtClean="0"/>
              <a:t>Advanced Income Tax Track</a:t>
            </a:r>
            <a:br>
              <a:rPr lang="en-IN" dirty="0" smtClean="0"/>
            </a:br>
            <a:r>
              <a:rPr lang="en-IN" b="0" i="0" dirty="0"/>
              <a:t>Public Law 86-272 – Shipment/Delivery Requirement</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138</a:t>
            </a:fld>
            <a:endParaRPr lang="en-GB" dirty="0"/>
          </a:p>
        </p:txBody>
      </p:sp>
    </p:spTree>
    <p:extLst>
      <p:ext uri="{BB962C8B-B14F-4D97-AF65-F5344CB8AC3E}">
        <p14:creationId xmlns:p14="http://schemas.microsoft.com/office/powerpoint/2010/main" val="398190291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5"/>
          </p:nvPr>
        </p:nvSpPr>
        <p:spPr/>
        <p:txBody>
          <a:bodyPr/>
          <a:lstStyle/>
          <a:p>
            <a:pPr marL="274320" indent="-274320">
              <a:buFont typeface="+mj-lt"/>
              <a:buAutoNum type="alphaLcPeriod" startAt="2"/>
            </a:pPr>
            <a:r>
              <a:rPr lang="en-IN" dirty="0"/>
              <a:t>Presence of consigned inventory vs. conditional sales</a:t>
            </a:r>
          </a:p>
          <a:p>
            <a:r>
              <a:rPr lang="en-IN" dirty="0"/>
              <a:t>Most states agree that consigned inventory exceeds PL 86-272 protection, with </a:t>
            </a:r>
            <a:r>
              <a:rPr lang="en-IN" dirty="0" smtClean="0"/>
              <a:t>a few </a:t>
            </a:r>
            <a:r>
              <a:rPr lang="en-IN" dirty="0"/>
              <a:t>exceptions.</a:t>
            </a:r>
          </a:p>
          <a:p>
            <a:r>
              <a:rPr lang="en-IN" b="1" dirty="0"/>
              <a:t>Consolidated Accessories</a:t>
            </a:r>
            <a:r>
              <a:rPr lang="en-IN" dirty="0"/>
              <a:t> – CA Court of Appeal (1984)</a:t>
            </a:r>
          </a:p>
          <a:p>
            <a:r>
              <a:rPr lang="en-IN" dirty="0"/>
              <a:t>Court distinguished between a “true consignment” and a contract for sale and </a:t>
            </a:r>
            <a:r>
              <a:rPr lang="en-IN" dirty="0" smtClean="0"/>
              <a:t>return/conditional </a:t>
            </a:r>
            <a:r>
              <a:rPr lang="en-IN" dirty="0"/>
              <a:t>sale</a:t>
            </a:r>
            <a:r>
              <a:rPr lang="en-IN" dirty="0" smtClean="0"/>
              <a:t>. Finding </a:t>
            </a:r>
            <a:r>
              <a:rPr lang="en-IN" dirty="0"/>
              <a:t>that the sales in question were the former, held that protection was </a:t>
            </a:r>
            <a:r>
              <a:rPr lang="en-IN" dirty="0" smtClean="0"/>
              <a:t>exceeded.</a:t>
            </a:r>
          </a:p>
          <a:p>
            <a:pPr marL="1198563" indent="-1198563"/>
            <a:r>
              <a:rPr lang="en-IN" dirty="0"/>
              <a:t>Questions</a:t>
            </a:r>
            <a:r>
              <a:rPr lang="en-IN" dirty="0" smtClean="0"/>
              <a:t>:	Does </a:t>
            </a:r>
            <a:r>
              <a:rPr lang="en-IN" dirty="0"/>
              <a:t>the presence of company owned inventory always create nexus</a:t>
            </a:r>
            <a:r>
              <a:rPr lang="en-IN" dirty="0" smtClean="0"/>
              <a:t>? What </a:t>
            </a:r>
            <a:r>
              <a:rPr lang="en-IN" dirty="0"/>
              <a:t>of inventory stored in-state and delivered from a customs-bonded warehouse or foreign trade zone where the goods are deemed to be in the stream of commerce until removed</a:t>
            </a:r>
            <a:r>
              <a:rPr lang="en-IN" dirty="0" smtClean="0"/>
              <a:t>? Must </a:t>
            </a:r>
            <a:r>
              <a:rPr lang="en-IN" dirty="0"/>
              <a:t>the question of whether PL 86-272 even applies to foreign commerce be answered first?</a:t>
            </a:r>
          </a:p>
        </p:txBody>
      </p:sp>
      <p:sp>
        <p:nvSpPr>
          <p:cNvPr id="5" name="Title 4"/>
          <p:cNvSpPr>
            <a:spLocks noGrp="1"/>
          </p:cNvSpPr>
          <p:nvPr>
            <p:ph type="title"/>
          </p:nvPr>
        </p:nvSpPr>
        <p:spPr/>
        <p:txBody>
          <a:bodyPr/>
          <a:lstStyle/>
          <a:p>
            <a:r>
              <a:rPr lang="en-IN" dirty="0" smtClean="0"/>
              <a:t>Advanced Income Tax Track</a:t>
            </a:r>
            <a:br>
              <a:rPr lang="en-IN" dirty="0" smtClean="0"/>
            </a:br>
            <a:r>
              <a:rPr lang="en-IN" b="0" i="0" dirty="0"/>
              <a:t>Public Law 86-272 – Shipment/Delivery Requirement</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139</a:t>
            </a:fld>
            <a:endParaRPr lang="en-GB" dirty="0"/>
          </a:p>
        </p:txBody>
      </p:sp>
    </p:spTree>
    <p:extLst>
      <p:ext uri="{BB962C8B-B14F-4D97-AF65-F5344CB8AC3E}">
        <p14:creationId xmlns:p14="http://schemas.microsoft.com/office/powerpoint/2010/main" val="3784349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lvl="1"/>
            <a:r>
              <a:rPr lang="en-IN" b="1" dirty="0"/>
              <a:t>Administrative </a:t>
            </a:r>
            <a:r>
              <a:rPr lang="en-IN" b="1" dirty="0" smtClean="0"/>
              <a:t>Practice</a:t>
            </a:r>
            <a:endParaRPr lang="en-IN" b="1" dirty="0"/>
          </a:p>
          <a:p>
            <a:pPr marL="1371600" lvl="4" indent="-274320">
              <a:buFont typeface="+mj-lt"/>
              <a:buAutoNum type="arabicPeriod" startAt="2"/>
            </a:pPr>
            <a:r>
              <a:rPr lang="en-IN" dirty="0" smtClean="0"/>
              <a:t>those factors </a:t>
            </a:r>
            <a:r>
              <a:rPr lang="en-IN" dirty="0"/>
              <a:t>indicating the agency’s interpretation is probably correct.</a:t>
            </a:r>
          </a:p>
          <a:p>
            <a:pPr marL="1645920" lvl="4" indent="-274320">
              <a:buFont typeface="Arial" panose="020B0604020202020204" pitchFamily="34" charset="0"/>
              <a:buChar char="•"/>
            </a:pPr>
            <a:r>
              <a:rPr lang="en-IN" dirty="0"/>
              <a:t>Consistent interpretation over the years</a:t>
            </a:r>
          </a:p>
          <a:p>
            <a:pPr marL="1645920" lvl="4" indent="-274320">
              <a:buFont typeface="Arial" panose="020B0604020202020204" pitchFamily="34" charset="0"/>
              <a:buChar char="•"/>
            </a:pPr>
            <a:r>
              <a:rPr lang="en-IN" dirty="0"/>
              <a:t>Issued contemporaneously with the legislation</a:t>
            </a:r>
          </a:p>
          <a:p>
            <a:pPr marL="1645920" lvl="4" indent="-274320">
              <a:buFont typeface="Arial" panose="020B0604020202020204" pitchFamily="34" charset="0"/>
              <a:buChar char="•"/>
            </a:pPr>
            <a:r>
              <a:rPr lang="en-IN" dirty="0"/>
              <a:t>In accordance with </a:t>
            </a:r>
            <a:r>
              <a:rPr lang="en-IN" dirty="0" smtClean="0"/>
              <a:t>APA</a:t>
            </a:r>
          </a:p>
          <a:p>
            <a:pPr lvl="2"/>
            <a:r>
              <a:rPr lang="en-IN" dirty="0" smtClean="0"/>
              <a:t>Precedential Value </a:t>
            </a:r>
            <a:r>
              <a:rPr lang="en-IN" dirty="0"/>
              <a:t>of Forms Instructions</a:t>
            </a:r>
          </a:p>
          <a:p>
            <a:pPr lvl="3"/>
            <a:r>
              <a:rPr lang="en-IN" i="1" dirty="0"/>
              <a:t>NASSCO Holdings, Inc.</a:t>
            </a:r>
            <a:r>
              <a:rPr lang="en-IN" dirty="0"/>
              <a:t>, 2010-SBE-001, Nov. 17, 2010 and FTB Notice </a:t>
            </a:r>
            <a:r>
              <a:rPr lang="en-IN" dirty="0" smtClean="0"/>
              <a:t>2011-02: </a:t>
            </a:r>
            <a:r>
              <a:rPr lang="en-IN" dirty="0"/>
              <a:t>The BOE ruled that a corporate taxpayer may use certain credits, such as the Enterprise Zone Credit, to reduce AMT</a:t>
            </a:r>
            <a:r>
              <a:rPr lang="en-IN" dirty="0" smtClean="0"/>
              <a:t>.</a:t>
            </a:r>
            <a:endParaRPr lang="en-IN" dirty="0"/>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14</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 </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200" dirty="0">
                <a:latin typeface="+mj-lt"/>
                <a:ea typeface="+mj-ea"/>
                <a:cs typeface="+mj-cs"/>
              </a:rPr>
              <a:t>Introduction and Hierarchy of Standards</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1223737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5"/>
          </p:nvPr>
        </p:nvSpPr>
        <p:spPr/>
        <p:txBody>
          <a:bodyPr/>
          <a:lstStyle/>
          <a:p>
            <a:pPr marL="274320" indent="-274320">
              <a:buFont typeface="+mj-lt"/>
              <a:buAutoNum type="alphaLcPeriod" startAt="3"/>
            </a:pPr>
            <a:r>
              <a:rPr lang="en-IN" dirty="0"/>
              <a:t>Drop </a:t>
            </a:r>
            <a:r>
              <a:rPr lang="en-IN" dirty="0" smtClean="0"/>
              <a:t>Shipments</a:t>
            </a:r>
          </a:p>
          <a:p>
            <a:r>
              <a:rPr lang="en-IN" dirty="0"/>
              <a:t>Tennessee Department of Revenue Letter Ruling # 11-66</a:t>
            </a:r>
          </a:p>
          <a:p>
            <a:pPr lvl="1"/>
            <a:r>
              <a:rPr lang="en-IN" dirty="0" smtClean="0"/>
              <a:t>Tennessee decided that an out-of-state solicitor of products who never holds title to goods, makes sales through 3</a:t>
            </a:r>
            <a:r>
              <a:rPr lang="en-IN" baseline="30000" dirty="0" smtClean="0"/>
              <a:t>rd</a:t>
            </a:r>
            <a:r>
              <a:rPr lang="en-IN" dirty="0" smtClean="0"/>
              <a:t> party vendors, and ships products to customers located in Tennessee would not be protected since a portion of the goods it sold were goods shipped from Tennessee vendors and such products were not shipped “from a point outside Tennessee.”</a:t>
            </a:r>
            <a:endParaRPr lang="en-IN" dirty="0"/>
          </a:p>
        </p:txBody>
      </p:sp>
      <p:sp>
        <p:nvSpPr>
          <p:cNvPr id="5" name="Title 4"/>
          <p:cNvSpPr>
            <a:spLocks noGrp="1"/>
          </p:cNvSpPr>
          <p:nvPr>
            <p:ph type="title"/>
          </p:nvPr>
        </p:nvSpPr>
        <p:spPr/>
        <p:txBody>
          <a:bodyPr/>
          <a:lstStyle/>
          <a:p>
            <a:r>
              <a:rPr lang="en-IN" dirty="0" smtClean="0"/>
              <a:t>Advanced Income Tax Track</a:t>
            </a:r>
            <a:br>
              <a:rPr lang="en-IN" dirty="0" smtClean="0"/>
            </a:br>
            <a:r>
              <a:rPr lang="en-IN" b="0" i="0" dirty="0"/>
              <a:t>Public Law 86-272 – Shipment/Delivery Requirement</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140</a:t>
            </a:fld>
            <a:endParaRPr lang="en-GB" dirty="0"/>
          </a:p>
        </p:txBody>
      </p:sp>
    </p:spTree>
    <p:extLst>
      <p:ext uri="{BB962C8B-B14F-4D97-AF65-F5344CB8AC3E}">
        <p14:creationId xmlns:p14="http://schemas.microsoft.com/office/powerpoint/2010/main" val="19432937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spcAft>
                <a:spcPts val="800"/>
              </a:spcAft>
              <a:buFont typeface="+mj-lt"/>
              <a:buAutoNum type="arabicPeriod" startAt="3"/>
            </a:pPr>
            <a:r>
              <a:rPr lang="en-US" b="1" dirty="0"/>
              <a:t>What implications </a:t>
            </a:r>
            <a:r>
              <a:rPr lang="en-US" b="1" dirty="0" err="1"/>
              <a:t>vis</a:t>
            </a:r>
            <a:r>
              <a:rPr lang="en-US" b="1" dirty="0"/>
              <a:t> a </a:t>
            </a:r>
            <a:r>
              <a:rPr lang="en-US" b="1" dirty="0" err="1"/>
              <a:t>vis</a:t>
            </a:r>
            <a:r>
              <a:rPr lang="en-US" b="1" dirty="0"/>
              <a:t> foreign commerce and imposition of net income tax at the local level?</a:t>
            </a:r>
          </a:p>
          <a:p>
            <a:pPr marL="274320" lvl="1" indent="-274320">
              <a:spcAft>
                <a:spcPts val="800"/>
              </a:spcAft>
              <a:buFont typeface="+mj-lt"/>
              <a:buAutoNum type="alphaLcPeriod"/>
            </a:pPr>
            <a:r>
              <a:rPr lang="en-US" dirty="0"/>
              <a:t>By its own terms PL 86-272 applies to interstate commerce.</a:t>
            </a:r>
          </a:p>
          <a:p>
            <a:pPr marL="274638" lvl="2" indent="0">
              <a:spcAft>
                <a:spcPts val="800"/>
              </a:spcAft>
              <a:buNone/>
            </a:pPr>
            <a:r>
              <a:rPr lang="en-US" dirty="0" smtClean="0"/>
              <a:t>Foreign </a:t>
            </a:r>
            <a:r>
              <a:rPr lang="en-US" dirty="0"/>
              <a:t>commerce is not mentioned</a:t>
            </a:r>
            <a:r>
              <a:rPr lang="en-US" dirty="0" smtClean="0"/>
              <a:t>. A </a:t>
            </a:r>
            <a:r>
              <a:rPr lang="en-US" dirty="0"/>
              <a:t>number of states have indicated that PL 86-272 applies to foreign commerce, or at least to foreign sales made by U.S. companies for throwback purposes (e.g., CO, IL, OR, UT).</a:t>
            </a:r>
          </a:p>
          <a:p>
            <a:pPr marL="274638" lvl="2" indent="0">
              <a:spcAft>
                <a:spcPts val="800"/>
              </a:spcAft>
              <a:buNone/>
            </a:pPr>
            <a:r>
              <a:rPr lang="en-US" dirty="0" smtClean="0"/>
              <a:t>Some </a:t>
            </a:r>
            <a:r>
              <a:rPr lang="en-US" dirty="0"/>
              <a:t>states do not:</a:t>
            </a:r>
          </a:p>
          <a:p>
            <a:pPr marL="548640" lvl="2" indent="-274320">
              <a:spcAft>
                <a:spcPts val="800"/>
              </a:spcAft>
              <a:buFont typeface="+mj-lt"/>
              <a:buAutoNum type="arabicPeriod"/>
            </a:pPr>
            <a:r>
              <a:rPr lang="en-US" i="1" dirty="0"/>
              <a:t>Scott &amp; Williams </a:t>
            </a:r>
            <a:r>
              <a:rPr lang="en-US" dirty="0"/>
              <a:t>- NH </a:t>
            </a:r>
            <a:r>
              <a:rPr lang="en-US" dirty="0" err="1"/>
              <a:t>Sct</a:t>
            </a:r>
            <a:r>
              <a:rPr lang="en-US" dirty="0"/>
              <a:t>. 1977</a:t>
            </a:r>
          </a:p>
          <a:p>
            <a:pPr lvl="3">
              <a:spcAft>
                <a:spcPts val="800"/>
              </a:spcAft>
            </a:pPr>
            <a:r>
              <a:rPr lang="en-US" dirty="0"/>
              <a:t>Foreign jurisdictional standards were applied</a:t>
            </a:r>
          </a:p>
          <a:p>
            <a:pPr marL="548640" lvl="2" indent="-274320">
              <a:spcAft>
                <a:spcPts val="800"/>
              </a:spcAft>
              <a:buFont typeface="+mj-lt"/>
              <a:buAutoNum type="arabicPeriod"/>
            </a:pPr>
            <a:r>
              <a:rPr lang="en-US" i="1" dirty="0"/>
              <a:t>Appeal of Dresser </a:t>
            </a:r>
            <a:r>
              <a:rPr lang="en-US" dirty="0"/>
              <a:t>- CA BOE 1982</a:t>
            </a:r>
          </a:p>
          <a:p>
            <a:pPr lvl="3">
              <a:spcAft>
                <a:spcPts val="800"/>
              </a:spcAft>
            </a:pPr>
            <a:r>
              <a:rPr lang="en-US" dirty="0"/>
              <a:t>Applied U.S. constitutional nexus standards without PL 86-272</a:t>
            </a:r>
          </a:p>
        </p:txBody>
      </p:sp>
      <p:sp>
        <p:nvSpPr>
          <p:cNvPr id="2" name="Title 1"/>
          <p:cNvSpPr>
            <a:spLocks noGrp="1"/>
          </p:cNvSpPr>
          <p:nvPr>
            <p:ph type="title"/>
          </p:nvPr>
        </p:nvSpPr>
        <p:spPr/>
        <p:txBody>
          <a:bodyPr/>
          <a:lstStyle/>
          <a:p>
            <a:r>
              <a:rPr lang="en-US" dirty="0"/>
              <a:t>Advanced Income Tax Track</a:t>
            </a:r>
            <a:br>
              <a:rPr lang="en-US" dirty="0"/>
            </a:br>
            <a:r>
              <a:rPr lang="en-US" b="0" i="0" dirty="0"/>
              <a:t>Public Law 86-272 – Foreign and Local Commerce</a:t>
            </a:r>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141</a:t>
            </a:fld>
            <a:endParaRPr lang="en-GB" dirty="0"/>
          </a:p>
        </p:txBody>
      </p:sp>
    </p:spTree>
    <p:extLst>
      <p:ext uri="{BB962C8B-B14F-4D97-AF65-F5344CB8AC3E}">
        <p14:creationId xmlns:p14="http://schemas.microsoft.com/office/powerpoint/2010/main" val="336425004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spcAft>
                <a:spcPts val="500"/>
              </a:spcAft>
              <a:buFont typeface="+mj-lt"/>
              <a:buAutoNum type="arabicPeriod" startAt="3"/>
            </a:pPr>
            <a:r>
              <a:rPr lang="en-US" b="1" dirty="0"/>
              <a:t>What implications </a:t>
            </a:r>
            <a:r>
              <a:rPr lang="en-US" b="1" dirty="0" err="1"/>
              <a:t>vis</a:t>
            </a:r>
            <a:r>
              <a:rPr lang="en-US" b="1" dirty="0"/>
              <a:t> a </a:t>
            </a:r>
            <a:r>
              <a:rPr lang="en-US" b="1" dirty="0" err="1"/>
              <a:t>vis</a:t>
            </a:r>
            <a:r>
              <a:rPr lang="en-US" b="1" dirty="0"/>
              <a:t> foreign commerce and imposition of net income tax at the local level?</a:t>
            </a:r>
          </a:p>
          <a:p>
            <a:pPr marL="274320" lvl="1" indent="-274320">
              <a:spcAft>
                <a:spcPts val="500"/>
              </a:spcAft>
              <a:buFont typeface="+mj-lt"/>
              <a:buAutoNum type="alphaLcPeriod"/>
            </a:pPr>
            <a:r>
              <a:rPr lang="en-US" dirty="0"/>
              <a:t>By its own terms PL 86-272 applies to interstate commerce.</a:t>
            </a:r>
          </a:p>
          <a:p>
            <a:pPr lvl="1">
              <a:spcAft>
                <a:spcPts val="500"/>
              </a:spcAft>
            </a:pPr>
            <a:r>
              <a:rPr lang="en-US" dirty="0"/>
              <a:t>Statement of Information Concerning Practices of Multistate Tax Commission and Signatory States under Public Law 86-272: </a:t>
            </a:r>
          </a:p>
          <a:p>
            <a:pPr lvl="2">
              <a:spcAft>
                <a:spcPts val="500"/>
              </a:spcAft>
            </a:pPr>
            <a:r>
              <a:rPr lang="en-US" dirty="0"/>
              <a:t>This state will apply the provisions of Public Law 86-272 and of this statement to business activities conducted in </a:t>
            </a:r>
            <a:r>
              <a:rPr lang="en-US" dirty="0" smtClean="0"/>
              <a:t>foreign commerce</a:t>
            </a:r>
            <a:r>
              <a:rPr lang="en-US" dirty="0"/>
              <a:t>. </a:t>
            </a:r>
          </a:p>
          <a:p>
            <a:pPr lvl="2">
              <a:spcAft>
                <a:spcPts val="500"/>
              </a:spcAft>
            </a:pPr>
            <a:r>
              <a:rPr lang="en-US" dirty="0"/>
              <a:t>Louisiana: Adopts MTC Statement without modification in Revenue Ruling No. 02-001. </a:t>
            </a:r>
          </a:p>
          <a:p>
            <a:pPr lvl="2">
              <a:spcAft>
                <a:spcPts val="500"/>
              </a:spcAft>
            </a:pPr>
            <a:r>
              <a:rPr lang="en-US" dirty="0"/>
              <a:t>Texas: HB3 Section 21 states that Public Law 86-272 does not apply to the revised franchise tax. </a:t>
            </a:r>
          </a:p>
          <a:p>
            <a:pPr lvl="1">
              <a:spcAft>
                <a:spcPts val="500"/>
              </a:spcAft>
            </a:pPr>
            <a:r>
              <a:rPr lang="en-US" dirty="0"/>
              <a:t>There is an argument that the non-discrimination clauses in tax treaties would require Public Law 86-272 application to </a:t>
            </a:r>
            <a:r>
              <a:rPr lang="en-US" dirty="0" smtClean="0"/>
              <a:t>international (</a:t>
            </a:r>
            <a:r>
              <a:rPr lang="en-US" dirty="0"/>
              <a:t>i.e. foreign) as well as “interstate commerce.” </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Public Law 86-272 – Foreign and Local Commerce</a:t>
            </a:r>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142</a:t>
            </a:fld>
            <a:endParaRPr lang="en-GB" dirty="0"/>
          </a:p>
        </p:txBody>
      </p:sp>
    </p:spTree>
    <p:extLst>
      <p:ext uri="{BB962C8B-B14F-4D97-AF65-F5344CB8AC3E}">
        <p14:creationId xmlns:p14="http://schemas.microsoft.com/office/powerpoint/2010/main" val="256459763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spcAft>
                <a:spcPts val="500"/>
              </a:spcAft>
              <a:buFont typeface="+mj-lt"/>
              <a:buAutoNum type="arabicPeriod" startAt="3"/>
            </a:pPr>
            <a:r>
              <a:rPr lang="en-US" b="1" dirty="0"/>
              <a:t>What implications </a:t>
            </a:r>
            <a:r>
              <a:rPr lang="en-US" b="1" dirty="0" err="1"/>
              <a:t>vis</a:t>
            </a:r>
            <a:r>
              <a:rPr lang="en-US" b="1" dirty="0"/>
              <a:t> a </a:t>
            </a:r>
            <a:r>
              <a:rPr lang="en-US" b="1" dirty="0" err="1"/>
              <a:t>vis</a:t>
            </a:r>
            <a:r>
              <a:rPr lang="en-US" b="1" dirty="0"/>
              <a:t> foreign commerce and imposition of net income tax at the local </a:t>
            </a:r>
            <a:r>
              <a:rPr lang="en-US" b="1" dirty="0" smtClean="0"/>
              <a:t>level?</a:t>
            </a:r>
          </a:p>
          <a:p>
            <a:pPr marL="274320" lvl="1" indent="-274320">
              <a:spcAft>
                <a:spcPts val="500"/>
              </a:spcAft>
              <a:buFont typeface="+mj-lt"/>
              <a:buAutoNum type="alphaLcPeriod" startAt="2"/>
            </a:pPr>
            <a:r>
              <a:rPr lang="en-US" dirty="0" smtClean="0"/>
              <a:t>What </a:t>
            </a:r>
            <a:r>
              <a:rPr lang="en-US" dirty="0"/>
              <a:t>about U.S. possessions?</a:t>
            </a:r>
          </a:p>
          <a:p>
            <a:pPr lvl="2">
              <a:spcAft>
                <a:spcPts val="500"/>
              </a:spcAft>
            </a:pPr>
            <a:r>
              <a:rPr lang="en-US" dirty="0"/>
              <a:t>FTB LR 99-1</a:t>
            </a:r>
          </a:p>
          <a:p>
            <a:pPr lvl="3">
              <a:spcAft>
                <a:spcPts val="500"/>
              </a:spcAft>
            </a:pPr>
            <a:r>
              <a:rPr lang="en-US" dirty="0"/>
              <a:t>Puerto Rico treated as a state for PL 86-272 purposes based on its unique status under which federal law has same force and effect</a:t>
            </a:r>
          </a:p>
          <a:p>
            <a:pPr marL="823913" lvl="4" indent="0">
              <a:spcAft>
                <a:spcPts val="500"/>
              </a:spcAft>
              <a:buNone/>
            </a:pPr>
            <a:r>
              <a:rPr lang="en-US" dirty="0" smtClean="0"/>
              <a:t>Not </a:t>
            </a:r>
            <a:r>
              <a:rPr lang="en-US" dirty="0"/>
              <a:t>necessarily applicable to other possessions – Guam </a:t>
            </a:r>
            <a:r>
              <a:rPr lang="en-US" dirty="0" smtClean="0"/>
              <a:t>etc</a:t>
            </a:r>
            <a:r>
              <a:rPr lang="en-US" dirty="0"/>
              <a:t>.</a:t>
            </a:r>
          </a:p>
          <a:p>
            <a:pPr marL="274320" lvl="1" indent="-274320">
              <a:spcAft>
                <a:spcPts val="500"/>
              </a:spcAft>
              <a:buFont typeface="+mj-lt"/>
              <a:buAutoNum type="alphaLcPeriod" startAt="2"/>
            </a:pPr>
            <a:r>
              <a:rPr lang="en-US" dirty="0"/>
              <a:t>Local taxation </a:t>
            </a:r>
          </a:p>
          <a:p>
            <a:pPr lvl="2">
              <a:spcAft>
                <a:spcPts val="500"/>
              </a:spcAft>
            </a:pPr>
            <a:r>
              <a:rPr lang="en-US" dirty="0"/>
              <a:t>PL 86-272 prevents local taxation where only protected activity occurs within the state </a:t>
            </a:r>
          </a:p>
          <a:p>
            <a:pPr lvl="2">
              <a:spcAft>
                <a:spcPts val="500"/>
              </a:spcAft>
            </a:pPr>
            <a:r>
              <a:rPr lang="en-US" dirty="0"/>
              <a:t>No local protection if activity within the state is unprotected even if activity at the local level would otherwise be protected</a:t>
            </a:r>
          </a:p>
          <a:p>
            <a:pPr lvl="2">
              <a:spcAft>
                <a:spcPts val="500"/>
              </a:spcAft>
            </a:pPr>
            <a:r>
              <a:rPr lang="en-US" i="1" dirty="0"/>
              <a:t>Philip Morris </a:t>
            </a:r>
            <a:r>
              <a:rPr lang="en-US" dirty="0"/>
              <a:t>- OR </a:t>
            </a:r>
            <a:r>
              <a:rPr lang="en-US" dirty="0" err="1"/>
              <a:t>Sct</a:t>
            </a:r>
            <a:r>
              <a:rPr lang="en-US" dirty="0"/>
              <a:t>. (1990)</a:t>
            </a:r>
          </a:p>
          <a:p>
            <a:pPr lvl="3">
              <a:spcAft>
                <a:spcPts val="500"/>
              </a:spcAft>
            </a:pPr>
            <a:r>
              <a:rPr lang="en-US" dirty="0"/>
              <a:t>Multnomah income tax could be </a:t>
            </a:r>
            <a:r>
              <a:rPr lang="en-US" dirty="0" smtClean="0"/>
              <a:t>imposed</a:t>
            </a:r>
            <a:endParaRPr lang="en-US"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Public Law 86-272 – Foreign and Local Commerce</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143</a:t>
            </a:fld>
            <a:endParaRPr lang="en-GB" dirty="0"/>
          </a:p>
        </p:txBody>
      </p:sp>
    </p:spTree>
    <p:extLst>
      <p:ext uri="{BB962C8B-B14F-4D97-AF65-F5344CB8AC3E}">
        <p14:creationId xmlns:p14="http://schemas.microsoft.com/office/powerpoint/2010/main" val="393858749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buFont typeface="+mj-lt"/>
              <a:buAutoNum type="arabicPeriod" startAt="4"/>
            </a:pPr>
            <a:r>
              <a:rPr lang="en-US" b="1" dirty="0"/>
              <a:t>What impact does compliance with regulatory requirements have?</a:t>
            </a:r>
          </a:p>
          <a:p>
            <a:pPr marL="274320" lvl="1" indent="-274320">
              <a:buFont typeface="+mj-lt"/>
              <a:buAutoNum type="alphaLcPeriod"/>
            </a:pPr>
            <a:r>
              <a:rPr lang="en-US" dirty="0"/>
              <a:t>State Qualification</a:t>
            </a:r>
          </a:p>
          <a:p>
            <a:pPr lvl="2"/>
            <a:r>
              <a:rPr lang="en-US" dirty="0"/>
              <a:t>Statute does not apply to companies incorporated within the taxing state</a:t>
            </a:r>
          </a:p>
          <a:p>
            <a:pPr lvl="2"/>
            <a:r>
              <a:rPr lang="en-US" dirty="0"/>
              <a:t>Most states and the MTC agree that while a state can require a state tax filing and even a minimum tax based on qualification, mere registration alone does not exceed PL 86-272</a:t>
            </a:r>
          </a:p>
          <a:p>
            <a:pPr lvl="3"/>
            <a:r>
              <a:rPr lang="en-US" i="1" dirty="0"/>
              <a:t>Kelly Springfield </a:t>
            </a:r>
            <a:r>
              <a:rPr lang="en-US" dirty="0"/>
              <a:t>- CT </a:t>
            </a:r>
            <a:r>
              <a:rPr lang="en-US" dirty="0" err="1"/>
              <a:t>Sct</a:t>
            </a:r>
            <a:r>
              <a:rPr lang="en-US" dirty="0"/>
              <a:t>. (1993) and MA </a:t>
            </a:r>
            <a:r>
              <a:rPr lang="en-US" dirty="0" err="1"/>
              <a:t>Sct</a:t>
            </a:r>
            <a:r>
              <a:rPr lang="en-US" dirty="0"/>
              <a:t>. (1994)</a:t>
            </a:r>
          </a:p>
          <a:p>
            <a:pPr lvl="3"/>
            <a:r>
              <a:rPr lang="en-US" i="1" dirty="0" err="1"/>
              <a:t>Pomco</a:t>
            </a:r>
            <a:r>
              <a:rPr lang="en-US" i="1" dirty="0"/>
              <a:t> Graphics </a:t>
            </a:r>
            <a:r>
              <a:rPr lang="en-US" dirty="0"/>
              <a:t>- NJ (1993)</a:t>
            </a:r>
          </a:p>
          <a:p>
            <a:pPr lvl="4"/>
            <a:r>
              <a:rPr lang="en-US" dirty="0"/>
              <a:t>Filing and minimum tax still required</a:t>
            </a:r>
          </a:p>
          <a:p>
            <a:pPr marL="274320" lvl="1" indent="-274320">
              <a:buFont typeface="+mj-lt"/>
              <a:buAutoNum type="alphaLcPeriod"/>
            </a:pPr>
            <a:r>
              <a:rPr lang="en-US" dirty="0"/>
              <a:t>Other state regulatory requirements</a:t>
            </a:r>
          </a:p>
          <a:p>
            <a:pPr marL="274638" lvl="2" indent="0">
              <a:buNone/>
            </a:pPr>
            <a:r>
              <a:rPr lang="en-US" dirty="0" smtClean="0"/>
              <a:t>It </a:t>
            </a:r>
            <a:r>
              <a:rPr lang="en-US" dirty="0"/>
              <a:t>is clear that other state regulatory provisions which may require certain in-state </a:t>
            </a:r>
            <a:r>
              <a:rPr lang="en-US" b="1" dirty="0"/>
              <a:t>activities</a:t>
            </a:r>
            <a:r>
              <a:rPr lang="en-US" dirty="0"/>
              <a:t> can exceed PL 86-272</a:t>
            </a:r>
          </a:p>
        </p:txBody>
      </p:sp>
      <p:sp>
        <p:nvSpPr>
          <p:cNvPr id="2" name="Title 1"/>
          <p:cNvSpPr>
            <a:spLocks noGrp="1"/>
          </p:cNvSpPr>
          <p:nvPr>
            <p:ph type="title"/>
          </p:nvPr>
        </p:nvSpPr>
        <p:spPr/>
        <p:txBody>
          <a:bodyPr/>
          <a:lstStyle/>
          <a:p>
            <a:r>
              <a:rPr lang="en-US" dirty="0"/>
              <a:t>Advanced Income Tax Track</a:t>
            </a:r>
            <a:br>
              <a:rPr lang="en-US" dirty="0"/>
            </a:br>
            <a:r>
              <a:rPr lang="en-US" b="0" i="0" dirty="0"/>
              <a:t>Public Law 86-272 – State Regulatory </a:t>
            </a:r>
            <a:r>
              <a:rPr lang="en-US" b="0" i="0" dirty="0" smtClean="0"/>
              <a:t>Requirements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144</a:t>
            </a:fld>
            <a:endParaRPr lang="en-GB" dirty="0"/>
          </a:p>
        </p:txBody>
      </p:sp>
    </p:spTree>
    <p:extLst>
      <p:ext uri="{BB962C8B-B14F-4D97-AF65-F5344CB8AC3E}">
        <p14:creationId xmlns:p14="http://schemas.microsoft.com/office/powerpoint/2010/main" val="159817469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buNone/>
            </a:pPr>
            <a:r>
              <a:rPr lang="en-US" b="1" i="1" dirty="0" err="1"/>
              <a:t>Heublein</a:t>
            </a:r>
            <a:r>
              <a:rPr lang="en-US" b="1" i="1" dirty="0"/>
              <a:t> v. SC</a:t>
            </a:r>
            <a:r>
              <a:rPr lang="en-US" b="1" dirty="0"/>
              <a:t>, U.S. </a:t>
            </a:r>
            <a:r>
              <a:rPr lang="en-US" b="1" dirty="0" err="1"/>
              <a:t>Sct</a:t>
            </a:r>
            <a:r>
              <a:rPr lang="en-US" b="1" dirty="0"/>
              <a:t>. (1972)</a:t>
            </a:r>
          </a:p>
          <a:p>
            <a:pPr lvl="1"/>
            <a:r>
              <a:rPr lang="en-US" dirty="0"/>
              <a:t>South Carolina regulated liquor sales under the 21</a:t>
            </a:r>
            <a:r>
              <a:rPr lang="en-US" baseline="30000" dirty="0"/>
              <a:t>st</a:t>
            </a:r>
            <a:r>
              <a:rPr lang="en-US" dirty="0"/>
              <a:t> Amendment by requiring out of state producer of alcoholic beverages to ship its product to an in-state sales rep first, who then delivered to the </a:t>
            </a:r>
            <a:r>
              <a:rPr lang="en-US" dirty="0" smtClean="0"/>
              <a:t>customer.</a:t>
            </a:r>
            <a:endParaRPr lang="en-US" dirty="0"/>
          </a:p>
          <a:p>
            <a:pPr lvl="1"/>
            <a:r>
              <a:rPr lang="en-US" dirty="0"/>
              <a:t>TP’s delivery from within the state was not protected.</a:t>
            </a:r>
          </a:p>
          <a:p>
            <a:pPr lvl="3">
              <a:buFont typeface="Georgia" panose="02040502050405020303" pitchFamily="18" charset="0"/>
              <a:buChar char="-"/>
            </a:pPr>
            <a:r>
              <a:rPr lang="en-US" dirty="0"/>
              <a:t>Thus states can remove PL 86-272 protection via regulation in some </a:t>
            </a:r>
            <a:r>
              <a:rPr lang="en-US" dirty="0" smtClean="0"/>
              <a:t>cases.</a:t>
            </a:r>
            <a:endParaRPr lang="en-US" dirty="0"/>
          </a:p>
          <a:p>
            <a:pPr marL="0" lvl="1" indent="0">
              <a:buNone/>
            </a:pPr>
            <a:r>
              <a:rPr lang="en-US" b="1" i="1" dirty="0"/>
              <a:t>See Brown Foreman Distillers</a:t>
            </a:r>
            <a:r>
              <a:rPr lang="en-US" b="1" dirty="0"/>
              <a:t>, OK 1966</a:t>
            </a:r>
          </a:p>
          <a:p>
            <a:pPr lvl="1"/>
            <a:r>
              <a:rPr lang="en-US" dirty="0"/>
              <a:t>21</a:t>
            </a:r>
            <a:r>
              <a:rPr lang="en-US" baseline="30000" dirty="0"/>
              <a:t>st</a:t>
            </a:r>
            <a:r>
              <a:rPr lang="en-US" dirty="0"/>
              <a:t> Amendment by itself did not supersede PL </a:t>
            </a:r>
            <a:r>
              <a:rPr lang="en-US" dirty="0" smtClean="0"/>
              <a:t>86-272.</a:t>
            </a:r>
            <a:endParaRPr lang="en-US" dirty="0"/>
          </a:p>
          <a:p>
            <a:pPr lvl="1"/>
            <a:r>
              <a:rPr lang="en-US" dirty="0"/>
              <a:t>However, in-state “domestication” and appointment of in-state service agent was not directly addressed</a:t>
            </a:r>
            <a:r>
              <a:rPr lang="en-US" dirty="0" smtClean="0"/>
              <a:t>.</a:t>
            </a:r>
            <a:endParaRPr lang="en-US" dirty="0"/>
          </a:p>
        </p:txBody>
      </p:sp>
      <p:sp>
        <p:nvSpPr>
          <p:cNvPr id="2" name="Title 1"/>
          <p:cNvSpPr>
            <a:spLocks noGrp="1"/>
          </p:cNvSpPr>
          <p:nvPr>
            <p:ph type="title"/>
          </p:nvPr>
        </p:nvSpPr>
        <p:spPr/>
        <p:txBody>
          <a:bodyPr/>
          <a:lstStyle/>
          <a:p>
            <a:r>
              <a:rPr lang="en-US" dirty="0"/>
              <a:t>Advanced Income Tax </a:t>
            </a:r>
            <a:r>
              <a:rPr lang="en-US" dirty="0" smtClean="0"/>
              <a:t>Track </a:t>
            </a:r>
            <a:r>
              <a:rPr lang="en-US" sz="2200" dirty="0"/>
              <a:t/>
            </a:r>
            <a:br>
              <a:rPr lang="en-US" sz="2200" dirty="0"/>
            </a:br>
            <a:r>
              <a:rPr lang="en-US" b="0" i="0" dirty="0"/>
              <a:t>Public Law 86-272 – State Regulatory </a:t>
            </a:r>
            <a:r>
              <a:rPr lang="en-US" b="0" i="0" dirty="0" smtClean="0"/>
              <a:t>Requirements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145</a:t>
            </a:fld>
            <a:endParaRPr lang="en-GB" dirty="0"/>
          </a:p>
        </p:txBody>
      </p:sp>
    </p:spTree>
    <p:extLst>
      <p:ext uri="{BB962C8B-B14F-4D97-AF65-F5344CB8AC3E}">
        <p14:creationId xmlns:p14="http://schemas.microsoft.com/office/powerpoint/2010/main" val="219133321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buNone/>
            </a:pPr>
            <a:r>
              <a:rPr lang="en-US" b="1" i="1" dirty="0"/>
              <a:t>Tyson Foods</a:t>
            </a:r>
            <a:r>
              <a:rPr lang="en-US" b="1" dirty="0"/>
              <a:t>, IL App. Ct. February 8, 2000</a:t>
            </a:r>
          </a:p>
          <a:p>
            <a:pPr lvl="1"/>
            <a:r>
              <a:rPr lang="en-US" dirty="0"/>
              <a:t>Office connected to the registration of trucks in state was not protected</a:t>
            </a:r>
          </a:p>
          <a:p>
            <a:pPr lvl="2"/>
            <a:r>
              <a:rPr lang="en-US" dirty="0"/>
              <a:t>Office was rented, unstaffed and used solely to register the trucks under interstate transportation laws</a:t>
            </a:r>
          </a:p>
        </p:txBody>
      </p:sp>
      <p:sp>
        <p:nvSpPr>
          <p:cNvPr id="2" name="Title 1"/>
          <p:cNvSpPr>
            <a:spLocks noGrp="1"/>
          </p:cNvSpPr>
          <p:nvPr>
            <p:ph type="title"/>
          </p:nvPr>
        </p:nvSpPr>
        <p:spPr/>
        <p:txBody>
          <a:bodyPr/>
          <a:lstStyle/>
          <a:p>
            <a:r>
              <a:rPr lang="en-US" dirty="0"/>
              <a:t>Advanced Income Tax </a:t>
            </a:r>
            <a:r>
              <a:rPr lang="en-US" dirty="0" smtClean="0"/>
              <a:t>Track </a:t>
            </a:r>
            <a:r>
              <a:rPr lang="en-US" sz="2200" dirty="0"/>
              <a:t/>
            </a:r>
            <a:br>
              <a:rPr lang="en-US" sz="2200" dirty="0"/>
            </a:br>
            <a:r>
              <a:rPr lang="en-US" b="0" i="0" dirty="0" smtClean="0"/>
              <a:t>Public </a:t>
            </a:r>
            <a:r>
              <a:rPr lang="en-US" b="0" i="0" dirty="0"/>
              <a:t>Law 86-272 – State Regulatory </a:t>
            </a:r>
            <a:r>
              <a:rPr lang="en-US" b="0" i="0" dirty="0" smtClean="0"/>
              <a:t>Requirements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146</a:t>
            </a:fld>
            <a:endParaRPr lang="en-GB" dirty="0"/>
          </a:p>
        </p:txBody>
      </p:sp>
    </p:spTree>
    <p:extLst>
      <p:ext uri="{BB962C8B-B14F-4D97-AF65-F5344CB8AC3E}">
        <p14:creationId xmlns:p14="http://schemas.microsoft.com/office/powerpoint/2010/main" val="224093112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buFont typeface="+mj-lt"/>
              <a:buAutoNum type="arabicPeriod" startAt="5"/>
            </a:pPr>
            <a:r>
              <a:rPr lang="en-US" b="1" dirty="0"/>
              <a:t>Impact of contractors</a:t>
            </a:r>
          </a:p>
          <a:p>
            <a:pPr marL="0" lvl="1" indent="0">
              <a:buNone/>
            </a:pPr>
            <a:r>
              <a:rPr lang="en-US" dirty="0"/>
              <a:t>The statute protects out of state companies which use in-state independent contractors who solicit or even </a:t>
            </a:r>
            <a:r>
              <a:rPr lang="en-US" b="1" dirty="0"/>
              <a:t>make</a:t>
            </a:r>
            <a:r>
              <a:rPr lang="en-US" dirty="0"/>
              <a:t> sales, including independent contractors who maintain in-state offices</a:t>
            </a:r>
          </a:p>
          <a:p>
            <a:pPr marL="0" lvl="1" indent="0">
              <a:buNone/>
            </a:pPr>
            <a:r>
              <a:rPr lang="en-US" dirty="0"/>
              <a:t>The statute defines an independent contractor as one engaged in qualifying activity for more than one principal and who holds himself out as such in the regular course of his business activities.</a:t>
            </a:r>
          </a:p>
          <a:p>
            <a:pPr marL="0" lvl="1" indent="0">
              <a:buNone/>
            </a:pPr>
            <a:r>
              <a:rPr lang="en-US" dirty="0"/>
              <a:t>Several questions have come up:</a:t>
            </a:r>
          </a:p>
          <a:p>
            <a:pPr marL="274320" lvl="2" indent="-274320">
              <a:buFont typeface="+mj-lt"/>
              <a:buAutoNum type="alphaLcPeriod"/>
            </a:pPr>
            <a:r>
              <a:rPr lang="en-US" dirty="0"/>
              <a:t>How much control can the principal exert over the contractor?</a:t>
            </a:r>
          </a:p>
          <a:p>
            <a:pPr marL="274320" lvl="2" indent="-274320">
              <a:buFont typeface="+mj-lt"/>
              <a:buAutoNum type="alphaLcPeriod"/>
            </a:pPr>
            <a:r>
              <a:rPr lang="en-US" dirty="0"/>
              <a:t>Can a contractor who serves only multiple </a:t>
            </a:r>
            <a:r>
              <a:rPr lang="en-US" b="1" dirty="0"/>
              <a:t>related</a:t>
            </a:r>
            <a:r>
              <a:rPr lang="en-US" dirty="0"/>
              <a:t> principals qualify?</a:t>
            </a:r>
          </a:p>
          <a:p>
            <a:pPr marL="274320" lvl="2" indent="-274320">
              <a:buFont typeface="+mj-lt"/>
              <a:buAutoNum type="alphaLcPeriod"/>
            </a:pPr>
            <a:r>
              <a:rPr lang="en-US" dirty="0"/>
              <a:t>What protections, if any, apply to the contractor?</a:t>
            </a:r>
          </a:p>
        </p:txBody>
      </p:sp>
      <p:sp>
        <p:nvSpPr>
          <p:cNvPr id="2" name="Title 1"/>
          <p:cNvSpPr>
            <a:spLocks noGrp="1"/>
          </p:cNvSpPr>
          <p:nvPr>
            <p:ph type="title"/>
          </p:nvPr>
        </p:nvSpPr>
        <p:spPr/>
        <p:txBody>
          <a:bodyPr/>
          <a:lstStyle/>
          <a:p>
            <a:r>
              <a:rPr lang="en-US" dirty="0"/>
              <a:t>Advanced Income Tax Track</a:t>
            </a:r>
            <a:br>
              <a:rPr lang="en-US" dirty="0"/>
            </a:br>
            <a:r>
              <a:rPr lang="en-US" b="0" i="0" dirty="0"/>
              <a:t>Public Law 86-272 – Impact of Contractors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147</a:t>
            </a:fld>
            <a:endParaRPr lang="en-GB" dirty="0"/>
          </a:p>
        </p:txBody>
      </p:sp>
    </p:spTree>
    <p:extLst>
      <p:ext uri="{BB962C8B-B14F-4D97-AF65-F5344CB8AC3E}">
        <p14:creationId xmlns:p14="http://schemas.microsoft.com/office/powerpoint/2010/main" val="261715193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spcAft>
                <a:spcPts val="800"/>
              </a:spcAft>
              <a:buFont typeface="+mj-lt"/>
              <a:buAutoNum type="alphaLcPeriod"/>
            </a:pPr>
            <a:r>
              <a:rPr lang="en-US" dirty="0"/>
              <a:t>The Control Issue</a:t>
            </a:r>
          </a:p>
          <a:p>
            <a:pPr marL="274638" lvl="2" indent="0">
              <a:spcAft>
                <a:spcPts val="800"/>
              </a:spcAft>
              <a:buNone/>
            </a:pPr>
            <a:r>
              <a:rPr lang="en-US" dirty="0"/>
              <a:t>In </a:t>
            </a:r>
            <a:r>
              <a:rPr lang="en-US" i="1" dirty="0" err="1"/>
              <a:t>Herff</a:t>
            </a:r>
            <a:r>
              <a:rPr lang="en-US" i="1" dirty="0"/>
              <a:t> </a:t>
            </a:r>
            <a:r>
              <a:rPr lang="en-US" i="1" dirty="0" smtClean="0"/>
              <a:t>Jones - </a:t>
            </a:r>
            <a:r>
              <a:rPr lang="en-US" dirty="0"/>
              <a:t>OR (1967) and </a:t>
            </a:r>
            <a:r>
              <a:rPr lang="en-US" i="1" dirty="0"/>
              <a:t>Tonka</a:t>
            </a:r>
            <a:r>
              <a:rPr lang="en-US" dirty="0"/>
              <a:t> - MN (1969) the courts found that too much control exceeded the PL, specifically in these cases:</a:t>
            </a:r>
          </a:p>
          <a:p>
            <a:pPr marL="621792" lvl="2" indent="-347472">
              <a:spcAft>
                <a:spcPts val="800"/>
              </a:spcAft>
              <a:buFont typeface="+mj-lt"/>
              <a:buAutoNum type="romanLcPeriod"/>
            </a:pPr>
            <a:r>
              <a:rPr lang="en-US" dirty="0"/>
              <a:t>Product exclusivity,</a:t>
            </a:r>
          </a:p>
          <a:p>
            <a:pPr marL="621792" lvl="2" indent="-347472">
              <a:spcAft>
                <a:spcPts val="800"/>
              </a:spcAft>
              <a:buFont typeface="+mj-lt"/>
              <a:buAutoNum type="romanLcPeriod"/>
            </a:pPr>
            <a:r>
              <a:rPr lang="en-US" dirty="0"/>
              <a:t>Control of territories, and</a:t>
            </a:r>
          </a:p>
          <a:p>
            <a:pPr marL="621792" lvl="2" indent="-347472">
              <a:spcAft>
                <a:spcPts val="800"/>
              </a:spcAft>
              <a:buFont typeface="+mj-lt"/>
              <a:buAutoNum type="romanLcPeriod"/>
            </a:pPr>
            <a:r>
              <a:rPr lang="en-US" dirty="0"/>
              <a:t>Control over personnel </a:t>
            </a:r>
            <a:r>
              <a:rPr lang="en-US" dirty="0" smtClean="0"/>
              <a:t>hiring/firing </a:t>
            </a:r>
            <a:r>
              <a:rPr lang="en-US" dirty="0"/>
              <a:t>decisions</a:t>
            </a:r>
          </a:p>
          <a:p>
            <a:pPr marL="274320" lvl="1" indent="-274320">
              <a:spcAft>
                <a:spcPts val="800"/>
              </a:spcAft>
              <a:buFont typeface="+mj-lt"/>
              <a:buAutoNum type="alphaLcPeriod" startAt="2"/>
            </a:pPr>
            <a:r>
              <a:rPr lang="en-US" dirty="0"/>
              <a:t>The Multiple Related Principals Issue</a:t>
            </a:r>
          </a:p>
          <a:p>
            <a:pPr marL="274638" lvl="2" indent="0">
              <a:spcAft>
                <a:spcPts val="800"/>
              </a:spcAft>
              <a:buNone/>
            </a:pPr>
            <a:r>
              <a:rPr lang="en-US" i="1" dirty="0"/>
              <a:t>Readers Digest </a:t>
            </a:r>
            <a:r>
              <a:rPr lang="en-US" dirty="0"/>
              <a:t>- CA Court of Appeal (2001)</a:t>
            </a:r>
          </a:p>
          <a:p>
            <a:pPr lvl="2">
              <a:spcAft>
                <a:spcPts val="800"/>
              </a:spcAft>
            </a:pPr>
            <a:r>
              <a:rPr lang="en-US" dirty="0"/>
              <a:t>All Readers Digest publishers were required to use RD’s special subsidiary as their advertising broker</a:t>
            </a:r>
          </a:p>
          <a:p>
            <a:pPr lvl="3">
              <a:spcAft>
                <a:spcPts val="800"/>
              </a:spcAft>
            </a:pPr>
            <a:r>
              <a:rPr lang="en-US" dirty="0"/>
              <a:t>Broker sub maintained an office in CA</a:t>
            </a:r>
          </a:p>
          <a:p>
            <a:pPr lvl="2">
              <a:spcAft>
                <a:spcPts val="800"/>
              </a:spcAft>
            </a:pPr>
            <a:r>
              <a:rPr lang="en-US" dirty="0"/>
              <a:t>While arguably multiple principals were served, court held that the broker sub did not hold itself out as a </a:t>
            </a:r>
            <a:r>
              <a:rPr lang="en-US" dirty="0" smtClean="0"/>
              <a:t>contractor</a:t>
            </a:r>
            <a:endParaRPr lang="en-US"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Public Law 86-272 – Impact of Contractors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148</a:t>
            </a:fld>
            <a:endParaRPr lang="en-GB" dirty="0"/>
          </a:p>
        </p:txBody>
      </p:sp>
    </p:spTree>
    <p:extLst>
      <p:ext uri="{BB962C8B-B14F-4D97-AF65-F5344CB8AC3E}">
        <p14:creationId xmlns:p14="http://schemas.microsoft.com/office/powerpoint/2010/main" val="109205301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spcAft>
                <a:spcPts val="800"/>
              </a:spcAft>
              <a:buFont typeface="+mj-lt"/>
              <a:buAutoNum type="alphaLcPeriod" startAt="3"/>
            </a:pPr>
            <a:r>
              <a:rPr lang="en-US" dirty="0"/>
              <a:t>Are protections afforded to the contractor itself?</a:t>
            </a:r>
          </a:p>
          <a:p>
            <a:pPr marL="274638" lvl="2" indent="0">
              <a:spcAft>
                <a:spcPts val="800"/>
              </a:spcAft>
              <a:buNone/>
            </a:pPr>
            <a:r>
              <a:rPr lang="en-US" dirty="0" smtClean="0"/>
              <a:t>The </a:t>
            </a:r>
            <a:r>
              <a:rPr lang="en-US" dirty="0"/>
              <a:t>contractor provides a service, typically for a commission and would seem to fall outside PL 86-272</a:t>
            </a:r>
          </a:p>
          <a:p>
            <a:pPr marL="274638" lvl="2" indent="0">
              <a:spcAft>
                <a:spcPts val="800"/>
              </a:spcAft>
              <a:buNone/>
            </a:pPr>
            <a:r>
              <a:rPr lang="en-US" dirty="0"/>
              <a:t>That said, one court decision suggests the contractor can also be protected</a:t>
            </a:r>
          </a:p>
          <a:p>
            <a:pPr marL="274638" lvl="2" indent="0">
              <a:spcAft>
                <a:spcPts val="800"/>
              </a:spcAft>
              <a:buNone/>
            </a:pPr>
            <a:r>
              <a:rPr lang="en-US" i="1" dirty="0"/>
              <a:t>Schering Plough Healthcare Product Sales Corp v. PA, </a:t>
            </a:r>
            <a:r>
              <a:rPr lang="en-US" dirty="0"/>
              <a:t>PA Commonwealth Court 2002, affirmed by PA </a:t>
            </a:r>
            <a:r>
              <a:rPr lang="en-US" dirty="0" err="1"/>
              <a:t>Sct</a:t>
            </a:r>
            <a:r>
              <a:rPr lang="en-US" dirty="0"/>
              <a:t>. 2004</a:t>
            </a:r>
          </a:p>
          <a:p>
            <a:pPr lvl="2">
              <a:spcAft>
                <a:spcPts val="800"/>
              </a:spcAft>
            </a:pPr>
            <a:r>
              <a:rPr lang="en-US" dirty="0"/>
              <a:t>Taxpayer was a sales </a:t>
            </a:r>
            <a:r>
              <a:rPr lang="en-US" dirty="0" err="1"/>
              <a:t>corp</a:t>
            </a:r>
            <a:r>
              <a:rPr lang="en-US" dirty="0"/>
              <a:t> that conducted sales solicitation </a:t>
            </a:r>
            <a:r>
              <a:rPr lang="en-US" dirty="0" smtClean="0"/>
              <a:t>for its </a:t>
            </a:r>
            <a:r>
              <a:rPr lang="en-US" dirty="0"/>
              <a:t>corporate parent’s products</a:t>
            </a:r>
          </a:p>
          <a:p>
            <a:pPr lvl="2">
              <a:spcAft>
                <a:spcPts val="800"/>
              </a:spcAft>
            </a:pPr>
            <a:r>
              <a:rPr lang="en-US" dirty="0"/>
              <a:t>Court held TP was protected – TP did not need to take title to the tangible personal property being sold in order to qualify</a:t>
            </a:r>
          </a:p>
          <a:p>
            <a:pPr marL="0" lvl="1" indent="0">
              <a:spcAft>
                <a:spcPts val="800"/>
              </a:spcAft>
              <a:buNone/>
            </a:pPr>
            <a:r>
              <a:rPr lang="en-US" dirty="0"/>
              <a:t>In contrast, </a:t>
            </a:r>
            <a:r>
              <a:rPr lang="en-US" i="1" dirty="0"/>
              <a:t>See</a:t>
            </a:r>
            <a:r>
              <a:rPr lang="en-US" dirty="0"/>
              <a:t> NC DOR Directive CD-98-2</a:t>
            </a:r>
          </a:p>
          <a:p>
            <a:pPr lvl="2">
              <a:spcAft>
                <a:spcPts val="800"/>
              </a:spcAft>
            </a:pPr>
            <a:r>
              <a:rPr lang="en-US" dirty="0"/>
              <a:t>Contractor itself is not protected</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Public Law 86-272 – Impact of Contractors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149</a:t>
            </a:fld>
            <a:endParaRPr lang="en-GB" dirty="0"/>
          </a:p>
        </p:txBody>
      </p:sp>
    </p:spTree>
    <p:extLst>
      <p:ext uri="{BB962C8B-B14F-4D97-AF65-F5344CB8AC3E}">
        <p14:creationId xmlns:p14="http://schemas.microsoft.com/office/powerpoint/2010/main" val="3189563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lvl="1"/>
            <a:r>
              <a:rPr lang="en-IN" b="1" dirty="0"/>
              <a:t>Administrative </a:t>
            </a:r>
            <a:r>
              <a:rPr lang="en-IN" b="1" dirty="0" smtClean="0"/>
              <a:t>Practice</a:t>
            </a:r>
            <a:endParaRPr lang="en-IN" b="1" dirty="0"/>
          </a:p>
          <a:p>
            <a:pPr lvl="2"/>
            <a:r>
              <a:rPr lang="en-IN" dirty="0" smtClean="0"/>
              <a:t>Precedential Value </a:t>
            </a:r>
            <a:r>
              <a:rPr lang="en-IN" dirty="0"/>
              <a:t>of Audit Manual</a:t>
            </a:r>
          </a:p>
          <a:p>
            <a:pPr lvl="3"/>
            <a:r>
              <a:rPr lang="en-IN" i="1" dirty="0"/>
              <a:t>United Parcel Service, Inc</a:t>
            </a:r>
            <a:r>
              <a:rPr lang="en-IN" dirty="0"/>
              <a:t>., 1986-SBE-101, May 6, 1986</a:t>
            </a:r>
            <a:r>
              <a:rPr lang="en-IN" dirty="0" smtClean="0"/>
              <a:t>: The </a:t>
            </a:r>
            <a:r>
              <a:rPr lang="en-IN" dirty="0"/>
              <a:t>BOE ruled that the FTB was bound by its guidance on pro rata receipts based on mileage</a:t>
            </a:r>
            <a:r>
              <a:rPr lang="en-IN" dirty="0" smtClean="0"/>
              <a:t>.</a:t>
            </a:r>
            <a:endParaRPr lang="en-IN" dirty="0"/>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15</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200" dirty="0">
                <a:latin typeface="+mj-lt"/>
                <a:ea typeface="+mj-ea"/>
                <a:cs typeface="+mj-cs"/>
              </a:rPr>
              <a:t>Introduction and Hierarchy of Standards</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591943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spcAft>
                <a:spcPts val="800"/>
              </a:spcAft>
              <a:buFont typeface="+mj-lt"/>
              <a:buAutoNum type="alphaLcPeriod" startAt="4"/>
            </a:pPr>
            <a:r>
              <a:rPr lang="en-US" dirty="0" smtClean="0"/>
              <a:t>What </a:t>
            </a:r>
            <a:r>
              <a:rPr lang="en-US" dirty="0"/>
              <a:t>activities may an independent contractor perform that its principals may not? </a:t>
            </a:r>
          </a:p>
          <a:p>
            <a:pPr marL="274638" lvl="2" indent="0">
              <a:spcAft>
                <a:spcPts val="800"/>
              </a:spcAft>
              <a:buNone/>
            </a:pPr>
            <a:r>
              <a:rPr lang="en-US" dirty="0" smtClean="0"/>
              <a:t>While </a:t>
            </a:r>
            <a:r>
              <a:rPr lang="en-US" dirty="0"/>
              <a:t>the statute allows contractors to maintain offices and make sales, other activities may nullify the principal’s PL 86-272 protection</a:t>
            </a:r>
            <a:r>
              <a:rPr lang="en-US" dirty="0" smtClean="0"/>
              <a:t>. For </a:t>
            </a:r>
            <a:r>
              <a:rPr lang="en-US" dirty="0"/>
              <a:t>example, </a:t>
            </a:r>
            <a:r>
              <a:rPr lang="en-US" i="1" dirty="0"/>
              <a:t>see </a:t>
            </a:r>
            <a:r>
              <a:rPr lang="en-US" i="1" dirty="0" err="1"/>
              <a:t>Skagen</a:t>
            </a:r>
            <a:r>
              <a:rPr lang="en-US" i="1" dirty="0"/>
              <a:t> Designs, Ltd. v. Commissioner of Revenue,</a:t>
            </a:r>
            <a:r>
              <a:rPr lang="en-US" dirty="0"/>
              <a:t> Minnesota Tax Court (April 23, 2012) (holding that weekly reports generated for managerial review, maintenance of detailed floor maps, and trainings conducted by a 3</a:t>
            </a:r>
            <a:r>
              <a:rPr lang="en-US" baseline="30000" dirty="0"/>
              <a:t>rd</a:t>
            </a:r>
            <a:r>
              <a:rPr lang="en-US" dirty="0"/>
              <a:t> party merchandising company exceeded Public Law protection and subjected the out-of-state wholesale jewelry company to tax in Minnesota). </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Public Law 86-272 – Impact of Contractors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150</a:t>
            </a:fld>
            <a:endParaRPr lang="en-GB" dirty="0"/>
          </a:p>
        </p:txBody>
      </p:sp>
    </p:spTree>
    <p:extLst>
      <p:ext uri="{BB962C8B-B14F-4D97-AF65-F5344CB8AC3E}">
        <p14:creationId xmlns:p14="http://schemas.microsoft.com/office/powerpoint/2010/main" val="248832272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i="1" dirty="0"/>
              <a:t>Cheng Shin Rubber USA, Inc. v. Department of Revenue, </a:t>
            </a:r>
            <a:r>
              <a:rPr lang="en-US" dirty="0"/>
              <a:t>Or. Tax Court, No. TC-MD 150268D (3/31/17)</a:t>
            </a:r>
          </a:p>
          <a:p>
            <a:pPr marL="342900" indent="-342900">
              <a:buFont typeface="Arial" panose="020B0604020202020204" pitchFamily="34" charset="0"/>
              <a:buChar char="•"/>
            </a:pPr>
            <a:r>
              <a:rPr lang="en-US" dirty="0"/>
              <a:t>The Oregon Tax Court concluded that P.L. 86-272 did nor protect an out-of-state wholesale tire distributor from Oregon’s Corporate Excise Tax when an in-state dealer performed warranty activities that included: </a:t>
            </a:r>
          </a:p>
          <a:p>
            <a:pPr marL="1371600" indent="-457200">
              <a:spcAft>
                <a:spcPts val="0"/>
              </a:spcAft>
              <a:buFont typeface="+mj-lt"/>
              <a:buAutoNum type="arabicPeriod"/>
            </a:pPr>
            <a:r>
              <a:rPr lang="en-US" dirty="0"/>
              <a:t>Filling out a warranty form; </a:t>
            </a:r>
          </a:p>
          <a:p>
            <a:pPr marL="1371600" indent="-457200">
              <a:spcAft>
                <a:spcPts val="0"/>
              </a:spcAft>
              <a:buFont typeface="+mj-lt"/>
              <a:buAutoNum type="arabicPeriod"/>
            </a:pPr>
            <a:r>
              <a:rPr lang="en-US" dirty="0"/>
              <a:t>Submitting the warranty form to the distributor; and </a:t>
            </a:r>
          </a:p>
          <a:p>
            <a:pPr marL="1371600" indent="-457200">
              <a:buFont typeface="+mj-lt"/>
              <a:buAutoNum type="arabicPeriod"/>
            </a:pPr>
            <a:r>
              <a:rPr lang="en-US" dirty="0"/>
              <a:t>Receiving payment, credit, or a replacement tire from the distributor.</a:t>
            </a:r>
          </a:p>
          <a:p>
            <a:pPr marL="346075" indent="-346075">
              <a:buFont typeface="Arial" panose="020B0604020202020204" pitchFamily="34" charset="0"/>
              <a:buChar char="•"/>
              <a:tabLst>
                <a:tab pos="346075" algn="l"/>
              </a:tabLst>
            </a:pPr>
            <a:r>
              <a:rPr lang="en-US" dirty="0"/>
              <a:t>The court viewed the distributor as using an intermediary to process warranty claims and that processing claims “is not ancillary to requesting purchases and cannot be converted into solicitation by merely being assigned to independent contractors.”</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Public Law 86-272 – Impact of Contractors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151</a:t>
            </a:fld>
            <a:endParaRPr lang="en-GB" dirty="0"/>
          </a:p>
        </p:txBody>
      </p:sp>
    </p:spTree>
    <p:extLst>
      <p:ext uri="{BB962C8B-B14F-4D97-AF65-F5344CB8AC3E}">
        <p14:creationId xmlns:p14="http://schemas.microsoft.com/office/powerpoint/2010/main" val="63139221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buFont typeface="+mj-lt"/>
              <a:buAutoNum type="arabicPeriod" startAt="6"/>
            </a:pPr>
            <a:r>
              <a:rPr lang="en-US" b="1" dirty="0"/>
              <a:t>What is a net income tax?</a:t>
            </a:r>
          </a:p>
          <a:p>
            <a:pPr marL="274638" lvl="2" indent="0">
              <a:buNone/>
            </a:pPr>
            <a:r>
              <a:rPr lang="en-US" dirty="0"/>
              <a:t>Not sufficiently defined by statute.</a:t>
            </a:r>
          </a:p>
          <a:p>
            <a:pPr marL="274638" lvl="2" indent="0">
              <a:buNone/>
            </a:pPr>
            <a:r>
              <a:rPr lang="en-US" dirty="0"/>
              <a:t>Many states impose direct taxes on corporations which are not based on income which are either in lieu of or in addition to the corp. income tax.</a:t>
            </a:r>
          </a:p>
          <a:p>
            <a:pPr marL="548640" lvl="2" indent="-274320">
              <a:buFont typeface="+mj-lt"/>
              <a:buAutoNum type="arabicPeriod"/>
            </a:pPr>
            <a:r>
              <a:rPr lang="en-US" dirty="0"/>
              <a:t>Net </a:t>
            </a:r>
            <a:r>
              <a:rPr lang="en-US" dirty="0" smtClean="0"/>
              <a:t>worth/capital </a:t>
            </a:r>
            <a:r>
              <a:rPr lang="en-US" dirty="0"/>
              <a:t>stock taxes – see NC, MA, NY etc.</a:t>
            </a:r>
          </a:p>
          <a:p>
            <a:pPr marL="548640" lvl="2" indent="-274320">
              <a:buFont typeface="+mj-lt"/>
              <a:buAutoNum type="arabicPeriod"/>
            </a:pPr>
            <a:r>
              <a:rPr lang="en-US" dirty="0"/>
              <a:t>Hybrid taxes</a:t>
            </a:r>
          </a:p>
          <a:p>
            <a:pPr lvl="3"/>
            <a:r>
              <a:rPr lang="en-US" dirty="0"/>
              <a:t>Former </a:t>
            </a:r>
            <a:r>
              <a:rPr lang="en-US" dirty="0" smtClean="0"/>
              <a:t>Michigan SBT </a:t>
            </a:r>
            <a:r>
              <a:rPr lang="en-US" dirty="0"/>
              <a:t>and former gross receipts base under the MBT</a:t>
            </a:r>
          </a:p>
          <a:p>
            <a:pPr lvl="3"/>
            <a:r>
              <a:rPr lang="en-US" dirty="0"/>
              <a:t>TX margins tax</a:t>
            </a:r>
          </a:p>
          <a:p>
            <a:pPr marL="548640" lvl="2" indent="-274320">
              <a:buFont typeface="+mj-lt"/>
              <a:buAutoNum type="arabicPeriod" startAt="3"/>
            </a:pPr>
            <a:r>
              <a:rPr lang="en-US" dirty="0"/>
              <a:t>Pure gross receipts taxes – OH CAT</a:t>
            </a:r>
          </a:p>
          <a:p>
            <a:pPr marL="0" lvl="1" indent="0">
              <a:buNone/>
            </a:pPr>
            <a:r>
              <a:rPr lang="en-US" dirty="0"/>
              <a:t>In </a:t>
            </a:r>
            <a:r>
              <a:rPr lang="en-US" i="1" dirty="0"/>
              <a:t>Gillette</a:t>
            </a:r>
            <a:r>
              <a:rPr lang="en-US" dirty="0"/>
              <a:t>, the MI SBT was found not to be an income tax despite starting with FTI</a:t>
            </a:r>
            <a:r>
              <a:rPr lang="en-US" dirty="0" smtClean="0"/>
              <a:t>.  However, in </a:t>
            </a:r>
            <a:r>
              <a:rPr lang="en-US" i="1" dirty="0" err="1" smtClean="0"/>
              <a:t>Emco</a:t>
            </a:r>
            <a:r>
              <a:rPr lang="en-US" i="1" dirty="0" smtClean="0"/>
              <a:t> Enterprises</a:t>
            </a:r>
            <a:r>
              <a:rPr lang="en-US" dirty="0" smtClean="0"/>
              <a:t>, the </a:t>
            </a:r>
            <a:r>
              <a:rPr lang="en-US" dirty="0"/>
              <a:t>Michigan Court of Claims </a:t>
            </a:r>
            <a:r>
              <a:rPr lang="en-US" dirty="0" smtClean="0"/>
              <a:t>found that the </a:t>
            </a:r>
            <a:r>
              <a:rPr lang="en-US" dirty="0"/>
              <a:t>SBT is an </a:t>
            </a:r>
            <a:r>
              <a:rPr lang="en-US" dirty="0" smtClean="0"/>
              <a:t>income tax </a:t>
            </a:r>
            <a:r>
              <a:rPr lang="en-US" dirty="0"/>
              <a:t>for purposes of the </a:t>
            </a:r>
            <a:r>
              <a:rPr lang="en-US" dirty="0" smtClean="0"/>
              <a:t>Compact.</a:t>
            </a:r>
            <a:endParaRPr lang="en-US" dirty="0"/>
          </a:p>
        </p:txBody>
      </p:sp>
      <p:sp>
        <p:nvSpPr>
          <p:cNvPr id="2" name="Title 1"/>
          <p:cNvSpPr>
            <a:spLocks noGrp="1"/>
          </p:cNvSpPr>
          <p:nvPr>
            <p:ph type="title"/>
          </p:nvPr>
        </p:nvSpPr>
        <p:spPr/>
        <p:txBody>
          <a:bodyPr/>
          <a:lstStyle/>
          <a:p>
            <a:r>
              <a:rPr lang="en-US" dirty="0"/>
              <a:t>Advanced Income Tax Track</a:t>
            </a:r>
            <a:br>
              <a:rPr lang="en-US" dirty="0"/>
            </a:br>
            <a:r>
              <a:rPr lang="en-US" b="0" i="0" dirty="0"/>
              <a:t>Public Law 86-272 – Definition of “Net Income Tax</a:t>
            </a:r>
            <a:r>
              <a:rPr lang="en-US" b="0" i="0" dirty="0" smtClean="0"/>
              <a:t>”</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152</a:t>
            </a:fld>
            <a:endParaRPr lang="en-GB" dirty="0"/>
          </a:p>
        </p:txBody>
      </p:sp>
    </p:spTree>
    <p:extLst>
      <p:ext uri="{BB962C8B-B14F-4D97-AF65-F5344CB8AC3E}">
        <p14:creationId xmlns:p14="http://schemas.microsoft.com/office/powerpoint/2010/main" val="71070971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buFont typeface="+mj-lt"/>
              <a:buAutoNum type="arabicPeriod" startAt="6"/>
            </a:pPr>
            <a:r>
              <a:rPr lang="en-US" b="1" dirty="0"/>
              <a:t>What is a </a:t>
            </a:r>
            <a:r>
              <a:rPr lang="en-US" b="1" dirty="0" smtClean="0"/>
              <a:t>net </a:t>
            </a:r>
            <a:r>
              <a:rPr lang="en-US" b="1" dirty="0"/>
              <a:t>income tax</a:t>
            </a:r>
            <a:r>
              <a:rPr lang="en-US" b="1" dirty="0" smtClean="0"/>
              <a:t>?</a:t>
            </a:r>
          </a:p>
          <a:p>
            <a:pPr marL="274320" lvl="1" indent="-274320">
              <a:buFont typeface="+mj-lt"/>
              <a:buAutoNum type="arabicPeriod" startAt="6"/>
            </a:pPr>
            <a:endParaRPr lang="en-US" b="1" dirty="0"/>
          </a:p>
          <a:p>
            <a:pPr marL="274320" lvl="1" indent="-274320">
              <a:buFont typeface="+mj-lt"/>
              <a:buAutoNum type="arabicPeriod" startAt="6"/>
            </a:pPr>
            <a:endParaRPr lang="en-US" b="1" dirty="0" smtClean="0"/>
          </a:p>
          <a:p>
            <a:pPr marL="274320" lvl="1" indent="-274320">
              <a:buFont typeface="+mj-lt"/>
              <a:buAutoNum type="arabicPeriod" startAt="6"/>
            </a:pPr>
            <a:endParaRPr lang="en-US" b="1" dirty="0"/>
          </a:p>
          <a:p>
            <a:pPr marL="274320" lvl="1" indent="-274320">
              <a:buFont typeface="+mj-lt"/>
              <a:buAutoNum type="arabicPeriod" startAt="6"/>
            </a:pPr>
            <a:endParaRPr lang="en-US" b="1" dirty="0" smtClean="0"/>
          </a:p>
          <a:p>
            <a:pPr marL="274320" lvl="1" indent="-274320">
              <a:buFont typeface="+mj-lt"/>
              <a:buAutoNum type="arabicPeriod" startAt="6"/>
            </a:pPr>
            <a:endParaRPr lang="en-US" b="1" dirty="0"/>
          </a:p>
          <a:p>
            <a:pPr marL="274320" lvl="1" indent="-274320">
              <a:buFont typeface="+mj-lt"/>
              <a:buAutoNum type="arabicPeriod" startAt="6"/>
            </a:pPr>
            <a:endParaRPr lang="en-US" b="1" dirty="0" smtClean="0"/>
          </a:p>
          <a:p>
            <a:pPr marL="274320" lvl="1" indent="-274320">
              <a:buFont typeface="+mj-lt"/>
              <a:buAutoNum type="arabicPeriod" startAt="6"/>
            </a:pPr>
            <a:endParaRPr lang="en-US" b="1" dirty="0"/>
          </a:p>
          <a:p>
            <a:pPr marL="0" lvl="1" indent="0">
              <a:buNone/>
            </a:pPr>
            <a:r>
              <a:rPr lang="en-US" dirty="0" smtClean="0"/>
              <a:t>FTB </a:t>
            </a:r>
            <a:r>
              <a:rPr lang="en-US" dirty="0"/>
              <a:t>Legal Ruling 2017-01 </a:t>
            </a:r>
            <a:r>
              <a:rPr lang="en-US" dirty="0" smtClean="0"/>
              <a:t>states that where the tax base includes manufacturing, mining, and merchandising activities COGS must be removed in all instances to be a net income tax.  If there is a possibility COGS could remain in the tax base, the tax is on something other than net income.</a:t>
            </a:r>
            <a:endParaRPr lang="en-US" b="1" dirty="0" smtClean="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Public Law 86-272 – Definition of “Net Income Tax</a:t>
            </a:r>
            <a:r>
              <a:rPr lang="en-US" b="0" i="0" dirty="0" smtClean="0"/>
              <a:t>”</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153</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41911622"/>
              </p:ext>
            </p:extLst>
          </p:nvPr>
        </p:nvGraphicFramePr>
        <p:xfrm>
          <a:off x="674913" y="2133601"/>
          <a:ext cx="5344886" cy="2444675"/>
        </p:xfrm>
        <a:graphic>
          <a:graphicData uri="http://schemas.openxmlformats.org/drawingml/2006/table">
            <a:tbl>
              <a:tblPr>
                <a:tableStyleId>{5C22544A-7EE6-4342-B048-85BDC9FD1C3A}</a:tableStyleId>
              </a:tblPr>
              <a:tblGrid>
                <a:gridCol w="1409640"/>
                <a:gridCol w="264308"/>
                <a:gridCol w="1713105"/>
                <a:gridCol w="244728"/>
                <a:gridCol w="1713105"/>
              </a:tblGrid>
              <a:tr h="198440">
                <a:tc>
                  <a:txBody>
                    <a:bodyPr/>
                    <a:lstStyle/>
                    <a:p>
                      <a:pPr algn="l" fontAlgn="b"/>
                      <a:r>
                        <a:rPr lang="en-US" sz="1300" b="1" u="none" strike="noStrike" dirty="0">
                          <a:effectLst/>
                          <a:latin typeface="+mj-lt"/>
                        </a:rPr>
                        <a:t>Gross Receipts</a:t>
                      </a:r>
                      <a:endParaRPr lang="en-US" sz="1300" b="1" i="0" u="none" strike="noStrike" dirty="0">
                        <a:solidFill>
                          <a:srgbClr val="000000"/>
                        </a:solidFill>
                        <a:effectLst/>
                        <a:latin typeface="+mj-lt"/>
                      </a:endParaRPr>
                    </a:p>
                  </a:txBody>
                  <a:tcPr marL="9525" marR="9525" marT="9525" marB="0" anchor="b">
                    <a:solidFill>
                      <a:srgbClr val="CCECFF"/>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b="1" u="none" strike="noStrike" dirty="0">
                          <a:effectLst/>
                          <a:latin typeface="+mj-lt"/>
                        </a:rPr>
                        <a:t>Gross Income</a:t>
                      </a:r>
                      <a:endParaRPr lang="en-US" sz="1300" b="1" i="0" u="none" strike="noStrike" dirty="0">
                        <a:solidFill>
                          <a:srgbClr val="000000"/>
                        </a:solidFill>
                        <a:effectLst/>
                        <a:latin typeface="+mj-lt"/>
                      </a:endParaRPr>
                    </a:p>
                  </a:txBody>
                  <a:tcPr marL="9525" marR="9525" marT="9525" marB="0" anchor="b">
                    <a:solidFill>
                      <a:schemeClr val="accent4">
                        <a:lumMod val="20000"/>
                        <a:lumOff val="80000"/>
                      </a:schemeClr>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b="1" u="none" strike="noStrike" dirty="0">
                          <a:effectLst/>
                          <a:latin typeface="+mj-lt"/>
                        </a:rPr>
                        <a:t>Net Income</a:t>
                      </a:r>
                      <a:endParaRPr lang="en-US" sz="1300" b="1" i="0" u="none" strike="noStrike" dirty="0">
                        <a:solidFill>
                          <a:srgbClr val="000000"/>
                        </a:solidFill>
                        <a:effectLst/>
                        <a:latin typeface="+mj-lt"/>
                      </a:endParaRPr>
                    </a:p>
                  </a:txBody>
                  <a:tcPr marL="9525" marR="9525" marT="9525" marB="0" anchor="b">
                    <a:solidFill>
                      <a:srgbClr val="CCFFCC"/>
                    </a:solidFill>
                  </a:tcPr>
                </a:tc>
              </a:tr>
              <a:tr h="198440">
                <a:tc>
                  <a:txBody>
                    <a:bodyPr/>
                    <a:lstStyle/>
                    <a:p>
                      <a:pPr algn="l" fontAlgn="b"/>
                      <a:endParaRPr lang="en-US" sz="1300" b="0" i="0" u="none" strike="noStrike" dirty="0">
                        <a:solidFill>
                          <a:srgbClr val="000000"/>
                        </a:solidFill>
                        <a:effectLst/>
                        <a:latin typeface="+mj-lt"/>
                      </a:endParaRPr>
                    </a:p>
                  </a:txBody>
                  <a:tcPr marL="9525" marR="9525" marT="9525" marB="0" anchor="b">
                    <a:solidFill>
                      <a:srgbClr val="CCECFF"/>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endParaRPr lang="en-US" sz="1300" b="0" i="0" u="none" strike="noStrike" dirty="0">
                        <a:solidFill>
                          <a:srgbClr val="000000"/>
                        </a:solidFill>
                        <a:effectLst/>
                        <a:latin typeface="+mj-lt"/>
                      </a:endParaRPr>
                    </a:p>
                  </a:txBody>
                  <a:tcPr marL="9525" marR="9525" marT="9525" marB="0" anchor="b">
                    <a:solidFill>
                      <a:schemeClr val="accent4">
                        <a:lumMod val="20000"/>
                        <a:lumOff val="80000"/>
                      </a:schemeClr>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endParaRPr lang="en-US" sz="1300" b="0" i="0" u="none" strike="noStrike" dirty="0">
                        <a:solidFill>
                          <a:srgbClr val="000000"/>
                        </a:solidFill>
                        <a:effectLst/>
                        <a:latin typeface="+mj-lt"/>
                      </a:endParaRPr>
                    </a:p>
                  </a:txBody>
                  <a:tcPr marL="9525" marR="9525" marT="9525" marB="0" anchor="b">
                    <a:solidFill>
                      <a:srgbClr val="CCFFCC"/>
                    </a:solidFill>
                  </a:tcPr>
                </a:tc>
              </a:tr>
              <a:tr h="204699">
                <a:tc>
                  <a:txBody>
                    <a:bodyPr/>
                    <a:lstStyle/>
                    <a:p>
                      <a:pPr algn="l" fontAlgn="b"/>
                      <a:r>
                        <a:rPr lang="en-US" sz="1300" u="none" strike="noStrike" dirty="0">
                          <a:effectLst/>
                          <a:latin typeface="+mj-lt"/>
                        </a:rPr>
                        <a:t>Gross Receipts</a:t>
                      </a:r>
                      <a:endParaRPr lang="en-US" sz="13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solidFill>
                      <a:srgbClr val="CCECFF"/>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Gross Receipts</a:t>
                      </a:r>
                      <a:endParaRPr lang="en-US" sz="1300" b="0" i="0" u="none" strike="noStrike" dirty="0">
                        <a:solidFill>
                          <a:srgbClr val="000000"/>
                        </a:solidFill>
                        <a:effectLst/>
                        <a:latin typeface="+mj-lt"/>
                      </a:endParaRPr>
                    </a:p>
                  </a:txBody>
                  <a:tcPr marL="9525" marR="9525" marT="9525" marB="0" anchor="b">
                    <a:solidFill>
                      <a:schemeClr val="accent4">
                        <a:lumMod val="20000"/>
                        <a:lumOff val="80000"/>
                      </a:schemeClr>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Gross Receipts</a:t>
                      </a:r>
                      <a:endParaRPr lang="en-US" sz="1300" b="0" i="0" u="none" strike="noStrike" dirty="0">
                        <a:solidFill>
                          <a:srgbClr val="000000"/>
                        </a:solidFill>
                        <a:effectLst/>
                        <a:latin typeface="+mj-lt"/>
                      </a:endParaRPr>
                    </a:p>
                  </a:txBody>
                  <a:tcPr marL="9525" marR="9525" marT="9525" marB="0" anchor="b">
                    <a:solidFill>
                      <a:srgbClr val="CCFFCC"/>
                    </a:solidFill>
                  </a:tcPr>
                </a:tc>
              </a:tr>
              <a:tr h="42719">
                <a:tc>
                  <a:txBody>
                    <a:bodyPr/>
                    <a:lstStyle/>
                    <a:p>
                      <a:pPr algn="l" fontAlgn="b"/>
                      <a:r>
                        <a:rPr lang="en-US" sz="200" u="none" strike="noStrike" dirty="0">
                          <a:effectLst/>
                          <a:latin typeface="+mj-lt"/>
                        </a:rPr>
                        <a:t> </a:t>
                      </a:r>
                      <a:endParaRPr lang="en-US" sz="2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l" fontAlgn="b"/>
                      <a:endParaRPr lang="en-US" sz="200" b="0" i="0" u="none" strike="noStrike">
                        <a:solidFill>
                          <a:srgbClr val="000000"/>
                        </a:solidFill>
                        <a:effectLst/>
                        <a:latin typeface="+mj-lt"/>
                      </a:endParaRPr>
                    </a:p>
                  </a:txBody>
                  <a:tcPr marL="9525" marR="9525" marT="9525" marB="0" anchor="b">
                    <a:noFill/>
                  </a:tcPr>
                </a:tc>
                <a:tc>
                  <a:txBody>
                    <a:bodyPr/>
                    <a:lstStyle/>
                    <a:p>
                      <a:pPr algn="l" fontAlgn="b"/>
                      <a:r>
                        <a:rPr lang="en-US" sz="200" u="none" strike="noStrike" dirty="0">
                          <a:effectLst/>
                          <a:latin typeface="+mj-lt"/>
                        </a:rPr>
                        <a:t> </a:t>
                      </a:r>
                      <a:endParaRPr lang="en-US" sz="200" b="0" i="0" u="none" strike="noStrike" dirty="0">
                        <a:solidFill>
                          <a:srgbClr val="000000"/>
                        </a:solidFill>
                        <a:effectLst/>
                        <a:latin typeface="+mj-lt"/>
                      </a:endParaRPr>
                    </a:p>
                  </a:txBody>
                  <a:tcPr marL="9525" marR="9525" marT="9525" marB="0" anchor="b">
                    <a:solidFill>
                      <a:schemeClr val="accent4">
                        <a:lumMod val="20000"/>
                        <a:lumOff val="80000"/>
                      </a:schemeClr>
                    </a:solidFill>
                  </a:tcPr>
                </a:tc>
                <a:tc>
                  <a:txBody>
                    <a:bodyPr/>
                    <a:lstStyle/>
                    <a:p>
                      <a:pPr algn="l" fontAlgn="b"/>
                      <a:endParaRPr lang="en-US" sz="200" b="0" i="0" u="none" strike="noStrike">
                        <a:solidFill>
                          <a:srgbClr val="000000"/>
                        </a:solidFill>
                        <a:effectLst/>
                        <a:latin typeface="+mj-lt"/>
                      </a:endParaRPr>
                    </a:p>
                  </a:txBody>
                  <a:tcPr marL="9525" marR="9525" marT="9525" marB="0" anchor="b">
                    <a:noFill/>
                  </a:tcPr>
                </a:tc>
                <a:tc>
                  <a:txBody>
                    <a:bodyPr/>
                    <a:lstStyle/>
                    <a:p>
                      <a:pPr algn="l" fontAlgn="b"/>
                      <a:r>
                        <a:rPr lang="en-US" sz="200" u="none" strike="noStrike" dirty="0">
                          <a:effectLst/>
                          <a:latin typeface="+mj-lt"/>
                        </a:rPr>
                        <a:t> </a:t>
                      </a:r>
                      <a:endParaRPr lang="en-US" sz="200" b="0" i="0" u="none" strike="noStrike" dirty="0">
                        <a:solidFill>
                          <a:srgbClr val="000000"/>
                        </a:solidFill>
                        <a:effectLst/>
                        <a:latin typeface="+mj-lt"/>
                      </a:endParaRPr>
                    </a:p>
                  </a:txBody>
                  <a:tcPr marL="9525" marR="9525" marT="9525" marB="0" anchor="b">
                    <a:solidFill>
                      <a:srgbClr val="CCFFCC"/>
                    </a:solidFill>
                  </a:tcPr>
                </a:tc>
              </a:tr>
              <a:tr h="198440">
                <a:tc>
                  <a:txBody>
                    <a:bodyPr/>
                    <a:lstStyle/>
                    <a:p>
                      <a:pPr algn="l" fontAlgn="b"/>
                      <a:endParaRPr lang="en-US" sz="13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ECFF"/>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endParaRPr lang="en-US" sz="1300" b="0" i="0" u="none" strike="noStrike" dirty="0">
                        <a:solidFill>
                          <a:srgbClr val="000000"/>
                        </a:solidFill>
                        <a:effectLst/>
                        <a:latin typeface="+mj-lt"/>
                      </a:endParaRPr>
                    </a:p>
                  </a:txBody>
                  <a:tcPr marL="9525" marR="9525" marT="9525" marB="0" anchor="b">
                    <a:solidFill>
                      <a:schemeClr val="accent4">
                        <a:lumMod val="20000"/>
                        <a:lumOff val="80000"/>
                      </a:schemeClr>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endParaRPr lang="en-US" sz="1300" b="0" i="0" u="none" strike="noStrike" dirty="0">
                        <a:solidFill>
                          <a:srgbClr val="000000"/>
                        </a:solidFill>
                        <a:effectLst/>
                        <a:latin typeface="+mj-lt"/>
                      </a:endParaRPr>
                    </a:p>
                  </a:txBody>
                  <a:tcPr marL="9525" marR="9525" marT="9525" marB="0" anchor="b">
                    <a:solidFill>
                      <a:srgbClr val="CCFFCC"/>
                    </a:solidFill>
                  </a:tcPr>
                </a:tc>
              </a:tr>
              <a:tr h="198440">
                <a:tc>
                  <a:txBody>
                    <a:bodyPr/>
                    <a:lstStyle/>
                    <a:p>
                      <a:pPr algn="l" fontAlgn="b"/>
                      <a:r>
                        <a:rPr lang="en-US" sz="1300" u="none" strike="noStrike" dirty="0">
                          <a:effectLst/>
                          <a:latin typeface="+mj-lt"/>
                        </a:rPr>
                        <a:t> </a:t>
                      </a:r>
                      <a:endParaRPr lang="en-US" sz="13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solidFill>
                      <a:srgbClr val="CCECFF"/>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&lt;Cost of Goods Sold&gt;</a:t>
                      </a:r>
                      <a:endParaRPr lang="en-US" sz="13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&lt;Cost of Goods Sold&gt;</a:t>
                      </a:r>
                      <a:endParaRPr lang="en-US" sz="13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solidFill>
                      <a:srgbClr val="CCFFCC"/>
                    </a:solidFill>
                  </a:tcPr>
                </a:tc>
              </a:tr>
              <a:tr h="198440">
                <a:tc>
                  <a:txBody>
                    <a:bodyPr/>
                    <a:lstStyle/>
                    <a:p>
                      <a:pPr algn="l" fontAlgn="b"/>
                      <a:r>
                        <a:rPr lang="en-US" sz="1300" u="none" strike="noStrike" dirty="0">
                          <a:effectLst/>
                          <a:latin typeface="+mj-lt"/>
                        </a:rPr>
                        <a:t> </a:t>
                      </a:r>
                      <a:endParaRPr lang="en-US" sz="1300" b="0" i="0" u="none" strike="noStrike" dirty="0">
                        <a:solidFill>
                          <a:srgbClr val="000000"/>
                        </a:solidFill>
                        <a:effectLst/>
                        <a:latin typeface="+mj-lt"/>
                      </a:endParaRPr>
                    </a:p>
                  </a:txBody>
                  <a:tcPr marL="9525" marR="9525" marT="9525" marB="0" anchor="b">
                    <a:solidFill>
                      <a:srgbClr val="CCECFF"/>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 </a:t>
                      </a:r>
                      <a:endParaRPr lang="en-US" sz="13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 </a:t>
                      </a:r>
                      <a:endParaRPr lang="en-US" sz="13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solidFill>
                      <a:srgbClr val="CCFFCC"/>
                    </a:solidFill>
                  </a:tcPr>
                </a:tc>
              </a:tr>
              <a:tr h="204699">
                <a:tc>
                  <a:txBody>
                    <a:bodyPr/>
                    <a:lstStyle/>
                    <a:p>
                      <a:pPr algn="l" fontAlgn="b"/>
                      <a:r>
                        <a:rPr lang="en-US" sz="1300" u="none" strike="noStrike" dirty="0">
                          <a:effectLst/>
                          <a:latin typeface="+mj-lt"/>
                        </a:rPr>
                        <a:t> </a:t>
                      </a:r>
                      <a:endParaRPr lang="en-US" sz="1300" b="0" i="0" u="none" strike="noStrike" dirty="0">
                        <a:solidFill>
                          <a:srgbClr val="000000"/>
                        </a:solidFill>
                        <a:effectLst/>
                        <a:latin typeface="+mj-lt"/>
                      </a:endParaRPr>
                    </a:p>
                  </a:txBody>
                  <a:tcPr marL="9525" marR="9525" marT="9525" marB="0" anchor="b">
                    <a:solidFill>
                      <a:srgbClr val="CCECFF"/>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Gross Income</a:t>
                      </a:r>
                      <a:endParaRPr lang="en-US" sz="13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Gross Income</a:t>
                      </a:r>
                      <a:endParaRPr lang="en-US" sz="1300" b="0" i="0" u="none" strike="noStrike" dirty="0">
                        <a:solidFill>
                          <a:srgbClr val="000000"/>
                        </a:solidFill>
                        <a:effectLst/>
                        <a:latin typeface="+mj-lt"/>
                      </a:endParaRPr>
                    </a:p>
                  </a:txBody>
                  <a:tcPr marL="9525" marR="9525" marT="9525" marB="0" anchor="b">
                    <a:solidFill>
                      <a:srgbClr val="CCFFCC"/>
                    </a:solidFill>
                  </a:tcPr>
                </a:tc>
              </a:tr>
              <a:tr h="42719">
                <a:tc>
                  <a:txBody>
                    <a:bodyPr/>
                    <a:lstStyle/>
                    <a:p>
                      <a:pPr algn="l" fontAlgn="b"/>
                      <a:r>
                        <a:rPr lang="en-US" sz="200" u="none" strike="noStrike" dirty="0">
                          <a:effectLst/>
                          <a:latin typeface="+mj-lt"/>
                        </a:rPr>
                        <a:t> </a:t>
                      </a:r>
                      <a:endParaRPr lang="en-US" sz="200" b="0" i="0" u="none" strike="noStrike" dirty="0">
                        <a:solidFill>
                          <a:srgbClr val="000000"/>
                        </a:solidFill>
                        <a:effectLst/>
                        <a:latin typeface="+mj-lt"/>
                      </a:endParaRPr>
                    </a:p>
                  </a:txBody>
                  <a:tcPr marL="9525" marR="9525" marT="9525" marB="0" anchor="b">
                    <a:solidFill>
                      <a:srgbClr val="CCECFF"/>
                    </a:solidFill>
                  </a:tcPr>
                </a:tc>
                <a:tc>
                  <a:txBody>
                    <a:bodyPr/>
                    <a:lstStyle/>
                    <a:p>
                      <a:pPr algn="l" fontAlgn="b"/>
                      <a:endParaRPr lang="en-US" sz="200" b="0" i="0" u="none" strike="noStrike">
                        <a:solidFill>
                          <a:srgbClr val="000000"/>
                        </a:solidFill>
                        <a:effectLst/>
                        <a:latin typeface="+mj-lt"/>
                      </a:endParaRPr>
                    </a:p>
                  </a:txBody>
                  <a:tcPr marL="9525" marR="9525" marT="9525" marB="0" anchor="b">
                    <a:noFill/>
                  </a:tcPr>
                </a:tc>
                <a:tc>
                  <a:txBody>
                    <a:bodyPr/>
                    <a:lstStyle/>
                    <a:p>
                      <a:pPr algn="l" fontAlgn="b"/>
                      <a:r>
                        <a:rPr lang="en-US" sz="200" u="none" strike="noStrike" dirty="0">
                          <a:effectLst/>
                          <a:latin typeface="+mj-lt"/>
                        </a:rPr>
                        <a:t> </a:t>
                      </a:r>
                      <a:endParaRPr lang="en-US" sz="2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en-US" sz="200" b="0" i="0" u="none" strike="noStrike" dirty="0">
                        <a:solidFill>
                          <a:srgbClr val="000000"/>
                        </a:solidFill>
                        <a:effectLst/>
                        <a:latin typeface="+mj-lt"/>
                      </a:endParaRPr>
                    </a:p>
                  </a:txBody>
                  <a:tcPr marL="9525" marR="9525" marT="9525" marB="0" anchor="b">
                    <a:noFill/>
                  </a:tcPr>
                </a:tc>
                <a:tc>
                  <a:txBody>
                    <a:bodyPr/>
                    <a:lstStyle/>
                    <a:p>
                      <a:pPr algn="l" fontAlgn="b"/>
                      <a:r>
                        <a:rPr lang="en-US" sz="200" u="none" strike="noStrike" dirty="0">
                          <a:effectLst/>
                          <a:latin typeface="+mj-lt"/>
                        </a:rPr>
                        <a:t> </a:t>
                      </a:r>
                      <a:endParaRPr lang="en-US" sz="200" b="0" i="0" u="none" strike="noStrike" dirty="0">
                        <a:solidFill>
                          <a:srgbClr val="000000"/>
                        </a:solidFill>
                        <a:effectLst/>
                        <a:latin typeface="+mj-lt"/>
                      </a:endParaRPr>
                    </a:p>
                  </a:txBody>
                  <a:tcPr marL="9525" marR="9525" marT="9525" marB="0" anchor="b">
                    <a:lnB w="12700" cmpd="sng">
                      <a:noFill/>
                    </a:lnB>
                    <a:solidFill>
                      <a:srgbClr val="CCFFCC"/>
                    </a:solidFill>
                  </a:tcPr>
                </a:tc>
              </a:tr>
              <a:tr h="198440">
                <a:tc>
                  <a:txBody>
                    <a:bodyPr/>
                    <a:lstStyle/>
                    <a:p>
                      <a:pPr algn="l" fontAlgn="b"/>
                      <a:endParaRPr lang="en-US" sz="1300" b="0" i="0" u="none" strike="noStrike" dirty="0">
                        <a:solidFill>
                          <a:srgbClr val="000000"/>
                        </a:solidFill>
                        <a:effectLst/>
                        <a:latin typeface="+mj-lt"/>
                      </a:endParaRPr>
                    </a:p>
                  </a:txBody>
                  <a:tcPr marL="9525" marR="9525" marT="9525" marB="0" anchor="b">
                    <a:solidFill>
                      <a:srgbClr val="CCECFF"/>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endParaRPr lang="en-US" sz="13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lnR w="12700" cmpd="sng">
                      <a:noFill/>
                    </a:lnR>
                    <a:noFill/>
                  </a:tcPr>
                </a:tc>
                <a:tc>
                  <a:txBody>
                    <a:bodyPr/>
                    <a:lstStyle/>
                    <a:p>
                      <a:pPr algn="l" fontAlgn="b"/>
                      <a:endParaRPr lang="en-US" sz="1300" b="0" i="0" u="none" strike="noStrike" dirty="0">
                        <a:solidFill>
                          <a:srgbClr val="000000"/>
                        </a:solidFill>
                        <a:effectLst/>
                        <a:latin typeface="+mj-lt"/>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98440">
                <a:tc>
                  <a:txBody>
                    <a:bodyPr/>
                    <a:lstStyle/>
                    <a:p>
                      <a:pPr algn="l" fontAlgn="b"/>
                      <a:r>
                        <a:rPr lang="en-US" sz="1300" u="none" strike="noStrike" dirty="0">
                          <a:effectLst/>
                          <a:latin typeface="+mj-lt"/>
                        </a:rPr>
                        <a:t> </a:t>
                      </a:r>
                      <a:endParaRPr lang="en-US" sz="1300" b="0" i="0" u="none" strike="noStrike" dirty="0">
                        <a:solidFill>
                          <a:srgbClr val="000000"/>
                        </a:solidFill>
                        <a:effectLst/>
                        <a:latin typeface="+mj-lt"/>
                      </a:endParaRPr>
                    </a:p>
                  </a:txBody>
                  <a:tcPr marL="9525" marR="9525" marT="9525" marB="0" anchor="b">
                    <a:solidFill>
                      <a:srgbClr val="CCECFF"/>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 </a:t>
                      </a:r>
                      <a:endParaRPr lang="en-US" sz="13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solidFill>
                      <a:schemeClr val="accent4">
                        <a:lumMod val="20000"/>
                        <a:lumOff val="80000"/>
                      </a:schemeClr>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lnR w="12700" cmpd="sng">
                      <a:noFill/>
                    </a:lnR>
                    <a:noFill/>
                  </a:tcPr>
                </a:tc>
                <a:tc>
                  <a:txBody>
                    <a:bodyPr/>
                    <a:lstStyle/>
                    <a:p>
                      <a:pPr algn="l" fontAlgn="b"/>
                      <a:r>
                        <a:rPr lang="en-US" sz="1300" u="none" strike="noStrike" dirty="0">
                          <a:effectLst/>
                          <a:latin typeface="+mj-lt"/>
                        </a:rPr>
                        <a:t>&lt;Other </a:t>
                      </a:r>
                      <a:r>
                        <a:rPr lang="en-US" sz="1300" u="none" strike="noStrike" dirty="0" smtClean="0">
                          <a:effectLst/>
                          <a:latin typeface="+mj-lt"/>
                        </a:rPr>
                        <a:t>Deductions&gt;</a:t>
                      </a:r>
                      <a:endParaRPr lang="en-US" sz="1300" b="0" i="0" u="none" strike="noStrike" dirty="0">
                        <a:solidFill>
                          <a:srgbClr val="000000"/>
                        </a:solidFill>
                        <a:effectLst/>
                        <a:latin typeface="+mj-lt"/>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r h="198440">
                <a:tc>
                  <a:txBody>
                    <a:bodyPr/>
                    <a:lstStyle/>
                    <a:p>
                      <a:pPr algn="l" fontAlgn="b"/>
                      <a:r>
                        <a:rPr lang="en-US" sz="1300" u="none" strike="noStrike" dirty="0">
                          <a:effectLst/>
                          <a:latin typeface="+mj-lt"/>
                        </a:rPr>
                        <a:t> </a:t>
                      </a:r>
                      <a:endParaRPr lang="en-US" sz="1300" b="0" i="0" u="none" strike="noStrike" dirty="0">
                        <a:solidFill>
                          <a:srgbClr val="000000"/>
                        </a:solidFill>
                        <a:effectLst/>
                        <a:latin typeface="+mj-lt"/>
                      </a:endParaRPr>
                    </a:p>
                  </a:txBody>
                  <a:tcPr marL="9525" marR="9525" marT="9525" marB="0" anchor="b">
                    <a:solidFill>
                      <a:srgbClr val="CCECFF"/>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 </a:t>
                      </a:r>
                      <a:endParaRPr lang="en-US" sz="1300" b="0" i="0" u="none" strike="noStrike" dirty="0">
                        <a:solidFill>
                          <a:srgbClr val="000000"/>
                        </a:solidFill>
                        <a:effectLst/>
                        <a:latin typeface="+mj-lt"/>
                      </a:endParaRPr>
                    </a:p>
                  </a:txBody>
                  <a:tcPr marL="9525" marR="9525" marT="9525" marB="0" anchor="b">
                    <a:solidFill>
                      <a:schemeClr val="accent4">
                        <a:lumMod val="20000"/>
                        <a:lumOff val="80000"/>
                      </a:schemeClr>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 </a:t>
                      </a:r>
                      <a:endParaRPr lang="en-US" sz="13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solidFill>
                      <a:srgbClr val="CCFFCC"/>
                    </a:solidFill>
                  </a:tcPr>
                </a:tc>
              </a:tr>
              <a:tr h="204699">
                <a:tc>
                  <a:txBody>
                    <a:bodyPr/>
                    <a:lstStyle/>
                    <a:p>
                      <a:pPr algn="l" fontAlgn="b"/>
                      <a:r>
                        <a:rPr lang="en-US" sz="1300" u="none" strike="noStrike" dirty="0">
                          <a:effectLst/>
                          <a:latin typeface="+mj-lt"/>
                        </a:rPr>
                        <a:t> </a:t>
                      </a:r>
                      <a:endParaRPr lang="en-US" sz="1300" b="0" i="0" u="none" strike="noStrike" dirty="0">
                        <a:solidFill>
                          <a:srgbClr val="000000"/>
                        </a:solidFill>
                        <a:effectLst/>
                        <a:latin typeface="+mj-lt"/>
                      </a:endParaRPr>
                    </a:p>
                  </a:txBody>
                  <a:tcPr marL="9525" marR="9525" marT="9525" marB="0" anchor="b">
                    <a:solidFill>
                      <a:srgbClr val="CCECFF"/>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 </a:t>
                      </a:r>
                      <a:endParaRPr lang="en-US" sz="1300" b="0" i="0" u="none" strike="noStrike" dirty="0">
                        <a:solidFill>
                          <a:srgbClr val="000000"/>
                        </a:solidFill>
                        <a:effectLst/>
                        <a:latin typeface="+mj-lt"/>
                      </a:endParaRPr>
                    </a:p>
                  </a:txBody>
                  <a:tcPr marL="9525" marR="9525" marT="9525" marB="0" anchor="b">
                    <a:solidFill>
                      <a:schemeClr val="accent4">
                        <a:lumMod val="20000"/>
                        <a:lumOff val="80000"/>
                      </a:schemeClr>
                    </a:solidFill>
                  </a:tcPr>
                </a:tc>
                <a:tc>
                  <a:txBody>
                    <a:bodyPr/>
                    <a:lstStyle/>
                    <a:p>
                      <a:pPr algn="l" fontAlgn="b"/>
                      <a:endParaRPr lang="en-US" sz="1300" b="0" i="0" u="none" strike="noStrike" dirty="0">
                        <a:solidFill>
                          <a:srgbClr val="000000"/>
                        </a:solidFill>
                        <a:effectLst/>
                        <a:latin typeface="+mj-lt"/>
                      </a:endParaRPr>
                    </a:p>
                  </a:txBody>
                  <a:tcPr marL="9525" marR="9525" marT="9525" marB="0" anchor="b">
                    <a:noFill/>
                  </a:tcPr>
                </a:tc>
                <a:tc>
                  <a:txBody>
                    <a:bodyPr/>
                    <a:lstStyle/>
                    <a:p>
                      <a:pPr algn="l" fontAlgn="b"/>
                      <a:r>
                        <a:rPr lang="en-US" sz="1300" u="none" strike="noStrike" dirty="0">
                          <a:effectLst/>
                          <a:latin typeface="+mj-lt"/>
                        </a:rPr>
                        <a:t>Net Income</a:t>
                      </a:r>
                      <a:endParaRPr lang="en-US" sz="13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solidFill>
                      <a:srgbClr val="CCFFCC"/>
                    </a:solidFill>
                  </a:tcPr>
                </a:tc>
              </a:tr>
              <a:tr h="75142">
                <a:tc>
                  <a:txBody>
                    <a:bodyPr/>
                    <a:lstStyle/>
                    <a:p>
                      <a:pPr algn="l" fontAlgn="b"/>
                      <a:endParaRPr lang="en-US" sz="200" b="0" i="0" u="none" strike="noStrike" dirty="0">
                        <a:solidFill>
                          <a:srgbClr val="000000"/>
                        </a:solidFill>
                        <a:effectLst/>
                        <a:latin typeface="Georgia" panose="02040502050405020303" pitchFamily="18" charset="0"/>
                      </a:endParaRPr>
                    </a:p>
                  </a:txBody>
                  <a:tcPr marL="9525" marR="9525" marT="9525" marB="0" anchor="b">
                    <a:solidFill>
                      <a:srgbClr val="CCECFF"/>
                    </a:solidFill>
                  </a:tcPr>
                </a:tc>
                <a:tc>
                  <a:txBody>
                    <a:bodyPr/>
                    <a:lstStyle/>
                    <a:p>
                      <a:pPr algn="l" fontAlgn="b"/>
                      <a:endParaRPr lang="en-US" sz="200" b="0" i="0" u="none" strike="noStrike" dirty="0">
                        <a:solidFill>
                          <a:srgbClr val="000000"/>
                        </a:solidFill>
                        <a:effectLst/>
                        <a:latin typeface="Georgia" panose="02040502050405020303" pitchFamily="18" charset="0"/>
                      </a:endParaRPr>
                    </a:p>
                  </a:txBody>
                  <a:tcPr marL="9525" marR="9525" marT="9525" marB="0" anchor="b">
                    <a:noFill/>
                  </a:tcPr>
                </a:tc>
                <a:tc>
                  <a:txBody>
                    <a:bodyPr/>
                    <a:lstStyle/>
                    <a:p>
                      <a:pPr algn="l" fontAlgn="b"/>
                      <a:endParaRPr lang="en-US" sz="200" b="0" i="0" u="none" strike="noStrike" dirty="0">
                        <a:solidFill>
                          <a:srgbClr val="000000"/>
                        </a:solidFill>
                        <a:effectLst/>
                        <a:latin typeface="Georgia" panose="02040502050405020303" pitchFamily="18" charset="0"/>
                      </a:endParaRPr>
                    </a:p>
                  </a:txBody>
                  <a:tcPr marL="9525" marR="9525" marT="9525" marB="0" anchor="b">
                    <a:solidFill>
                      <a:schemeClr val="accent4">
                        <a:lumMod val="20000"/>
                        <a:lumOff val="80000"/>
                      </a:schemeClr>
                    </a:solidFill>
                  </a:tcPr>
                </a:tc>
                <a:tc>
                  <a:txBody>
                    <a:bodyPr/>
                    <a:lstStyle/>
                    <a:p>
                      <a:pPr algn="l" fontAlgn="b"/>
                      <a:endParaRPr lang="en-US" sz="200" b="0" i="0" u="none" strike="noStrike" dirty="0">
                        <a:solidFill>
                          <a:srgbClr val="000000"/>
                        </a:solidFill>
                        <a:effectLst/>
                        <a:latin typeface="Georgia" panose="02040502050405020303" pitchFamily="18" charset="0"/>
                      </a:endParaRPr>
                    </a:p>
                  </a:txBody>
                  <a:tcPr marL="9525" marR="9525" marT="9525" marB="0" anchor="b">
                    <a:noFill/>
                  </a:tcPr>
                </a:tc>
                <a:tc>
                  <a:txBody>
                    <a:bodyPr/>
                    <a:lstStyle/>
                    <a:p>
                      <a:pPr algn="l" fontAlgn="b"/>
                      <a:endParaRPr lang="en-US" sz="200" b="0" i="0" u="none" strike="noStrike" dirty="0">
                        <a:solidFill>
                          <a:srgbClr val="000000"/>
                        </a:solidFill>
                        <a:effectLst/>
                        <a:latin typeface="Georgia" panose="020405020504050203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spTree>
    <p:extLst>
      <p:ext uri="{BB962C8B-B14F-4D97-AF65-F5344CB8AC3E}">
        <p14:creationId xmlns:p14="http://schemas.microsoft.com/office/powerpoint/2010/main" val="345733787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457200" indent="-457200">
              <a:spcBef>
                <a:spcPts val="0"/>
              </a:spcBef>
            </a:pPr>
            <a:r>
              <a:rPr lang="en-US" b="1" i="1" dirty="0" err="1" smtClean="0">
                <a:solidFill>
                  <a:srgbClr val="000000"/>
                </a:solidFill>
                <a:latin typeface="Georgia"/>
              </a:rPr>
              <a:t>Scripto</a:t>
            </a:r>
            <a:r>
              <a:rPr lang="en-US" b="1" dirty="0">
                <a:solidFill>
                  <a:srgbClr val="000000"/>
                </a:solidFill>
                <a:latin typeface="Georgia"/>
              </a:rPr>
              <a:t>, US </a:t>
            </a:r>
            <a:r>
              <a:rPr lang="en-US" b="1" dirty="0" err="1">
                <a:solidFill>
                  <a:srgbClr val="000000"/>
                </a:solidFill>
                <a:latin typeface="Georgia"/>
              </a:rPr>
              <a:t>Sct</a:t>
            </a:r>
            <a:r>
              <a:rPr lang="en-US" b="1" dirty="0">
                <a:solidFill>
                  <a:srgbClr val="000000"/>
                </a:solidFill>
                <a:latin typeface="Georgia"/>
              </a:rPr>
              <a:t>. (1960)</a:t>
            </a:r>
          </a:p>
          <a:p>
            <a:pPr marL="274320" lvl="1" indent="-274320">
              <a:spcBef>
                <a:spcPts val="0"/>
              </a:spcBef>
            </a:pPr>
            <a:r>
              <a:rPr lang="en-US" dirty="0">
                <a:solidFill>
                  <a:srgbClr val="000000"/>
                </a:solidFill>
                <a:latin typeface="Georgia"/>
              </a:rPr>
              <a:t>In-state contractors created nexus – no basis for distinguishing from an employee</a:t>
            </a:r>
          </a:p>
          <a:p>
            <a:pPr marL="274320" lvl="1" indent="-274320">
              <a:spcBef>
                <a:spcPts val="0"/>
              </a:spcBef>
            </a:pPr>
            <a:r>
              <a:rPr lang="en-US" dirty="0">
                <a:solidFill>
                  <a:srgbClr val="000000"/>
                </a:solidFill>
                <a:latin typeface="Georgia"/>
              </a:rPr>
              <a:t>Involved imposition of use tax collection requirement, although presumably the standard would be no different for income tax although the state’s </a:t>
            </a:r>
            <a:r>
              <a:rPr lang="en-US" dirty="0" smtClean="0">
                <a:solidFill>
                  <a:srgbClr val="000000"/>
                </a:solidFill>
                <a:latin typeface="Georgia"/>
              </a:rPr>
              <a:t>reach is </a:t>
            </a:r>
            <a:r>
              <a:rPr lang="en-US" dirty="0">
                <a:solidFill>
                  <a:srgbClr val="000000"/>
                </a:solidFill>
                <a:latin typeface="Georgia"/>
              </a:rPr>
              <a:t>curtailed by PL 86-272 where qualifying independent contractors are concerned</a:t>
            </a:r>
          </a:p>
          <a:p>
            <a:pPr marL="274320" lvl="1" indent="-274320">
              <a:spcBef>
                <a:spcPts val="0"/>
              </a:spcBef>
            </a:pPr>
            <a:r>
              <a:rPr lang="en-US" dirty="0">
                <a:solidFill>
                  <a:srgbClr val="000000"/>
                </a:solidFill>
                <a:latin typeface="Georgia"/>
              </a:rPr>
              <a:t>What was key was </a:t>
            </a:r>
            <a:r>
              <a:rPr lang="en-US" dirty="0" err="1">
                <a:solidFill>
                  <a:srgbClr val="000000"/>
                </a:solidFill>
                <a:latin typeface="Georgia"/>
              </a:rPr>
              <a:t>Scripto’s</a:t>
            </a:r>
            <a:r>
              <a:rPr lang="en-US" dirty="0">
                <a:solidFill>
                  <a:srgbClr val="000000"/>
                </a:solidFill>
                <a:latin typeface="Georgia"/>
              </a:rPr>
              <a:t> use of contractors to maintain a market</a:t>
            </a:r>
          </a:p>
          <a:p>
            <a:pPr marL="274320" lvl="1" indent="-274320">
              <a:spcBef>
                <a:spcPts val="0"/>
              </a:spcBef>
            </a:pPr>
            <a:r>
              <a:rPr lang="en-US" dirty="0">
                <a:solidFill>
                  <a:srgbClr val="000000"/>
                </a:solidFill>
                <a:latin typeface="Georgia"/>
              </a:rPr>
              <a:t>Where do you draw the line?</a:t>
            </a:r>
          </a:p>
          <a:p>
            <a:pPr marL="548958" lvl="2" indent="-274320">
              <a:spcBef>
                <a:spcPts val="0"/>
              </a:spcBef>
            </a:pPr>
            <a:r>
              <a:rPr lang="en-US" dirty="0">
                <a:solidFill>
                  <a:srgbClr val="000000"/>
                </a:solidFill>
                <a:latin typeface="Georgia"/>
              </a:rPr>
              <a:t>MTC Bulletin 95-1 states that use of in-state warranty repair contractors creates nexus under agency concepts.</a:t>
            </a:r>
          </a:p>
          <a:p>
            <a:pPr marL="548958" lvl="2" indent="-274320">
              <a:spcBef>
                <a:spcPts val="0"/>
              </a:spcBef>
            </a:pPr>
            <a:r>
              <a:rPr lang="en-US" dirty="0">
                <a:solidFill>
                  <a:srgbClr val="000000"/>
                </a:solidFill>
                <a:latin typeface="Georgia"/>
              </a:rPr>
              <a:t>What about other forms of contractors?</a:t>
            </a:r>
          </a:p>
        </p:txBody>
      </p:sp>
      <p:sp>
        <p:nvSpPr>
          <p:cNvPr id="2" name="Title 1"/>
          <p:cNvSpPr>
            <a:spLocks noGrp="1"/>
          </p:cNvSpPr>
          <p:nvPr>
            <p:ph type="title"/>
          </p:nvPr>
        </p:nvSpPr>
        <p:spPr/>
        <p:txBody>
          <a:bodyPr/>
          <a:lstStyle/>
          <a:p>
            <a:r>
              <a:rPr lang="en-US" dirty="0"/>
              <a:t>Advanced Income Tax Track</a:t>
            </a:r>
            <a:br>
              <a:rPr lang="en-US" dirty="0"/>
            </a:br>
            <a:r>
              <a:rPr lang="en-US" b="0" i="0" dirty="0" err="1"/>
              <a:t>Attributional</a:t>
            </a:r>
            <a:r>
              <a:rPr lang="en-US" b="0" i="0" dirty="0"/>
              <a:t> Nexus </a:t>
            </a:r>
            <a:r>
              <a:rPr lang="en-US" b="0" i="0" dirty="0" smtClean="0"/>
              <a:t>– </a:t>
            </a:r>
            <a:r>
              <a:rPr lang="en-US" b="0" i="0" dirty="0"/>
              <a:t>Agency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154</a:t>
            </a:fld>
            <a:endParaRPr lang="en-GB" dirty="0"/>
          </a:p>
        </p:txBody>
      </p:sp>
    </p:spTree>
    <p:extLst>
      <p:ext uri="{BB962C8B-B14F-4D97-AF65-F5344CB8AC3E}">
        <p14:creationId xmlns:p14="http://schemas.microsoft.com/office/powerpoint/2010/main" val="233051202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457200" indent="-457200">
              <a:spcBef>
                <a:spcPts val="0"/>
              </a:spcBef>
            </a:pPr>
            <a:r>
              <a:rPr lang="en-US" b="1" i="1" dirty="0" err="1" smtClean="0">
                <a:solidFill>
                  <a:srgbClr val="000000"/>
                </a:solidFill>
                <a:latin typeface="Georgia"/>
              </a:rPr>
              <a:t>Scripto</a:t>
            </a:r>
            <a:r>
              <a:rPr lang="en-US" b="1" dirty="0">
                <a:solidFill>
                  <a:srgbClr val="000000"/>
                </a:solidFill>
                <a:latin typeface="Georgia"/>
              </a:rPr>
              <a:t>, US </a:t>
            </a:r>
            <a:r>
              <a:rPr lang="en-US" b="1" dirty="0" err="1">
                <a:solidFill>
                  <a:srgbClr val="000000"/>
                </a:solidFill>
                <a:latin typeface="Georgia"/>
              </a:rPr>
              <a:t>Sct</a:t>
            </a:r>
            <a:r>
              <a:rPr lang="en-US" b="1" dirty="0">
                <a:solidFill>
                  <a:srgbClr val="000000"/>
                </a:solidFill>
                <a:latin typeface="Georgia"/>
              </a:rPr>
              <a:t>. (1960)</a:t>
            </a:r>
          </a:p>
          <a:p>
            <a:pPr marL="274320" lvl="1" indent="-274320">
              <a:spcBef>
                <a:spcPts val="0"/>
              </a:spcBef>
            </a:pPr>
            <a:r>
              <a:rPr lang="en-US" dirty="0">
                <a:solidFill>
                  <a:srgbClr val="000000"/>
                </a:solidFill>
                <a:latin typeface="Georgia"/>
              </a:rPr>
              <a:t>Absent specific exclusions, contractors which are used in a variety of contexts could raise questions, for example:</a:t>
            </a:r>
          </a:p>
          <a:p>
            <a:pPr marL="548958" lvl="2" indent="-274320">
              <a:spcBef>
                <a:spcPts val="0"/>
              </a:spcBef>
            </a:pPr>
            <a:r>
              <a:rPr lang="en-US" dirty="0">
                <a:solidFill>
                  <a:srgbClr val="000000"/>
                </a:solidFill>
                <a:latin typeface="Georgia"/>
              </a:rPr>
              <a:t>Out of state financial institution uses in-state agents to sell REO property</a:t>
            </a:r>
          </a:p>
          <a:p>
            <a:pPr marL="548958" lvl="2" indent="-274320">
              <a:spcBef>
                <a:spcPts val="0"/>
              </a:spcBef>
            </a:pPr>
            <a:r>
              <a:rPr lang="en-US" dirty="0">
                <a:solidFill>
                  <a:srgbClr val="000000"/>
                </a:solidFill>
                <a:latin typeface="Georgia"/>
              </a:rPr>
              <a:t>Company outsources certain functions to an in-state call center operated by a third party which has authority to adjust customer accounts or make other decisions subject to certain guidelines</a:t>
            </a:r>
          </a:p>
          <a:p>
            <a:pPr marL="548958" lvl="2" indent="-274320">
              <a:spcBef>
                <a:spcPts val="0"/>
              </a:spcBef>
            </a:pPr>
            <a:r>
              <a:rPr lang="en-US" dirty="0">
                <a:solidFill>
                  <a:srgbClr val="000000"/>
                </a:solidFill>
                <a:latin typeface="Georgia"/>
              </a:rPr>
              <a:t>Company uses in-state agents to inspect property before purchasing it</a:t>
            </a:r>
          </a:p>
          <a:p>
            <a:pPr marL="548958" lvl="2" indent="-274320">
              <a:spcBef>
                <a:spcPts val="0"/>
              </a:spcBef>
            </a:pPr>
            <a:r>
              <a:rPr lang="en-US" dirty="0">
                <a:solidFill>
                  <a:srgbClr val="000000"/>
                </a:solidFill>
                <a:latin typeface="Georgia"/>
              </a:rPr>
              <a:t>Company engages university </a:t>
            </a:r>
            <a:r>
              <a:rPr lang="en-US" dirty="0" smtClean="0">
                <a:solidFill>
                  <a:srgbClr val="000000"/>
                </a:solidFill>
                <a:latin typeface="Georgia"/>
              </a:rPr>
              <a:t>and/or </a:t>
            </a:r>
            <a:r>
              <a:rPr lang="en-US" dirty="0">
                <a:solidFill>
                  <a:srgbClr val="000000"/>
                </a:solidFill>
                <a:latin typeface="Georgia"/>
              </a:rPr>
              <a:t>in-state doctors to conduct necessary clinical trials</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err="1"/>
              <a:t>Attributional</a:t>
            </a:r>
            <a:r>
              <a:rPr lang="en-US" b="0" i="0" dirty="0"/>
              <a:t> Nexus </a:t>
            </a:r>
            <a:r>
              <a:rPr lang="en-US" b="0" i="0" dirty="0" smtClean="0"/>
              <a:t>– </a:t>
            </a:r>
            <a:r>
              <a:rPr lang="en-US" b="0" i="0" dirty="0"/>
              <a:t>Agency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155</a:t>
            </a:fld>
            <a:endParaRPr lang="en-GB" dirty="0"/>
          </a:p>
        </p:txBody>
      </p:sp>
    </p:spTree>
    <p:extLst>
      <p:ext uri="{BB962C8B-B14F-4D97-AF65-F5344CB8AC3E}">
        <p14:creationId xmlns:p14="http://schemas.microsoft.com/office/powerpoint/2010/main" val="132925875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spcBef>
                <a:spcPts val="0"/>
              </a:spcBef>
            </a:pPr>
            <a:r>
              <a:rPr lang="en-US" dirty="0" smtClean="0">
                <a:solidFill>
                  <a:srgbClr val="000000"/>
                </a:solidFill>
                <a:latin typeface="Georgia"/>
              </a:rPr>
              <a:t>Most </a:t>
            </a:r>
            <a:r>
              <a:rPr lang="en-US" dirty="0">
                <a:solidFill>
                  <a:srgbClr val="000000"/>
                </a:solidFill>
                <a:latin typeface="Georgia"/>
              </a:rPr>
              <a:t>states seem to agree that having an in-state affiliate, without something more, does not by itself create nexus for an out of state affiliate.</a:t>
            </a:r>
          </a:p>
          <a:p>
            <a:pPr marL="548958" lvl="2" indent="-274320">
              <a:spcBef>
                <a:spcPts val="0"/>
              </a:spcBef>
            </a:pPr>
            <a:r>
              <a:rPr lang="en-US" dirty="0">
                <a:solidFill>
                  <a:srgbClr val="000000"/>
                </a:solidFill>
                <a:latin typeface="Georgia"/>
              </a:rPr>
              <a:t>An in-state affiliate may of course serve as an agent for an out of state affiliate in a manner which creates nexus.</a:t>
            </a:r>
          </a:p>
          <a:p>
            <a:pPr marL="823595" lvl="3" indent="-274320">
              <a:spcBef>
                <a:spcPts val="0"/>
              </a:spcBef>
            </a:pPr>
            <a:r>
              <a:rPr lang="en-US" dirty="0">
                <a:solidFill>
                  <a:srgbClr val="000000"/>
                </a:solidFill>
                <a:latin typeface="Georgia"/>
              </a:rPr>
              <a:t>See</a:t>
            </a:r>
            <a:r>
              <a:rPr lang="en-US" i="1" dirty="0">
                <a:solidFill>
                  <a:srgbClr val="000000"/>
                </a:solidFill>
                <a:latin typeface="Georgia"/>
              </a:rPr>
              <a:t> Readers Digest </a:t>
            </a:r>
            <a:r>
              <a:rPr lang="en-US" dirty="0">
                <a:solidFill>
                  <a:srgbClr val="000000"/>
                </a:solidFill>
                <a:latin typeface="Georgia"/>
              </a:rPr>
              <a:t>for example</a:t>
            </a:r>
          </a:p>
          <a:p>
            <a:pPr marL="274320" lvl="1" indent="-274320">
              <a:spcBef>
                <a:spcPts val="0"/>
              </a:spcBef>
            </a:pPr>
            <a:r>
              <a:rPr lang="en-US" dirty="0">
                <a:solidFill>
                  <a:srgbClr val="000000"/>
                </a:solidFill>
                <a:latin typeface="Georgia"/>
              </a:rPr>
              <a:t>Some states (e.g. AL, IN, KS, MN) have legislatively defined affiliated nexus whereby affiliates with a common trade name and business </a:t>
            </a:r>
            <a:r>
              <a:rPr lang="en-US" dirty="0" smtClean="0">
                <a:solidFill>
                  <a:srgbClr val="000000"/>
                </a:solidFill>
                <a:latin typeface="Georgia"/>
              </a:rPr>
              <a:t>plan and </a:t>
            </a:r>
            <a:r>
              <a:rPr lang="en-US" dirty="0">
                <a:solidFill>
                  <a:srgbClr val="000000"/>
                </a:solidFill>
                <a:latin typeface="Georgia"/>
              </a:rPr>
              <a:t>which provide services to one another which are related to maintaining an in-state market creates nexus</a:t>
            </a:r>
            <a:r>
              <a:rPr lang="en-US" dirty="0" smtClean="0">
                <a:solidFill>
                  <a:srgbClr val="000000"/>
                </a:solidFill>
                <a:latin typeface="Georgia"/>
              </a:rPr>
              <a:t>. Also </a:t>
            </a:r>
            <a:r>
              <a:rPr lang="en-US" dirty="0">
                <a:solidFill>
                  <a:srgbClr val="000000"/>
                </a:solidFill>
                <a:latin typeface="Georgia"/>
              </a:rPr>
              <a:t>note current CO Reg. project – PL 86-272 protection lost if any related member has factor presence nexus</a:t>
            </a:r>
            <a:r>
              <a:rPr lang="en-US" dirty="0" smtClean="0">
                <a:solidFill>
                  <a:srgbClr val="000000"/>
                </a:solidFill>
                <a:latin typeface="Georgia"/>
              </a:rPr>
              <a:t>…</a:t>
            </a:r>
          </a:p>
          <a:p>
            <a:pPr marL="274320" lvl="1" indent="-274320">
              <a:spcBef>
                <a:spcPts val="0"/>
              </a:spcBef>
            </a:pPr>
            <a:r>
              <a:rPr lang="en-IN" dirty="0">
                <a:solidFill>
                  <a:srgbClr val="000000"/>
                </a:solidFill>
                <a:latin typeface="Georgia"/>
              </a:rPr>
              <a:t>In combined states which adopt </a:t>
            </a:r>
            <a:r>
              <a:rPr lang="en-IN" i="1" dirty="0" err="1">
                <a:solidFill>
                  <a:srgbClr val="000000"/>
                </a:solidFill>
                <a:latin typeface="Georgia"/>
              </a:rPr>
              <a:t>Finnigan</a:t>
            </a:r>
            <a:r>
              <a:rPr lang="en-IN" dirty="0">
                <a:solidFill>
                  <a:srgbClr val="000000"/>
                </a:solidFill>
                <a:latin typeface="Georgia"/>
              </a:rPr>
              <a:t>, the question may be academic….</a:t>
            </a:r>
          </a:p>
          <a:p>
            <a:pPr marL="548958" lvl="2" indent="-274320">
              <a:spcBef>
                <a:spcPts val="0"/>
              </a:spcBef>
            </a:pPr>
            <a:r>
              <a:rPr lang="en-IN" i="1" dirty="0">
                <a:solidFill>
                  <a:srgbClr val="000000"/>
                </a:solidFill>
                <a:latin typeface="Georgia"/>
              </a:rPr>
              <a:t>See Brown Group Retail</a:t>
            </a:r>
            <a:r>
              <a:rPr lang="en-IN" dirty="0">
                <a:solidFill>
                  <a:srgbClr val="000000"/>
                </a:solidFill>
                <a:latin typeface="Georgia"/>
              </a:rPr>
              <a:t> Superior Ct. Decision 1993 which initially struck down </a:t>
            </a:r>
            <a:r>
              <a:rPr lang="en-IN" i="1" dirty="0" err="1">
                <a:solidFill>
                  <a:srgbClr val="000000"/>
                </a:solidFill>
                <a:latin typeface="Georgia"/>
              </a:rPr>
              <a:t>Finnigan</a:t>
            </a:r>
            <a:r>
              <a:rPr lang="en-IN" dirty="0">
                <a:solidFill>
                  <a:srgbClr val="000000"/>
                </a:solidFill>
                <a:latin typeface="Georgia"/>
              </a:rPr>
              <a:t> II sourcing as violating PL 86-272. Reversed on nexus grounds at the CA Court of Appeal in 1996. </a:t>
            </a:r>
          </a:p>
        </p:txBody>
      </p:sp>
      <p:sp>
        <p:nvSpPr>
          <p:cNvPr id="2" name="Title 1"/>
          <p:cNvSpPr>
            <a:spLocks noGrp="1"/>
          </p:cNvSpPr>
          <p:nvPr>
            <p:ph type="title"/>
          </p:nvPr>
        </p:nvSpPr>
        <p:spPr/>
        <p:txBody>
          <a:bodyPr/>
          <a:lstStyle/>
          <a:p>
            <a:r>
              <a:rPr lang="en-US" dirty="0"/>
              <a:t>Advanced Income Tax </a:t>
            </a:r>
            <a:r>
              <a:rPr lang="en-US" dirty="0" smtClean="0"/>
              <a:t>Track </a:t>
            </a:r>
            <a:br>
              <a:rPr lang="en-US" dirty="0" smtClean="0"/>
            </a:br>
            <a:r>
              <a:rPr lang="en-US" b="0" i="0" dirty="0" err="1" smtClean="0"/>
              <a:t>Attributional</a:t>
            </a:r>
            <a:r>
              <a:rPr lang="en-US" b="0" i="0" dirty="0" smtClean="0"/>
              <a:t> </a:t>
            </a:r>
            <a:r>
              <a:rPr lang="en-US" b="0" i="0" dirty="0"/>
              <a:t>Nexus – Affiliated </a:t>
            </a:r>
            <a:r>
              <a:rPr lang="en-US" b="0" i="0" dirty="0" smtClean="0"/>
              <a:t>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156</a:t>
            </a:fld>
            <a:endParaRPr lang="en-GB" dirty="0"/>
          </a:p>
        </p:txBody>
      </p:sp>
    </p:spTree>
    <p:extLst>
      <p:ext uri="{BB962C8B-B14F-4D97-AF65-F5344CB8AC3E}">
        <p14:creationId xmlns:p14="http://schemas.microsoft.com/office/powerpoint/2010/main" val="90242174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74320" lvl="1" indent="-274320">
              <a:spcBef>
                <a:spcPts val="0"/>
              </a:spcBef>
            </a:pPr>
            <a:r>
              <a:rPr lang="en-US" i="1" dirty="0" err="1" smtClean="0">
                <a:solidFill>
                  <a:srgbClr val="000000"/>
                </a:solidFill>
                <a:latin typeface="Georgia"/>
              </a:rPr>
              <a:t>Dillards</a:t>
            </a:r>
            <a:r>
              <a:rPr lang="en-US" i="1" dirty="0" smtClean="0">
                <a:solidFill>
                  <a:srgbClr val="000000"/>
                </a:solidFill>
                <a:latin typeface="Georgia"/>
              </a:rPr>
              <a:t> </a:t>
            </a:r>
            <a:r>
              <a:rPr lang="en-US" i="1" dirty="0">
                <a:solidFill>
                  <a:srgbClr val="000000"/>
                </a:solidFill>
                <a:latin typeface="Georgia"/>
              </a:rPr>
              <a:t>National Bank </a:t>
            </a:r>
            <a:r>
              <a:rPr lang="en-US" dirty="0">
                <a:solidFill>
                  <a:srgbClr val="000000"/>
                </a:solidFill>
                <a:latin typeface="Georgia"/>
              </a:rPr>
              <a:t>- TN Chancery Court (2004)</a:t>
            </a:r>
          </a:p>
          <a:p>
            <a:pPr marL="548958" lvl="2" indent="-274320">
              <a:spcBef>
                <a:spcPts val="0"/>
              </a:spcBef>
            </a:pPr>
            <a:r>
              <a:rPr lang="en-US" dirty="0">
                <a:solidFill>
                  <a:srgbClr val="000000"/>
                </a:solidFill>
                <a:latin typeface="Georgia"/>
              </a:rPr>
              <a:t>The activities of personnel at in-state stores operated by an affiliate created nexus for an out of state credit card affiliate.</a:t>
            </a:r>
          </a:p>
          <a:p>
            <a:pPr marL="548958" lvl="2" indent="-274320">
              <a:spcBef>
                <a:spcPts val="0"/>
              </a:spcBef>
            </a:pPr>
            <a:r>
              <a:rPr lang="en-US" dirty="0">
                <a:solidFill>
                  <a:srgbClr val="000000"/>
                </a:solidFill>
                <a:latin typeface="Georgia"/>
              </a:rPr>
              <a:t>In contrast in </a:t>
            </a:r>
            <a:r>
              <a:rPr lang="en-US" i="1" dirty="0">
                <a:solidFill>
                  <a:srgbClr val="000000"/>
                </a:solidFill>
                <a:latin typeface="Georgia"/>
              </a:rPr>
              <a:t>J. C. Penney National Bank </a:t>
            </a:r>
            <a:r>
              <a:rPr lang="en-US" dirty="0">
                <a:solidFill>
                  <a:srgbClr val="000000"/>
                </a:solidFill>
                <a:latin typeface="Georgia"/>
              </a:rPr>
              <a:t>- TN Court of Appeals (1999), the in-state stores affiliate was found not to conduct activities on behalf of its out of state credit card affiliate</a:t>
            </a:r>
            <a:r>
              <a:rPr lang="en-US" dirty="0" smtClean="0">
                <a:solidFill>
                  <a:srgbClr val="000000"/>
                </a:solidFill>
                <a:latin typeface="Georgia"/>
              </a:rPr>
              <a:t>.</a:t>
            </a:r>
          </a:p>
          <a:p>
            <a:pPr marL="548958" lvl="2" indent="-274320">
              <a:spcBef>
                <a:spcPts val="0"/>
              </a:spcBef>
            </a:pPr>
            <a:r>
              <a:rPr lang="en-US" dirty="0" smtClean="0">
                <a:solidFill>
                  <a:srgbClr val="000000"/>
                </a:solidFill>
                <a:latin typeface="Georgia"/>
              </a:rPr>
              <a:t>Tennessee H.B. 644 provides for bright-line nexus for franchise tax purposes if a taxpayer’s total in state sales exceed $500,000. </a:t>
            </a:r>
            <a:endParaRPr lang="en-US" dirty="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br>
              <a:rPr lang="en-US" dirty="0" smtClean="0"/>
            </a:br>
            <a:r>
              <a:rPr lang="en-US" b="0" i="0" dirty="0" err="1" smtClean="0"/>
              <a:t>Attributional</a:t>
            </a:r>
            <a:r>
              <a:rPr lang="en-US" b="0" i="0" dirty="0" smtClean="0"/>
              <a:t> </a:t>
            </a:r>
            <a:r>
              <a:rPr lang="en-US" b="0" i="0" dirty="0"/>
              <a:t>Nexus – Affiliated </a:t>
            </a:r>
            <a:r>
              <a:rPr lang="en-US" b="0" i="0" dirty="0" smtClean="0"/>
              <a:t>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157</a:t>
            </a:fld>
            <a:endParaRPr lang="en-GB" dirty="0"/>
          </a:p>
        </p:txBody>
      </p:sp>
    </p:spTree>
    <p:extLst>
      <p:ext uri="{BB962C8B-B14F-4D97-AF65-F5344CB8AC3E}">
        <p14:creationId xmlns:p14="http://schemas.microsoft.com/office/powerpoint/2010/main" val="258143954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457200" indent="-457200">
              <a:spcBef>
                <a:spcPts val="0"/>
              </a:spcBef>
            </a:pPr>
            <a:r>
              <a:rPr lang="en-US" b="1" dirty="0">
                <a:solidFill>
                  <a:srgbClr val="000000"/>
                </a:solidFill>
                <a:latin typeface="Georgia"/>
              </a:rPr>
              <a:t>Recent affiliated nexus developments</a:t>
            </a:r>
          </a:p>
          <a:p>
            <a:pPr marL="274320" indent="-274320">
              <a:spcBef>
                <a:spcPts val="0"/>
              </a:spcBef>
              <a:buFont typeface="Arial" panose="020B0604020202020204" pitchFamily="34" charset="0"/>
              <a:buChar char="•"/>
            </a:pPr>
            <a:r>
              <a:rPr lang="en-US" dirty="0">
                <a:solidFill>
                  <a:srgbClr val="000000"/>
                </a:solidFill>
                <a:latin typeface="Georgia"/>
              </a:rPr>
              <a:t>Washington State Dept. of Rev., appeals Div., Determination No</a:t>
            </a:r>
            <a:r>
              <a:rPr lang="en-US" dirty="0" smtClean="0">
                <a:solidFill>
                  <a:srgbClr val="000000"/>
                </a:solidFill>
                <a:latin typeface="Georgia"/>
              </a:rPr>
              <a:t>.</a:t>
            </a:r>
            <a:br>
              <a:rPr lang="en-US" dirty="0" smtClean="0">
                <a:solidFill>
                  <a:srgbClr val="000000"/>
                </a:solidFill>
                <a:latin typeface="Georgia"/>
              </a:rPr>
            </a:br>
            <a:r>
              <a:rPr lang="en-US" dirty="0" smtClean="0">
                <a:solidFill>
                  <a:srgbClr val="000000"/>
                </a:solidFill>
                <a:latin typeface="Georgia"/>
              </a:rPr>
              <a:t>08-0158ER</a:t>
            </a:r>
            <a:r>
              <a:rPr lang="en-US" dirty="0">
                <a:solidFill>
                  <a:srgbClr val="000000"/>
                </a:solidFill>
                <a:latin typeface="Georgia"/>
              </a:rPr>
              <a:t>, 29 WTD 10, 03/25/2010</a:t>
            </a:r>
          </a:p>
          <a:p>
            <a:pPr marL="548640" lvl="1" indent="-274320">
              <a:spcBef>
                <a:spcPts val="0"/>
              </a:spcBef>
              <a:buFont typeface="Georgia" panose="02040502050405020303" pitchFamily="18" charset="0"/>
              <a:buChar char="-"/>
            </a:pPr>
            <a:r>
              <a:rPr lang="en-US" dirty="0">
                <a:solidFill>
                  <a:srgbClr val="000000"/>
                </a:solidFill>
                <a:latin typeface="Georgia"/>
              </a:rPr>
              <a:t>Taxpayer, an out-of-state limited liability company that sold prescriptions by mail order to an affiliate’s health and pharmacy benefit plan subscribers, was subject to the business and occupation tax. For an in-state affiliate to establish nexus, the affiliate must act on the taxpayer’s behalf as an agent or representative, and the activity must be significantly associated with the taxpayer’s ability to establish or maintain a market in Washington for its sales.</a:t>
            </a:r>
          </a:p>
        </p:txBody>
      </p:sp>
      <p:sp>
        <p:nvSpPr>
          <p:cNvPr id="2" name="Title 1"/>
          <p:cNvSpPr>
            <a:spLocks noGrp="1"/>
          </p:cNvSpPr>
          <p:nvPr>
            <p:ph type="title"/>
          </p:nvPr>
        </p:nvSpPr>
        <p:spPr/>
        <p:txBody>
          <a:bodyPr/>
          <a:lstStyle/>
          <a:p>
            <a:r>
              <a:rPr lang="en-US" dirty="0"/>
              <a:t>Advanced Income Tax </a:t>
            </a:r>
            <a:r>
              <a:rPr lang="en-US" dirty="0" smtClean="0"/>
              <a:t>Track </a:t>
            </a:r>
            <a:br>
              <a:rPr lang="en-US" dirty="0" smtClean="0"/>
            </a:br>
            <a:r>
              <a:rPr lang="en-US" b="0" i="0" dirty="0" err="1" smtClean="0"/>
              <a:t>Attributional</a:t>
            </a:r>
            <a:r>
              <a:rPr lang="en-US" b="0" i="0" dirty="0" smtClean="0"/>
              <a:t> </a:t>
            </a:r>
            <a:r>
              <a:rPr lang="en-US" b="0" i="0" dirty="0"/>
              <a:t>Nexus – Affiliated </a:t>
            </a:r>
            <a:r>
              <a:rPr lang="en-US" b="0" i="0" dirty="0" smtClean="0"/>
              <a:t>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158</a:t>
            </a:fld>
            <a:endParaRPr lang="en-GB" dirty="0"/>
          </a:p>
        </p:txBody>
      </p:sp>
    </p:spTree>
    <p:extLst>
      <p:ext uri="{BB962C8B-B14F-4D97-AF65-F5344CB8AC3E}">
        <p14:creationId xmlns:p14="http://schemas.microsoft.com/office/powerpoint/2010/main" val="374021298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457200" indent="-457200">
              <a:spcBef>
                <a:spcPts val="0"/>
              </a:spcBef>
              <a:spcAft>
                <a:spcPts val="200"/>
              </a:spcAft>
            </a:pPr>
            <a:r>
              <a:rPr lang="en-US" b="1" dirty="0">
                <a:solidFill>
                  <a:srgbClr val="000000"/>
                </a:solidFill>
                <a:latin typeface="Georgia"/>
              </a:rPr>
              <a:t>Recent affiliated nexus developments</a:t>
            </a:r>
          </a:p>
          <a:p>
            <a:pPr marL="274320" indent="-274320">
              <a:spcBef>
                <a:spcPts val="0"/>
              </a:spcBef>
              <a:spcAft>
                <a:spcPts val="200"/>
              </a:spcAft>
              <a:buFont typeface="Arial" panose="020B0604020202020204" pitchFamily="34" charset="0"/>
              <a:buChar char="•"/>
            </a:pPr>
            <a:r>
              <a:rPr lang="en-US" i="1" dirty="0">
                <a:solidFill>
                  <a:srgbClr val="000000"/>
                </a:solidFill>
                <a:latin typeface="Georgia"/>
              </a:rPr>
              <a:t>Gore Enterprise Holdings, Inc. v. Comptroller of the Treasury</a:t>
            </a:r>
            <a:r>
              <a:rPr lang="en-US" dirty="0">
                <a:solidFill>
                  <a:srgbClr val="000000"/>
                </a:solidFill>
                <a:latin typeface="Georgia"/>
              </a:rPr>
              <a:t>, 209 Md. App. 524 (Nos. 1696, 1697), 01/24/2013</a:t>
            </a:r>
          </a:p>
          <a:p>
            <a:pPr marL="548640" lvl="1" indent="-274320">
              <a:spcBef>
                <a:spcPts val="0"/>
              </a:spcBef>
              <a:spcAft>
                <a:spcPts val="200"/>
              </a:spcAft>
              <a:buFont typeface="Georgia" panose="02040502050405020303" pitchFamily="18" charset="0"/>
              <a:buChar char="-"/>
            </a:pPr>
            <a:r>
              <a:rPr lang="en-US" dirty="0">
                <a:solidFill>
                  <a:srgbClr val="000000"/>
                </a:solidFill>
                <a:latin typeface="Georgia"/>
              </a:rPr>
              <a:t>The Court of Special Appeals found that nexus was established for two intangible holding companies based on their relationship with W.L Gore &amp; Associates, their in-state parent company. The court found sufficient nexus between the companies to justify imposing tax on the out-of-state subsidiaries because “the economic reality” is that the parent’s business in Maryland produced the subsidiaries’ incomes</a:t>
            </a:r>
            <a:r>
              <a:rPr lang="en-US" dirty="0" smtClean="0">
                <a:solidFill>
                  <a:srgbClr val="000000"/>
                </a:solidFill>
                <a:latin typeface="Georgia"/>
              </a:rPr>
              <a:t>.</a:t>
            </a:r>
          </a:p>
          <a:p>
            <a:pPr marL="548640" lvl="1" indent="-274320">
              <a:spcBef>
                <a:spcPts val="0"/>
              </a:spcBef>
              <a:spcAft>
                <a:spcPts val="200"/>
              </a:spcAft>
              <a:buFont typeface="Georgia" panose="02040502050405020303" pitchFamily="18" charset="0"/>
              <a:buChar char="-"/>
            </a:pPr>
            <a:r>
              <a:rPr lang="en-IN" dirty="0">
                <a:solidFill>
                  <a:srgbClr val="000000"/>
                </a:solidFill>
                <a:latin typeface="Georgia"/>
              </a:rPr>
              <a:t>On March 24, 2014, the Maryland Court of Appeals, the state's highest court, rejected the lower court's ruling that two out-of-state subsidiaries had Maryland nexus solely because they had a unitary relationship with a common parent that was taxable in Maryland, but ultimately upheld the assessment on the grounds that the parent's in-state activities could be attributed to the subsidiaries because the subsidiaries lacked economic </a:t>
            </a:r>
            <a:r>
              <a:rPr lang="en-IN" dirty="0" smtClean="0">
                <a:solidFill>
                  <a:srgbClr val="000000"/>
                </a:solidFill>
                <a:latin typeface="Georgia"/>
              </a:rPr>
              <a:t>substance.</a:t>
            </a:r>
          </a:p>
        </p:txBody>
      </p:sp>
      <p:sp>
        <p:nvSpPr>
          <p:cNvPr id="2" name="Title 1"/>
          <p:cNvSpPr>
            <a:spLocks noGrp="1"/>
          </p:cNvSpPr>
          <p:nvPr>
            <p:ph type="title"/>
          </p:nvPr>
        </p:nvSpPr>
        <p:spPr/>
        <p:txBody>
          <a:bodyPr/>
          <a:lstStyle/>
          <a:p>
            <a:r>
              <a:rPr lang="en-US" dirty="0"/>
              <a:t>Advanced Income Tax </a:t>
            </a:r>
            <a:r>
              <a:rPr lang="en-US" dirty="0" smtClean="0"/>
              <a:t>Track </a:t>
            </a:r>
            <a:br>
              <a:rPr lang="en-US" dirty="0" smtClean="0"/>
            </a:br>
            <a:r>
              <a:rPr lang="en-US" b="0" i="0" dirty="0" err="1" smtClean="0"/>
              <a:t>Attributional</a:t>
            </a:r>
            <a:r>
              <a:rPr lang="en-US" b="0" i="0" dirty="0" smtClean="0"/>
              <a:t> </a:t>
            </a:r>
            <a:r>
              <a:rPr lang="en-US" b="0" i="0" dirty="0"/>
              <a:t>Nexus – Affiliated </a:t>
            </a:r>
            <a:r>
              <a:rPr lang="en-US" b="0" i="0" dirty="0" smtClean="0"/>
              <a:t>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159</a:t>
            </a:fld>
            <a:endParaRPr lang="en-GB" dirty="0"/>
          </a:p>
        </p:txBody>
      </p:sp>
    </p:spTree>
    <p:extLst>
      <p:ext uri="{BB962C8B-B14F-4D97-AF65-F5344CB8AC3E}">
        <p14:creationId xmlns:p14="http://schemas.microsoft.com/office/powerpoint/2010/main" val="3650468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60590"/>
            <a:ext cx="8127302" cy="1738032"/>
          </a:xfrm>
        </p:spPr>
        <p:txBody>
          <a:bodyPr/>
          <a:lstStyle/>
          <a:p>
            <a:r>
              <a:rPr lang="en-GB" b="0" i="0" dirty="0" smtClean="0"/>
              <a:t>Section 2</a:t>
            </a:r>
            <a:r>
              <a:rPr lang="en-GB" i="1" dirty="0" smtClean="0"/>
              <a:t/>
            </a:r>
            <a:br>
              <a:rPr lang="en-GB" i="1" dirty="0" smtClean="0"/>
            </a:br>
            <a:r>
              <a:rPr lang="en-GB" dirty="0">
                <a:solidFill>
                  <a:schemeClr val="accent6"/>
                </a:solidFill>
              </a:rPr>
              <a:t>Constitutional </a:t>
            </a:r>
            <a:r>
              <a:rPr lang="en-GB" dirty="0" smtClean="0">
                <a:solidFill>
                  <a:schemeClr val="accent6"/>
                </a:solidFill>
              </a:rPr>
              <a:t>Limitations </a:t>
            </a:r>
            <a:endParaRPr lang="en-GB" i="1" dirty="0"/>
          </a:p>
        </p:txBody>
      </p:sp>
      <p:sp>
        <p:nvSpPr>
          <p:cNvPr id="4" name="Date Placeholder 3"/>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5" name="Footer Placeholder 4"/>
          <p:cNvSpPr>
            <a:spLocks noGrp="1"/>
          </p:cNvSpPr>
          <p:nvPr>
            <p:ph type="ftr" sz="quarter" idx="17"/>
          </p:nvPr>
        </p:nvSpPr>
        <p:spPr>
          <a:xfrm>
            <a:off x="530225" y="6324600"/>
            <a:ext cx="5260975" cy="150813"/>
          </a:xfrm>
        </p:spPr>
        <p:txBody>
          <a:bodyPr/>
          <a:lstStyle/>
          <a:p>
            <a:pPr>
              <a:defRPr/>
            </a:pPr>
            <a:r>
              <a:rPr lang="en-GB" dirty="0" smtClean="0"/>
              <a:t>UC Davis Summer Tax Institute</a:t>
            </a:r>
            <a:endParaRPr lang="en-GB" dirty="0"/>
          </a:p>
        </p:txBody>
      </p:sp>
      <p:sp>
        <p:nvSpPr>
          <p:cNvPr id="6" name="Slide Number Placeholder 5"/>
          <p:cNvSpPr>
            <a:spLocks noGrp="1"/>
          </p:cNvSpPr>
          <p:nvPr>
            <p:ph type="sldNum" sz="quarter" idx="18"/>
          </p:nvPr>
        </p:nvSpPr>
        <p:spPr>
          <a:xfrm>
            <a:off x="7086600" y="6477000"/>
            <a:ext cx="1527175" cy="152400"/>
          </a:xfrm>
        </p:spPr>
        <p:txBody>
          <a:bodyPr/>
          <a:lstStyle/>
          <a:p>
            <a:pPr>
              <a:defRPr/>
            </a:pPr>
            <a:fld id="{03CA4A76-51E5-4024-8537-422928303EF6}" type="slidenum">
              <a:rPr lang="en-GB" smtClean="0"/>
              <a:pPr>
                <a:defRPr/>
              </a:pPr>
              <a:t>16</a:t>
            </a:fld>
            <a:endParaRPr lang="en-GB" dirty="0"/>
          </a:p>
        </p:txBody>
      </p:sp>
    </p:spTree>
    <p:extLst>
      <p:ext uri="{BB962C8B-B14F-4D97-AF65-F5344CB8AC3E}">
        <p14:creationId xmlns:p14="http://schemas.microsoft.com/office/powerpoint/2010/main" val="153103184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457200" indent="-457200">
              <a:spcBef>
                <a:spcPts val="0"/>
              </a:spcBef>
              <a:spcAft>
                <a:spcPts val="200"/>
              </a:spcAft>
            </a:pPr>
            <a:r>
              <a:rPr lang="en-US" b="1" dirty="0">
                <a:solidFill>
                  <a:srgbClr val="000000"/>
                </a:solidFill>
                <a:latin typeface="Georgia"/>
              </a:rPr>
              <a:t>Recent affiliated nexus developments</a:t>
            </a:r>
          </a:p>
          <a:p>
            <a:pPr marL="274320" indent="-274320">
              <a:spcBef>
                <a:spcPts val="0"/>
              </a:spcBef>
              <a:spcAft>
                <a:spcPts val="200"/>
              </a:spcAft>
              <a:buFont typeface="Arial" panose="020B0604020202020204" pitchFamily="34" charset="0"/>
              <a:buChar char="•"/>
            </a:pPr>
            <a:r>
              <a:rPr lang="en-US" i="1" dirty="0" smtClean="0"/>
              <a:t>In </a:t>
            </a:r>
            <a:r>
              <a:rPr lang="en-US" i="1" dirty="0"/>
              <a:t>re ConAgra Brands, Inc., </a:t>
            </a:r>
            <a:r>
              <a:rPr lang="en-US" dirty="0"/>
              <a:t>Maryland Circuit Court, </a:t>
            </a:r>
            <a:r>
              <a:rPr lang="en-US" dirty="0" smtClean="0"/>
              <a:t>Case </a:t>
            </a:r>
            <a:r>
              <a:rPr lang="en-US" dirty="0"/>
              <a:t>No.: C-02-CV-15-993, </a:t>
            </a:r>
            <a:r>
              <a:rPr lang="en-US" dirty="0" smtClean="0"/>
              <a:t>Oct. </a:t>
            </a:r>
            <a:r>
              <a:rPr lang="en-US" dirty="0"/>
              <a:t>19, </a:t>
            </a:r>
            <a:r>
              <a:rPr lang="en-US" dirty="0" smtClean="0"/>
              <a:t>2015</a:t>
            </a:r>
            <a:endParaRPr lang="en-US" dirty="0">
              <a:solidFill>
                <a:srgbClr val="000000"/>
              </a:solidFill>
              <a:latin typeface="Georgia"/>
            </a:endParaRPr>
          </a:p>
          <a:p>
            <a:pPr marL="548640" lvl="1" indent="-274320">
              <a:spcBef>
                <a:spcPts val="0"/>
              </a:spcBef>
              <a:spcAft>
                <a:spcPts val="200"/>
              </a:spcAft>
              <a:buFont typeface="Georgia" panose="02040502050405020303" pitchFamily="18" charset="0"/>
              <a:buChar char="-"/>
            </a:pPr>
            <a:r>
              <a:rPr lang="en-GB" dirty="0"/>
              <a:t>The Circuit Court upheld a the tax court decision that found that an out-of-state intangible holding company had nexus with the state. Concluding that the IHC had no “real economic substance as a business separate from” its in-state affiliates</a:t>
            </a:r>
            <a:r>
              <a:rPr lang="en-US" dirty="0" smtClean="0"/>
              <a:t>. </a:t>
            </a:r>
          </a:p>
          <a:p>
            <a:pPr marL="548640" lvl="1" indent="-274320">
              <a:spcBef>
                <a:spcPts val="0"/>
              </a:spcBef>
              <a:spcAft>
                <a:spcPts val="200"/>
              </a:spcAft>
              <a:buFont typeface="Georgia" panose="02040502050405020303" pitchFamily="18" charset="0"/>
              <a:buChar char="-"/>
            </a:pPr>
            <a:r>
              <a:rPr lang="en-US" dirty="0"/>
              <a:t>The Court found the facts of the instant case factually similar to </a:t>
            </a:r>
            <a:r>
              <a:rPr lang="en-US" i="1" dirty="0"/>
              <a:t>Gore</a:t>
            </a:r>
            <a:r>
              <a:rPr lang="en-US" dirty="0"/>
              <a:t>, stating the similarities included: a subsidiary created by the parent company to hold and manage patents and trademarks, the parent company holding the majority of stock in the subsidiary, shared employees, and the patent portfolios held by the intangible holding companies were obtained from the respective parent </a:t>
            </a:r>
            <a:r>
              <a:rPr lang="en-US" dirty="0" smtClean="0"/>
              <a:t>companies.</a:t>
            </a:r>
          </a:p>
          <a:p>
            <a:pPr marL="548640" lvl="1" indent="-274320">
              <a:spcBef>
                <a:spcPts val="0"/>
              </a:spcBef>
              <a:spcAft>
                <a:spcPts val="200"/>
              </a:spcAft>
              <a:buFont typeface="Georgia" panose="02040502050405020303" pitchFamily="18" charset="0"/>
              <a:buChar char="-"/>
            </a:pPr>
            <a:endParaRPr lang="en-US" dirty="0"/>
          </a:p>
          <a:p>
            <a:pPr marL="548640" lvl="1" indent="-274320">
              <a:spcBef>
                <a:spcPts val="0"/>
              </a:spcBef>
              <a:spcAft>
                <a:spcPts val="200"/>
              </a:spcAft>
              <a:buFont typeface="Georgia" panose="02040502050405020303" pitchFamily="18" charset="0"/>
              <a:buChar char="-"/>
            </a:pPr>
            <a:endParaRPr lang="en-US" dirty="0" smtClean="0">
              <a:solidFill>
                <a:srgbClr val="000000"/>
              </a:solidFill>
              <a:latin typeface="Georgia"/>
            </a:endParaRPr>
          </a:p>
          <a:p>
            <a:pPr marL="548640" lvl="1" indent="-274320">
              <a:spcBef>
                <a:spcPts val="0"/>
              </a:spcBef>
              <a:spcAft>
                <a:spcPts val="200"/>
              </a:spcAft>
              <a:buFont typeface="Georgia" panose="02040502050405020303" pitchFamily="18" charset="0"/>
              <a:buChar char="-"/>
            </a:pPr>
            <a:endParaRPr lang="en-IN" dirty="0" smtClean="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br>
              <a:rPr lang="en-US" dirty="0" smtClean="0"/>
            </a:br>
            <a:r>
              <a:rPr lang="en-US" b="0" i="0" dirty="0" err="1" smtClean="0"/>
              <a:t>Attributional</a:t>
            </a:r>
            <a:r>
              <a:rPr lang="en-US" b="0" i="0" dirty="0" smtClean="0"/>
              <a:t> </a:t>
            </a:r>
            <a:r>
              <a:rPr lang="en-US" b="0" i="0" dirty="0"/>
              <a:t>Nexus – Affiliated </a:t>
            </a:r>
            <a:r>
              <a:rPr lang="en-US" b="0" i="0" dirty="0" smtClean="0"/>
              <a:t>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160</a:t>
            </a:fld>
            <a:endParaRPr lang="en-GB" dirty="0"/>
          </a:p>
        </p:txBody>
      </p:sp>
    </p:spTree>
    <p:extLst>
      <p:ext uri="{BB962C8B-B14F-4D97-AF65-F5344CB8AC3E}">
        <p14:creationId xmlns:p14="http://schemas.microsoft.com/office/powerpoint/2010/main" val="339068572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457200" indent="-457200">
              <a:spcBef>
                <a:spcPts val="0"/>
              </a:spcBef>
              <a:spcAft>
                <a:spcPts val="200"/>
              </a:spcAft>
            </a:pPr>
            <a:r>
              <a:rPr lang="en-US" b="1" dirty="0">
                <a:solidFill>
                  <a:srgbClr val="000000"/>
                </a:solidFill>
                <a:latin typeface="Georgia"/>
              </a:rPr>
              <a:t>Recent affiliated nexus developments</a:t>
            </a:r>
          </a:p>
          <a:p>
            <a:pPr marL="274320" indent="-274320">
              <a:spcBef>
                <a:spcPts val="0"/>
              </a:spcBef>
              <a:spcAft>
                <a:spcPts val="200"/>
              </a:spcAft>
              <a:buFont typeface="Arial" panose="020B0604020202020204" pitchFamily="34" charset="0"/>
              <a:buChar char="•"/>
            </a:pPr>
            <a:r>
              <a:rPr lang="en-US" i="1" dirty="0" smtClean="0"/>
              <a:t>In </a:t>
            </a:r>
            <a:r>
              <a:rPr lang="en-US" i="1" dirty="0"/>
              <a:t>re ConAgra Brands, Inc., </a:t>
            </a:r>
            <a:r>
              <a:rPr lang="en-US" dirty="0"/>
              <a:t>Maryland Circuit Court, </a:t>
            </a:r>
            <a:r>
              <a:rPr lang="en-US" dirty="0" smtClean="0"/>
              <a:t>Case </a:t>
            </a:r>
            <a:r>
              <a:rPr lang="en-US" dirty="0"/>
              <a:t>No.: C-02-CV-15-993, </a:t>
            </a:r>
            <a:r>
              <a:rPr lang="en-US" dirty="0" smtClean="0"/>
              <a:t>Oct. </a:t>
            </a:r>
            <a:r>
              <a:rPr lang="en-US" dirty="0"/>
              <a:t>19, </a:t>
            </a:r>
            <a:r>
              <a:rPr lang="en-US" dirty="0" smtClean="0"/>
              <a:t>2015 (continued)</a:t>
            </a:r>
            <a:endParaRPr lang="en-US" dirty="0">
              <a:solidFill>
                <a:srgbClr val="000000"/>
              </a:solidFill>
              <a:latin typeface="Georgia"/>
            </a:endParaRPr>
          </a:p>
          <a:p>
            <a:pPr marL="548640" lvl="1" indent="-274320">
              <a:spcBef>
                <a:spcPts val="0"/>
              </a:spcBef>
              <a:spcAft>
                <a:spcPts val="200"/>
              </a:spcAft>
              <a:buFont typeface="Georgia" panose="02040502050405020303" pitchFamily="18" charset="0"/>
              <a:buChar char="-"/>
            </a:pPr>
            <a:r>
              <a:rPr lang="en-US" dirty="0" smtClean="0"/>
              <a:t>It is the first post-</a:t>
            </a:r>
            <a:r>
              <a:rPr lang="en-US" i="1" dirty="0" smtClean="0"/>
              <a:t>Gore</a:t>
            </a:r>
            <a:r>
              <a:rPr lang="en-US" dirty="0" smtClean="0"/>
              <a:t> case and while it noted that unitary does not confer nexus, the court came close to such a finding.</a:t>
            </a:r>
          </a:p>
          <a:p>
            <a:pPr marL="548640" lvl="1" indent="-274320">
              <a:spcBef>
                <a:spcPts val="0"/>
              </a:spcBef>
              <a:spcAft>
                <a:spcPts val="200"/>
              </a:spcAft>
              <a:buFont typeface="Georgia" panose="02040502050405020303" pitchFamily="18" charset="0"/>
              <a:buChar char="-"/>
            </a:pPr>
            <a:r>
              <a:rPr lang="en-US" dirty="0" smtClean="0"/>
              <a:t>Contrast the decision in Maryland with the decision in West Virginia, where the Court held that ConAgra was not liable for corporation net income tax or business franchise tax on royalties earned from the licensing of trademarks and trade names used on food products sold by licensees throughout the United States. </a:t>
            </a:r>
          </a:p>
          <a:p>
            <a:pPr marL="548640" lvl="1" indent="-274320">
              <a:spcBef>
                <a:spcPts val="0"/>
              </a:spcBef>
              <a:spcAft>
                <a:spcPts val="200"/>
              </a:spcAft>
              <a:buFont typeface="Georgia" panose="02040502050405020303" pitchFamily="18" charset="0"/>
              <a:buChar char="-"/>
            </a:pPr>
            <a:endParaRPr lang="en-US" dirty="0"/>
          </a:p>
          <a:p>
            <a:pPr marL="548640" lvl="1" indent="-274320">
              <a:spcBef>
                <a:spcPts val="0"/>
              </a:spcBef>
              <a:spcAft>
                <a:spcPts val="200"/>
              </a:spcAft>
              <a:buFont typeface="Georgia" panose="02040502050405020303" pitchFamily="18" charset="0"/>
              <a:buChar char="-"/>
            </a:pPr>
            <a:endParaRPr lang="en-US" dirty="0" smtClean="0">
              <a:solidFill>
                <a:srgbClr val="000000"/>
              </a:solidFill>
              <a:latin typeface="Georgia"/>
            </a:endParaRPr>
          </a:p>
          <a:p>
            <a:pPr marL="548640" lvl="1" indent="-274320">
              <a:spcBef>
                <a:spcPts val="0"/>
              </a:spcBef>
              <a:spcAft>
                <a:spcPts val="200"/>
              </a:spcAft>
              <a:buFont typeface="Georgia" panose="02040502050405020303" pitchFamily="18" charset="0"/>
              <a:buChar char="-"/>
            </a:pPr>
            <a:endParaRPr lang="en-IN" dirty="0" smtClean="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br>
              <a:rPr lang="en-US" dirty="0" smtClean="0"/>
            </a:br>
            <a:r>
              <a:rPr lang="en-US" b="0" i="0" dirty="0" err="1" smtClean="0"/>
              <a:t>Attributional</a:t>
            </a:r>
            <a:r>
              <a:rPr lang="en-US" b="0" i="0" dirty="0" smtClean="0"/>
              <a:t> </a:t>
            </a:r>
            <a:r>
              <a:rPr lang="en-US" b="0" i="0" dirty="0"/>
              <a:t>Nexus – Affiliated </a:t>
            </a:r>
            <a:r>
              <a:rPr lang="en-US" b="0" i="0" dirty="0" smtClean="0"/>
              <a:t>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161</a:t>
            </a:fld>
            <a:endParaRPr lang="en-GB" dirty="0"/>
          </a:p>
        </p:txBody>
      </p:sp>
    </p:spTree>
    <p:extLst>
      <p:ext uri="{BB962C8B-B14F-4D97-AF65-F5344CB8AC3E}">
        <p14:creationId xmlns:p14="http://schemas.microsoft.com/office/powerpoint/2010/main" val="235309275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457200" indent="-457200">
              <a:spcBef>
                <a:spcPts val="0"/>
              </a:spcBef>
            </a:pPr>
            <a:r>
              <a:rPr lang="en-US" b="1" dirty="0">
                <a:solidFill>
                  <a:srgbClr val="000000"/>
                </a:solidFill>
                <a:latin typeface="Georgia"/>
              </a:rPr>
              <a:t>Recent affiliated nexus developments</a:t>
            </a:r>
          </a:p>
          <a:p>
            <a:r>
              <a:rPr lang="en-US" i="1" dirty="0"/>
              <a:t>Harley-Davidson, </a:t>
            </a:r>
            <a:r>
              <a:rPr lang="en-US" i="1" dirty="0" err="1"/>
              <a:t>Inc</a:t>
            </a:r>
            <a:r>
              <a:rPr lang="en-US" i="1" dirty="0"/>
              <a:t> v. Franchise Tax Board</a:t>
            </a:r>
            <a:r>
              <a:rPr lang="en-US" dirty="0"/>
              <a:t> (2015) 237 Cal.App.4th 193</a:t>
            </a:r>
          </a:p>
          <a:p>
            <a:pPr marL="548640" lvl="1" indent="-274320">
              <a:spcBef>
                <a:spcPts val="0"/>
              </a:spcBef>
              <a:buFont typeface="Georgia" panose="02040502050405020303" pitchFamily="18" charset="0"/>
              <a:buChar char="-"/>
            </a:pPr>
            <a:r>
              <a:rPr lang="en-US" dirty="0"/>
              <a:t>On May 28, 2015, a California Court of Appeals concluded that two corporations with no California physical presence had substantial nexus with California due to the activities of in-state agents</a:t>
            </a:r>
            <a:r>
              <a:rPr lang="en-US" dirty="0" smtClean="0">
                <a:solidFill>
                  <a:srgbClr val="000000"/>
                </a:solidFill>
                <a:latin typeface="Georgia"/>
              </a:rPr>
              <a:t>. </a:t>
            </a:r>
          </a:p>
          <a:p>
            <a:pPr marL="548640" lvl="1" indent="-274320">
              <a:spcBef>
                <a:spcPts val="0"/>
              </a:spcBef>
              <a:buFont typeface="Georgia" panose="02040502050405020303" pitchFamily="18" charset="0"/>
              <a:buChar char="-"/>
            </a:pPr>
            <a:r>
              <a:rPr lang="en-US" dirty="0"/>
              <a:t>The corporations were established as bankruptcy remote special purpose entities (SPEs) and were engaged in securing loans for their parent and affiliated corporations that did business in </a:t>
            </a:r>
            <a:r>
              <a:rPr lang="en-US" dirty="0" smtClean="0"/>
              <a:t>California.</a:t>
            </a:r>
          </a:p>
          <a:p>
            <a:pPr marL="548640" lvl="1" indent="-274320">
              <a:spcBef>
                <a:spcPts val="0"/>
              </a:spcBef>
              <a:buFont typeface="Georgia" panose="02040502050405020303" pitchFamily="18" charset="0"/>
              <a:buChar char="-"/>
            </a:pPr>
            <a:r>
              <a:rPr lang="en-US" dirty="0"/>
              <a:t>The court found that a California affiliate was an agent of the SPEs. The court’s conclusion that the agency relationship created California nexus for the SPEs satisfied both Due Process and Commerce Clause concerns</a:t>
            </a:r>
            <a:endParaRPr lang="en-US" dirty="0" smtClean="0">
              <a:solidFill>
                <a:srgbClr val="000000"/>
              </a:solidFill>
              <a:latin typeface="Georgia"/>
            </a:endParaRPr>
          </a:p>
          <a:p>
            <a:pPr marL="548640" lvl="1" indent="-274320">
              <a:spcBef>
                <a:spcPts val="0"/>
              </a:spcBef>
              <a:buFont typeface="Georgia" panose="02040502050405020303" pitchFamily="18" charset="0"/>
              <a:buChar char="-"/>
            </a:pPr>
            <a:r>
              <a:rPr lang="en-GB" dirty="0" smtClean="0"/>
              <a:t>California’s Supreme Court denied review of the lower court’s findings.  </a:t>
            </a:r>
            <a:endParaRPr lang="en-US" dirty="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br>
              <a:rPr lang="en-US" dirty="0" smtClean="0"/>
            </a:br>
            <a:r>
              <a:rPr lang="en-US" b="0" i="0" dirty="0" err="1" smtClean="0"/>
              <a:t>Attributional</a:t>
            </a:r>
            <a:r>
              <a:rPr lang="en-US" b="0" i="0" dirty="0" smtClean="0"/>
              <a:t> </a:t>
            </a:r>
            <a:r>
              <a:rPr lang="en-US" b="0" i="0" dirty="0"/>
              <a:t>Nexus – Affiliated </a:t>
            </a:r>
            <a:r>
              <a:rPr lang="en-US" b="0" i="0" dirty="0" smtClean="0"/>
              <a:t>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162</a:t>
            </a:fld>
            <a:endParaRPr lang="en-GB" dirty="0"/>
          </a:p>
        </p:txBody>
      </p:sp>
    </p:spTree>
    <p:extLst>
      <p:ext uri="{BB962C8B-B14F-4D97-AF65-F5344CB8AC3E}">
        <p14:creationId xmlns:p14="http://schemas.microsoft.com/office/powerpoint/2010/main" val="63656605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indent="-457200">
              <a:spcBef>
                <a:spcPts val="0"/>
              </a:spcBef>
            </a:pPr>
            <a:r>
              <a:rPr lang="en-US" i="1" dirty="0">
                <a:solidFill>
                  <a:srgbClr val="000000"/>
                </a:solidFill>
                <a:latin typeface="Georgia"/>
              </a:rPr>
              <a:t>Overstock.com, LLC v. New York State Department of Taxation and </a:t>
            </a:r>
            <a:r>
              <a:rPr lang="en-US" i="1" dirty="0" smtClean="0">
                <a:solidFill>
                  <a:srgbClr val="000000"/>
                </a:solidFill>
                <a:latin typeface="Georgia"/>
              </a:rPr>
              <a:t>Finance</a:t>
            </a:r>
            <a:r>
              <a:rPr lang="en-US" dirty="0" smtClean="0">
                <a:solidFill>
                  <a:srgbClr val="000000"/>
                </a:solidFill>
                <a:latin typeface="Georgia"/>
              </a:rPr>
              <a:t>, 20 </a:t>
            </a:r>
            <a:r>
              <a:rPr lang="en-US" dirty="0">
                <a:solidFill>
                  <a:srgbClr val="000000"/>
                </a:solidFill>
                <a:latin typeface="Georgia"/>
              </a:rPr>
              <a:t>N.Y. 3d 586 (2013), cert. denied, 2013 U.S, LEXIS 8648 (Dec. 2, 2013); </a:t>
            </a:r>
            <a:r>
              <a:rPr lang="en-US" i="1" dirty="0">
                <a:solidFill>
                  <a:srgbClr val="000000"/>
                </a:solidFill>
                <a:latin typeface="Georgia"/>
              </a:rPr>
              <a:t>Amazon.com, LLC v. New York State Department of Taxation and Finance</a:t>
            </a:r>
            <a:r>
              <a:rPr lang="en-US" dirty="0">
                <a:solidFill>
                  <a:srgbClr val="000000"/>
                </a:solidFill>
                <a:latin typeface="Georgia"/>
              </a:rPr>
              <a:t>, 20 N.Y. 3d 586 (2013), cert. denied, 2013 U.S, LEXIS 8717 (Dec. 2, 2013)</a:t>
            </a:r>
          </a:p>
          <a:p>
            <a:pPr marL="274320" lvl="1" indent="-274320">
              <a:spcBef>
                <a:spcPts val="0"/>
              </a:spcBef>
            </a:pPr>
            <a:r>
              <a:rPr lang="en-US" dirty="0">
                <a:solidFill>
                  <a:srgbClr val="000000"/>
                </a:solidFill>
                <a:latin typeface="Georgia"/>
              </a:rPr>
              <a:t>Statutory nexus presumption law enacted in 2008.</a:t>
            </a:r>
          </a:p>
          <a:p>
            <a:pPr marL="274320" lvl="1" indent="-274320">
              <a:spcBef>
                <a:spcPts val="0"/>
              </a:spcBef>
            </a:pPr>
            <a:r>
              <a:rPr lang="en-US" dirty="0">
                <a:solidFill>
                  <a:srgbClr val="000000"/>
                </a:solidFill>
                <a:latin typeface="Georgia"/>
              </a:rPr>
              <a:t>Amazon.com and Overstock.com challenged the nexus presumption law on grounds that their activities in the state did not create nexus under the Dormant Commerce Cause and that the affiliate program was simply advertising.</a:t>
            </a:r>
          </a:p>
          <a:p>
            <a:pPr marL="274320" lvl="1" indent="-274320">
              <a:spcBef>
                <a:spcPts val="0"/>
              </a:spcBef>
            </a:pPr>
            <a:r>
              <a:rPr lang="en-US" dirty="0">
                <a:solidFill>
                  <a:srgbClr val="000000"/>
                </a:solidFill>
                <a:latin typeface="Georgia"/>
              </a:rPr>
              <a:t>On March 28, 2013, the New York Court of Appeals rejected the constitutional challenge by Amazon.com and Overstock.com and held that the Amazon law plainly satisfies the substantial nexus requirement</a:t>
            </a:r>
            <a:r>
              <a:rPr lang="en-US" dirty="0" smtClean="0">
                <a:solidFill>
                  <a:srgbClr val="000000"/>
                </a:solidFill>
                <a:latin typeface="Georgia"/>
              </a:rPr>
              <a:t>. However</a:t>
            </a:r>
            <a:r>
              <a:rPr lang="en-US" dirty="0">
                <a:solidFill>
                  <a:srgbClr val="000000"/>
                </a:solidFill>
                <a:latin typeface="Georgia"/>
              </a:rPr>
              <a:t>, the NY Court of Appeals did not address the "as applied" issue</a:t>
            </a:r>
            <a:r>
              <a:rPr lang="en-US" dirty="0" smtClean="0">
                <a:solidFill>
                  <a:srgbClr val="000000"/>
                </a:solidFill>
                <a:latin typeface="Georgia"/>
              </a:rPr>
              <a:t>.</a:t>
            </a:r>
            <a:endParaRPr lang="en-US" dirty="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br>
              <a:rPr lang="en-US" dirty="0" smtClean="0"/>
            </a:br>
            <a:r>
              <a:rPr lang="en-US" b="0" i="0" dirty="0" err="1" smtClean="0"/>
              <a:t>Attributional</a:t>
            </a:r>
            <a:r>
              <a:rPr lang="en-US" b="0" i="0" dirty="0" smtClean="0"/>
              <a:t> </a:t>
            </a:r>
            <a:r>
              <a:rPr lang="en-US" b="0" i="0" dirty="0"/>
              <a:t>Nexus – Affiliated </a:t>
            </a:r>
            <a:r>
              <a:rPr lang="en-US" b="0" i="0" dirty="0" smtClean="0"/>
              <a:t>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163</a:t>
            </a:fld>
            <a:endParaRPr lang="en-GB" dirty="0"/>
          </a:p>
        </p:txBody>
      </p:sp>
    </p:spTree>
    <p:extLst>
      <p:ext uri="{BB962C8B-B14F-4D97-AF65-F5344CB8AC3E}">
        <p14:creationId xmlns:p14="http://schemas.microsoft.com/office/powerpoint/2010/main" val="51987636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indent="-457200">
              <a:spcBef>
                <a:spcPts val="0"/>
              </a:spcBef>
            </a:pPr>
            <a:r>
              <a:rPr lang="en-US" i="1" dirty="0">
                <a:solidFill>
                  <a:srgbClr val="000000"/>
                </a:solidFill>
                <a:latin typeface="Georgia"/>
              </a:rPr>
              <a:t>Overstock.com, LLC v. New York State Department of Taxation and </a:t>
            </a:r>
            <a:r>
              <a:rPr lang="en-US" i="1" dirty="0" smtClean="0">
                <a:solidFill>
                  <a:srgbClr val="000000"/>
                </a:solidFill>
                <a:latin typeface="Georgia"/>
              </a:rPr>
              <a:t>Finance</a:t>
            </a:r>
            <a:r>
              <a:rPr lang="en-US" dirty="0" smtClean="0">
                <a:solidFill>
                  <a:srgbClr val="000000"/>
                </a:solidFill>
                <a:latin typeface="Georgia"/>
              </a:rPr>
              <a:t>, 20 </a:t>
            </a:r>
            <a:r>
              <a:rPr lang="en-US" dirty="0">
                <a:solidFill>
                  <a:srgbClr val="000000"/>
                </a:solidFill>
                <a:latin typeface="Georgia"/>
              </a:rPr>
              <a:t>N.Y. 3d 586 (2013), cert. denied, 2013 U.S, LEXIS 8648 (Dec. 2, 2013); </a:t>
            </a:r>
            <a:r>
              <a:rPr lang="en-US" i="1" dirty="0">
                <a:solidFill>
                  <a:srgbClr val="000000"/>
                </a:solidFill>
                <a:latin typeface="Georgia"/>
              </a:rPr>
              <a:t>Amazon.com, LLC v. New York State Department of Taxation and Finance</a:t>
            </a:r>
            <a:r>
              <a:rPr lang="en-US" dirty="0">
                <a:solidFill>
                  <a:srgbClr val="000000"/>
                </a:solidFill>
                <a:latin typeface="Georgia"/>
              </a:rPr>
              <a:t>, 20 N.Y. 3d 586 (2013), cert. denied, 2013 U.S, LEXIS 8717 (Dec. 2, 2013)</a:t>
            </a:r>
          </a:p>
          <a:p>
            <a:pPr marL="274320" lvl="1" indent="-274320">
              <a:spcBef>
                <a:spcPts val="0"/>
              </a:spcBef>
            </a:pPr>
            <a:r>
              <a:rPr lang="en-US" dirty="0" smtClean="0">
                <a:solidFill>
                  <a:srgbClr val="000000"/>
                </a:solidFill>
                <a:latin typeface="Georgia"/>
              </a:rPr>
              <a:t>On </a:t>
            </a:r>
            <a:r>
              <a:rPr lang="en-US" dirty="0">
                <a:solidFill>
                  <a:srgbClr val="000000"/>
                </a:solidFill>
                <a:latin typeface="Georgia"/>
              </a:rPr>
              <a:t>August 22, 2013, a petition for a writ of certiorari was filed with the U.S. Supreme Court seeking review of the New York Court of Appeals decision. </a:t>
            </a:r>
          </a:p>
          <a:p>
            <a:pPr marL="274320" lvl="1" indent="-274320">
              <a:spcBef>
                <a:spcPts val="0"/>
              </a:spcBef>
            </a:pPr>
            <a:r>
              <a:rPr lang="en-US" dirty="0">
                <a:solidFill>
                  <a:srgbClr val="000000"/>
                </a:solidFill>
                <a:latin typeface="Georgia"/>
              </a:rPr>
              <a:t>The U.S. Supreme Court declined to grant a writ of certiorari on December 2, 2013</a:t>
            </a:r>
            <a:r>
              <a:rPr lang="en-US" dirty="0" smtClean="0">
                <a:solidFill>
                  <a:srgbClr val="000000"/>
                </a:solidFill>
                <a:latin typeface="Georgia"/>
              </a:rPr>
              <a:t>. </a:t>
            </a:r>
            <a:r>
              <a:rPr lang="en-US" b="1" dirty="0" smtClean="0">
                <a:solidFill>
                  <a:srgbClr val="000000"/>
                </a:solidFill>
                <a:latin typeface="Georgia"/>
              </a:rPr>
              <a:t>Therefore</a:t>
            </a:r>
            <a:r>
              <a:rPr lang="en-US" b="1" dirty="0">
                <a:solidFill>
                  <a:srgbClr val="000000"/>
                </a:solidFill>
                <a:latin typeface="Georgia"/>
              </a:rPr>
              <a:t>, the law, as upheld by the New York Court of Appeals, remains intact</a:t>
            </a:r>
            <a:r>
              <a:rPr lang="en-US" b="1" dirty="0" smtClean="0">
                <a:solidFill>
                  <a:srgbClr val="000000"/>
                </a:solidFill>
                <a:latin typeface="Georgia"/>
              </a:rPr>
              <a:t>.</a:t>
            </a:r>
          </a:p>
          <a:p>
            <a:pPr marL="274320" lvl="1" indent="-274320">
              <a:spcBef>
                <a:spcPts val="0"/>
              </a:spcBef>
            </a:pPr>
            <a:r>
              <a:rPr lang="en-US" dirty="0" smtClean="0"/>
              <a:t>In response to these decisions, </a:t>
            </a:r>
            <a:r>
              <a:rPr lang="en-US" dirty="0"/>
              <a:t>approximately half the states have created click-through nexus, or affiliate nexus, stating that a connection between the state and an out-of-state seller is created through ties to in-state affiliates that link their websites to an online retailer. </a:t>
            </a:r>
            <a:r>
              <a:rPr lang="en-US" dirty="0" smtClean="0"/>
              <a:t>These </a:t>
            </a:r>
            <a:r>
              <a:rPr lang="en-US" dirty="0"/>
              <a:t>laws have come to be known as “Amazon” </a:t>
            </a:r>
            <a:r>
              <a:rPr lang="en-US" dirty="0" smtClean="0"/>
              <a:t>laws.</a:t>
            </a:r>
            <a:endParaRPr lang="en-US" b="1" dirty="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br>
              <a:rPr lang="en-US" dirty="0" smtClean="0"/>
            </a:br>
            <a:r>
              <a:rPr lang="en-US" b="0" i="0" dirty="0" err="1" smtClean="0"/>
              <a:t>Attributional</a:t>
            </a:r>
            <a:r>
              <a:rPr lang="en-US" b="0" i="0" dirty="0" smtClean="0"/>
              <a:t> </a:t>
            </a:r>
            <a:r>
              <a:rPr lang="en-US" b="0" i="0" dirty="0"/>
              <a:t>Nexus – Affiliated </a:t>
            </a:r>
            <a:r>
              <a:rPr lang="en-US" b="0" i="0" dirty="0" smtClean="0"/>
              <a:t>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164</a:t>
            </a:fld>
            <a:endParaRPr lang="en-GB" dirty="0"/>
          </a:p>
        </p:txBody>
      </p:sp>
    </p:spTree>
    <p:extLst>
      <p:ext uri="{BB962C8B-B14F-4D97-AF65-F5344CB8AC3E}">
        <p14:creationId xmlns:p14="http://schemas.microsoft.com/office/powerpoint/2010/main" val="398731419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indent="-274320">
              <a:spcBef>
                <a:spcPts val="0"/>
              </a:spcBef>
              <a:spcAft>
                <a:spcPts val="800"/>
              </a:spcAft>
            </a:pPr>
            <a:r>
              <a:rPr lang="en-US" dirty="0">
                <a:solidFill>
                  <a:srgbClr val="000000"/>
                </a:solidFill>
                <a:latin typeface="Georgia"/>
              </a:rPr>
              <a:t>As discussed, </a:t>
            </a:r>
            <a:r>
              <a:rPr lang="en-US" i="1" dirty="0">
                <a:solidFill>
                  <a:srgbClr val="000000"/>
                </a:solidFill>
                <a:latin typeface="Georgia"/>
              </a:rPr>
              <a:t>Quill</a:t>
            </a:r>
            <a:r>
              <a:rPr lang="en-US" dirty="0">
                <a:solidFill>
                  <a:srgbClr val="000000"/>
                </a:solidFill>
                <a:latin typeface="Georgia"/>
              </a:rPr>
              <a:t> (US </a:t>
            </a:r>
            <a:r>
              <a:rPr lang="en-US" dirty="0" err="1">
                <a:solidFill>
                  <a:srgbClr val="000000"/>
                </a:solidFill>
                <a:latin typeface="Georgia"/>
              </a:rPr>
              <a:t>Sct</a:t>
            </a:r>
            <a:r>
              <a:rPr lang="en-US" dirty="0">
                <a:solidFill>
                  <a:srgbClr val="000000"/>
                </a:solidFill>
                <a:latin typeface="Georgia"/>
              </a:rPr>
              <a:t>. 1992) involved use tax collection requirements</a:t>
            </a:r>
          </a:p>
          <a:p>
            <a:pPr lvl="2" indent="-274320">
              <a:spcBef>
                <a:spcPts val="0"/>
              </a:spcBef>
              <a:spcAft>
                <a:spcPts val="800"/>
              </a:spcAft>
            </a:pPr>
            <a:r>
              <a:rPr lang="en-US" dirty="0">
                <a:solidFill>
                  <a:srgbClr val="000000"/>
                </a:solidFill>
                <a:latin typeface="Georgia"/>
              </a:rPr>
              <a:t>A number of state courts have held that because the substantial nexus requirement of </a:t>
            </a:r>
            <a:r>
              <a:rPr lang="en-US" i="1" dirty="0">
                <a:solidFill>
                  <a:srgbClr val="000000"/>
                </a:solidFill>
                <a:latin typeface="Georgia"/>
              </a:rPr>
              <a:t>Complete Auto </a:t>
            </a:r>
            <a:r>
              <a:rPr lang="en-US" dirty="0">
                <a:solidFill>
                  <a:srgbClr val="000000"/>
                </a:solidFill>
                <a:latin typeface="Georgia"/>
              </a:rPr>
              <a:t>(US </a:t>
            </a:r>
            <a:r>
              <a:rPr lang="en-US" dirty="0" err="1">
                <a:solidFill>
                  <a:srgbClr val="000000"/>
                </a:solidFill>
                <a:latin typeface="Georgia"/>
              </a:rPr>
              <a:t>Sct</a:t>
            </a:r>
            <a:r>
              <a:rPr lang="en-US" dirty="0">
                <a:solidFill>
                  <a:srgbClr val="000000"/>
                </a:solidFill>
                <a:latin typeface="Georgia"/>
              </a:rPr>
              <a:t>. 1977) has not been explicitly defined as requiring physical presence, </a:t>
            </a:r>
            <a:r>
              <a:rPr lang="en-US" i="1" dirty="0">
                <a:solidFill>
                  <a:srgbClr val="000000"/>
                </a:solidFill>
                <a:latin typeface="Georgia"/>
              </a:rPr>
              <a:t>Quill</a:t>
            </a:r>
            <a:r>
              <a:rPr lang="en-US" dirty="0">
                <a:solidFill>
                  <a:srgbClr val="000000"/>
                </a:solidFill>
                <a:latin typeface="Georgia"/>
              </a:rPr>
              <a:t> dealt with use taxes, and the Court may have reluctantly applied stare </a:t>
            </a:r>
            <a:r>
              <a:rPr lang="en-US" dirty="0" err="1">
                <a:solidFill>
                  <a:srgbClr val="000000"/>
                </a:solidFill>
                <a:latin typeface="Georgia"/>
              </a:rPr>
              <a:t>decisis</a:t>
            </a:r>
            <a:r>
              <a:rPr lang="en-US" dirty="0">
                <a:solidFill>
                  <a:srgbClr val="000000"/>
                </a:solidFill>
                <a:latin typeface="Georgia"/>
              </a:rPr>
              <a:t>, that physical presence is not required in the income tax area</a:t>
            </a:r>
          </a:p>
          <a:p>
            <a:pPr lvl="1" indent="-274320">
              <a:spcBef>
                <a:spcPts val="0"/>
              </a:spcBef>
              <a:spcAft>
                <a:spcPts val="800"/>
              </a:spcAft>
            </a:pPr>
            <a:r>
              <a:rPr lang="en-US" dirty="0">
                <a:solidFill>
                  <a:srgbClr val="000000"/>
                </a:solidFill>
                <a:latin typeface="Georgia"/>
              </a:rPr>
              <a:t>Most of these cases have dealt with </a:t>
            </a:r>
            <a:r>
              <a:rPr lang="en-US" dirty="0" smtClean="0">
                <a:solidFill>
                  <a:srgbClr val="000000"/>
                </a:solidFill>
                <a:latin typeface="Georgia"/>
              </a:rPr>
              <a:t>intangible holding </a:t>
            </a:r>
            <a:r>
              <a:rPr lang="en-US" dirty="0">
                <a:solidFill>
                  <a:srgbClr val="000000"/>
                </a:solidFill>
                <a:latin typeface="Georgia"/>
              </a:rPr>
              <a:t>companies which license to related parties:</a:t>
            </a:r>
          </a:p>
          <a:p>
            <a:pPr lvl="2" indent="-274320">
              <a:spcBef>
                <a:spcPts val="0"/>
              </a:spcBef>
              <a:spcAft>
                <a:spcPts val="800"/>
              </a:spcAft>
            </a:pPr>
            <a:r>
              <a:rPr lang="en-US" i="1" dirty="0">
                <a:solidFill>
                  <a:srgbClr val="000000"/>
                </a:solidFill>
                <a:latin typeface="Georgia"/>
              </a:rPr>
              <a:t>Geoffrey</a:t>
            </a:r>
            <a:r>
              <a:rPr lang="en-US" dirty="0">
                <a:solidFill>
                  <a:srgbClr val="000000"/>
                </a:solidFill>
                <a:latin typeface="Georgia"/>
              </a:rPr>
              <a:t>, South Carolina </a:t>
            </a:r>
            <a:r>
              <a:rPr lang="en-US" dirty="0" err="1">
                <a:solidFill>
                  <a:srgbClr val="000000"/>
                </a:solidFill>
                <a:latin typeface="Georgia"/>
              </a:rPr>
              <a:t>Sct</a:t>
            </a:r>
            <a:r>
              <a:rPr lang="en-US" dirty="0">
                <a:solidFill>
                  <a:srgbClr val="000000"/>
                </a:solidFill>
                <a:latin typeface="Georgia"/>
              </a:rPr>
              <a:t>. 1993</a:t>
            </a:r>
          </a:p>
          <a:p>
            <a:pPr lvl="2" indent="-274320">
              <a:spcBef>
                <a:spcPts val="0"/>
              </a:spcBef>
              <a:spcAft>
                <a:spcPts val="800"/>
              </a:spcAft>
            </a:pPr>
            <a:r>
              <a:rPr lang="en-US" i="1" dirty="0">
                <a:solidFill>
                  <a:srgbClr val="000000"/>
                </a:solidFill>
                <a:latin typeface="Georgia"/>
              </a:rPr>
              <a:t>A&amp;F Trademark Inc.</a:t>
            </a:r>
            <a:r>
              <a:rPr lang="en-US" dirty="0">
                <a:solidFill>
                  <a:srgbClr val="000000"/>
                </a:solidFill>
                <a:latin typeface="Georgia"/>
              </a:rPr>
              <a:t>, North Carolina Court of Appeal 2004</a:t>
            </a:r>
          </a:p>
          <a:p>
            <a:pPr lvl="2" indent="-274320">
              <a:spcBef>
                <a:spcPts val="0"/>
              </a:spcBef>
              <a:spcAft>
                <a:spcPts val="800"/>
              </a:spcAft>
            </a:pPr>
            <a:r>
              <a:rPr lang="en-US" i="1" dirty="0">
                <a:solidFill>
                  <a:srgbClr val="000000"/>
                </a:solidFill>
                <a:latin typeface="Georgia"/>
              </a:rPr>
              <a:t>K-Mart Properties</a:t>
            </a:r>
            <a:r>
              <a:rPr lang="en-US" dirty="0">
                <a:solidFill>
                  <a:srgbClr val="000000"/>
                </a:solidFill>
                <a:latin typeface="Georgia"/>
              </a:rPr>
              <a:t>, New Mexico Court of Appeal 2005</a:t>
            </a:r>
          </a:p>
          <a:p>
            <a:pPr lvl="2" indent="-274320">
              <a:spcBef>
                <a:spcPts val="0"/>
              </a:spcBef>
              <a:spcAft>
                <a:spcPts val="800"/>
              </a:spcAft>
            </a:pPr>
            <a:r>
              <a:rPr lang="en-US" i="1" dirty="0" err="1">
                <a:solidFill>
                  <a:srgbClr val="000000"/>
                </a:solidFill>
                <a:latin typeface="Georgia"/>
              </a:rPr>
              <a:t>Lanco</a:t>
            </a:r>
            <a:r>
              <a:rPr lang="en-US" i="1" dirty="0">
                <a:solidFill>
                  <a:srgbClr val="000000"/>
                </a:solidFill>
                <a:latin typeface="Georgia"/>
              </a:rPr>
              <a:t>, Inc.</a:t>
            </a:r>
            <a:r>
              <a:rPr lang="en-US" dirty="0">
                <a:solidFill>
                  <a:srgbClr val="000000"/>
                </a:solidFill>
                <a:latin typeface="Georgia"/>
              </a:rPr>
              <a:t>,</a:t>
            </a:r>
            <a:r>
              <a:rPr lang="en-US" i="1" dirty="0">
                <a:solidFill>
                  <a:srgbClr val="000000"/>
                </a:solidFill>
                <a:latin typeface="Georgia"/>
              </a:rPr>
              <a:t> </a:t>
            </a:r>
            <a:r>
              <a:rPr lang="en-US" dirty="0">
                <a:solidFill>
                  <a:srgbClr val="000000"/>
                </a:solidFill>
                <a:latin typeface="Georgia"/>
              </a:rPr>
              <a:t>NJ Supreme Court 2006, Cert. </a:t>
            </a:r>
            <a:r>
              <a:rPr lang="en-US" dirty="0" smtClean="0">
                <a:solidFill>
                  <a:srgbClr val="000000"/>
                </a:solidFill>
                <a:latin typeface="Georgia"/>
              </a:rPr>
              <a:t>denied</a:t>
            </a:r>
            <a:endParaRPr lang="en-US" dirty="0">
              <a:solidFill>
                <a:srgbClr val="000000"/>
              </a:solidFill>
              <a:latin typeface="Georgia"/>
            </a:endParaRPr>
          </a:p>
        </p:txBody>
      </p:sp>
      <p:sp>
        <p:nvSpPr>
          <p:cNvPr id="2" name="Title 1"/>
          <p:cNvSpPr>
            <a:spLocks noGrp="1"/>
          </p:cNvSpPr>
          <p:nvPr>
            <p:ph type="title"/>
          </p:nvPr>
        </p:nvSpPr>
        <p:spPr/>
        <p:txBody>
          <a:bodyPr/>
          <a:lstStyle/>
          <a:p>
            <a:r>
              <a:rPr lang="en-US" dirty="0"/>
              <a:t>Advanced Income Tax Track</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165</a:t>
            </a:fld>
            <a:endParaRPr lang="en-GB" dirty="0"/>
          </a:p>
        </p:txBody>
      </p:sp>
    </p:spTree>
    <p:extLst>
      <p:ext uri="{BB962C8B-B14F-4D97-AF65-F5344CB8AC3E}">
        <p14:creationId xmlns:p14="http://schemas.microsoft.com/office/powerpoint/2010/main" val="377247693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indent="-274320">
              <a:spcBef>
                <a:spcPts val="0"/>
              </a:spcBef>
              <a:spcAft>
                <a:spcPts val="800"/>
              </a:spcAft>
            </a:pPr>
            <a:r>
              <a:rPr lang="en-US" dirty="0">
                <a:solidFill>
                  <a:srgbClr val="000000"/>
                </a:solidFill>
                <a:latin typeface="Georgia"/>
              </a:rPr>
              <a:t>In Maryland, the state has asserted tax jurisdiction over the IP company under an application of the economic substance doctrine.</a:t>
            </a:r>
          </a:p>
          <a:p>
            <a:pPr lvl="2" indent="-274320">
              <a:spcBef>
                <a:spcPts val="0"/>
              </a:spcBef>
              <a:spcAft>
                <a:spcPts val="800"/>
              </a:spcAft>
            </a:pPr>
            <a:r>
              <a:rPr lang="en-US" i="1" dirty="0">
                <a:solidFill>
                  <a:srgbClr val="000000"/>
                </a:solidFill>
                <a:latin typeface="Georgia"/>
              </a:rPr>
              <a:t>Gore Enterprise Holdings, Inc. v. Comptroller of the Treasury</a:t>
            </a:r>
            <a:r>
              <a:rPr lang="en-US" dirty="0">
                <a:solidFill>
                  <a:srgbClr val="000000"/>
                </a:solidFill>
                <a:latin typeface="Georgia"/>
              </a:rPr>
              <a:t>, 437 Md. 492 (03/24/2014)</a:t>
            </a:r>
          </a:p>
          <a:p>
            <a:pPr lvl="2" indent="-274320">
              <a:spcBef>
                <a:spcPts val="0"/>
              </a:spcBef>
              <a:spcAft>
                <a:spcPts val="800"/>
              </a:spcAft>
            </a:pPr>
            <a:r>
              <a:rPr lang="en-US" i="1" dirty="0" err="1">
                <a:solidFill>
                  <a:srgbClr val="000000"/>
                </a:solidFill>
                <a:latin typeface="Georgia"/>
              </a:rPr>
              <a:t>Syl</a:t>
            </a:r>
            <a:r>
              <a:rPr lang="en-US" i="1" dirty="0">
                <a:solidFill>
                  <a:srgbClr val="000000"/>
                </a:solidFill>
                <a:latin typeface="Georgia"/>
              </a:rPr>
              <a:t>, Crown Coach &amp; Seal</a:t>
            </a:r>
            <a:r>
              <a:rPr lang="en-US" dirty="0">
                <a:solidFill>
                  <a:srgbClr val="000000"/>
                </a:solidFill>
                <a:latin typeface="Georgia"/>
              </a:rPr>
              <a:t>, MD Ct Appeal 2003</a:t>
            </a:r>
          </a:p>
          <a:p>
            <a:pPr lvl="2" indent="-274320">
              <a:spcBef>
                <a:spcPts val="0"/>
              </a:spcBef>
              <a:spcAft>
                <a:spcPts val="800"/>
              </a:spcAft>
            </a:pPr>
            <a:r>
              <a:rPr lang="en-US" i="1" dirty="0">
                <a:solidFill>
                  <a:srgbClr val="000000"/>
                </a:solidFill>
                <a:latin typeface="Georgia"/>
              </a:rPr>
              <a:t>But see MCI Int’l</a:t>
            </a:r>
            <a:r>
              <a:rPr lang="en-US" dirty="0">
                <a:solidFill>
                  <a:srgbClr val="000000"/>
                </a:solidFill>
                <a:latin typeface="Georgia"/>
              </a:rPr>
              <a:t>, MD Circuit Ct 2000, a company managed by an affiliate could not be regarded as a “phantom” where it had significant property rights and dealings with third parties.</a:t>
            </a:r>
          </a:p>
          <a:p>
            <a:pPr lvl="1" indent="-274320">
              <a:spcBef>
                <a:spcPts val="0"/>
              </a:spcBef>
              <a:spcAft>
                <a:spcPts val="800"/>
              </a:spcAft>
            </a:pPr>
            <a:r>
              <a:rPr lang="en-US" dirty="0">
                <a:solidFill>
                  <a:srgbClr val="000000"/>
                </a:solidFill>
                <a:latin typeface="Georgia"/>
              </a:rPr>
              <a:t>More recently several states have applied economic nexus concepts to financial institutions dealing with third parties.</a:t>
            </a:r>
          </a:p>
          <a:p>
            <a:pPr lvl="2" indent="-274320">
              <a:spcBef>
                <a:spcPts val="0"/>
              </a:spcBef>
              <a:spcAft>
                <a:spcPts val="800"/>
              </a:spcAft>
            </a:pPr>
            <a:r>
              <a:rPr lang="en-US" i="1" dirty="0">
                <a:solidFill>
                  <a:srgbClr val="000000"/>
                </a:solidFill>
                <a:latin typeface="Georgia"/>
              </a:rPr>
              <a:t>MBNA America Bank </a:t>
            </a:r>
            <a:r>
              <a:rPr lang="en-US" dirty="0">
                <a:solidFill>
                  <a:srgbClr val="000000"/>
                </a:solidFill>
                <a:latin typeface="Georgia"/>
              </a:rPr>
              <a:t>- WV </a:t>
            </a:r>
            <a:r>
              <a:rPr lang="en-US" dirty="0" err="1">
                <a:solidFill>
                  <a:srgbClr val="000000"/>
                </a:solidFill>
                <a:latin typeface="Georgia"/>
              </a:rPr>
              <a:t>Sct</a:t>
            </a:r>
            <a:r>
              <a:rPr lang="en-US" dirty="0">
                <a:solidFill>
                  <a:srgbClr val="000000"/>
                </a:solidFill>
                <a:latin typeface="Georgia"/>
              </a:rPr>
              <a:t> (2006) Cert. denied</a:t>
            </a:r>
          </a:p>
          <a:p>
            <a:pPr lvl="2" indent="-274320">
              <a:spcBef>
                <a:spcPts val="0"/>
              </a:spcBef>
              <a:spcAft>
                <a:spcPts val="800"/>
              </a:spcAft>
            </a:pPr>
            <a:r>
              <a:rPr lang="en-US" dirty="0">
                <a:solidFill>
                  <a:srgbClr val="000000"/>
                </a:solidFill>
                <a:latin typeface="Georgia"/>
              </a:rPr>
              <a:t>MBNA’s solicitation of in-state credit card customers by itself created substantial economic nexus even in the absence of in-state secured property, collection activity etc.</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166</a:t>
            </a:fld>
            <a:endParaRPr lang="en-GB" dirty="0"/>
          </a:p>
        </p:txBody>
      </p:sp>
    </p:spTree>
    <p:extLst>
      <p:ext uri="{BB962C8B-B14F-4D97-AF65-F5344CB8AC3E}">
        <p14:creationId xmlns:p14="http://schemas.microsoft.com/office/powerpoint/2010/main" val="171711542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600200"/>
            <a:ext cx="8077200" cy="4419600"/>
          </a:xfrm>
        </p:spPr>
        <p:txBody>
          <a:bodyPr/>
          <a:lstStyle/>
          <a:p>
            <a:pPr lvl="1" indent="-274320">
              <a:spcBef>
                <a:spcPts val="0"/>
              </a:spcBef>
              <a:spcAft>
                <a:spcPts val="800"/>
              </a:spcAft>
            </a:pPr>
            <a:r>
              <a:rPr lang="en-US" i="1" dirty="0"/>
              <a:t>Capital One Financial v. Hamer</a:t>
            </a:r>
            <a:r>
              <a:rPr lang="en-US" dirty="0"/>
              <a:t>, 2012-TX-0001/02, May 12, </a:t>
            </a:r>
            <a:r>
              <a:rPr lang="en-US" dirty="0" smtClean="0"/>
              <a:t>2015</a:t>
            </a:r>
            <a:endParaRPr lang="en-US" dirty="0">
              <a:solidFill>
                <a:srgbClr val="000000"/>
              </a:solidFill>
              <a:latin typeface="Georgia"/>
            </a:endParaRPr>
          </a:p>
          <a:p>
            <a:pPr lvl="2" indent="-274320">
              <a:spcBef>
                <a:spcPts val="0"/>
              </a:spcBef>
              <a:spcAft>
                <a:spcPts val="800"/>
              </a:spcAft>
            </a:pPr>
            <a:r>
              <a:rPr lang="en-US" dirty="0"/>
              <a:t>The Illinois Circuit Court ruled on summary judgment that the proper test for income tax substantial nexus is whether a ‘significant economic presence’ exists in the state. The test, adopted in West Virginia Tax Commissioner v. MBNA , incorporates a ‘purposeful direction’ inquiry similar to a Due Process Clause analysis, coupled with an examination of "the frequency, quantity, and systematic nature of a taxpayer's economic contacts with a </a:t>
            </a:r>
            <a:r>
              <a:rPr lang="en-US" dirty="0" smtClean="0"/>
              <a:t>state. </a:t>
            </a:r>
            <a:endParaRPr lang="en-US" dirty="0">
              <a:solidFill>
                <a:srgbClr val="000000"/>
              </a:solidFill>
              <a:latin typeface="Georgia"/>
            </a:endParaRPr>
          </a:p>
          <a:p>
            <a:pPr lvl="2" indent="-274320">
              <a:spcBef>
                <a:spcPts val="0"/>
              </a:spcBef>
              <a:spcAft>
                <a:spcPts val="800"/>
              </a:spcAft>
            </a:pPr>
            <a:r>
              <a:rPr lang="en-US" dirty="0"/>
              <a:t>The court found the taxpayer had a significant economic presence in Illinois because </a:t>
            </a:r>
            <a:r>
              <a:rPr lang="en-US" dirty="0" smtClean="0"/>
              <a:t>it</a:t>
            </a:r>
            <a:r>
              <a:rPr lang="en-US" dirty="0" smtClean="0">
                <a:solidFill>
                  <a:srgbClr val="000000"/>
                </a:solidFill>
                <a:latin typeface="Georgia"/>
              </a:rPr>
              <a:t>:</a:t>
            </a:r>
          </a:p>
          <a:p>
            <a:pPr lvl="3" indent="-274320">
              <a:spcBef>
                <a:spcPts val="0"/>
              </a:spcBef>
              <a:spcAft>
                <a:spcPts val="800"/>
              </a:spcAft>
            </a:pPr>
            <a:r>
              <a:rPr lang="en-US" dirty="0"/>
              <a:t>collected millions of dollars in fees and interest from Illinois </a:t>
            </a:r>
            <a:r>
              <a:rPr lang="en-US" dirty="0" smtClean="0"/>
              <a:t>residents</a:t>
            </a:r>
          </a:p>
          <a:p>
            <a:pPr lvl="3" indent="-274320">
              <a:spcBef>
                <a:spcPts val="0"/>
              </a:spcBef>
              <a:spcAft>
                <a:spcPts val="800"/>
              </a:spcAft>
            </a:pPr>
            <a:r>
              <a:rPr lang="en-US" dirty="0"/>
              <a:t>systematically and continuously solicited Illinois customers to apply for </a:t>
            </a:r>
            <a:r>
              <a:rPr lang="en-US" dirty="0" smtClean="0"/>
              <a:t>credit</a:t>
            </a:r>
          </a:p>
          <a:p>
            <a:pPr lvl="3" indent="-274320">
              <a:spcBef>
                <a:spcPts val="0"/>
              </a:spcBef>
              <a:spcAft>
                <a:spcPts val="800"/>
              </a:spcAft>
            </a:pPr>
            <a:r>
              <a:rPr lang="en-US" dirty="0"/>
              <a:t>used the Illinois courts to recover </a:t>
            </a:r>
            <a:r>
              <a:rPr lang="en-US" dirty="0" smtClean="0"/>
              <a:t>debts</a:t>
            </a:r>
          </a:p>
          <a:p>
            <a:pPr lvl="3" indent="-274320">
              <a:spcBef>
                <a:spcPts val="0"/>
              </a:spcBef>
              <a:spcAft>
                <a:spcPts val="800"/>
              </a:spcAft>
            </a:pPr>
            <a:r>
              <a:rPr lang="en-US" dirty="0"/>
              <a:t>filed and enforced judgment liens in the </a:t>
            </a:r>
            <a:r>
              <a:rPr lang="en-US" dirty="0" smtClean="0"/>
              <a:t>state.</a:t>
            </a:r>
            <a:endParaRPr lang="en-US" dirty="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167</a:t>
            </a:fld>
            <a:endParaRPr lang="en-GB" dirty="0"/>
          </a:p>
        </p:txBody>
      </p:sp>
    </p:spTree>
    <p:extLst>
      <p:ext uri="{BB962C8B-B14F-4D97-AF65-F5344CB8AC3E}">
        <p14:creationId xmlns:p14="http://schemas.microsoft.com/office/powerpoint/2010/main" val="172640195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indent="-274320">
              <a:spcBef>
                <a:spcPts val="0"/>
              </a:spcBef>
              <a:spcAft>
                <a:spcPts val="800"/>
              </a:spcAft>
            </a:pPr>
            <a:r>
              <a:rPr lang="en-US" dirty="0" smtClean="0">
                <a:solidFill>
                  <a:srgbClr val="000000"/>
                </a:solidFill>
                <a:latin typeface="Georgia"/>
              </a:rPr>
              <a:t>More </a:t>
            </a:r>
            <a:r>
              <a:rPr lang="en-US" dirty="0">
                <a:solidFill>
                  <a:srgbClr val="000000"/>
                </a:solidFill>
                <a:latin typeface="Georgia"/>
              </a:rPr>
              <a:t>recently several states have applied economic nexus concepts to financial institutions dealing with third parties</a:t>
            </a:r>
            <a:r>
              <a:rPr lang="en-US" dirty="0" smtClean="0">
                <a:solidFill>
                  <a:srgbClr val="000000"/>
                </a:solidFill>
                <a:latin typeface="Georgia"/>
              </a:rPr>
              <a:t>.</a:t>
            </a:r>
          </a:p>
          <a:p>
            <a:pPr lvl="2" indent="-274320">
              <a:spcBef>
                <a:spcPts val="0"/>
              </a:spcBef>
              <a:spcAft>
                <a:spcPts val="800"/>
              </a:spcAft>
            </a:pPr>
            <a:r>
              <a:rPr lang="en-US" i="1" dirty="0">
                <a:solidFill>
                  <a:srgbClr val="000000"/>
                </a:solidFill>
                <a:latin typeface="Georgia"/>
              </a:rPr>
              <a:t>Capital One Bank</a:t>
            </a:r>
            <a:r>
              <a:rPr lang="en-US" dirty="0">
                <a:solidFill>
                  <a:srgbClr val="000000"/>
                </a:solidFill>
                <a:latin typeface="Georgia"/>
              </a:rPr>
              <a:t>, MA </a:t>
            </a:r>
            <a:r>
              <a:rPr lang="en-US" dirty="0" err="1">
                <a:solidFill>
                  <a:srgbClr val="000000"/>
                </a:solidFill>
                <a:latin typeface="Georgia"/>
              </a:rPr>
              <a:t>Sct</a:t>
            </a:r>
            <a:r>
              <a:rPr lang="en-US" dirty="0">
                <a:solidFill>
                  <a:srgbClr val="000000"/>
                </a:solidFill>
                <a:latin typeface="Georgia"/>
              </a:rPr>
              <a:t> (2009) similar holding</a:t>
            </a:r>
          </a:p>
          <a:p>
            <a:pPr lvl="2" indent="-274320">
              <a:spcBef>
                <a:spcPts val="0"/>
              </a:spcBef>
              <a:spcAft>
                <a:spcPts val="800"/>
              </a:spcAft>
            </a:pPr>
            <a:r>
              <a:rPr lang="en-US" i="1" dirty="0">
                <a:solidFill>
                  <a:srgbClr val="000000"/>
                </a:solidFill>
                <a:latin typeface="Georgia"/>
              </a:rPr>
              <a:t>But see J. C. Penney</a:t>
            </a:r>
            <a:r>
              <a:rPr lang="en-US" dirty="0">
                <a:solidFill>
                  <a:srgbClr val="000000"/>
                </a:solidFill>
                <a:latin typeface="Georgia"/>
              </a:rPr>
              <a:t>, TN Ct. Appeal 1999, out of state credit card affiliate did not have nexus despite presence of in-state retail stores operated by an affiliate</a:t>
            </a:r>
          </a:p>
          <a:p>
            <a:pPr lvl="1" indent="-274320">
              <a:spcBef>
                <a:spcPts val="0"/>
              </a:spcBef>
              <a:spcAft>
                <a:spcPts val="800"/>
              </a:spcAft>
            </a:pPr>
            <a:r>
              <a:rPr lang="en-US" dirty="0">
                <a:solidFill>
                  <a:srgbClr val="000000"/>
                </a:solidFill>
                <a:latin typeface="Georgia"/>
              </a:rPr>
              <a:t>The US Supreme Court’s refusal to grant cert. in a number of the above </a:t>
            </a:r>
            <a:r>
              <a:rPr lang="en-US" dirty="0" smtClean="0">
                <a:solidFill>
                  <a:srgbClr val="000000"/>
                </a:solidFill>
                <a:latin typeface="Georgia"/>
              </a:rPr>
              <a:t>cases has </a:t>
            </a:r>
            <a:r>
              <a:rPr lang="en-US" dirty="0">
                <a:solidFill>
                  <a:srgbClr val="000000"/>
                </a:solidFill>
                <a:latin typeface="Georgia"/>
              </a:rPr>
              <a:t>emboldened state assertion of economic nexus and has served as an invitation to Congress to enact a clear physical presence nexus standard</a:t>
            </a:r>
            <a:r>
              <a:rPr lang="en-US" dirty="0" smtClean="0">
                <a:solidFill>
                  <a:srgbClr val="000000"/>
                </a:solidFill>
                <a:latin typeface="Georgia"/>
              </a:rPr>
              <a:t>.</a:t>
            </a:r>
            <a:endParaRPr lang="en-US" dirty="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168</a:t>
            </a:fld>
            <a:endParaRPr lang="en-GB" dirty="0"/>
          </a:p>
        </p:txBody>
      </p:sp>
    </p:spTree>
    <p:extLst>
      <p:ext uri="{BB962C8B-B14F-4D97-AF65-F5344CB8AC3E}">
        <p14:creationId xmlns:p14="http://schemas.microsoft.com/office/powerpoint/2010/main" val="119892952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spcAft>
                <a:spcPts val="600"/>
              </a:spcAft>
              <a:buNone/>
            </a:pPr>
            <a:r>
              <a:rPr lang="en-US" b="1" dirty="0">
                <a:solidFill>
                  <a:srgbClr val="000000"/>
                </a:solidFill>
                <a:latin typeface="Georgia"/>
              </a:rPr>
              <a:t>California - Economic Nexus </a:t>
            </a:r>
          </a:p>
          <a:p>
            <a:pPr marL="0" lvl="1" indent="0">
              <a:spcBef>
                <a:spcPts val="0"/>
              </a:spcBef>
              <a:spcAft>
                <a:spcPts val="600"/>
              </a:spcAft>
              <a:buNone/>
            </a:pPr>
            <a:r>
              <a:rPr lang="en-US" dirty="0">
                <a:solidFill>
                  <a:srgbClr val="000000"/>
                </a:solidFill>
                <a:latin typeface="Georgia"/>
              </a:rPr>
              <a:t>Chief Counsel Ruling 2012-03, 8/28/12</a:t>
            </a:r>
          </a:p>
          <a:p>
            <a:pPr lvl="1">
              <a:spcBef>
                <a:spcPts val="0"/>
              </a:spcBef>
              <a:spcAft>
                <a:spcPts val="600"/>
              </a:spcAft>
            </a:pPr>
            <a:r>
              <a:rPr lang="en-US" dirty="0" smtClean="0">
                <a:solidFill>
                  <a:srgbClr val="000000"/>
                </a:solidFill>
                <a:latin typeface="Georgia"/>
              </a:rPr>
              <a:t>Based </a:t>
            </a:r>
            <a:r>
              <a:rPr lang="en-US" dirty="0">
                <a:solidFill>
                  <a:srgbClr val="000000"/>
                </a:solidFill>
                <a:latin typeface="Georgia"/>
              </a:rPr>
              <a:t>on California’s interpretation of “substantial nexus,” which is established by more than $500,000 of sales (i.e., economic nexus).</a:t>
            </a:r>
          </a:p>
          <a:p>
            <a:pPr lvl="1">
              <a:spcBef>
                <a:spcPts val="0"/>
              </a:spcBef>
              <a:spcAft>
                <a:spcPts val="600"/>
              </a:spcAft>
            </a:pPr>
            <a:r>
              <a:rPr lang="en-US" dirty="0" smtClean="0">
                <a:solidFill>
                  <a:srgbClr val="000000"/>
                </a:solidFill>
                <a:latin typeface="Georgia"/>
              </a:rPr>
              <a:t>P.L</a:t>
            </a:r>
            <a:r>
              <a:rPr lang="en-US" dirty="0">
                <a:solidFill>
                  <a:srgbClr val="000000"/>
                </a:solidFill>
                <a:latin typeface="Georgia"/>
              </a:rPr>
              <a:t>. 86-272 does not apply to foreign jurisdictions.</a:t>
            </a:r>
          </a:p>
          <a:p>
            <a:pPr lvl="1">
              <a:spcBef>
                <a:spcPts val="0"/>
              </a:spcBef>
              <a:spcAft>
                <a:spcPts val="600"/>
              </a:spcAft>
            </a:pPr>
            <a:r>
              <a:rPr lang="en-US" dirty="0" smtClean="0">
                <a:solidFill>
                  <a:srgbClr val="000000"/>
                </a:solidFill>
                <a:latin typeface="Georgia"/>
              </a:rPr>
              <a:t>The </a:t>
            </a:r>
            <a:r>
              <a:rPr lang="en-US" dirty="0">
                <a:solidFill>
                  <a:srgbClr val="000000"/>
                </a:solidFill>
                <a:latin typeface="Georgia"/>
              </a:rPr>
              <a:t>Franchise Tax Board found that a taxpayer does not have to throw back tangible personal property sales where it has more than $500,000 of sales in a foreign jurisdiction. </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169</a:t>
            </a:fld>
            <a:endParaRPr lang="en-GB" dirty="0"/>
          </a:p>
        </p:txBody>
      </p:sp>
    </p:spTree>
    <p:extLst>
      <p:ext uri="{BB962C8B-B14F-4D97-AF65-F5344CB8AC3E}">
        <p14:creationId xmlns:p14="http://schemas.microsoft.com/office/powerpoint/2010/main" val="3934098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482137" y="605118"/>
            <a:ext cx="8179724" cy="5922085"/>
            <a:chOff x="530352" y="685800"/>
            <a:chExt cx="8997696" cy="6711696"/>
          </a:xfrm>
        </p:grpSpPr>
        <p:sp>
          <p:nvSpPr>
            <p:cNvPr id="14"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endParaRPr>
            </a:p>
          </p:txBody>
        </p:sp>
        <p:grpSp>
          <p:nvGrpSpPr>
            <p:cNvPr id="3" name="Group 600" hidden="1"/>
            <p:cNvGrpSpPr/>
            <p:nvPr/>
          </p:nvGrpSpPr>
          <p:grpSpPr>
            <a:xfrm>
              <a:off x="530352" y="6016752"/>
              <a:ext cx="8997696" cy="609600"/>
              <a:chOff x="530352" y="6016752"/>
              <a:chExt cx="8997696" cy="609600"/>
            </a:xfrm>
          </p:grpSpPr>
          <p:sp>
            <p:nvSpPr>
              <p:cNvPr id="53"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4"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9"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60"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61"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4" name="Group 500" hidden="1"/>
            <p:cNvGrpSpPr/>
            <p:nvPr/>
          </p:nvGrpSpPr>
          <p:grpSpPr>
            <a:xfrm>
              <a:off x="530352" y="5257800"/>
              <a:ext cx="8997696" cy="609600"/>
              <a:chOff x="530352" y="5257800"/>
              <a:chExt cx="8997696" cy="609600"/>
            </a:xfrm>
          </p:grpSpPr>
          <p:sp>
            <p:nvSpPr>
              <p:cNvPr id="47"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0"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1"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2"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5" name="Group 400" hidden="1"/>
            <p:cNvGrpSpPr/>
            <p:nvPr/>
          </p:nvGrpSpPr>
          <p:grpSpPr>
            <a:xfrm>
              <a:off x="530352" y="4498848"/>
              <a:ext cx="8997696" cy="609600"/>
              <a:chOff x="530352" y="4498848"/>
              <a:chExt cx="8997696" cy="609600"/>
            </a:xfrm>
          </p:grpSpPr>
          <p:sp>
            <p:nvSpPr>
              <p:cNvPr id="41"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4"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6" name="Group 300" hidden="1"/>
            <p:cNvGrpSpPr/>
            <p:nvPr/>
          </p:nvGrpSpPr>
          <p:grpSpPr>
            <a:xfrm>
              <a:off x="530352" y="3730752"/>
              <a:ext cx="8997696" cy="609600"/>
              <a:chOff x="530352" y="3730752"/>
              <a:chExt cx="8997696" cy="609600"/>
            </a:xfrm>
          </p:grpSpPr>
          <p:sp>
            <p:nvSpPr>
              <p:cNvPr id="35"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8"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p:nvGrpSpPr>
          <p:grpSpPr>
            <a:xfrm>
              <a:off x="530352" y="2971800"/>
              <a:ext cx="8997696" cy="609600"/>
              <a:chOff x="530352" y="2971800"/>
              <a:chExt cx="8997696" cy="609600"/>
            </a:xfrm>
          </p:grpSpPr>
          <p:sp>
            <p:nvSpPr>
              <p:cNvPr id="29"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2"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p:nvGrpSpPr>
          <p:grpSpPr>
            <a:xfrm>
              <a:off x="530352" y="2212848"/>
              <a:ext cx="8997696" cy="609600"/>
              <a:chOff x="530352" y="2212848"/>
              <a:chExt cx="8997696" cy="609600"/>
            </a:xfrm>
          </p:grpSpPr>
          <p:sp>
            <p:nvSpPr>
              <p:cNvPr id="23"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6"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grpSp>
        <p:nvGrpSpPr>
          <p:cNvPr id="20" name="Group 19"/>
          <p:cNvGrpSpPr/>
          <p:nvPr/>
        </p:nvGrpSpPr>
        <p:grpSpPr>
          <a:xfrm>
            <a:off x="537468" y="1210235"/>
            <a:ext cx="8046720" cy="245729"/>
            <a:chOff x="484303" y="1210235"/>
            <a:chExt cx="8171411" cy="245729"/>
          </a:xfrm>
        </p:grpSpPr>
        <p:sp>
          <p:nvSpPr>
            <p:cNvPr id="57" name="Textbox"/>
            <p:cNvSpPr txBox="1"/>
            <p:nvPr>
              <p:custDataLst>
                <p:tags r:id="rId3"/>
              </p:custDataLst>
            </p:nvPr>
          </p:nvSpPr>
          <p:spPr>
            <a:xfrm>
              <a:off x="484303" y="1262048"/>
              <a:ext cx="540212" cy="169277"/>
            </a:xfrm>
            <a:prstGeom prst="rect">
              <a:avLst/>
            </a:prstGeom>
            <a:noFill/>
          </p:spPr>
          <p:txBody>
            <a:bodyPr wrap="none" lIns="0" tIns="0" rIns="0" bIns="0" rtlCol="0">
              <a:spAutoFit/>
            </a:bodyPr>
            <a:lstStyle/>
            <a:p>
              <a:r>
                <a:rPr lang="en-US" sz="1100" b="1" dirty="0">
                  <a:solidFill>
                    <a:schemeClr val="tx2"/>
                  </a:solidFill>
                  <a:latin typeface="Georgia" pitchFamily="18" charset="0"/>
                </a:rPr>
                <a:t>Section</a:t>
              </a:r>
            </a:p>
          </p:txBody>
        </p:sp>
        <p:sp>
          <p:nvSpPr>
            <p:cNvPr id="58" name="Textbox"/>
            <p:cNvSpPr txBox="1"/>
            <p:nvPr>
              <p:custDataLst>
                <p:tags r:id="rId4"/>
              </p:custDataLst>
            </p:nvPr>
          </p:nvSpPr>
          <p:spPr>
            <a:xfrm>
              <a:off x="1423401" y="1262048"/>
              <a:ext cx="681277" cy="169277"/>
            </a:xfrm>
            <a:prstGeom prst="rect">
              <a:avLst/>
            </a:prstGeom>
            <a:noFill/>
          </p:spPr>
          <p:txBody>
            <a:bodyPr wrap="none" lIns="0" tIns="0" rIns="0" bIns="0" rtlCol="0">
              <a:spAutoFit/>
            </a:bodyPr>
            <a:lstStyle/>
            <a:p>
              <a:r>
                <a:rPr lang="en-US" sz="1100" b="1" dirty="0">
                  <a:solidFill>
                    <a:schemeClr val="tx2"/>
                  </a:solidFill>
                  <a:latin typeface="Georgia" pitchFamily="18" charset="0"/>
                </a:rPr>
                <a:t>Overview</a:t>
              </a:r>
            </a:p>
          </p:txBody>
        </p:sp>
        <p:grpSp>
          <p:nvGrpSpPr>
            <p:cNvPr id="19" name="Group 18"/>
            <p:cNvGrpSpPr/>
            <p:nvPr/>
          </p:nvGrpSpPr>
          <p:grpSpPr>
            <a:xfrm>
              <a:off x="484303" y="1210235"/>
              <a:ext cx="8171411" cy="245729"/>
              <a:chOff x="484303" y="1210235"/>
              <a:chExt cx="8171411" cy="245729"/>
            </a:xfrm>
          </p:grpSpPr>
          <p:cxnSp>
            <p:nvCxnSpPr>
              <p:cNvPr id="8" name="Straight Connector 7"/>
              <p:cNvCxnSpPr/>
              <p:nvPr/>
            </p:nvCxnSpPr>
            <p:spPr>
              <a:xfrm>
                <a:off x="484303" y="1210235"/>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03" y="1455964"/>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63" name="Title 62"/>
          <p:cNvSpPr>
            <a:spLocks noGrp="1"/>
          </p:cNvSpPr>
          <p:nvPr>
            <p:ph type="title"/>
          </p:nvPr>
        </p:nvSpPr>
        <p:spPr/>
        <p:txBody>
          <a:bodyPr/>
          <a:lstStyle/>
          <a:p>
            <a:r>
              <a:rPr lang="en-IN" dirty="0"/>
              <a:t>Table of Contents</a:t>
            </a:r>
          </a:p>
        </p:txBody>
      </p:sp>
      <p:sp>
        <p:nvSpPr>
          <p:cNvPr id="7" name="Date Placeholder 6"/>
          <p:cNvSpPr>
            <a:spLocks noGrp="1"/>
          </p:cNvSpPr>
          <p:nvPr>
            <p:ph type="dt" sz="half" idx="16"/>
          </p:nvPr>
        </p:nvSpPr>
        <p:spPr/>
        <p:txBody>
          <a:bodyPr/>
          <a:lstStyle/>
          <a:p>
            <a:r>
              <a:rPr lang="en-US" smtClean="0"/>
              <a:t>June 13, 2017</a:t>
            </a:r>
            <a:endParaRPr lang="en-GB" dirty="0"/>
          </a:p>
        </p:txBody>
      </p:sp>
      <p:sp>
        <p:nvSpPr>
          <p:cNvPr id="17" name="Footer Placeholder 16"/>
          <p:cNvSpPr>
            <a:spLocks noGrp="1"/>
          </p:cNvSpPr>
          <p:nvPr>
            <p:ph type="ftr" sz="quarter" idx="17"/>
          </p:nvPr>
        </p:nvSpPr>
        <p:spPr/>
        <p:txBody>
          <a:bodyPr/>
          <a:lstStyle/>
          <a:p>
            <a:r>
              <a:rPr lang="en-GB" smtClean="0"/>
              <a:t>UC Davis Summer Tax Institute</a:t>
            </a:r>
            <a:endParaRPr lang="en-GB" dirty="0"/>
          </a:p>
        </p:txBody>
      </p:sp>
      <p:sp>
        <p:nvSpPr>
          <p:cNvPr id="18" name="Slide Number Placeholder 17"/>
          <p:cNvSpPr>
            <a:spLocks noGrp="1"/>
          </p:cNvSpPr>
          <p:nvPr>
            <p:ph type="sldNum" sz="quarter" idx="18"/>
          </p:nvPr>
        </p:nvSpPr>
        <p:spPr/>
        <p:txBody>
          <a:bodyPr/>
          <a:lstStyle/>
          <a:p>
            <a:fld id="{6B22BB8E-5BF0-42CE-A011-AD609F148EE5}" type="slidenum">
              <a:rPr lang="en-GB" smtClean="0"/>
              <a:pPr/>
              <a:t>17</a:t>
            </a:fld>
            <a:endParaRPr lang="en-GB" dirty="0"/>
          </a:p>
        </p:txBody>
      </p:sp>
      <p:sp>
        <p:nvSpPr>
          <p:cNvPr id="65" name="Content Placeholder 9"/>
          <p:cNvSpPr>
            <a:spLocks noGrp="1"/>
          </p:cNvSpPr>
          <p:nvPr>
            <p:ph sz="quarter" idx="15"/>
          </p:nvPr>
        </p:nvSpPr>
        <p:spPr>
          <a:xfrm>
            <a:off x="533400" y="1752600"/>
            <a:ext cx="8077200" cy="4572000"/>
          </a:xfrm>
        </p:spPr>
        <p:txBody>
          <a:bodyPr/>
          <a:lstStyle/>
          <a:p>
            <a:pPr marL="914400" indent="-914400">
              <a:buFont typeface="+mj-lt"/>
              <a:buAutoNum type="arabicPeriod" startAt="2"/>
            </a:pPr>
            <a:r>
              <a:rPr lang="en-US" sz="1800" dirty="0" smtClean="0"/>
              <a:t>Constitutional </a:t>
            </a:r>
            <a:r>
              <a:rPr lang="en-US" sz="1800" dirty="0"/>
              <a:t>Limitations</a:t>
            </a:r>
          </a:p>
          <a:p>
            <a:pPr marL="1493838" lvl="3" indent="-571500">
              <a:buFont typeface="+mj-lt"/>
              <a:buAutoNum type="alphaUcPeriod"/>
            </a:pPr>
            <a:r>
              <a:rPr lang="en-US" sz="1800" dirty="0" smtClean="0"/>
              <a:t>Overview/Introduction</a:t>
            </a:r>
          </a:p>
          <a:p>
            <a:pPr marL="1493838" lvl="3" indent="-571500">
              <a:buFont typeface="+mj-lt"/>
              <a:buAutoNum type="alphaUcPeriod"/>
            </a:pPr>
            <a:r>
              <a:rPr lang="en-US" sz="1800" dirty="0" smtClean="0"/>
              <a:t>Due Process Clause</a:t>
            </a:r>
          </a:p>
          <a:p>
            <a:pPr marL="1493838" lvl="3" indent="-571500">
              <a:buFont typeface="+mj-lt"/>
              <a:buAutoNum type="alphaUcPeriod"/>
            </a:pPr>
            <a:r>
              <a:rPr lang="en-US" sz="1800" dirty="0" smtClean="0"/>
              <a:t>Commerce Clause</a:t>
            </a:r>
          </a:p>
          <a:p>
            <a:pPr marL="1493838" lvl="3" indent="-571500">
              <a:buFont typeface="+mj-lt"/>
              <a:buAutoNum type="alphaUcPeriod"/>
            </a:pPr>
            <a:r>
              <a:rPr lang="en-US" sz="1800" dirty="0" smtClean="0"/>
              <a:t>Equal Protection</a:t>
            </a:r>
            <a:endParaRPr lang="en-US" sz="1800" dirty="0"/>
          </a:p>
          <a:p>
            <a:pPr marL="671513" indent="-571500">
              <a:buFont typeface="+mj-lt"/>
              <a:buAutoNum type="arabicPeriod" startAt="2"/>
            </a:pPr>
            <a:endParaRPr lang="en-US" sz="1800" dirty="0"/>
          </a:p>
        </p:txBody>
      </p:sp>
    </p:spTree>
    <p:custDataLst>
      <p:tags r:id="rId1"/>
    </p:custDataLst>
    <p:extLst>
      <p:ext uri="{BB962C8B-B14F-4D97-AF65-F5344CB8AC3E}">
        <p14:creationId xmlns:p14="http://schemas.microsoft.com/office/powerpoint/2010/main" val="124652100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spcAft>
                <a:spcPts val="600"/>
              </a:spcAft>
              <a:buNone/>
            </a:pPr>
            <a:r>
              <a:rPr lang="en-US" b="1" dirty="0">
                <a:solidFill>
                  <a:srgbClr val="000000"/>
                </a:solidFill>
                <a:latin typeface="Georgia"/>
              </a:rPr>
              <a:t>California - Economic Nexus </a:t>
            </a:r>
          </a:p>
          <a:p>
            <a:r>
              <a:rPr lang="en-US" i="1" dirty="0"/>
              <a:t>Appeal of Craigslist, Inc.</a:t>
            </a:r>
            <a:r>
              <a:rPr lang="en-US" dirty="0"/>
              <a:t>, California State Board of Equalization, Nos. 725838, 843070, March 29, 2016</a:t>
            </a:r>
          </a:p>
          <a:p>
            <a:pPr lvl="1"/>
            <a:r>
              <a:rPr lang="en-US" dirty="0"/>
              <a:t>In a Summary Decision, the California Board of Equalization (BOE) ruled that sales attributable to certain states were properly excluded from a taxpayer’s sales factor, because the taxpayer was not taxable in those states.</a:t>
            </a:r>
          </a:p>
          <a:p>
            <a:pPr lvl="1"/>
            <a:r>
              <a:rPr lang="en-US" dirty="0"/>
              <a:t>On appeal, the taxpayer pointed to amendments made to CRTC section 23101(b) providing that a business is "doing business" in California if it has more than $500,000 in California sales. </a:t>
            </a:r>
            <a:r>
              <a:rPr lang="en-US" dirty="0" smtClean="0"/>
              <a:t>These </a:t>
            </a:r>
            <a:r>
              <a:rPr lang="en-US" dirty="0"/>
              <a:t>amendments are effective for tax years beginning after 2010. </a:t>
            </a:r>
            <a:r>
              <a:rPr lang="en-US" dirty="0" smtClean="0"/>
              <a:t>The </a:t>
            </a:r>
            <a:r>
              <a:rPr lang="en-US" dirty="0"/>
              <a:t>taxpayer argued that an economic presence standard should be applied retroactively to the 2007 tax year in determining whether it was taxable in the states at issue for purposes of the </a:t>
            </a:r>
            <a:r>
              <a:rPr lang="en-US" dirty="0" err="1"/>
              <a:t>throwout</a:t>
            </a:r>
            <a:r>
              <a:rPr lang="en-US" dirty="0"/>
              <a:t> rule required by the FTB. </a:t>
            </a:r>
            <a:r>
              <a:rPr lang="en-US" dirty="0" smtClean="0"/>
              <a:t>The </a:t>
            </a:r>
            <a:r>
              <a:rPr lang="en-US" dirty="0"/>
              <a:t>BOE rejected the taxpayer’s argument and declined to require the FTB to retroactively apply an economic presence standard</a:t>
            </a:r>
            <a:r>
              <a:rPr lang="en-US" dirty="0" smtClean="0">
                <a:solidFill>
                  <a:srgbClr val="000000"/>
                </a:solidFill>
                <a:latin typeface="Georgia"/>
              </a:rPr>
              <a:t>. </a:t>
            </a:r>
            <a:endParaRPr lang="en-US" dirty="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170</a:t>
            </a:fld>
            <a:endParaRPr lang="en-GB" dirty="0"/>
          </a:p>
        </p:txBody>
      </p:sp>
    </p:spTree>
    <p:extLst>
      <p:ext uri="{BB962C8B-B14F-4D97-AF65-F5344CB8AC3E}">
        <p14:creationId xmlns:p14="http://schemas.microsoft.com/office/powerpoint/2010/main" val="151337307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spcAft>
                <a:spcPts val="600"/>
              </a:spcAft>
              <a:buNone/>
            </a:pPr>
            <a:r>
              <a:rPr lang="en-US" b="1" dirty="0">
                <a:solidFill>
                  <a:srgbClr val="000000"/>
                </a:solidFill>
                <a:latin typeface="Georgia"/>
              </a:rPr>
              <a:t>California - Economic Nexus </a:t>
            </a:r>
          </a:p>
          <a:p>
            <a:r>
              <a:rPr lang="en-US" i="1" dirty="0"/>
              <a:t>Appeal of Craigslist, Inc.</a:t>
            </a:r>
            <a:r>
              <a:rPr lang="en-US" dirty="0"/>
              <a:t>, California State Board of Equalization, Nos. 725838, 843070, March 29, </a:t>
            </a:r>
            <a:r>
              <a:rPr lang="en-US" dirty="0" smtClean="0"/>
              <a:t>2016 (continued)</a:t>
            </a:r>
            <a:endParaRPr lang="en-US" dirty="0"/>
          </a:p>
          <a:p>
            <a:pPr lvl="1"/>
            <a:r>
              <a:rPr lang="en-US" dirty="0" smtClean="0"/>
              <a:t>The BOE agreed with the FTB and precluded the “change in law” effective in 2011 to apply to earlier years, explaining:</a:t>
            </a:r>
          </a:p>
          <a:p>
            <a:pPr lvl="2"/>
            <a:r>
              <a:rPr lang="en-US" dirty="0" smtClean="0"/>
              <a:t>“</a:t>
            </a:r>
            <a:r>
              <a:rPr lang="en-US" dirty="0"/>
              <a:t>in light of the reliance interests at stake, the need for caution in the </a:t>
            </a:r>
            <a:r>
              <a:rPr lang="en-US" dirty="0" smtClean="0"/>
              <a:t>consideration </a:t>
            </a:r>
            <a:r>
              <a:rPr lang="en-US" dirty="0"/>
              <a:t>of constitutional issues, and to ensure the consistent application of the law,” </a:t>
            </a:r>
            <a:r>
              <a:rPr lang="en-US" dirty="0" smtClean="0"/>
              <a:t>it is inappropriate “to </a:t>
            </a:r>
            <a:r>
              <a:rPr lang="en-US" dirty="0"/>
              <a:t>require that the FTB retroactively apply an economic presence </a:t>
            </a:r>
            <a:r>
              <a:rPr lang="en-US" dirty="0" smtClean="0"/>
              <a:t>standard”</a:t>
            </a:r>
            <a:endParaRPr lang="en-US"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171</a:t>
            </a:fld>
            <a:endParaRPr lang="en-GB" dirty="0"/>
          </a:p>
        </p:txBody>
      </p:sp>
    </p:spTree>
    <p:extLst>
      <p:ext uri="{BB962C8B-B14F-4D97-AF65-F5344CB8AC3E}">
        <p14:creationId xmlns:p14="http://schemas.microsoft.com/office/powerpoint/2010/main" val="358190813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spcAft>
                <a:spcPts val="600"/>
              </a:spcAft>
              <a:buNone/>
            </a:pPr>
            <a:r>
              <a:rPr lang="en-US" b="1" dirty="0">
                <a:solidFill>
                  <a:srgbClr val="000000"/>
                </a:solidFill>
                <a:latin typeface="Georgia"/>
              </a:rPr>
              <a:t>Connecticut - Economic Nexus </a:t>
            </a:r>
          </a:p>
          <a:p>
            <a:pPr lvl="1">
              <a:spcBef>
                <a:spcPts val="0"/>
              </a:spcBef>
              <a:spcAft>
                <a:spcPts val="600"/>
              </a:spcAft>
            </a:pPr>
            <a:r>
              <a:rPr lang="en-US" dirty="0">
                <a:solidFill>
                  <a:srgbClr val="000000"/>
                </a:solidFill>
                <a:latin typeface="Georgia"/>
              </a:rPr>
              <a:t>Information Publication 2010(29), 9/23/10</a:t>
            </a:r>
          </a:p>
          <a:p>
            <a:pPr lvl="2">
              <a:spcBef>
                <a:spcPts val="0"/>
              </a:spcBef>
              <a:spcAft>
                <a:spcPts val="600"/>
              </a:spcAft>
            </a:pPr>
            <a:r>
              <a:rPr lang="en-US" dirty="0">
                <a:solidFill>
                  <a:srgbClr val="000000"/>
                </a:solidFill>
                <a:latin typeface="Georgia"/>
              </a:rPr>
              <a:t>An out-of-state company, partnership, or S corporation will be deemed not to have economic nexus for a taxable year, if the frequency, quantity and systematic nature of its economic contacts with the state are such that its receipts from business activities in the state are less than $500,000 for the taxable year</a:t>
            </a:r>
          </a:p>
          <a:p>
            <a:pPr lvl="2">
              <a:spcBef>
                <a:spcPts val="0"/>
              </a:spcBef>
              <a:spcAft>
                <a:spcPts val="600"/>
              </a:spcAft>
            </a:pPr>
            <a:r>
              <a:rPr lang="en-US" dirty="0">
                <a:solidFill>
                  <a:srgbClr val="000000"/>
                </a:solidFill>
                <a:latin typeface="Georgia"/>
              </a:rPr>
              <a:t>Examples of “purposeful direction”: an out-of-state bank that engages in active solicitation and that had significant receipts; an out-of-state entity that provides online financial services and that generates significant receipts; and an out-of-state car loan company that generates substantial interest and other income attributable to Connecticut customers</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172</a:t>
            </a:fld>
            <a:endParaRPr lang="en-GB" dirty="0"/>
          </a:p>
        </p:txBody>
      </p:sp>
    </p:spTree>
    <p:extLst>
      <p:ext uri="{BB962C8B-B14F-4D97-AF65-F5344CB8AC3E}">
        <p14:creationId xmlns:p14="http://schemas.microsoft.com/office/powerpoint/2010/main" val="353771611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spcAft>
                <a:spcPts val="600"/>
              </a:spcAft>
              <a:buNone/>
            </a:pPr>
            <a:r>
              <a:rPr lang="en-US" b="1" dirty="0">
                <a:solidFill>
                  <a:srgbClr val="000000"/>
                </a:solidFill>
                <a:latin typeface="Georgia"/>
              </a:rPr>
              <a:t>Connecticut - Economic Nexus </a:t>
            </a:r>
          </a:p>
          <a:p>
            <a:pPr lvl="1">
              <a:spcBef>
                <a:spcPts val="0"/>
              </a:spcBef>
              <a:spcAft>
                <a:spcPts val="600"/>
              </a:spcAft>
            </a:pPr>
            <a:r>
              <a:rPr lang="en-US" dirty="0">
                <a:solidFill>
                  <a:srgbClr val="000000"/>
                </a:solidFill>
                <a:latin typeface="Georgia"/>
              </a:rPr>
              <a:t>Information Publication 2010(29), </a:t>
            </a:r>
            <a:r>
              <a:rPr lang="en-US" dirty="0" smtClean="0">
                <a:solidFill>
                  <a:srgbClr val="000000"/>
                </a:solidFill>
                <a:latin typeface="Georgia"/>
              </a:rPr>
              <a:t>9/23/10</a:t>
            </a:r>
            <a:endParaRPr lang="en-US" dirty="0">
              <a:solidFill>
                <a:srgbClr val="000000"/>
              </a:solidFill>
              <a:latin typeface="Georgia"/>
            </a:endParaRPr>
          </a:p>
          <a:p>
            <a:pPr lvl="2">
              <a:spcBef>
                <a:spcPts val="0"/>
              </a:spcBef>
              <a:spcAft>
                <a:spcPts val="600"/>
              </a:spcAft>
            </a:pPr>
            <a:r>
              <a:rPr lang="en-US" dirty="0">
                <a:solidFill>
                  <a:srgbClr val="000000"/>
                </a:solidFill>
                <a:latin typeface="Georgia"/>
              </a:rPr>
              <a:t>The in-state ownership and use of intangible property by an entity </a:t>
            </a:r>
            <a:r>
              <a:rPr lang="en-US" dirty="0" smtClean="0">
                <a:solidFill>
                  <a:srgbClr val="000000"/>
                </a:solidFill>
                <a:latin typeface="Georgia"/>
              </a:rPr>
              <a:t>in Connecticut </a:t>
            </a:r>
            <a:r>
              <a:rPr lang="en-US" dirty="0">
                <a:solidFill>
                  <a:srgbClr val="000000"/>
                </a:solidFill>
                <a:latin typeface="Georgia"/>
              </a:rPr>
              <a:t>would create economic nexus when: the tangible property generates gross receipts within the state; the activity through which the entity obtains such gross receipts from its intangible property is purposeful, and the entity’s presence within the state, as indicated by its intangible property and its activities with respect to that property, generate receipts of $500,000 or more in a tax year</a:t>
            </a:r>
          </a:p>
          <a:p>
            <a:pPr lvl="2">
              <a:spcBef>
                <a:spcPts val="0"/>
              </a:spcBef>
              <a:spcAft>
                <a:spcPts val="600"/>
              </a:spcAft>
            </a:pPr>
            <a:r>
              <a:rPr lang="en-US" dirty="0">
                <a:solidFill>
                  <a:srgbClr val="000000"/>
                </a:solidFill>
                <a:latin typeface="Georgia"/>
              </a:rPr>
              <a:t>The notice provides that income arising from passive investment activity will not be considered as the basis for finding that an entity has nexus in the state.</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173</a:t>
            </a:fld>
            <a:endParaRPr lang="en-GB" dirty="0"/>
          </a:p>
        </p:txBody>
      </p:sp>
    </p:spTree>
    <p:extLst>
      <p:ext uri="{BB962C8B-B14F-4D97-AF65-F5344CB8AC3E}">
        <p14:creationId xmlns:p14="http://schemas.microsoft.com/office/powerpoint/2010/main" val="212089113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spcAft>
                <a:spcPts val="600"/>
              </a:spcAft>
              <a:buNone/>
            </a:pPr>
            <a:r>
              <a:rPr lang="en-US" b="1" dirty="0">
                <a:solidFill>
                  <a:srgbClr val="000000"/>
                </a:solidFill>
                <a:latin typeface="Georgia"/>
              </a:rPr>
              <a:t>Iowa - Economic Nexus </a:t>
            </a:r>
          </a:p>
          <a:p>
            <a:pPr>
              <a:spcBef>
                <a:spcPts val="0"/>
              </a:spcBef>
              <a:spcAft>
                <a:spcPts val="600"/>
              </a:spcAft>
            </a:pPr>
            <a:r>
              <a:rPr lang="en-US" i="1" dirty="0">
                <a:solidFill>
                  <a:srgbClr val="000000"/>
                </a:solidFill>
                <a:latin typeface="Georgia"/>
              </a:rPr>
              <a:t>KFC Corporation, Appellant v. Iowa Department of Revenue</a:t>
            </a:r>
            <a:r>
              <a:rPr lang="en-US" dirty="0">
                <a:solidFill>
                  <a:srgbClr val="000000"/>
                </a:solidFill>
                <a:latin typeface="Georgia"/>
              </a:rPr>
              <a:t>, Iowa Supreme Court, No. 09-1032, 12/30/2010.</a:t>
            </a:r>
          </a:p>
          <a:p>
            <a:pPr lvl="1">
              <a:spcBef>
                <a:spcPts val="0"/>
              </a:spcBef>
              <a:spcAft>
                <a:spcPts val="600"/>
              </a:spcAft>
            </a:pPr>
            <a:r>
              <a:rPr lang="en-US" dirty="0">
                <a:solidFill>
                  <a:srgbClr val="000000"/>
                </a:solidFill>
                <a:latin typeface="Georgia"/>
              </a:rPr>
              <a:t>An out-of-state franchisor with no in-state property or payroll is subject to income tax because physical presence is not required in order to have sufficient nexus with the state and the income at issue is directly connected to the state.</a:t>
            </a:r>
          </a:p>
          <a:p>
            <a:pPr lvl="1">
              <a:spcBef>
                <a:spcPts val="0"/>
              </a:spcBef>
              <a:spcAft>
                <a:spcPts val="600"/>
              </a:spcAft>
            </a:pPr>
            <a:r>
              <a:rPr lang="en-US" dirty="0">
                <a:solidFill>
                  <a:srgbClr val="000000"/>
                </a:solidFill>
                <a:latin typeface="Georgia"/>
              </a:rPr>
              <a:t>The court concluded that the Commerce Clause “is not offended by the imposition of Iowa income tax on KFC’s royalties earned from the use of its intangibles within the State of Iowa because physical presence is not required to establish substantial nexus when a state imposes an income tax.”</a:t>
            </a:r>
          </a:p>
          <a:p>
            <a:pPr lvl="1">
              <a:spcBef>
                <a:spcPts val="0"/>
              </a:spcBef>
              <a:spcAft>
                <a:spcPts val="600"/>
              </a:spcAft>
            </a:pPr>
            <a:r>
              <a:rPr lang="en-US" dirty="0">
                <a:solidFill>
                  <a:srgbClr val="000000"/>
                </a:solidFill>
                <a:latin typeface="Georgia"/>
              </a:rPr>
              <a:t>The court stated that the U.S. Supreme Court “would likely find intangibles owned by KFC,” but utilized in Iowa, to “be regarded as having a sufficient connection to Iowa to amount to the functional equivalent of ‘physical presence’ under </a:t>
            </a:r>
            <a:r>
              <a:rPr lang="en-US" i="1" dirty="0">
                <a:solidFill>
                  <a:srgbClr val="000000"/>
                </a:solidFill>
                <a:latin typeface="Georgia"/>
              </a:rPr>
              <a:t>Quill.”</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174</a:t>
            </a:fld>
            <a:endParaRPr lang="en-GB" dirty="0"/>
          </a:p>
        </p:txBody>
      </p:sp>
    </p:spTree>
    <p:extLst>
      <p:ext uri="{BB962C8B-B14F-4D97-AF65-F5344CB8AC3E}">
        <p14:creationId xmlns:p14="http://schemas.microsoft.com/office/powerpoint/2010/main" val="170174072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spcAft>
                <a:spcPts val="600"/>
              </a:spcAft>
              <a:buNone/>
            </a:pPr>
            <a:r>
              <a:rPr lang="en-US" b="1" dirty="0">
                <a:solidFill>
                  <a:srgbClr val="000000"/>
                </a:solidFill>
                <a:latin typeface="Georgia"/>
              </a:rPr>
              <a:t>Maryland - Economic Nexus </a:t>
            </a:r>
          </a:p>
          <a:p>
            <a:pPr>
              <a:spcBef>
                <a:spcPts val="0"/>
              </a:spcBef>
              <a:spcAft>
                <a:spcPts val="600"/>
              </a:spcAft>
            </a:pPr>
            <a:r>
              <a:rPr lang="en-US" i="1" dirty="0">
                <a:solidFill>
                  <a:srgbClr val="000000"/>
                </a:solidFill>
                <a:latin typeface="Georgia"/>
              </a:rPr>
              <a:t>The Classics Chicago, Inc., et al. v. Comptroller of the Treasury, </a:t>
            </a:r>
            <a:r>
              <a:rPr lang="en-US" dirty="0">
                <a:solidFill>
                  <a:srgbClr val="000000"/>
                </a:solidFill>
                <a:latin typeface="Georgia"/>
              </a:rPr>
              <a:t>No. 2047, Md. Ct. Spec. App. (1/4/10)</a:t>
            </a:r>
          </a:p>
          <a:p>
            <a:pPr lvl="1">
              <a:spcBef>
                <a:spcPts val="0"/>
              </a:spcBef>
              <a:spcAft>
                <a:spcPts val="600"/>
              </a:spcAft>
            </a:pPr>
            <a:r>
              <a:rPr lang="en-US" dirty="0">
                <a:solidFill>
                  <a:srgbClr val="000000"/>
                </a:solidFill>
                <a:latin typeface="Georgia"/>
              </a:rPr>
              <a:t>An out-of-state subsidiary was required to pay tax on income earned through royalty payments received from its parent because of the parent’s business activity in Maryland that produced the income. </a:t>
            </a:r>
          </a:p>
          <a:p>
            <a:pPr>
              <a:spcBef>
                <a:spcPts val="0"/>
              </a:spcBef>
              <a:spcAft>
                <a:spcPts val="600"/>
              </a:spcAft>
            </a:pPr>
            <a:r>
              <a:rPr lang="en-US" i="1" dirty="0">
                <a:solidFill>
                  <a:srgbClr val="000000"/>
                </a:solidFill>
                <a:latin typeface="Georgia"/>
              </a:rPr>
              <a:t>Gore Enterprise Holdings, Inc. v. Comptroller of the Treasury</a:t>
            </a:r>
            <a:r>
              <a:rPr lang="en-US" dirty="0">
                <a:solidFill>
                  <a:srgbClr val="000000"/>
                </a:solidFill>
                <a:latin typeface="Georgia"/>
              </a:rPr>
              <a:t>, 437 Md. 492 (03/24/2014)</a:t>
            </a:r>
          </a:p>
          <a:p>
            <a:pPr lvl="1">
              <a:spcBef>
                <a:spcPts val="0"/>
              </a:spcBef>
              <a:spcAft>
                <a:spcPts val="600"/>
              </a:spcAft>
            </a:pPr>
            <a:r>
              <a:rPr lang="en-US" dirty="0">
                <a:solidFill>
                  <a:srgbClr val="000000"/>
                </a:solidFill>
                <a:latin typeface="Georgia"/>
              </a:rPr>
              <a:t>The Maryland Court of Special Appeals held that the Comptroller may tax a company that lacks physical presence in Maryland based on its unitary relationship with an affiliate operating in the state</a:t>
            </a:r>
            <a:r>
              <a:rPr lang="en-US" dirty="0" smtClean="0">
                <a:solidFill>
                  <a:srgbClr val="000000"/>
                </a:solidFill>
                <a:latin typeface="Georgia"/>
              </a:rPr>
              <a:t>.</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175</a:t>
            </a:fld>
            <a:endParaRPr lang="en-GB" dirty="0"/>
          </a:p>
        </p:txBody>
      </p:sp>
    </p:spTree>
    <p:extLst>
      <p:ext uri="{BB962C8B-B14F-4D97-AF65-F5344CB8AC3E}">
        <p14:creationId xmlns:p14="http://schemas.microsoft.com/office/powerpoint/2010/main" val="275610596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spcAft>
                <a:spcPts val="600"/>
              </a:spcAft>
              <a:buNone/>
            </a:pPr>
            <a:r>
              <a:rPr lang="en-US" b="1" dirty="0">
                <a:solidFill>
                  <a:srgbClr val="000000"/>
                </a:solidFill>
                <a:latin typeface="Georgia"/>
              </a:rPr>
              <a:t>Maryland - Economic Nexus </a:t>
            </a:r>
            <a:r>
              <a:rPr lang="en-US" dirty="0" smtClean="0">
                <a:solidFill>
                  <a:srgbClr val="000000"/>
                </a:solidFill>
                <a:latin typeface="Georgia"/>
              </a:rPr>
              <a:t>(continued)</a:t>
            </a:r>
            <a:endParaRPr lang="en-US" b="1" dirty="0">
              <a:solidFill>
                <a:srgbClr val="000000"/>
              </a:solidFill>
              <a:latin typeface="Georgia"/>
            </a:endParaRPr>
          </a:p>
          <a:p>
            <a:pPr>
              <a:spcBef>
                <a:spcPts val="0"/>
              </a:spcBef>
              <a:spcAft>
                <a:spcPts val="600"/>
              </a:spcAft>
            </a:pPr>
            <a:r>
              <a:rPr lang="en-US" i="1" dirty="0" smtClean="0"/>
              <a:t>In </a:t>
            </a:r>
            <a:r>
              <a:rPr lang="en-US" i="1" dirty="0"/>
              <a:t>re ConAgra Brands, Inc., </a:t>
            </a:r>
            <a:r>
              <a:rPr lang="en-US" dirty="0"/>
              <a:t>Maryland Circuit Court, </a:t>
            </a:r>
            <a:r>
              <a:rPr lang="en-US" dirty="0" smtClean="0"/>
              <a:t>Case </a:t>
            </a:r>
            <a:r>
              <a:rPr lang="en-US" dirty="0"/>
              <a:t>No.: C-02-CV-15-993, </a:t>
            </a:r>
            <a:r>
              <a:rPr lang="en-US" dirty="0" smtClean="0"/>
              <a:t>10/19/2015</a:t>
            </a:r>
            <a:r>
              <a:rPr lang="en-US" dirty="0" smtClean="0">
                <a:solidFill>
                  <a:srgbClr val="000000"/>
                </a:solidFill>
                <a:latin typeface="Georgia"/>
              </a:rPr>
              <a:t>)</a:t>
            </a:r>
            <a:endParaRPr lang="en-US" dirty="0">
              <a:solidFill>
                <a:srgbClr val="000000"/>
              </a:solidFill>
              <a:latin typeface="Georgia"/>
            </a:endParaRPr>
          </a:p>
          <a:p>
            <a:pPr marL="342900" indent="-342900">
              <a:buFont typeface="Arial" panose="020B0604020202020204" pitchFamily="34" charset="0"/>
              <a:buChar char="•"/>
            </a:pPr>
            <a:r>
              <a:rPr lang="en-GB" dirty="0"/>
              <a:t>The Circuit Court upheld a the tax court decision that found that an out-of-state intangible holding company had nexus with the state. Concluding that the IHC had no “real economic substance as a business separate from” its in-state affiliates.</a:t>
            </a:r>
            <a:endParaRPr lang="en-US" sz="2400" dirty="0"/>
          </a:p>
          <a:p>
            <a:pPr marL="342900" indent="-342900">
              <a:buFont typeface="Arial" panose="020B0604020202020204" pitchFamily="34" charset="0"/>
              <a:buChar char="•"/>
            </a:pPr>
            <a:r>
              <a:rPr lang="en-US" dirty="0"/>
              <a:t>The Court found the facts of the instant case factually similar to </a:t>
            </a:r>
            <a:r>
              <a:rPr lang="en-US" i="1" dirty="0"/>
              <a:t>Gore</a:t>
            </a:r>
            <a:r>
              <a:rPr lang="en-US" dirty="0"/>
              <a:t>, stating the similarities included: a subsidiary created by the parent company to hold and manage patents and trademarks, the parent company holding the majority of stock in the subsidiary, shared employees, and the patent portfolios held by the intangible holding companies were obtained from the respective parent </a:t>
            </a:r>
            <a:r>
              <a:rPr lang="en-US" dirty="0" smtClean="0"/>
              <a:t>companies</a:t>
            </a:r>
            <a:r>
              <a:rPr lang="en-US" dirty="0" smtClean="0">
                <a:solidFill>
                  <a:srgbClr val="000000"/>
                </a:solidFill>
                <a:latin typeface="Georgia"/>
              </a:rPr>
              <a:t>.</a:t>
            </a:r>
            <a:endParaRPr lang="en-US" dirty="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176</a:t>
            </a:fld>
            <a:endParaRPr lang="en-GB" dirty="0"/>
          </a:p>
        </p:txBody>
      </p:sp>
    </p:spTree>
    <p:extLst>
      <p:ext uri="{BB962C8B-B14F-4D97-AF65-F5344CB8AC3E}">
        <p14:creationId xmlns:p14="http://schemas.microsoft.com/office/powerpoint/2010/main" val="426868872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buNone/>
            </a:pPr>
            <a:r>
              <a:rPr lang="en-US" sz="1600" b="1" dirty="0">
                <a:solidFill>
                  <a:srgbClr val="000000"/>
                </a:solidFill>
                <a:latin typeface="Georgia"/>
              </a:rPr>
              <a:t>New Jersey - Economic Nexus </a:t>
            </a:r>
          </a:p>
          <a:p>
            <a:pPr>
              <a:spcBef>
                <a:spcPts val="0"/>
              </a:spcBef>
            </a:pPr>
            <a:r>
              <a:rPr lang="en-US" sz="1600" dirty="0">
                <a:solidFill>
                  <a:srgbClr val="000000"/>
                </a:solidFill>
                <a:latin typeface="Georgia"/>
              </a:rPr>
              <a:t>New Jersey Division of Taxation</a:t>
            </a:r>
          </a:p>
          <a:p>
            <a:pPr lvl="1">
              <a:spcBef>
                <a:spcPts val="0"/>
              </a:spcBef>
            </a:pPr>
            <a:r>
              <a:rPr lang="en-US" sz="1600" dirty="0" smtClean="0">
                <a:solidFill>
                  <a:srgbClr val="000000"/>
                </a:solidFill>
                <a:latin typeface="Georgia"/>
              </a:rPr>
              <a:t>Tax </a:t>
            </a:r>
            <a:r>
              <a:rPr lang="en-US" sz="1600" dirty="0">
                <a:solidFill>
                  <a:srgbClr val="000000"/>
                </a:solidFill>
                <a:latin typeface="Georgia"/>
              </a:rPr>
              <a:t>Advisory Memo (TAM-6) 1/10/11</a:t>
            </a:r>
          </a:p>
          <a:p>
            <a:pPr lvl="2">
              <a:spcBef>
                <a:spcPts val="0"/>
              </a:spcBef>
            </a:pPr>
            <a:r>
              <a:rPr lang="en-US" sz="1600" dirty="0">
                <a:solidFill>
                  <a:srgbClr val="000000"/>
                </a:solidFill>
                <a:latin typeface="Georgia"/>
              </a:rPr>
              <a:t>2002 enacted legislation provides that the corporation business </a:t>
            </a:r>
            <a:r>
              <a:rPr lang="en-US" sz="1600" dirty="0" smtClean="0">
                <a:solidFill>
                  <a:srgbClr val="000000"/>
                </a:solidFill>
                <a:latin typeface="Georgia"/>
              </a:rPr>
              <a:t>tax applies </a:t>
            </a:r>
            <a:r>
              <a:rPr lang="en-US" sz="1600" dirty="0">
                <a:solidFill>
                  <a:srgbClr val="000000"/>
                </a:solidFill>
                <a:latin typeface="Georgia"/>
              </a:rPr>
              <a:t>to every domestic or foreign corporation for the “privilege of deriving receipts from sources within the state, or for the privilege of engaging in contacts within the state.” In addition, the legislation provides that a taxpayer’s exercise of its franchise in New Jersey is subject to taxation if the taxpayer’s business activity in the state is sufficient to give New Jersey “jurisdiction to impose the tax under the Constitution and statutes of the United States.” N.J. State. Ann. Sec. 54:10A-2. The memo cites </a:t>
            </a:r>
            <a:r>
              <a:rPr lang="en-US" sz="1600" i="1" dirty="0" err="1">
                <a:solidFill>
                  <a:srgbClr val="000000"/>
                </a:solidFill>
                <a:latin typeface="Georgia"/>
              </a:rPr>
              <a:t>Lanco</a:t>
            </a:r>
            <a:r>
              <a:rPr lang="en-US" sz="1600" i="1" dirty="0">
                <a:solidFill>
                  <a:srgbClr val="000000"/>
                </a:solidFill>
                <a:latin typeface="Georgia"/>
              </a:rPr>
              <a:t>, Inc. v. Director</a:t>
            </a:r>
            <a:r>
              <a:rPr lang="en-US" sz="1600" dirty="0">
                <a:solidFill>
                  <a:srgbClr val="000000"/>
                </a:solidFill>
                <a:latin typeface="Georgia"/>
              </a:rPr>
              <a:t>, Division of Taxation, 188 N.J. 380 (N.J.2006), U.S., No. 06-1236, cert. petition denied, 6/18/07, and </a:t>
            </a:r>
            <a:r>
              <a:rPr lang="en-US" sz="1600" i="1" dirty="0">
                <a:solidFill>
                  <a:srgbClr val="000000"/>
                </a:solidFill>
                <a:latin typeface="Georgia"/>
              </a:rPr>
              <a:t>Tax Commissioner of West Virginia v. MBNA America</a:t>
            </a:r>
            <a:r>
              <a:rPr lang="en-US" sz="1600" dirty="0">
                <a:solidFill>
                  <a:srgbClr val="000000"/>
                </a:solidFill>
                <a:latin typeface="Georgia"/>
              </a:rPr>
              <a:t>, 127 </a:t>
            </a:r>
            <a:r>
              <a:rPr lang="en-US" sz="1600" dirty="0" err="1">
                <a:solidFill>
                  <a:srgbClr val="000000"/>
                </a:solidFill>
                <a:latin typeface="Georgia"/>
              </a:rPr>
              <a:t>S.Ct</a:t>
            </a:r>
            <a:r>
              <a:rPr lang="en-US" sz="1600" dirty="0">
                <a:solidFill>
                  <a:srgbClr val="000000"/>
                </a:solidFill>
                <a:latin typeface="Georgia"/>
              </a:rPr>
              <a:t>. 2997 (2007), Cert. denied, which upheld the assessment of income tax on an out-of-state corporation that limited its activities to soliciting and deriving receipts from in-state customers</a:t>
            </a:r>
            <a:r>
              <a:rPr lang="en-US" sz="1600" dirty="0" smtClean="0">
                <a:solidFill>
                  <a:srgbClr val="000000"/>
                </a:solidFill>
                <a:latin typeface="Georgia"/>
              </a:rPr>
              <a:t>.</a:t>
            </a:r>
            <a:endParaRPr lang="en-US" sz="1600" dirty="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177</a:t>
            </a:fld>
            <a:endParaRPr lang="en-GB" dirty="0"/>
          </a:p>
        </p:txBody>
      </p:sp>
    </p:spTree>
    <p:extLst>
      <p:ext uri="{BB962C8B-B14F-4D97-AF65-F5344CB8AC3E}">
        <p14:creationId xmlns:p14="http://schemas.microsoft.com/office/powerpoint/2010/main" val="105435708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buNone/>
            </a:pPr>
            <a:r>
              <a:rPr lang="en-US" sz="1600" b="1" dirty="0">
                <a:solidFill>
                  <a:srgbClr val="000000"/>
                </a:solidFill>
                <a:latin typeface="Georgia"/>
              </a:rPr>
              <a:t>New </a:t>
            </a:r>
            <a:r>
              <a:rPr lang="en-US" sz="1600" b="1" dirty="0" smtClean="0">
                <a:solidFill>
                  <a:srgbClr val="000000"/>
                </a:solidFill>
                <a:latin typeface="Georgia"/>
              </a:rPr>
              <a:t>York </a:t>
            </a:r>
            <a:r>
              <a:rPr lang="en-US" sz="1600" b="1" dirty="0">
                <a:solidFill>
                  <a:srgbClr val="000000"/>
                </a:solidFill>
                <a:latin typeface="Georgia"/>
              </a:rPr>
              <a:t>- Economic Nexus </a:t>
            </a:r>
          </a:p>
          <a:p>
            <a:pPr>
              <a:spcBef>
                <a:spcPts val="0"/>
              </a:spcBef>
            </a:pPr>
            <a:r>
              <a:rPr lang="en-US" sz="1600" dirty="0">
                <a:solidFill>
                  <a:srgbClr val="000000"/>
                </a:solidFill>
                <a:latin typeface="Georgia"/>
              </a:rPr>
              <a:t>New Jersey </a:t>
            </a:r>
            <a:r>
              <a:rPr lang="en-US" sz="1600" dirty="0" smtClean="0">
                <a:solidFill>
                  <a:srgbClr val="000000"/>
                </a:solidFill>
                <a:latin typeface="Georgia"/>
              </a:rPr>
              <a:t>Legislature</a:t>
            </a:r>
            <a:endParaRPr lang="en-US" sz="1600" dirty="0">
              <a:solidFill>
                <a:srgbClr val="000000"/>
              </a:solidFill>
              <a:latin typeface="Georgia"/>
            </a:endParaRPr>
          </a:p>
          <a:p>
            <a:pPr lvl="1">
              <a:spcBef>
                <a:spcPts val="0"/>
              </a:spcBef>
            </a:pPr>
            <a:r>
              <a:rPr lang="en-US" sz="1600" dirty="0" smtClean="0"/>
              <a:t>S2009B/A3009B </a:t>
            </a:r>
            <a:r>
              <a:rPr lang="en-US" sz="1600" dirty="0"/>
              <a:t>and S2006B/A3006B signed into law on April 13, </a:t>
            </a:r>
            <a:r>
              <a:rPr lang="en-US" sz="1600" dirty="0" smtClean="0"/>
              <a:t>2015</a:t>
            </a:r>
            <a:endParaRPr lang="en-US" sz="1600" dirty="0" smtClean="0">
              <a:solidFill>
                <a:srgbClr val="000000"/>
              </a:solidFill>
              <a:latin typeface="Georgia"/>
            </a:endParaRPr>
          </a:p>
          <a:p>
            <a:pPr lvl="2">
              <a:spcBef>
                <a:spcPts val="0"/>
              </a:spcBef>
            </a:pPr>
            <a:r>
              <a:rPr lang="en-US" sz="1600" dirty="0"/>
              <a:t>In applying the economic nexus test, only unitary group members are considered.  Therefore, only the New York receipts of $10,000 or more from unitary group members are aggregated to determine whether the $1 million or more nexus threshold is met.  (N.Y. Tax Law § 209</a:t>
            </a:r>
            <a:r>
              <a:rPr lang="en-US" sz="1600" dirty="0" smtClean="0"/>
              <a:t>)</a:t>
            </a:r>
            <a:endParaRPr lang="en-US" sz="1600"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178</a:t>
            </a:fld>
            <a:endParaRPr lang="en-GB" dirty="0"/>
          </a:p>
        </p:txBody>
      </p:sp>
    </p:spTree>
    <p:extLst>
      <p:ext uri="{BB962C8B-B14F-4D97-AF65-F5344CB8AC3E}">
        <p14:creationId xmlns:p14="http://schemas.microsoft.com/office/powerpoint/2010/main" val="364063000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buNone/>
            </a:pPr>
            <a:r>
              <a:rPr lang="en-US" sz="1600" b="1" dirty="0">
                <a:solidFill>
                  <a:srgbClr val="000000"/>
                </a:solidFill>
                <a:latin typeface="Georgia"/>
              </a:rPr>
              <a:t>Recent Economic Nexus Cases</a:t>
            </a:r>
          </a:p>
          <a:p>
            <a:pPr>
              <a:spcBef>
                <a:spcPts val="0"/>
              </a:spcBef>
            </a:pPr>
            <a:r>
              <a:rPr lang="en-US" sz="1600" i="1" dirty="0">
                <a:solidFill>
                  <a:srgbClr val="000000"/>
                </a:solidFill>
                <a:latin typeface="Georgia"/>
              </a:rPr>
              <a:t>In re Scioto Insurance Co</a:t>
            </a:r>
            <a:r>
              <a:rPr lang="en-US" sz="1600" dirty="0">
                <a:solidFill>
                  <a:srgbClr val="000000"/>
                </a:solidFill>
                <a:latin typeface="Georgia"/>
              </a:rPr>
              <a:t>., Oklahoma Supreme Court (No. 108943</a:t>
            </a:r>
            <a:r>
              <a:rPr lang="en-US" sz="1600" dirty="0" smtClean="0">
                <a:solidFill>
                  <a:srgbClr val="000000"/>
                </a:solidFill>
                <a:latin typeface="Georgia"/>
              </a:rPr>
              <a:t>), May </a:t>
            </a:r>
            <a:r>
              <a:rPr lang="en-US" sz="1600" dirty="0">
                <a:solidFill>
                  <a:srgbClr val="000000"/>
                </a:solidFill>
                <a:latin typeface="Georgia"/>
              </a:rPr>
              <a:t>1, 2012</a:t>
            </a:r>
          </a:p>
          <a:p>
            <a:pPr>
              <a:spcBef>
                <a:spcPts val="0"/>
              </a:spcBef>
            </a:pPr>
            <a:r>
              <a:rPr lang="en-US" sz="1600" dirty="0">
                <a:solidFill>
                  <a:srgbClr val="000000"/>
                </a:solidFill>
                <a:latin typeface="Georgia"/>
              </a:rPr>
              <a:t>As discussed earlier under the Due Process Clause, the Court found no nexus based on the Due Process Clause finding the license was not effectuated in OK, no part of the license was to be performed in OK, the sublicense of the intangibles was restaurants in OK was the sole responsibility of Wendy’s, and the obligation to pay Scioto was not dependent on the OK franchisees actually paying Wendy’s.</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179</a:t>
            </a:fld>
            <a:endParaRPr lang="en-GB" dirty="0"/>
          </a:p>
        </p:txBody>
      </p:sp>
    </p:spTree>
    <p:extLst>
      <p:ext uri="{BB962C8B-B14F-4D97-AF65-F5344CB8AC3E}">
        <p14:creationId xmlns:p14="http://schemas.microsoft.com/office/powerpoint/2010/main" val="2247216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marL="0" lvl="1" indent="0">
              <a:buNone/>
            </a:pPr>
            <a:r>
              <a:rPr lang="en-IN" dirty="0"/>
              <a:t>The primary Constitutional limitations upon a state’s ability to impose tax are:</a:t>
            </a:r>
          </a:p>
          <a:p>
            <a:pPr lvl="1">
              <a:buFont typeface="Arial" panose="020B0604020202020204" pitchFamily="34" charset="0"/>
              <a:buChar char="•"/>
            </a:pPr>
            <a:r>
              <a:rPr lang="en-IN" dirty="0"/>
              <a:t>The Commerce Clause</a:t>
            </a:r>
          </a:p>
          <a:p>
            <a:pPr lvl="1">
              <a:buFont typeface="Arial" panose="020B0604020202020204" pitchFamily="34" charset="0"/>
              <a:buChar char="•"/>
            </a:pPr>
            <a:r>
              <a:rPr lang="en-IN" dirty="0"/>
              <a:t>The Due Process Clause</a:t>
            </a:r>
          </a:p>
          <a:p>
            <a:pPr marL="0" lvl="1" indent="0">
              <a:buNone/>
            </a:pPr>
            <a:r>
              <a:rPr lang="en-IN" dirty="0"/>
              <a:t>As will be discussed, the Commerce Clause grants Congress the ability to </a:t>
            </a:r>
            <a:r>
              <a:rPr lang="en-IN" dirty="0" smtClean="0"/>
              <a:t>regulate commerce </a:t>
            </a:r>
            <a:r>
              <a:rPr lang="en-IN" dirty="0"/>
              <a:t>between the states, Indian tribes and foreign commerce</a:t>
            </a:r>
            <a:r>
              <a:rPr lang="en-IN" dirty="0" smtClean="0"/>
              <a:t>. In </a:t>
            </a:r>
            <a:r>
              <a:rPr lang="en-IN" dirty="0"/>
              <a:t>the 19</a:t>
            </a:r>
            <a:r>
              <a:rPr lang="en-IN" baseline="30000" dirty="0"/>
              <a:t>th</a:t>
            </a:r>
            <a:r>
              <a:rPr lang="en-IN" dirty="0"/>
              <a:t> Century, the U.S. Supreme Court determined that, by inference, this clause also contained a negative restraint against the states from levying taxes which interfere with interstate or foreign commerce</a:t>
            </a:r>
            <a:r>
              <a:rPr lang="en-IN" dirty="0" smtClean="0"/>
              <a:t>. Early </a:t>
            </a:r>
            <a:r>
              <a:rPr lang="en-IN" dirty="0"/>
              <a:t>in the 2oth Century, U.S. Supreme Court cases held that taxes could not be imposed directly upon interstate business activity although certain franchise taxes measured by the results of such activity were allowed</a:t>
            </a:r>
            <a:r>
              <a:rPr lang="en-IN" dirty="0" smtClean="0"/>
              <a:t>.</a:t>
            </a:r>
            <a:endParaRPr lang="en-IN" dirty="0"/>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18</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200" dirty="0" smtClean="0">
                <a:latin typeface="+mj-lt"/>
                <a:ea typeface="+mj-ea"/>
                <a:cs typeface="+mj-cs"/>
              </a:rPr>
              <a:t>Overview/Introduction</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82577015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buNone/>
            </a:pPr>
            <a:r>
              <a:rPr lang="en-US" sz="1600" b="1" dirty="0">
                <a:solidFill>
                  <a:srgbClr val="000000"/>
                </a:solidFill>
                <a:latin typeface="Georgia"/>
              </a:rPr>
              <a:t>Recent Economic Nexus Cases </a:t>
            </a:r>
          </a:p>
          <a:p>
            <a:pPr>
              <a:spcBef>
                <a:spcPts val="0"/>
              </a:spcBef>
            </a:pPr>
            <a:r>
              <a:rPr lang="en-US" sz="1600" dirty="0">
                <a:solidFill>
                  <a:srgbClr val="000000"/>
                </a:solidFill>
                <a:latin typeface="Georgia"/>
              </a:rPr>
              <a:t>West Virginia Administrative Division, No. S 06-544 N, 01/06/10</a:t>
            </a:r>
          </a:p>
          <a:p>
            <a:pPr lvl="1">
              <a:spcBef>
                <a:spcPts val="0"/>
              </a:spcBef>
            </a:pPr>
            <a:r>
              <a:rPr lang="en-US" sz="1600" dirty="0">
                <a:solidFill>
                  <a:srgbClr val="000000"/>
                </a:solidFill>
                <a:latin typeface="Georgia"/>
              </a:rPr>
              <a:t>Citing the South Carolina Supreme Court’s </a:t>
            </a:r>
            <a:r>
              <a:rPr lang="en-US" sz="1600" i="1" dirty="0">
                <a:solidFill>
                  <a:srgbClr val="000000"/>
                </a:solidFill>
                <a:latin typeface="Georgia"/>
              </a:rPr>
              <a:t>Geoffrey</a:t>
            </a:r>
            <a:r>
              <a:rPr lang="en-US" sz="1600" dirty="0">
                <a:solidFill>
                  <a:srgbClr val="000000"/>
                </a:solidFill>
                <a:latin typeface="Georgia"/>
              </a:rPr>
              <a:t> decision, an administrative law judge ruled that the state corporation franchise and net income taxes, as applied to an out-of-state corporation that had no physical presence in-state but which licensed trademarks and trade names to others, including affiliated companies, that then sold their trademarked and trade name products to customers within West Virginia, did not violate the Due Process Clause or the Commerce Clause.</a:t>
            </a:r>
          </a:p>
          <a:p>
            <a:pPr>
              <a:spcBef>
                <a:spcPts val="0"/>
              </a:spcBef>
            </a:pPr>
            <a:r>
              <a:rPr lang="en-US" sz="1600" i="1" dirty="0">
                <a:solidFill>
                  <a:srgbClr val="000000"/>
                </a:solidFill>
                <a:latin typeface="Georgia"/>
              </a:rPr>
              <a:t>But see Griffith v</a:t>
            </a:r>
            <a:r>
              <a:rPr lang="en-US" sz="1600" dirty="0">
                <a:solidFill>
                  <a:srgbClr val="000000"/>
                </a:solidFill>
                <a:latin typeface="Georgia"/>
              </a:rPr>
              <a:t>. </a:t>
            </a:r>
            <a:r>
              <a:rPr lang="en-US" sz="1600" i="1" dirty="0" err="1">
                <a:solidFill>
                  <a:srgbClr val="000000"/>
                </a:solidFill>
                <a:latin typeface="Georgia"/>
              </a:rPr>
              <a:t>Conagra</a:t>
            </a:r>
            <a:r>
              <a:rPr lang="en-US" sz="1600" i="1" dirty="0">
                <a:solidFill>
                  <a:srgbClr val="000000"/>
                </a:solidFill>
                <a:latin typeface="Georgia"/>
              </a:rPr>
              <a:t> Brands, Inc</a:t>
            </a:r>
            <a:r>
              <a:rPr lang="en-US" sz="1600" dirty="0">
                <a:solidFill>
                  <a:srgbClr val="000000"/>
                </a:solidFill>
                <a:latin typeface="Georgia"/>
              </a:rPr>
              <a:t>., Supreme Court of Appeals of West Virginia (No. 11-0252), May 24, 2012</a:t>
            </a:r>
          </a:p>
          <a:p>
            <a:pPr lvl="1">
              <a:spcBef>
                <a:spcPts val="0"/>
              </a:spcBef>
            </a:pPr>
            <a:r>
              <a:rPr lang="en-US" sz="1600" dirty="0">
                <a:solidFill>
                  <a:srgbClr val="000000"/>
                </a:solidFill>
                <a:latin typeface="Georgia"/>
              </a:rPr>
              <a:t>Holding that West Virginia did not have authority to exert nexus over </a:t>
            </a:r>
            <a:r>
              <a:rPr lang="en-US" sz="1600" dirty="0" err="1">
                <a:solidFill>
                  <a:srgbClr val="000000"/>
                </a:solidFill>
                <a:latin typeface="Georgia"/>
              </a:rPr>
              <a:t>Conagra</a:t>
            </a:r>
            <a:r>
              <a:rPr lang="en-US" sz="1600" dirty="0">
                <a:solidFill>
                  <a:srgbClr val="000000"/>
                </a:solidFill>
                <a:latin typeface="Georgia"/>
              </a:rPr>
              <a:t> Brands’ royalties earned from a nation-wide licensing of food industry trademarks found on products in WV retail stores under both the Due Process and Commerce Clauses. </a:t>
            </a:r>
          </a:p>
          <a:p>
            <a:pPr>
              <a:spcBef>
                <a:spcPts val="0"/>
              </a:spcBef>
            </a:pPr>
            <a:r>
              <a:rPr lang="en-US" sz="1600" dirty="0">
                <a:solidFill>
                  <a:srgbClr val="000000"/>
                </a:solidFill>
                <a:latin typeface="Georgia"/>
              </a:rPr>
              <a:t>How can the </a:t>
            </a:r>
            <a:r>
              <a:rPr lang="en-US" sz="1600" i="1" dirty="0" err="1">
                <a:solidFill>
                  <a:srgbClr val="000000"/>
                </a:solidFill>
                <a:latin typeface="Georgia"/>
              </a:rPr>
              <a:t>Conagra</a:t>
            </a:r>
            <a:r>
              <a:rPr lang="en-US" sz="1600" dirty="0">
                <a:solidFill>
                  <a:srgbClr val="000000"/>
                </a:solidFill>
                <a:latin typeface="Georgia"/>
              </a:rPr>
              <a:t> decision be reconciled with the Admin decision</a:t>
            </a:r>
            <a:r>
              <a:rPr lang="en-US" sz="1600" dirty="0" smtClean="0">
                <a:solidFill>
                  <a:srgbClr val="000000"/>
                </a:solidFill>
                <a:latin typeface="Georgia"/>
              </a:rPr>
              <a:t>? Might </a:t>
            </a:r>
            <a:r>
              <a:rPr lang="en-US" sz="1600" dirty="0">
                <a:solidFill>
                  <a:srgbClr val="000000"/>
                </a:solidFill>
                <a:latin typeface="Georgia"/>
              </a:rPr>
              <a:t>it relate to the direct versus indirect nature of the activities in the state</a:t>
            </a:r>
            <a:r>
              <a:rPr lang="en-US" sz="1600" dirty="0" smtClean="0">
                <a:solidFill>
                  <a:srgbClr val="000000"/>
                </a:solidFill>
                <a:latin typeface="Georgia"/>
              </a:rPr>
              <a:t>?</a:t>
            </a:r>
            <a:endParaRPr lang="en-US" sz="1600" dirty="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180</a:t>
            </a:fld>
            <a:endParaRPr lang="en-GB" dirty="0"/>
          </a:p>
        </p:txBody>
      </p:sp>
    </p:spTree>
    <p:extLst>
      <p:ext uri="{BB962C8B-B14F-4D97-AF65-F5344CB8AC3E}">
        <p14:creationId xmlns:p14="http://schemas.microsoft.com/office/powerpoint/2010/main" val="332503457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buNone/>
            </a:pPr>
            <a:r>
              <a:rPr lang="en-US" sz="1600" b="1" dirty="0">
                <a:solidFill>
                  <a:srgbClr val="000000"/>
                </a:solidFill>
                <a:latin typeface="Georgia"/>
              </a:rPr>
              <a:t>Recent Economic Nexus Cases </a:t>
            </a:r>
          </a:p>
          <a:p>
            <a:r>
              <a:rPr lang="en-US" sz="1600" dirty="0" smtClean="0">
                <a:solidFill>
                  <a:srgbClr val="000000"/>
                </a:solidFill>
                <a:latin typeface="Georgia"/>
              </a:rPr>
              <a:t>Contrast with C</a:t>
            </a:r>
            <a:r>
              <a:rPr lang="en-US" sz="1600" i="1" dirty="0" smtClean="0"/>
              <a:t>onAgra </a:t>
            </a:r>
            <a:r>
              <a:rPr lang="en-US" sz="1600" i="1" dirty="0"/>
              <a:t>Brands, </a:t>
            </a:r>
            <a:r>
              <a:rPr lang="en-US" sz="1600" i="1" dirty="0" err="1"/>
              <a:t>Inc</a:t>
            </a:r>
            <a:r>
              <a:rPr lang="en-US" sz="1600" i="1" dirty="0"/>
              <a:t> v. Comptroller of the Treasury, </a:t>
            </a:r>
            <a:r>
              <a:rPr lang="en-US" sz="1600" dirty="0" err="1"/>
              <a:t>Md</a:t>
            </a:r>
            <a:r>
              <a:rPr lang="en-US" sz="1600" dirty="0"/>
              <a:t> Tax. CT. No. 09-IN-OO-0150</a:t>
            </a:r>
            <a:r>
              <a:rPr lang="en-US" sz="1600" i="1" dirty="0"/>
              <a:t> </a:t>
            </a:r>
            <a:r>
              <a:rPr lang="en-US" sz="1600" dirty="0"/>
              <a:t>(February 24, 2015)</a:t>
            </a:r>
          </a:p>
          <a:p>
            <a:pPr marL="342900" indent="-342900">
              <a:buFont typeface="Arial" panose="020B0604020202020204" pitchFamily="34" charset="0"/>
              <a:buChar char="•"/>
            </a:pPr>
            <a:r>
              <a:rPr lang="en-US" sz="1600" dirty="0" smtClean="0"/>
              <a:t>While </a:t>
            </a:r>
            <a:r>
              <a:rPr lang="en-US" sz="1600" dirty="0"/>
              <a:t>the </a:t>
            </a:r>
            <a:r>
              <a:rPr lang="en-US" sz="1600" dirty="0" smtClean="0"/>
              <a:t>West Virginia Court </a:t>
            </a:r>
            <a:r>
              <a:rPr lang="en-US" sz="1600" dirty="0"/>
              <a:t>concluded </a:t>
            </a:r>
            <a:r>
              <a:rPr lang="en-US" sz="1600" dirty="0" smtClean="0"/>
              <a:t>that </a:t>
            </a:r>
            <a:r>
              <a:rPr lang="en-US" sz="1600" dirty="0" err="1" smtClean="0"/>
              <a:t>Conagra</a:t>
            </a:r>
            <a:r>
              <a:rPr lang="en-US" sz="1600" dirty="0" smtClean="0"/>
              <a:t> </a:t>
            </a:r>
            <a:r>
              <a:rPr lang="en-US" sz="1600" dirty="0"/>
              <a:t>had no nexus in </a:t>
            </a:r>
            <a:r>
              <a:rPr lang="en-US" sz="1600" dirty="0" smtClean="0"/>
              <a:t>West Virginia, the Maryland Tax Court came to the opposite conclusion and </a:t>
            </a:r>
            <a:r>
              <a:rPr lang="en-GB" sz="1600" dirty="0" smtClean="0"/>
              <a:t>found </a:t>
            </a:r>
            <a:r>
              <a:rPr lang="en-GB" sz="1600" dirty="0"/>
              <a:t>that an out-of-state intangible holding company had nexus with the state. Concluding that the IHC had no “real economic substance as a business separate from” its in-state affiliates</a:t>
            </a:r>
            <a:r>
              <a:rPr lang="en-GB" sz="1600" dirty="0" smtClean="0"/>
              <a:t>.</a:t>
            </a:r>
          </a:p>
          <a:p>
            <a:pPr marL="342900" indent="-342900">
              <a:buFont typeface="Arial" panose="020B0604020202020204" pitchFamily="34" charset="0"/>
              <a:buChar char="•"/>
            </a:pPr>
            <a:r>
              <a:rPr lang="en-GB" sz="1600" dirty="0"/>
              <a:t>The court noted that functional integration and control existed through stock ownership and common employees, directors, and officers.  The functional source of the IHC’s income was derived from the ideas and discoveries generated by in-state affiliates. The facts also indicated the IHC’s reliance on in-state affiliate corporate personnel, office space, and corporate services.</a:t>
            </a:r>
            <a:endParaRPr lang="en-US" sz="1600" dirty="0"/>
          </a:p>
          <a:p>
            <a:pPr marL="342900" indent="-342900">
              <a:buFont typeface="Arial" panose="020B0604020202020204" pitchFamily="34" charset="0"/>
              <a:buChar char="•"/>
            </a:pPr>
            <a:endParaRPr lang="en-US" sz="1600"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181</a:t>
            </a:fld>
            <a:endParaRPr lang="en-GB" dirty="0"/>
          </a:p>
        </p:txBody>
      </p:sp>
    </p:spTree>
    <p:extLst>
      <p:ext uri="{BB962C8B-B14F-4D97-AF65-F5344CB8AC3E}">
        <p14:creationId xmlns:p14="http://schemas.microsoft.com/office/powerpoint/2010/main" val="34225253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buNone/>
            </a:pPr>
            <a:r>
              <a:rPr lang="en-US" sz="1600" b="1" dirty="0">
                <a:solidFill>
                  <a:srgbClr val="000000"/>
                </a:solidFill>
                <a:latin typeface="Georgia"/>
              </a:rPr>
              <a:t>Recent Economic Nexus Cases </a:t>
            </a:r>
          </a:p>
          <a:p>
            <a:r>
              <a:rPr lang="en-US" sz="1600" i="1" dirty="0"/>
              <a:t>Capital One Auto Finance Inc. v. Department of Revenue, State of Oregon</a:t>
            </a:r>
            <a:r>
              <a:rPr lang="en-US" sz="1600" dirty="0"/>
              <a:t>, TC 5197 (</a:t>
            </a:r>
            <a:r>
              <a:rPr lang="en-US" sz="1600" dirty="0" smtClean="0"/>
              <a:t>12/23/16)</a:t>
            </a:r>
            <a:endParaRPr lang="en-US" sz="1600" dirty="0"/>
          </a:p>
          <a:p>
            <a:pPr marL="285750" indent="-285750">
              <a:buFont typeface="Arial" panose="020B0604020202020204" pitchFamily="34" charset="0"/>
              <a:buChar char="•"/>
            </a:pPr>
            <a:r>
              <a:rPr lang="en-US" sz="1600" dirty="0"/>
              <a:t>A</a:t>
            </a:r>
            <a:r>
              <a:rPr lang="en-US" sz="1600" dirty="0" smtClean="0"/>
              <a:t>n </a:t>
            </a:r>
            <a:r>
              <a:rPr lang="en-US" sz="1600" dirty="0"/>
              <a:t>Oregon Tax Court concluded, on partial summary judgment, that substantial nexus for the Oregon corporate excise tax and corporate income tax may be established by economic presence.</a:t>
            </a:r>
          </a:p>
          <a:p>
            <a:pPr marL="285750" indent="-285750">
              <a:buFont typeface="Arial" panose="020B0604020202020204" pitchFamily="34" charset="0"/>
              <a:buChar char="•"/>
            </a:pPr>
            <a:r>
              <a:rPr lang="en-US" sz="1600" dirty="0"/>
              <a:t>In this case, entities with no physical presence lent money and charged fees to Oregon customers and pursued debt enforcement measures against Oregon customers. The character, number, and purposefulness of these transactions led the tax court to conclude that the entities directed their activities to “access and extract economic benefits from Oregon persons” and were therefore subject to income taxation in Oregon.</a:t>
            </a:r>
          </a:p>
          <a:p>
            <a:pPr marL="285750" indent="-285750">
              <a:buFont typeface="Arial" panose="020B0604020202020204" pitchFamily="34" charset="0"/>
              <a:buChar char="•"/>
            </a:pPr>
            <a:r>
              <a:rPr lang="en-US" sz="1600" dirty="0"/>
              <a:t>The tax court also concluded that for US Commerce Clause purposes the entities had substantial nexus with Oregon through their economic presence.</a:t>
            </a:r>
          </a:p>
          <a:p>
            <a:endParaRPr lang="en-US" sz="1600"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182</a:t>
            </a:fld>
            <a:endParaRPr lang="en-GB" dirty="0"/>
          </a:p>
        </p:txBody>
      </p:sp>
    </p:spTree>
    <p:extLst>
      <p:ext uri="{BB962C8B-B14F-4D97-AF65-F5344CB8AC3E}">
        <p14:creationId xmlns:p14="http://schemas.microsoft.com/office/powerpoint/2010/main" val="27504880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buNone/>
            </a:pPr>
            <a:r>
              <a:rPr lang="en-US" sz="1600" b="1" dirty="0">
                <a:solidFill>
                  <a:srgbClr val="000000"/>
                </a:solidFill>
                <a:latin typeface="Georgia"/>
              </a:rPr>
              <a:t>Recent Economic Nexus Cases </a:t>
            </a:r>
          </a:p>
          <a:p>
            <a:r>
              <a:rPr lang="en-US" sz="1600" i="1" dirty="0"/>
              <a:t>Target Brands, Inc. v. Department of Revenue of the State of Colorado</a:t>
            </a:r>
            <a:r>
              <a:rPr lang="en-US" sz="1600" dirty="0"/>
              <a:t>, District Court, City and County of Denver, No. 2015CV33831 (</a:t>
            </a:r>
            <a:r>
              <a:rPr lang="en-US" sz="1600" dirty="0" smtClean="0"/>
              <a:t>1/27/17)</a:t>
            </a:r>
          </a:p>
          <a:p>
            <a:pPr marL="285750" indent="-285750">
              <a:buFont typeface="Arial" panose="020B0604020202020204" pitchFamily="34" charset="0"/>
              <a:buChar char="•"/>
            </a:pPr>
            <a:r>
              <a:rPr lang="en-US" sz="1600" dirty="0"/>
              <a:t>A</a:t>
            </a:r>
            <a:r>
              <a:rPr lang="en-US" sz="1600" dirty="0" smtClean="0"/>
              <a:t> </a:t>
            </a:r>
            <a:r>
              <a:rPr lang="en-US" sz="1600" dirty="0"/>
              <a:t>Colorado trial court found that an intangible property company with no physical presence in the state was subject to Colorado’s corporate income tax.</a:t>
            </a:r>
          </a:p>
          <a:p>
            <a:pPr marL="285750" indent="-285750">
              <a:buFont typeface="Arial" panose="020B0604020202020204" pitchFamily="34" charset="0"/>
              <a:buChar char="•"/>
            </a:pPr>
            <a:r>
              <a:rPr lang="en-US" sz="1600" dirty="0"/>
              <a:t>On audit, the Colorado Department of Revenue required the intangible property company to apportion its income based on the sales factor of its parent company. The trial court found that this alternative method was unreasonable because it failed to consider the significant contributions made by the intangible property company’s payroll and property outside Colorado to the value the Department sought to tax.</a:t>
            </a:r>
          </a:p>
          <a:p>
            <a:pPr marL="285750" indent="-285750">
              <a:buFont typeface="Arial" panose="020B0604020202020204" pitchFamily="34" charset="0"/>
              <a:buChar char="•"/>
            </a:pPr>
            <a:r>
              <a:rPr lang="en-US" sz="1600" dirty="0"/>
              <a:t>Accordingly, for the taxpayer in this case, the court found that any alternative apportionment formula must include the intangible property company’s property and payroll. </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183</a:t>
            </a:fld>
            <a:endParaRPr lang="en-GB" dirty="0"/>
          </a:p>
        </p:txBody>
      </p:sp>
    </p:spTree>
    <p:extLst>
      <p:ext uri="{BB962C8B-B14F-4D97-AF65-F5344CB8AC3E}">
        <p14:creationId xmlns:p14="http://schemas.microsoft.com/office/powerpoint/2010/main" val="341183564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buNone/>
            </a:pPr>
            <a:r>
              <a:rPr lang="en-US" sz="1600" b="1" dirty="0">
                <a:solidFill>
                  <a:srgbClr val="000000"/>
                </a:solidFill>
                <a:latin typeface="Georgia"/>
              </a:rPr>
              <a:t>Recent Economic Nexus Cases </a:t>
            </a:r>
          </a:p>
          <a:p>
            <a:r>
              <a:rPr lang="en-US" sz="1600" dirty="0"/>
              <a:t>Indiana Letter of Findings No. 02-20160370R (</a:t>
            </a:r>
            <a:r>
              <a:rPr lang="en-US" sz="1600" dirty="0" smtClean="0"/>
              <a:t>1/25/17)</a:t>
            </a:r>
          </a:p>
          <a:p>
            <a:pPr marL="285750" indent="-285750">
              <a:buFont typeface="Arial" panose="020B0604020202020204" pitchFamily="34" charset="0"/>
              <a:buChar char="•"/>
            </a:pPr>
            <a:r>
              <a:rPr lang="en-US" sz="1600" dirty="0" smtClean="0"/>
              <a:t>An Indiana </a:t>
            </a:r>
            <a:r>
              <a:rPr lang="en-US" sz="1600" dirty="0"/>
              <a:t>Letter of Findings concluded that a taxpayer filed a consolidated return with its related intangible property holding company (IP Company). </a:t>
            </a:r>
          </a:p>
          <a:p>
            <a:pPr marL="285750" indent="-285750">
              <a:buFont typeface="Arial" panose="020B0604020202020204" pitchFamily="34" charset="0"/>
              <a:buChar char="•"/>
            </a:pPr>
            <a:r>
              <a:rPr lang="en-US" sz="1600" dirty="0"/>
              <a:t>The audit concluded that the return was a combined return, rather than a consolidated return, because the IP Company did not have nexus the Indiana.  The Letter of Findings disagreed, finding that IP Company derived revenue from Indiana sources through the receipt of royalties from intangible property used in-state.</a:t>
            </a:r>
          </a:p>
          <a:p>
            <a:pPr marL="285750" indent="-285750">
              <a:buFont typeface="Arial" panose="020B0604020202020204" pitchFamily="34" charset="0"/>
              <a:buChar char="•"/>
            </a:pPr>
            <a:r>
              <a:rPr lang="en-US" sz="1600" dirty="0"/>
              <a:t>This serves as another example of a Letter of Findings asserting an economic nexus standard for intangible holding companies.  It is questionable whether an economic nexus position is consistent with the Indiana Tax Court’s statements in </a:t>
            </a:r>
            <a:r>
              <a:rPr lang="en-US" sz="1600" i="1" dirty="0"/>
              <a:t>United Parcel Service, Inc. v. Indiana Department of State Revenue</a:t>
            </a:r>
            <a:r>
              <a:rPr lang="en-US" sz="1600" dirty="0"/>
              <a:t>, 995 N.E.2d 20 (Ind. Tax 2013).  The court stated that the adjusted gross income tax “utilizes a physical presence standard.”  </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184</a:t>
            </a:fld>
            <a:endParaRPr lang="en-GB" dirty="0"/>
          </a:p>
        </p:txBody>
      </p:sp>
    </p:spTree>
    <p:extLst>
      <p:ext uri="{BB962C8B-B14F-4D97-AF65-F5344CB8AC3E}">
        <p14:creationId xmlns:p14="http://schemas.microsoft.com/office/powerpoint/2010/main" val="32546761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spcBef>
                <a:spcPts val="0"/>
              </a:spcBef>
              <a:buNone/>
            </a:pPr>
            <a:r>
              <a:rPr lang="en-US" b="1" dirty="0">
                <a:solidFill>
                  <a:srgbClr val="000000"/>
                </a:solidFill>
                <a:latin typeface="Georgia"/>
              </a:rPr>
              <a:t>Economic Nexus – Open Issues</a:t>
            </a:r>
          </a:p>
          <a:p>
            <a:pPr lvl="1">
              <a:spcBef>
                <a:spcPts val="0"/>
              </a:spcBef>
            </a:pPr>
            <a:r>
              <a:rPr lang="en-US" dirty="0">
                <a:solidFill>
                  <a:srgbClr val="000000"/>
                </a:solidFill>
                <a:latin typeface="Georgia"/>
              </a:rPr>
              <a:t>Is physical presence required for income/franchise tax</a:t>
            </a:r>
            <a:r>
              <a:rPr lang="en-US" dirty="0" smtClean="0">
                <a:solidFill>
                  <a:srgbClr val="000000"/>
                </a:solidFill>
                <a:latin typeface="Georgia"/>
              </a:rPr>
              <a:t>? If </a:t>
            </a:r>
            <a:r>
              <a:rPr lang="en-US" dirty="0">
                <a:solidFill>
                  <a:srgbClr val="000000"/>
                </a:solidFill>
                <a:latin typeface="Georgia"/>
              </a:rPr>
              <a:t>so, when might the physical presence of an affiliate be relevant?</a:t>
            </a:r>
          </a:p>
          <a:p>
            <a:pPr lvl="1">
              <a:spcBef>
                <a:spcPts val="0"/>
              </a:spcBef>
            </a:pPr>
            <a:r>
              <a:rPr lang="en-US" dirty="0">
                <a:solidFill>
                  <a:srgbClr val="000000"/>
                </a:solidFill>
                <a:latin typeface="Georgia"/>
              </a:rPr>
              <a:t>If economic nexus is a valid concept, is there a valid distinction between licensing activities such as trademark licensing and licensing a patent</a:t>
            </a:r>
            <a:r>
              <a:rPr lang="en-US" dirty="0" smtClean="0">
                <a:solidFill>
                  <a:srgbClr val="000000"/>
                </a:solidFill>
                <a:latin typeface="Georgia"/>
              </a:rPr>
              <a:t>? Do </a:t>
            </a:r>
            <a:r>
              <a:rPr lang="en-US" dirty="0">
                <a:solidFill>
                  <a:srgbClr val="000000"/>
                </a:solidFill>
                <a:latin typeface="Georgia"/>
              </a:rPr>
              <a:t>all types of licensing raise the same economic nexus concerns?</a:t>
            </a:r>
          </a:p>
          <a:p>
            <a:pPr lvl="1">
              <a:spcBef>
                <a:spcPts val="0"/>
              </a:spcBef>
            </a:pPr>
            <a:r>
              <a:rPr lang="en-US" i="1" dirty="0">
                <a:solidFill>
                  <a:srgbClr val="000000"/>
                </a:solidFill>
                <a:latin typeface="Georgia"/>
              </a:rPr>
              <a:t>MBNA</a:t>
            </a:r>
            <a:r>
              <a:rPr lang="en-US" dirty="0">
                <a:solidFill>
                  <a:srgbClr val="000000"/>
                </a:solidFill>
                <a:latin typeface="Georgia"/>
              </a:rPr>
              <a:t> involves third party activity, not inter-company activity</a:t>
            </a:r>
            <a:r>
              <a:rPr lang="en-US" dirty="0" smtClean="0">
                <a:solidFill>
                  <a:srgbClr val="000000"/>
                </a:solidFill>
                <a:latin typeface="Georgia"/>
              </a:rPr>
              <a:t>. Is </a:t>
            </a:r>
            <a:r>
              <a:rPr lang="en-US" dirty="0">
                <a:solidFill>
                  <a:srgbClr val="000000"/>
                </a:solidFill>
                <a:latin typeface="Georgia"/>
              </a:rPr>
              <a:t>this an important distinction?</a:t>
            </a:r>
          </a:p>
          <a:p>
            <a:pPr lvl="1">
              <a:spcBef>
                <a:spcPts val="0"/>
              </a:spcBef>
            </a:pPr>
            <a:r>
              <a:rPr lang="en-US" dirty="0">
                <a:solidFill>
                  <a:srgbClr val="000000"/>
                </a:solidFill>
                <a:latin typeface="Georgia"/>
              </a:rPr>
              <a:t>U.S. Supreme Court passes on review of </a:t>
            </a:r>
            <a:r>
              <a:rPr lang="en-US" i="1" dirty="0" err="1">
                <a:solidFill>
                  <a:srgbClr val="000000"/>
                </a:solidFill>
                <a:latin typeface="Georgia"/>
              </a:rPr>
              <a:t>Lanco</a:t>
            </a:r>
            <a:r>
              <a:rPr lang="en-US" i="1" dirty="0">
                <a:solidFill>
                  <a:srgbClr val="000000"/>
                </a:solidFill>
                <a:latin typeface="Georgia"/>
              </a:rPr>
              <a:t>, MBNA and KFC</a:t>
            </a:r>
            <a:r>
              <a:rPr lang="en-US" dirty="0" smtClean="0">
                <a:solidFill>
                  <a:srgbClr val="000000"/>
                </a:solidFill>
                <a:latin typeface="Georgia"/>
              </a:rPr>
              <a:t>. Is </a:t>
            </a:r>
            <a:r>
              <a:rPr lang="en-US" dirty="0">
                <a:solidFill>
                  <a:srgbClr val="000000"/>
                </a:solidFill>
                <a:latin typeface="Georgia"/>
              </a:rPr>
              <a:t>this a “green light” for economic nexus standards</a:t>
            </a:r>
            <a:r>
              <a:rPr lang="en-US" dirty="0" smtClean="0">
                <a:solidFill>
                  <a:srgbClr val="000000"/>
                </a:solidFill>
                <a:latin typeface="Georgia"/>
              </a:rPr>
              <a:t>?</a:t>
            </a:r>
            <a:endParaRPr lang="en-US" i="1" dirty="0">
              <a:solidFill>
                <a:srgbClr val="000000"/>
              </a:solidFill>
              <a:latin typeface="Georgia"/>
            </a:endParaRP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Economic Presence Nexus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185</a:t>
            </a:fld>
            <a:endParaRPr lang="en-GB" dirty="0"/>
          </a:p>
        </p:txBody>
      </p:sp>
    </p:spTree>
    <p:extLst>
      <p:ext uri="{BB962C8B-B14F-4D97-AF65-F5344CB8AC3E}">
        <p14:creationId xmlns:p14="http://schemas.microsoft.com/office/powerpoint/2010/main" val="391602620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a:t>Factor Presence Nexus</a:t>
            </a:r>
          </a:p>
          <a:p>
            <a:r>
              <a:rPr lang="en-US" dirty="0"/>
              <a:t>On October 17, 2002, the MTC voted to adopt a “factor presence nexus standard” for the imposition of business activity taxes. Under the standard, a taxpayer could be presumed to have substantial nexus with a state and, therefore, be subject to a filing requirement and potential tax liability if any one of the following factors exceeded:</a:t>
            </a:r>
          </a:p>
          <a:p>
            <a:pPr lvl="1"/>
            <a:r>
              <a:rPr lang="en-US" dirty="0" smtClean="0"/>
              <a:t>The </a:t>
            </a:r>
            <a:r>
              <a:rPr lang="en-US" dirty="0"/>
              <a:t>lesser of $50,000 of property or 25% of the denominator of </a:t>
            </a:r>
            <a:r>
              <a:rPr lang="en-US" dirty="0" smtClean="0"/>
              <a:t>the</a:t>
            </a:r>
            <a:br>
              <a:rPr lang="en-US" dirty="0" smtClean="0"/>
            </a:br>
            <a:r>
              <a:rPr lang="en-US" dirty="0" smtClean="0"/>
              <a:t>property </a:t>
            </a:r>
            <a:r>
              <a:rPr lang="en-US" dirty="0"/>
              <a:t>factor</a:t>
            </a:r>
          </a:p>
          <a:p>
            <a:pPr lvl="1"/>
            <a:r>
              <a:rPr lang="en-US" dirty="0"/>
              <a:t>The lesser of $50,000 of payroll or 25% of the denominator of </a:t>
            </a:r>
            <a:r>
              <a:rPr lang="en-US" dirty="0" smtClean="0"/>
              <a:t>the</a:t>
            </a:r>
            <a:br>
              <a:rPr lang="en-US" dirty="0" smtClean="0"/>
            </a:br>
            <a:r>
              <a:rPr lang="en-US" dirty="0" smtClean="0"/>
              <a:t>payroll </a:t>
            </a:r>
            <a:r>
              <a:rPr lang="en-US" dirty="0"/>
              <a:t>factor</a:t>
            </a:r>
          </a:p>
          <a:p>
            <a:pPr lvl="1"/>
            <a:r>
              <a:rPr lang="en-US" dirty="0"/>
              <a:t>The lesser of $500,000 of sales or 25% of the denominator of the sales factor</a:t>
            </a:r>
          </a:p>
        </p:txBody>
      </p:sp>
      <p:sp>
        <p:nvSpPr>
          <p:cNvPr id="2" name="Title 1"/>
          <p:cNvSpPr>
            <a:spLocks noGrp="1"/>
          </p:cNvSpPr>
          <p:nvPr>
            <p:ph type="title"/>
          </p:nvPr>
        </p:nvSpPr>
        <p:spPr/>
        <p:txBody>
          <a:bodyPr/>
          <a:lstStyle/>
          <a:p>
            <a:r>
              <a:rPr lang="en-US" dirty="0" smtClean="0"/>
              <a:t>Advanced Income Tax Track</a:t>
            </a:r>
            <a:br>
              <a:rPr lang="en-US" dirty="0" smtClean="0"/>
            </a:br>
            <a:r>
              <a:rPr lang="en-US" b="0" i="0" dirty="0" smtClean="0"/>
              <a:t>Factor Presence 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186</a:t>
            </a:fld>
            <a:endParaRPr lang="en-GB" dirty="0"/>
          </a:p>
        </p:txBody>
      </p:sp>
    </p:spTree>
    <p:extLst>
      <p:ext uri="{BB962C8B-B14F-4D97-AF65-F5344CB8AC3E}">
        <p14:creationId xmlns:p14="http://schemas.microsoft.com/office/powerpoint/2010/main" val="423821746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a:t>Factor Presence Nexus</a:t>
            </a:r>
          </a:p>
          <a:p>
            <a:r>
              <a:rPr lang="en-US" dirty="0"/>
              <a:t>The MTC standard takes an aggregated approach whereby the factors of commonly owned entities if in excess of $5,000 would be aggregated.</a:t>
            </a:r>
          </a:p>
          <a:p>
            <a:r>
              <a:rPr lang="en-US" dirty="0"/>
              <a:t>The standard would be applied at the entity level for pass </a:t>
            </a:r>
            <a:r>
              <a:rPr lang="en-US" dirty="0" err="1"/>
              <a:t>throughs</a:t>
            </a:r>
            <a:r>
              <a:rPr lang="en-US" dirty="0"/>
              <a:t>.</a:t>
            </a:r>
          </a:p>
          <a:p>
            <a:r>
              <a:rPr lang="en-US" dirty="0"/>
              <a:t>As of March 2011, California, Colorado, Ohio and Washington have adopted these provisions.</a:t>
            </a:r>
          </a:p>
          <a:p>
            <a:r>
              <a:rPr lang="en-US" dirty="0"/>
              <a:t>Note that such state legislation cannot override PL 86-272 and does raise questions regarding </a:t>
            </a:r>
            <a:r>
              <a:rPr lang="en-US" dirty="0" smtClean="0"/>
              <a:t>de </a:t>
            </a:r>
            <a:r>
              <a:rPr lang="en-US" dirty="0" err="1" smtClean="0"/>
              <a:t>minimis</a:t>
            </a:r>
            <a:r>
              <a:rPr lang="en-US" dirty="0" smtClean="0"/>
              <a:t> </a:t>
            </a:r>
            <a:r>
              <a:rPr lang="en-US" dirty="0"/>
              <a:t>in-state activity as well as economic presence vs. physical presence.</a:t>
            </a:r>
          </a:p>
          <a:p>
            <a:r>
              <a:rPr lang="en-US" dirty="0"/>
              <a:t>That said, CO had proposed a regulation that PL 86-272 protection would be lost if any member of the group had nexus under the factor presence nexus provisions</a:t>
            </a:r>
            <a:r>
              <a:rPr lang="en-US" dirty="0" smtClean="0"/>
              <a:t>.</a:t>
            </a:r>
            <a:endParaRPr lang="en-US" dirty="0"/>
          </a:p>
        </p:txBody>
      </p:sp>
      <p:sp>
        <p:nvSpPr>
          <p:cNvPr id="2" name="Title 1"/>
          <p:cNvSpPr>
            <a:spLocks noGrp="1"/>
          </p:cNvSpPr>
          <p:nvPr>
            <p:ph type="title"/>
          </p:nvPr>
        </p:nvSpPr>
        <p:spPr/>
        <p:txBody>
          <a:bodyPr/>
          <a:lstStyle/>
          <a:p>
            <a:r>
              <a:rPr lang="en-US" dirty="0" smtClean="0"/>
              <a:t>Advanced Income Tax Track </a:t>
            </a:r>
            <a:br>
              <a:rPr lang="en-US" dirty="0" smtClean="0"/>
            </a:br>
            <a:r>
              <a:rPr lang="en-US" b="0" i="0" dirty="0" smtClean="0"/>
              <a:t>Factor Presence 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187</a:t>
            </a:fld>
            <a:endParaRPr lang="en-GB" dirty="0"/>
          </a:p>
        </p:txBody>
      </p:sp>
    </p:spTree>
    <p:extLst>
      <p:ext uri="{BB962C8B-B14F-4D97-AF65-F5344CB8AC3E}">
        <p14:creationId xmlns:p14="http://schemas.microsoft.com/office/powerpoint/2010/main" val="246548559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6575" y="1676400"/>
            <a:ext cx="8077200" cy="4419600"/>
          </a:xfrm>
        </p:spPr>
        <p:txBody>
          <a:bodyPr/>
          <a:lstStyle/>
          <a:p>
            <a:r>
              <a:rPr lang="en-US" b="1" dirty="0"/>
              <a:t>Ohio - Factor Presence Nexus, broader doing business</a:t>
            </a:r>
          </a:p>
          <a:p>
            <a:r>
              <a:rPr lang="en-US" i="1" dirty="0"/>
              <a:t>L.L. Bean, Inc.</a:t>
            </a:r>
            <a:r>
              <a:rPr lang="en-US" dirty="0"/>
              <a:t> Final Determination, 08/10/2012</a:t>
            </a:r>
          </a:p>
          <a:p>
            <a:pPr lvl="1"/>
            <a:r>
              <a:rPr lang="en-US" dirty="0"/>
              <a:t>The </a:t>
            </a:r>
            <a:r>
              <a:rPr lang="en-US" i="1" dirty="0"/>
              <a:t>Quill</a:t>
            </a:r>
            <a:r>
              <a:rPr lang="en-US" dirty="0"/>
              <a:t> physical presence standard is limited to sales and use taxes and, therefore, does not apply to the Commercial Activity Tax.</a:t>
            </a:r>
          </a:p>
          <a:p>
            <a:pPr lvl="1"/>
            <a:r>
              <a:rPr lang="en-US" dirty="0"/>
              <a:t>The taxpayer met (and did not contest) that it met the sales threshold under the CAT factor presence nexus standards.</a:t>
            </a:r>
          </a:p>
          <a:p>
            <a:r>
              <a:rPr lang="en-US" i="1" dirty="0"/>
              <a:t>L.L. Bean, Inc. v. Levin</a:t>
            </a:r>
            <a:r>
              <a:rPr lang="en-US" dirty="0"/>
              <a:t>, Case No. 2010-2853 (Ohio BTA March 6, 2014)</a:t>
            </a:r>
          </a:p>
          <a:p>
            <a:pPr lvl="1"/>
            <a:r>
              <a:rPr lang="en-US" dirty="0"/>
              <a:t>Ohio Board of Tax Appeals (“BTA”) did not reach the constitutional questions implicated by factor presence nexus. </a:t>
            </a:r>
          </a:p>
          <a:p>
            <a:pPr lvl="1"/>
            <a:r>
              <a:rPr lang="en-US" dirty="0"/>
              <a:t>Focused on the language of the statute to conclude that the assessment must be affirmed since L.L. Bean met the $500,000 statutory test</a:t>
            </a:r>
            <a:r>
              <a:rPr lang="en-US" dirty="0" smtClean="0"/>
              <a:t>.</a:t>
            </a:r>
          </a:p>
          <a:p>
            <a:pPr marL="0" lvl="1" indent="0">
              <a:buNone/>
            </a:pPr>
            <a:endParaRPr lang="en-US" dirty="0"/>
          </a:p>
        </p:txBody>
      </p:sp>
      <p:sp>
        <p:nvSpPr>
          <p:cNvPr id="2" name="Title 1"/>
          <p:cNvSpPr>
            <a:spLocks noGrp="1"/>
          </p:cNvSpPr>
          <p:nvPr>
            <p:ph type="title"/>
          </p:nvPr>
        </p:nvSpPr>
        <p:spPr/>
        <p:txBody>
          <a:bodyPr/>
          <a:lstStyle/>
          <a:p>
            <a:r>
              <a:rPr lang="en-US" dirty="0" smtClean="0"/>
              <a:t>Advanced Income Tax Track </a:t>
            </a:r>
            <a:br>
              <a:rPr lang="en-US" dirty="0" smtClean="0"/>
            </a:br>
            <a:r>
              <a:rPr lang="en-US" b="0" i="0" dirty="0" smtClean="0"/>
              <a:t>Factor Presence 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188</a:t>
            </a:fld>
            <a:endParaRPr lang="en-GB" dirty="0"/>
          </a:p>
        </p:txBody>
      </p:sp>
    </p:spTree>
    <p:extLst>
      <p:ext uri="{BB962C8B-B14F-4D97-AF65-F5344CB8AC3E}">
        <p14:creationId xmlns:p14="http://schemas.microsoft.com/office/powerpoint/2010/main" val="179671776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6575" y="1676400"/>
            <a:ext cx="8077200" cy="4419600"/>
          </a:xfrm>
        </p:spPr>
        <p:txBody>
          <a:bodyPr/>
          <a:lstStyle/>
          <a:p>
            <a:r>
              <a:rPr lang="en-US" b="1" dirty="0"/>
              <a:t>Ohio - Factor Presence Nexus, broader doing business</a:t>
            </a:r>
          </a:p>
          <a:p>
            <a:r>
              <a:rPr lang="en-US" i="1" dirty="0"/>
              <a:t>C</a:t>
            </a:r>
            <a:r>
              <a:rPr lang="en-US" i="1" dirty="0" smtClean="0"/>
              <a:t>rutchfield </a:t>
            </a:r>
            <a:r>
              <a:rPr lang="en-US" i="1" dirty="0"/>
              <a:t>Corp. v. </a:t>
            </a:r>
            <a:r>
              <a:rPr lang="en-US" i="1" dirty="0" err="1"/>
              <a:t>Testa</a:t>
            </a:r>
            <a:r>
              <a:rPr lang="en-US" dirty="0"/>
              <a:t> </a:t>
            </a:r>
            <a:r>
              <a:rPr lang="en-US" dirty="0" smtClean="0"/>
              <a:t>2016-Ohio-7760 (Supreme Court of Ohio, Nov 2016)</a:t>
            </a:r>
            <a:endParaRPr lang="en-US" dirty="0"/>
          </a:p>
          <a:p>
            <a:pPr marL="285750" indent="-285750">
              <a:buFont typeface="Arial" panose="020B0604020202020204" pitchFamily="34" charset="0"/>
              <a:buChar char="•"/>
            </a:pPr>
            <a:r>
              <a:rPr lang="en-US" dirty="0" smtClean="0"/>
              <a:t>Crutchfield had no fixed assets in Ohio and sold </a:t>
            </a:r>
            <a:r>
              <a:rPr lang="en-US" dirty="0"/>
              <a:t>its products online and by </a:t>
            </a:r>
            <a:r>
              <a:rPr lang="en-US" dirty="0" smtClean="0"/>
              <a:t>catalog. Its </a:t>
            </a:r>
            <a:r>
              <a:rPr lang="en-US" dirty="0"/>
              <a:t>online sales </a:t>
            </a:r>
            <a:r>
              <a:rPr lang="en-US" dirty="0" smtClean="0"/>
              <a:t>were conducted </a:t>
            </a:r>
            <a:r>
              <a:rPr lang="en-US" dirty="0"/>
              <a:t>via </a:t>
            </a:r>
            <a:r>
              <a:rPr lang="en-US" dirty="0" smtClean="0"/>
              <a:t>a website, located </a:t>
            </a:r>
            <a:r>
              <a:rPr lang="en-US" dirty="0"/>
              <a:t>on the Company's </a:t>
            </a:r>
            <a:r>
              <a:rPr lang="en-US" dirty="0" smtClean="0"/>
              <a:t>servers in Virginia.</a:t>
            </a:r>
          </a:p>
          <a:p>
            <a:pPr marL="285750" indent="-285750">
              <a:buFont typeface="Arial" panose="020B0604020202020204" pitchFamily="34" charset="0"/>
              <a:buChar char="•"/>
            </a:pPr>
            <a:r>
              <a:rPr lang="en-US" dirty="0" smtClean="0"/>
              <a:t>The commissioner determined </a:t>
            </a:r>
            <a:r>
              <a:rPr lang="en-US" dirty="0"/>
              <a:t>that Crutchfield had substantial nexus with this state, i.e., a "bright-line presence" </a:t>
            </a:r>
            <a:r>
              <a:rPr lang="en-US" dirty="0" smtClean="0"/>
              <a:t>in the </a:t>
            </a:r>
            <a:r>
              <a:rPr lang="en-US" dirty="0"/>
              <a:t>state, because it had at least $500,000 in taxable gross receipts for the periods </a:t>
            </a:r>
            <a:r>
              <a:rPr lang="en-US" dirty="0" smtClean="0"/>
              <a:t>assessed.</a:t>
            </a:r>
          </a:p>
          <a:p>
            <a:pPr marL="285750" indent="-285750">
              <a:buFont typeface="Arial" panose="020B0604020202020204" pitchFamily="34" charset="0"/>
              <a:buChar char="•"/>
            </a:pPr>
            <a:r>
              <a:rPr lang="en-US" dirty="0" smtClean="0"/>
              <a:t>Crutchfield claimed its gross </a:t>
            </a:r>
            <a:r>
              <a:rPr lang="en-US" dirty="0"/>
              <a:t>receipts </a:t>
            </a:r>
            <a:r>
              <a:rPr lang="en-US" dirty="0" smtClean="0"/>
              <a:t>were excluded </a:t>
            </a:r>
            <a:r>
              <a:rPr lang="en-US" dirty="0"/>
              <a:t>from the CAT, pursuant to the U.S. Constitution, Commerce </a:t>
            </a:r>
            <a:r>
              <a:rPr lang="en-US" dirty="0" smtClean="0"/>
              <a:t>Clause, and </a:t>
            </a:r>
            <a:r>
              <a:rPr lang="en-US" dirty="0"/>
              <a:t>the "substantial nexus" and corresponding "in-state presence" </a:t>
            </a:r>
            <a:r>
              <a:rPr lang="en-US" dirty="0" smtClean="0"/>
              <a:t>analysis. </a:t>
            </a:r>
            <a:r>
              <a:rPr lang="en-US" dirty="0"/>
              <a:t>Crutchfield, like L.L. Bean and others before it, </a:t>
            </a:r>
            <a:r>
              <a:rPr lang="en-US" dirty="0" smtClean="0"/>
              <a:t>argued </a:t>
            </a:r>
            <a:r>
              <a:rPr lang="en-US" dirty="0"/>
              <a:t>that the Commerce Clause of </a:t>
            </a:r>
            <a:r>
              <a:rPr lang="en-US" dirty="0" smtClean="0"/>
              <a:t>the U.S</a:t>
            </a:r>
            <a:r>
              <a:rPr lang="en-US" dirty="0"/>
              <a:t>. Constitution "forbids the imposition of the Ohio CAT on Crutchfield, a non-resident </a:t>
            </a:r>
            <a:r>
              <a:rPr lang="en-US" dirty="0" smtClean="0"/>
              <a:t>direct marketer </a:t>
            </a:r>
            <a:r>
              <a:rPr lang="en-US" dirty="0"/>
              <a:t>with no physical presence in Ohio."</a:t>
            </a:r>
            <a:endParaRPr lang="en-US" dirty="0" smtClean="0"/>
          </a:p>
          <a:p>
            <a:pPr marL="0" lvl="1" indent="0">
              <a:buNone/>
            </a:pPr>
            <a:endParaRPr lang="en-US" dirty="0"/>
          </a:p>
        </p:txBody>
      </p:sp>
      <p:sp>
        <p:nvSpPr>
          <p:cNvPr id="2" name="Title 1"/>
          <p:cNvSpPr>
            <a:spLocks noGrp="1"/>
          </p:cNvSpPr>
          <p:nvPr>
            <p:ph type="title"/>
          </p:nvPr>
        </p:nvSpPr>
        <p:spPr/>
        <p:txBody>
          <a:bodyPr/>
          <a:lstStyle/>
          <a:p>
            <a:r>
              <a:rPr lang="en-US" dirty="0" smtClean="0"/>
              <a:t>Advanced Income Tax Track </a:t>
            </a:r>
            <a:br>
              <a:rPr lang="en-US" dirty="0" smtClean="0"/>
            </a:br>
            <a:r>
              <a:rPr lang="en-US" b="0" i="0" dirty="0" smtClean="0"/>
              <a:t>Factor Presence 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189</a:t>
            </a:fld>
            <a:endParaRPr lang="en-GB" dirty="0"/>
          </a:p>
        </p:txBody>
      </p:sp>
    </p:spTree>
    <p:extLst>
      <p:ext uri="{BB962C8B-B14F-4D97-AF65-F5344CB8AC3E}">
        <p14:creationId xmlns:p14="http://schemas.microsoft.com/office/powerpoint/2010/main" val="1318497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marL="0" lvl="1" indent="0">
              <a:spcAft>
                <a:spcPts val="800"/>
              </a:spcAft>
              <a:buNone/>
            </a:pPr>
            <a:r>
              <a:rPr lang="en-IN" dirty="0"/>
              <a:t>Such artificial distinctions ultimately were abandoned by the U.S. Supreme Court in the seminal </a:t>
            </a:r>
            <a:r>
              <a:rPr lang="en-IN" i="1" dirty="0"/>
              <a:t>Complete Auto </a:t>
            </a:r>
            <a:r>
              <a:rPr lang="en-IN" dirty="0"/>
              <a:t>Transit decision which formally established 4 criteria or “prongs” which had to be met in order for direct taxes to be imposed upon interstate commerce</a:t>
            </a:r>
            <a:r>
              <a:rPr lang="en-IN" dirty="0" smtClean="0"/>
              <a:t>. Subsequent </a:t>
            </a:r>
            <a:r>
              <a:rPr lang="en-IN" dirty="0"/>
              <a:t>case law has further articulated certain elements of these requirements with concepts such as “internal and external consistency</a:t>
            </a:r>
            <a:r>
              <a:rPr lang="en-IN" dirty="0" smtClean="0"/>
              <a:t>.” While </a:t>
            </a:r>
            <a:r>
              <a:rPr lang="en-IN" dirty="0"/>
              <a:t>the Commerce Clause is concerned with the integrity and validity of the United States as a political union of the states, the Due Process Clause of the 14th Amendment has been interpreted as imposing a lesser restraint upon the states under which the taxpayer has at least a minimal connection with the state such that it has fair warning that its activities may be subject to tax. </a:t>
            </a:r>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19</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200" dirty="0" smtClean="0">
                <a:latin typeface="+mj-lt"/>
                <a:ea typeface="+mj-ea"/>
                <a:cs typeface="+mj-cs"/>
              </a:rPr>
              <a:t>Overview/Introduction</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0182678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752600"/>
            <a:ext cx="8077200" cy="4419600"/>
          </a:xfrm>
        </p:spPr>
        <p:txBody>
          <a:bodyPr/>
          <a:lstStyle/>
          <a:p>
            <a:r>
              <a:rPr lang="en-US" b="1" dirty="0"/>
              <a:t>Ohio - Factor Presence Nexus, broader doing business</a:t>
            </a:r>
          </a:p>
          <a:p>
            <a:r>
              <a:rPr lang="en-US" i="1" dirty="0" smtClean="0"/>
              <a:t>Crutchfield, </a:t>
            </a:r>
            <a:r>
              <a:rPr lang="en-US" i="1" dirty="0"/>
              <a:t>Inc. </a:t>
            </a:r>
            <a:r>
              <a:rPr lang="en-US" dirty="0" smtClean="0"/>
              <a:t>(continued)</a:t>
            </a:r>
            <a:endParaRPr lang="en-US" dirty="0"/>
          </a:p>
          <a:p>
            <a:pPr marL="285750" indent="-285750">
              <a:buFont typeface="Arial" panose="020B0604020202020204" pitchFamily="34" charset="0"/>
              <a:buChar char="•"/>
            </a:pPr>
            <a:r>
              <a:rPr lang="en-US" dirty="0"/>
              <a:t>The Ohio Supreme Court held that the state's commercial activity tax (CAT) economic threshold created substantial nexus for an online retailer. On appeal from a 2015 Board of Tax Appeals (BTA) decision, the Court ruled that physical presence is not a necessary condition for imposing the CAT because the statutory $500,000 sales-receipts threshold is an adequate quantitative standard that satisfies the dormant Commerce Clause’s substantial nexus requirement. In addition, the Court ruled that the burdens imposed by the CAT on interstate commerce are not clearly excessive in relation to fair taxation for both in-state and out-of-state sellers.</a:t>
            </a:r>
          </a:p>
        </p:txBody>
      </p:sp>
      <p:sp>
        <p:nvSpPr>
          <p:cNvPr id="2" name="Title 1"/>
          <p:cNvSpPr>
            <a:spLocks noGrp="1"/>
          </p:cNvSpPr>
          <p:nvPr>
            <p:ph type="title"/>
          </p:nvPr>
        </p:nvSpPr>
        <p:spPr/>
        <p:txBody>
          <a:bodyPr/>
          <a:lstStyle/>
          <a:p>
            <a:r>
              <a:rPr lang="en-US" dirty="0" smtClean="0"/>
              <a:t>Advanced Income Tax Track </a:t>
            </a:r>
            <a:br>
              <a:rPr lang="en-US" dirty="0" smtClean="0"/>
            </a:br>
            <a:r>
              <a:rPr lang="en-US" b="0" i="0" dirty="0" smtClean="0"/>
              <a:t>Factor Presence 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190</a:t>
            </a:fld>
            <a:endParaRPr lang="en-GB" dirty="0"/>
          </a:p>
        </p:txBody>
      </p:sp>
    </p:spTree>
    <p:extLst>
      <p:ext uri="{BB962C8B-B14F-4D97-AF65-F5344CB8AC3E}">
        <p14:creationId xmlns:p14="http://schemas.microsoft.com/office/powerpoint/2010/main" val="71984378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752600"/>
            <a:ext cx="8077200" cy="4419600"/>
          </a:xfrm>
        </p:spPr>
        <p:txBody>
          <a:bodyPr/>
          <a:lstStyle/>
          <a:p>
            <a:r>
              <a:rPr lang="en-US" b="1" dirty="0"/>
              <a:t>Ohio - Factor Presence Nexus, broader doing business</a:t>
            </a:r>
          </a:p>
          <a:p>
            <a:r>
              <a:rPr lang="en-US" i="1" dirty="0" smtClean="0"/>
              <a:t>Crutchfield, </a:t>
            </a:r>
            <a:r>
              <a:rPr lang="en-US" i="1" dirty="0"/>
              <a:t>Inc. </a:t>
            </a:r>
            <a:r>
              <a:rPr lang="en-US" dirty="0" smtClean="0"/>
              <a:t>(continued)</a:t>
            </a:r>
            <a:endParaRPr lang="en-US" dirty="0"/>
          </a:p>
          <a:p>
            <a:pPr marL="285750" indent="-285750">
              <a:buFont typeface="Arial" panose="020B0604020202020204" pitchFamily="34" charset="0"/>
              <a:buChar char="•"/>
            </a:pPr>
            <a:r>
              <a:rPr lang="en-US" dirty="0" smtClean="0"/>
              <a:t>Query:</a:t>
            </a:r>
            <a:r>
              <a:rPr lang="en-US" dirty="0"/>
              <a:t> </a:t>
            </a:r>
            <a:r>
              <a:rPr lang="en-US" dirty="0" smtClean="0"/>
              <a:t>If a corporation has no employees </a:t>
            </a:r>
            <a:r>
              <a:rPr lang="en-US" dirty="0"/>
              <a:t>or property in </a:t>
            </a:r>
            <a:r>
              <a:rPr lang="en-US" dirty="0" smtClean="0"/>
              <a:t>a particular state</a:t>
            </a:r>
            <a:r>
              <a:rPr lang="en-US" dirty="0"/>
              <a:t>, how can sales alone establish physical presence? </a:t>
            </a:r>
            <a:r>
              <a:rPr lang="en-US" dirty="0" smtClean="0"/>
              <a:t>If the U.S. Supreme Court decided to overturn </a:t>
            </a:r>
            <a:r>
              <a:rPr lang="en-US" i="1" dirty="0"/>
              <a:t>Quill</a:t>
            </a:r>
            <a:r>
              <a:rPr lang="en-US" dirty="0"/>
              <a:t> in light of the recent </a:t>
            </a:r>
            <a:r>
              <a:rPr lang="en-US" dirty="0" smtClean="0"/>
              <a:t>South Dakota legislation </a:t>
            </a:r>
            <a:r>
              <a:rPr lang="en-US" dirty="0"/>
              <a:t>and related litigation, then that would seem to settle the economic nexus debate on the income tax side, but not necessarily the other </a:t>
            </a:r>
            <a:r>
              <a:rPr lang="en-US" dirty="0" smtClean="0"/>
              <a:t>way </a:t>
            </a:r>
            <a:r>
              <a:rPr lang="en-US" dirty="0"/>
              <a:t>around.</a:t>
            </a:r>
            <a:endParaRPr lang="en-US" dirty="0" smtClean="0"/>
          </a:p>
          <a:p>
            <a:pPr marL="0" lvl="1" indent="0">
              <a:buNone/>
            </a:pPr>
            <a:endParaRPr lang="en-US" dirty="0"/>
          </a:p>
        </p:txBody>
      </p:sp>
      <p:sp>
        <p:nvSpPr>
          <p:cNvPr id="2" name="Title 1"/>
          <p:cNvSpPr>
            <a:spLocks noGrp="1"/>
          </p:cNvSpPr>
          <p:nvPr>
            <p:ph type="title"/>
          </p:nvPr>
        </p:nvSpPr>
        <p:spPr/>
        <p:txBody>
          <a:bodyPr/>
          <a:lstStyle/>
          <a:p>
            <a:r>
              <a:rPr lang="en-US" dirty="0" smtClean="0"/>
              <a:t>Advanced Income Tax Track </a:t>
            </a:r>
            <a:br>
              <a:rPr lang="en-US" dirty="0" smtClean="0"/>
            </a:br>
            <a:r>
              <a:rPr lang="en-US" b="0" i="0" dirty="0" smtClean="0"/>
              <a:t>Factor Presence Nexus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191</a:t>
            </a:fld>
            <a:endParaRPr lang="en-GB" dirty="0"/>
          </a:p>
        </p:txBody>
      </p:sp>
    </p:spTree>
    <p:extLst>
      <p:ext uri="{BB962C8B-B14F-4D97-AF65-F5344CB8AC3E}">
        <p14:creationId xmlns:p14="http://schemas.microsoft.com/office/powerpoint/2010/main" val="385864313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587381"/>
            <a:ext cx="8077200" cy="4419600"/>
          </a:xfrm>
        </p:spPr>
        <p:txBody>
          <a:bodyPr/>
          <a:lstStyle/>
          <a:p>
            <a:r>
              <a:rPr lang="en-US" sz="1600" b="1" dirty="0" smtClean="0"/>
              <a:t>Massachusetts - Nexus Creating Transactions Disregarded </a:t>
            </a:r>
            <a:r>
              <a:rPr lang="en-US" sz="1600" b="1" dirty="0"/>
              <a:t>as </a:t>
            </a:r>
            <a:r>
              <a:rPr lang="en-US" sz="1600" b="1" dirty="0" smtClean="0"/>
              <a:t>Sham Transactions</a:t>
            </a:r>
          </a:p>
          <a:p>
            <a:pPr marL="285750" indent="-285750">
              <a:buFont typeface="Arial" panose="020B0604020202020204" pitchFamily="34" charset="0"/>
              <a:buChar char="•"/>
            </a:pPr>
            <a:r>
              <a:rPr lang="en-US" sz="1600" dirty="0" smtClean="0"/>
              <a:t>The transfer of Massachusetts employees from an in-state company to its out-of-state parent was disregarded for tax purposes by the Massachusetts Appeals Court. </a:t>
            </a:r>
          </a:p>
          <a:p>
            <a:pPr marL="558800" lvl="1" indent="-285750">
              <a:buFontTx/>
              <a:buChar char="-"/>
            </a:pPr>
            <a:r>
              <a:rPr lang="en-US" sz="1600" dirty="0" smtClean="0"/>
              <a:t>The transfer established nexus for the parent and caused it to be included in the ‘nexus combined’ return. It also allowed the parent’s losses to offset the income of other members of the nexus combined group. </a:t>
            </a:r>
          </a:p>
          <a:p>
            <a:pPr marL="285750" indent="-285750">
              <a:buFont typeface="Arial" panose="020B0604020202020204" pitchFamily="34" charset="0"/>
              <a:buChar char="•"/>
            </a:pPr>
            <a:r>
              <a:rPr lang="en-US" sz="1600" dirty="0" smtClean="0"/>
              <a:t>The court affirmed that, pursuant to the sham transaction doctrine, the transfers had no valid business purpose other than tax avoidance and therefore the parent was not included in the nexus combined return.</a:t>
            </a:r>
          </a:p>
          <a:p>
            <a:pPr marL="285750" indent="-285750">
              <a:buFont typeface="Arial" panose="020B0604020202020204" pitchFamily="34" charset="0"/>
              <a:buChar char="•"/>
            </a:pPr>
            <a:r>
              <a:rPr lang="en-US" sz="1600" dirty="0" smtClean="0"/>
              <a:t>The expansion </a:t>
            </a:r>
            <a:r>
              <a:rPr lang="en-US" sz="1600" dirty="0"/>
              <a:t>of the sham transaction doctrine to nexus determinations could subject a new area of business transactions to state scrutiny. [</a:t>
            </a:r>
            <a:r>
              <a:rPr lang="en-US" sz="1600" i="1" dirty="0"/>
              <a:t>Allied Domecq Spirits and Wines USA, Inc. v. Commissioner of Revenue</a:t>
            </a:r>
            <a:r>
              <a:rPr lang="en-US" sz="1600" dirty="0"/>
              <a:t>, Massachusetts Appellate Tax Board, Nos. C282807, C293684, and C297779 (5/27/13)] </a:t>
            </a:r>
            <a:endParaRPr lang="en-US" sz="1600" dirty="0" smtClean="0"/>
          </a:p>
          <a:p>
            <a:pPr marL="285750" lvl="1" indent="-285750">
              <a:buFont typeface="Arial" panose="020B0604020202020204" pitchFamily="34" charset="0"/>
              <a:buChar char="•"/>
            </a:pPr>
            <a:r>
              <a:rPr lang="en-US" sz="1600" dirty="0"/>
              <a:t>On June 18, 2014 the Massachusetts Appeals Court affirmed the Appellate Tax Board’s decision. [</a:t>
            </a:r>
            <a:r>
              <a:rPr lang="en-US" sz="1600" i="1" dirty="0"/>
              <a:t>Allied Domecq Spirits &amp; Wines USA, Inc. v. Massachusetts Commissioner of Revenue, </a:t>
            </a:r>
            <a:r>
              <a:rPr lang="en-US" sz="1600" dirty="0"/>
              <a:t>Massachusetts Appeals Court, No. 13-P-984, (6/18/14)]</a:t>
            </a:r>
          </a:p>
          <a:p>
            <a:pPr marL="285750" indent="-285750">
              <a:buFont typeface="Arial" panose="020B0604020202020204" pitchFamily="34" charset="0"/>
              <a:buChar char="•"/>
            </a:pPr>
            <a:endParaRPr lang="en-US" sz="1600" dirty="0"/>
          </a:p>
          <a:p>
            <a:endParaRPr lang="en-US" dirty="0"/>
          </a:p>
        </p:txBody>
      </p:sp>
      <p:sp>
        <p:nvSpPr>
          <p:cNvPr id="2" name="Title 1"/>
          <p:cNvSpPr>
            <a:spLocks noGrp="1"/>
          </p:cNvSpPr>
          <p:nvPr>
            <p:ph type="title"/>
          </p:nvPr>
        </p:nvSpPr>
        <p:spPr/>
        <p:txBody>
          <a:bodyPr/>
          <a:lstStyle/>
          <a:p>
            <a:r>
              <a:rPr lang="en-US" dirty="0" smtClean="0"/>
              <a:t>Advanced Income Tax Track </a:t>
            </a:r>
            <a:br>
              <a:rPr lang="en-US" dirty="0" smtClean="0"/>
            </a:br>
            <a:r>
              <a:rPr lang="en-US" b="0" i="0" dirty="0" smtClean="0"/>
              <a:t>Contrast with Other Nexus Developments</a:t>
            </a:r>
            <a:endParaRPr lang="en-US" b="0" i="0" dirty="0"/>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192</a:t>
            </a:fld>
            <a:endParaRPr lang="en-GB" dirty="0"/>
          </a:p>
        </p:txBody>
      </p:sp>
    </p:spTree>
    <p:extLst>
      <p:ext uri="{BB962C8B-B14F-4D97-AF65-F5344CB8AC3E}">
        <p14:creationId xmlns:p14="http://schemas.microsoft.com/office/powerpoint/2010/main" val="22297353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a:t>Federal Business Activity Tax Simplification Act Proposals </a:t>
            </a:r>
          </a:p>
          <a:p>
            <a:r>
              <a:rPr lang="en-US" dirty="0"/>
              <a:t>Over the years a number of such “BATSA” bills have been proposed largely in response to the states continued, and for the most part successful, application of economic nexus.</a:t>
            </a:r>
          </a:p>
          <a:p>
            <a:r>
              <a:rPr lang="en-US" dirty="0"/>
              <a:t>In general these bills would update and expand PL 86-272 by:</a:t>
            </a:r>
          </a:p>
          <a:p>
            <a:pPr marL="274320" lvl="1" indent="-274320">
              <a:buFont typeface="+mj-lt"/>
              <a:buAutoNum type="arabicPeriod"/>
            </a:pPr>
            <a:r>
              <a:rPr lang="en-US" dirty="0"/>
              <a:t>Covering all business activity taxes (gross receipts, capital </a:t>
            </a:r>
            <a:r>
              <a:rPr lang="en-US" dirty="0" smtClean="0"/>
              <a:t>stock/net </a:t>
            </a:r>
            <a:r>
              <a:rPr lang="en-US" dirty="0"/>
              <a:t>worth etc.), excluding transaction taxes (e.g. sales and use taxes)</a:t>
            </a:r>
          </a:p>
          <a:p>
            <a:pPr marL="274320" lvl="1" indent="-274320">
              <a:buFont typeface="+mj-lt"/>
              <a:buAutoNum type="arabicPeriod"/>
            </a:pPr>
            <a:r>
              <a:rPr lang="en-US" dirty="0"/>
              <a:t>Cover services in addition to sales of TPP</a:t>
            </a:r>
          </a:p>
          <a:p>
            <a:pPr marL="274320" lvl="1" indent="-274320">
              <a:buFont typeface="+mj-lt"/>
              <a:buAutoNum type="arabicPeriod"/>
            </a:pPr>
            <a:r>
              <a:rPr lang="en-US" dirty="0"/>
              <a:t>Codify a physical presence requirement with a minimum of 15 days of in-state </a:t>
            </a:r>
            <a:r>
              <a:rPr lang="en-US" dirty="0" smtClean="0"/>
              <a:t>presence</a:t>
            </a:r>
          </a:p>
        </p:txBody>
      </p:sp>
      <p:sp>
        <p:nvSpPr>
          <p:cNvPr id="2" name="Title 1"/>
          <p:cNvSpPr>
            <a:spLocks noGrp="1"/>
          </p:cNvSpPr>
          <p:nvPr>
            <p:ph type="title"/>
          </p:nvPr>
        </p:nvSpPr>
        <p:spPr/>
        <p:txBody>
          <a:bodyPr/>
          <a:lstStyle/>
          <a:p>
            <a:r>
              <a:rPr lang="en-US" dirty="0"/>
              <a:t>Advanced Income Tax Track</a:t>
            </a:r>
            <a:br>
              <a:rPr lang="en-US" dirty="0"/>
            </a:br>
            <a:r>
              <a:rPr lang="en-US" b="0" i="0" dirty="0"/>
              <a:t>BATSA</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193</a:t>
            </a:fld>
            <a:endParaRPr lang="en-GB" dirty="0"/>
          </a:p>
        </p:txBody>
      </p:sp>
    </p:spTree>
    <p:extLst>
      <p:ext uri="{BB962C8B-B14F-4D97-AF65-F5344CB8AC3E}">
        <p14:creationId xmlns:p14="http://schemas.microsoft.com/office/powerpoint/2010/main" val="108002381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a:t>Federal Business Activity Tax Simplification Act </a:t>
            </a:r>
            <a:r>
              <a:rPr lang="en-US" b="1" dirty="0" smtClean="0"/>
              <a:t>Proposals</a:t>
            </a:r>
            <a:r>
              <a:rPr lang="en-US" dirty="0" smtClean="0"/>
              <a:t> (continued) </a:t>
            </a:r>
            <a:endParaRPr lang="en-US" dirty="0"/>
          </a:p>
          <a:p>
            <a:pPr marL="285750" indent="-285750">
              <a:buFont typeface="Arial" panose="020B0604020202020204" pitchFamily="34" charset="0"/>
              <a:buChar char="•"/>
            </a:pPr>
            <a:r>
              <a:rPr lang="en-US" dirty="0" smtClean="0"/>
              <a:t>The 114th Congress (2015-2016) reintroduced legislation that focused on expanding </a:t>
            </a:r>
            <a:r>
              <a:rPr lang="en-US" dirty="0"/>
              <a:t>the federal prohibition against state taxation of interstate commerce to: (1) include taxation of out-of-state transactions involving all forms of property, including intangible personal property and services (currently, only sales of tangible personal property are protected); and (2) prohibit state taxation of an out-of-state entity unless such entity has a physical presence in the taxing state. </a:t>
            </a:r>
            <a:endParaRPr lang="en-US" dirty="0" smtClean="0"/>
          </a:p>
          <a:p>
            <a:pPr marL="285750" indent="-285750">
              <a:buFont typeface="Arial" panose="020B0604020202020204" pitchFamily="34" charset="0"/>
              <a:buChar char="•"/>
            </a:pPr>
            <a:r>
              <a:rPr lang="en-US" dirty="0" smtClean="0"/>
              <a:t>The legislation also sets </a:t>
            </a:r>
            <a:r>
              <a:rPr lang="en-US" dirty="0"/>
              <a:t>forth criteria for: (1) determining that a person has a physical presence in a state, and (2) the computation of the tax liability of affiliated businesses operating in a state</a:t>
            </a:r>
            <a:r>
              <a:rPr lang="en-US" dirty="0" smtClean="0"/>
              <a:t>.</a:t>
            </a:r>
          </a:p>
          <a:p>
            <a:pPr marL="285750" indent="-285750">
              <a:buFont typeface="Arial" panose="020B0604020202020204" pitchFamily="34" charset="0"/>
              <a:buChar char="•"/>
            </a:pPr>
            <a:r>
              <a:rPr lang="en-US" dirty="0" smtClean="0"/>
              <a:t>The Judiciary Committee considered the Bill on June 17, 2015.</a:t>
            </a:r>
            <a:endParaRPr lang="en-US" dirty="0"/>
          </a:p>
          <a:p>
            <a:pPr marL="285750" indent="-28575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a:t>Advanced Income Tax Track</a:t>
            </a:r>
            <a:br>
              <a:rPr lang="en-US" dirty="0"/>
            </a:br>
            <a:r>
              <a:rPr lang="en-US" b="0" i="0" dirty="0"/>
              <a:t>BATSA</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194</a:t>
            </a:fld>
            <a:endParaRPr lang="en-GB" dirty="0"/>
          </a:p>
        </p:txBody>
      </p:sp>
    </p:spTree>
    <p:extLst>
      <p:ext uri="{BB962C8B-B14F-4D97-AF65-F5344CB8AC3E}">
        <p14:creationId xmlns:p14="http://schemas.microsoft.com/office/powerpoint/2010/main" val="224189052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dirty="0"/>
              <a:t>Does ownership of an interest in an LLC which does business in a state create nexus?</a:t>
            </a:r>
          </a:p>
          <a:p>
            <a:pPr lvl="2"/>
            <a:r>
              <a:rPr lang="en-US" dirty="0"/>
              <a:t>Does the answer depend upon whether a federal check the box election has been made to treat the LLC as a disregarded or flow through entity?</a:t>
            </a:r>
          </a:p>
          <a:p>
            <a:pPr lvl="2"/>
            <a:r>
              <a:rPr lang="en-US" dirty="0"/>
              <a:t>Or should the answer depend upon state specific characteristics of LLCs and constitutional considerations?</a:t>
            </a:r>
          </a:p>
          <a:p>
            <a:pPr lvl="3"/>
            <a:r>
              <a:rPr lang="en-US" dirty="0"/>
              <a:t>CA Corp Code § 17001 states that LLC members are not transacting business in California solely by virtue of their interest in an LLC. </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smtClean="0"/>
              <a:t>Ownership of LLC </a:t>
            </a:r>
            <a:r>
              <a:rPr lang="en-US" b="0" i="0" dirty="0"/>
              <a:t>Interests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195</a:t>
            </a:fld>
            <a:endParaRPr lang="en-GB" dirty="0"/>
          </a:p>
        </p:txBody>
      </p:sp>
    </p:spTree>
    <p:extLst>
      <p:ext uri="{BB962C8B-B14F-4D97-AF65-F5344CB8AC3E}">
        <p14:creationId xmlns:p14="http://schemas.microsoft.com/office/powerpoint/2010/main" val="126716459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dirty="0"/>
              <a:t>The answer to this question may constitutionally differ from a general partner or limited partner interest in a partnership</a:t>
            </a:r>
          </a:p>
          <a:p>
            <a:pPr lvl="2"/>
            <a:r>
              <a:rPr lang="en-US" dirty="0"/>
              <a:t>The Uniform Partnership Act (UPA) may apply more of an aggregate approach to partnerships under which partners are viewed as engaged in the business of the partnership and own an interest in partnership property.</a:t>
            </a:r>
          </a:p>
          <a:p>
            <a:pPr lvl="2"/>
            <a:r>
              <a:rPr lang="en-US" dirty="0"/>
              <a:t>The revised RUPA may in some respects apply more of an entity approach </a:t>
            </a:r>
            <a:r>
              <a:rPr lang="en-US" dirty="0" smtClean="0"/>
              <a:t>than does </a:t>
            </a:r>
            <a:r>
              <a:rPr lang="en-US" dirty="0"/>
              <a:t>the Uniform Limited Partnership Act (ULPA) with respect to limited partners.</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Ownership of LLC Interests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196</a:t>
            </a:fld>
            <a:endParaRPr lang="en-GB" dirty="0"/>
          </a:p>
        </p:txBody>
      </p:sp>
    </p:spTree>
    <p:extLst>
      <p:ext uri="{BB962C8B-B14F-4D97-AF65-F5344CB8AC3E}">
        <p14:creationId xmlns:p14="http://schemas.microsoft.com/office/powerpoint/2010/main" val="275801884"/>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dirty="0"/>
              <a:t>Most states hold that a general partnership interest creates nexus and many hold that a limited partner has nexus as well.</a:t>
            </a:r>
          </a:p>
          <a:p>
            <a:pPr lvl="1"/>
            <a:r>
              <a:rPr lang="en-US" dirty="0"/>
              <a:t>State LLC statues may exhibit characteristics more akin to an intangible investment in a separate entity.</a:t>
            </a:r>
          </a:p>
          <a:p>
            <a:pPr lvl="2"/>
            <a:r>
              <a:rPr lang="en-US" dirty="0"/>
              <a:t>Members generally are not agents of a LLC or vice versa, although there could be differences such as with managing members.</a:t>
            </a:r>
          </a:p>
          <a:p>
            <a:pPr lvl="2"/>
            <a:r>
              <a:rPr lang="en-US" dirty="0"/>
              <a:t>Members generally do not have a direct ownership interest in LLC property</a:t>
            </a:r>
          </a:p>
          <a:p>
            <a:pPr lvl="1"/>
            <a:r>
              <a:rPr lang="en-US" dirty="0"/>
              <a:t>Should the answer depend, from a constitutional perspective, on the federal check the box election made</a:t>
            </a:r>
            <a:r>
              <a:rPr lang="en-US" dirty="0" smtClean="0"/>
              <a:t>?</a:t>
            </a:r>
            <a:endParaRPr lang="en-US"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Ownership of LLC Interests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197</a:t>
            </a:fld>
            <a:endParaRPr lang="en-GB" dirty="0"/>
          </a:p>
        </p:txBody>
      </p:sp>
    </p:spTree>
    <p:extLst>
      <p:ext uri="{BB962C8B-B14F-4D97-AF65-F5344CB8AC3E}">
        <p14:creationId xmlns:p14="http://schemas.microsoft.com/office/powerpoint/2010/main" val="1497850666"/>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dirty="0" smtClean="0"/>
              <a:t>Investments </a:t>
            </a:r>
            <a:r>
              <a:rPr lang="en-US" dirty="0"/>
              <a:t>in intangibles generally do not result in the business activity of the enterprise being attributed to an out-of-state investor.</a:t>
            </a:r>
          </a:p>
          <a:p>
            <a:pPr lvl="2"/>
            <a:r>
              <a:rPr lang="en-US" dirty="0"/>
              <a:t>In </a:t>
            </a:r>
            <a:r>
              <a:rPr lang="en-US" i="1" dirty="0"/>
              <a:t>Holiday Inns</a:t>
            </a:r>
            <a:r>
              <a:rPr lang="en-US" dirty="0"/>
              <a:t>, BOE 1986, the BOE held that the sale of a partnership interest was the sale of an intangible allocable to domicile, not the sale of the underlying California property held by the partnership</a:t>
            </a:r>
            <a:r>
              <a:rPr lang="en-US" dirty="0" smtClean="0"/>
              <a:t>.</a:t>
            </a:r>
          </a:p>
          <a:p>
            <a:pPr lvl="2"/>
            <a:r>
              <a:rPr lang="en-US" dirty="0"/>
              <a:t>California statutes were subsequently changed to look through to the activity and assets of the partnership for purposes of sourcing non-business </a:t>
            </a:r>
            <a:r>
              <a:rPr lang="en-US" dirty="0" smtClean="0"/>
              <a:t>gains/losses </a:t>
            </a:r>
            <a:r>
              <a:rPr lang="en-US" dirty="0"/>
              <a:t>on the sale of partnership interests</a:t>
            </a:r>
          </a:p>
          <a:p>
            <a:pPr lvl="1"/>
            <a:r>
              <a:rPr lang="en-US" i="1" dirty="0"/>
              <a:t>Appeal of Amman &amp; </a:t>
            </a:r>
            <a:r>
              <a:rPr lang="en-US" i="1" dirty="0" err="1"/>
              <a:t>Schmid</a:t>
            </a:r>
            <a:r>
              <a:rPr lang="en-US" i="1" dirty="0"/>
              <a:t> </a:t>
            </a:r>
            <a:r>
              <a:rPr lang="en-US" i="1" dirty="0" err="1"/>
              <a:t>Finanz</a:t>
            </a:r>
            <a:r>
              <a:rPr lang="en-US" i="1" dirty="0"/>
              <a:t> AG</a:t>
            </a:r>
            <a:r>
              <a:rPr lang="en-US" dirty="0"/>
              <a:t>, BOE 1997, the BOE held that foreign corporate limited partners were not doing business in California by virtue of the limited partnership’s California business activities but were nonetheless subject to corporate income tax on income apportioned to the state </a:t>
            </a:r>
            <a:r>
              <a:rPr lang="en-US" dirty="0" smtClean="0"/>
              <a:t>at the </a:t>
            </a:r>
            <a:r>
              <a:rPr lang="en-US" dirty="0"/>
              <a:t>partnership level</a:t>
            </a:r>
            <a:r>
              <a:rPr lang="en-US" dirty="0" smtClean="0"/>
              <a:t>.</a:t>
            </a:r>
            <a:endParaRPr lang="en-US"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Ownership of LLC Interests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198</a:t>
            </a:fld>
            <a:endParaRPr lang="en-GB" dirty="0"/>
          </a:p>
        </p:txBody>
      </p:sp>
    </p:spTree>
    <p:extLst>
      <p:ext uri="{BB962C8B-B14F-4D97-AF65-F5344CB8AC3E}">
        <p14:creationId xmlns:p14="http://schemas.microsoft.com/office/powerpoint/2010/main" val="34599961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dirty="0"/>
              <a:t>There is some judicial precedent for state taxation based on intangible investments in in-state corporations in certain cases:</a:t>
            </a:r>
          </a:p>
          <a:p>
            <a:pPr lvl="1"/>
            <a:r>
              <a:rPr lang="en-US" i="1" dirty="0"/>
              <a:t>International Harvester </a:t>
            </a:r>
            <a:r>
              <a:rPr lang="en-US" dirty="0"/>
              <a:t>v. WI 322 US 435 U.S. </a:t>
            </a:r>
            <a:r>
              <a:rPr lang="en-US" dirty="0" err="1"/>
              <a:t>Sct</a:t>
            </a:r>
            <a:r>
              <a:rPr lang="en-US" dirty="0"/>
              <a:t>. 1944</a:t>
            </a:r>
          </a:p>
          <a:p>
            <a:pPr lvl="2"/>
            <a:r>
              <a:rPr lang="en-US" dirty="0"/>
              <a:t>Court upheld WI’s imposition of a corporate level tax for “the privilege of declaring and receiving dividends, out of income [earned in the state]” with respect to dividends declared by a Chicago based company which did business in WI which were paid to various shareholders, 98% of whom were nonresidents. </a:t>
            </a:r>
            <a:endParaRPr lang="en-US" dirty="0" smtClean="0"/>
          </a:p>
          <a:p>
            <a:pPr lvl="2"/>
            <a:r>
              <a:rPr lang="en-US" dirty="0"/>
              <a:t>Theoretically, this would seem to broadly support nonresident withholding taxes based on in-state entity level activity, however in practice while many states impose nonresident withholding with respect to flow through entities none do so with respect to corporate dividends</a:t>
            </a:r>
            <a:r>
              <a:rPr lang="en-US" dirty="0" smtClean="0"/>
              <a:t>.</a:t>
            </a:r>
            <a:endParaRPr lang="en-US"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Ownership of LLC Interests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199</a:t>
            </a:fld>
            <a:endParaRPr lang="en-GB" dirty="0"/>
          </a:p>
        </p:txBody>
      </p:sp>
    </p:spTree>
    <p:extLst>
      <p:ext uri="{BB962C8B-B14F-4D97-AF65-F5344CB8AC3E}">
        <p14:creationId xmlns:p14="http://schemas.microsoft.com/office/powerpoint/2010/main" val="2503259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482137" y="605118"/>
            <a:ext cx="8179724" cy="5922085"/>
            <a:chOff x="530352" y="685800"/>
            <a:chExt cx="8997696" cy="6711696"/>
          </a:xfrm>
        </p:grpSpPr>
        <p:sp>
          <p:nvSpPr>
            <p:cNvPr id="14"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endParaRPr>
            </a:p>
          </p:txBody>
        </p:sp>
        <p:grpSp>
          <p:nvGrpSpPr>
            <p:cNvPr id="3" name="Group 600" hidden="1"/>
            <p:cNvGrpSpPr/>
            <p:nvPr/>
          </p:nvGrpSpPr>
          <p:grpSpPr>
            <a:xfrm>
              <a:off x="530352" y="6016752"/>
              <a:ext cx="8997696" cy="609600"/>
              <a:chOff x="530352" y="6016752"/>
              <a:chExt cx="8997696" cy="609600"/>
            </a:xfrm>
          </p:grpSpPr>
          <p:sp>
            <p:nvSpPr>
              <p:cNvPr id="53"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4"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9"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60"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61"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4" name="Group 500" hidden="1"/>
            <p:cNvGrpSpPr/>
            <p:nvPr/>
          </p:nvGrpSpPr>
          <p:grpSpPr>
            <a:xfrm>
              <a:off x="530352" y="5257800"/>
              <a:ext cx="8997696" cy="609600"/>
              <a:chOff x="530352" y="5257800"/>
              <a:chExt cx="8997696" cy="609600"/>
            </a:xfrm>
          </p:grpSpPr>
          <p:sp>
            <p:nvSpPr>
              <p:cNvPr id="47"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0"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1"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2"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5" name="Group 400" hidden="1"/>
            <p:cNvGrpSpPr/>
            <p:nvPr/>
          </p:nvGrpSpPr>
          <p:grpSpPr>
            <a:xfrm>
              <a:off x="530352" y="4498848"/>
              <a:ext cx="8997696" cy="609600"/>
              <a:chOff x="530352" y="4498848"/>
              <a:chExt cx="8997696" cy="609600"/>
            </a:xfrm>
          </p:grpSpPr>
          <p:sp>
            <p:nvSpPr>
              <p:cNvPr id="41"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4"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6" name="Group 300" hidden="1"/>
            <p:cNvGrpSpPr/>
            <p:nvPr/>
          </p:nvGrpSpPr>
          <p:grpSpPr>
            <a:xfrm>
              <a:off x="530352" y="3730752"/>
              <a:ext cx="8997696" cy="609600"/>
              <a:chOff x="530352" y="3730752"/>
              <a:chExt cx="8997696" cy="609600"/>
            </a:xfrm>
          </p:grpSpPr>
          <p:sp>
            <p:nvSpPr>
              <p:cNvPr id="35"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8"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p:nvGrpSpPr>
          <p:grpSpPr>
            <a:xfrm>
              <a:off x="530352" y="2971800"/>
              <a:ext cx="8997696" cy="609600"/>
              <a:chOff x="530352" y="2971800"/>
              <a:chExt cx="8997696" cy="609600"/>
            </a:xfrm>
          </p:grpSpPr>
          <p:sp>
            <p:nvSpPr>
              <p:cNvPr id="29"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2"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p:nvGrpSpPr>
          <p:grpSpPr>
            <a:xfrm>
              <a:off x="530352" y="2212848"/>
              <a:ext cx="8997696" cy="609600"/>
              <a:chOff x="530352" y="2212848"/>
              <a:chExt cx="8997696" cy="609600"/>
            </a:xfrm>
          </p:grpSpPr>
          <p:sp>
            <p:nvSpPr>
              <p:cNvPr id="23"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6"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grpSp>
        <p:nvGrpSpPr>
          <p:cNvPr id="20" name="Group 19"/>
          <p:cNvGrpSpPr/>
          <p:nvPr/>
        </p:nvGrpSpPr>
        <p:grpSpPr>
          <a:xfrm>
            <a:off x="537468" y="1210235"/>
            <a:ext cx="8046720" cy="245729"/>
            <a:chOff x="484303" y="1210235"/>
            <a:chExt cx="8171411" cy="245729"/>
          </a:xfrm>
        </p:grpSpPr>
        <p:sp>
          <p:nvSpPr>
            <p:cNvPr id="57" name="Textbox"/>
            <p:cNvSpPr txBox="1"/>
            <p:nvPr>
              <p:custDataLst>
                <p:tags r:id="rId3"/>
              </p:custDataLst>
            </p:nvPr>
          </p:nvSpPr>
          <p:spPr>
            <a:xfrm>
              <a:off x="484303" y="1262048"/>
              <a:ext cx="540212" cy="169277"/>
            </a:xfrm>
            <a:prstGeom prst="rect">
              <a:avLst/>
            </a:prstGeom>
            <a:noFill/>
          </p:spPr>
          <p:txBody>
            <a:bodyPr wrap="none" lIns="0" tIns="0" rIns="0" bIns="0" rtlCol="0">
              <a:spAutoFit/>
            </a:bodyPr>
            <a:lstStyle/>
            <a:p>
              <a:r>
                <a:rPr lang="en-US" sz="1100" b="1" dirty="0">
                  <a:solidFill>
                    <a:schemeClr val="tx2"/>
                  </a:solidFill>
                  <a:latin typeface="Georgia" pitchFamily="18" charset="0"/>
                </a:rPr>
                <a:t>Section</a:t>
              </a:r>
            </a:p>
          </p:txBody>
        </p:sp>
        <p:sp>
          <p:nvSpPr>
            <p:cNvPr id="58" name="Textbox"/>
            <p:cNvSpPr txBox="1"/>
            <p:nvPr>
              <p:custDataLst>
                <p:tags r:id="rId4"/>
              </p:custDataLst>
            </p:nvPr>
          </p:nvSpPr>
          <p:spPr>
            <a:xfrm>
              <a:off x="1387429" y="1262048"/>
              <a:ext cx="681277" cy="169277"/>
            </a:xfrm>
            <a:prstGeom prst="rect">
              <a:avLst/>
            </a:prstGeom>
            <a:noFill/>
          </p:spPr>
          <p:txBody>
            <a:bodyPr wrap="none" lIns="0" tIns="0" rIns="0" bIns="0" rtlCol="0">
              <a:spAutoFit/>
            </a:bodyPr>
            <a:lstStyle/>
            <a:p>
              <a:r>
                <a:rPr lang="en-US" sz="1100" b="1" dirty="0">
                  <a:solidFill>
                    <a:schemeClr val="tx2"/>
                  </a:solidFill>
                  <a:latin typeface="Georgia" pitchFamily="18" charset="0"/>
                </a:rPr>
                <a:t>Overview</a:t>
              </a:r>
            </a:p>
          </p:txBody>
        </p:sp>
        <p:grpSp>
          <p:nvGrpSpPr>
            <p:cNvPr id="19" name="Group 18"/>
            <p:cNvGrpSpPr/>
            <p:nvPr/>
          </p:nvGrpSpPr>
          <p:grpSpPr>
            <a:xfrm>
              <a:off x="484303" y="1210235"/>
              <a:ext cx="8171411" cy="245729"/>
              <a:chOff x="484303" y="1210235"/>
              <a:chExt cx="8171411" cy="245729"/>
            </a:xfrm>
          </p:grpSpPr>
          <p:cxnSp>
            <p:nvCxnSpPr>
              <p:cNvPr id="8" name="Straight Connector 7"/>
              <p:cNvCxnSpPr/>
              <p:nvPr/>
            </p:nvCxnSpPr>
            <p:spPr>
              <a:xfrm>
                <a:off x="484303" y="1210235"/>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03" y="1455964"/>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68" name="Title 67"/>
          <p:cNvSpPr>
            <a:spLocks noGrp="1"/>
          </p:cNvSpPr>
          <p:nvPr>
            <p:ph type="title"/>
          </p:nvPr>
        </p:nvSpPr>
        <p:spPr/>
        <p:txBody>
          <a:bodyPr/>
          <a:lstStyle/>
          <a:p>
            <a:r>
              <a:rPr lang="en-IN" dirty="0"/>
              <a:t>Table of </a:t>
            </a:r>
            <a:r>
              <a:rPr lang="en-IN" dirty="0" smtClean="0"/>
              <a:t>Contents</a:t>
            </a:r>
            <a:endParaRPr lang="en-IN" dirty="0"/>
          </a:p>
        </p:txBody>
      </p:sp>
      <p:sp>
        <p:nvSpPr>
          <p:cNvPr id="7" name="Date Placeholder 6"/>
          <p:cNvSpPr>
            <a:spLocks noGrp="1"/>
          </p:cNvSpPr>
          <p:nvPr>
            <p:ph type="dt" sz="half" idx="16"/>
          </p:nvPr>
        </p:nvSpPr>
        <p:spPr/>
        <p:txBody>
          <a:bodyPr/>
          <a:lstStyle/>
          <a:p>
            <a:r>
              <a:rPr lang="en-US" smtClean="0"/>
              <a:t>June 13, 2017</a:t>
            </a:r>
            <a:endParaRPr lang="en-GB" dirty="0"/>
          </a:p>
        </p:txBody>
      </p:sp>
      <p:sp>
        <p:nvSpPr>
          <p:cNvPr id="17" name="Footer Placeholder 16"/>
          <p:cNvSpPr>
            <a:spLocks noGrp="1"/>
          </p:cNvSpPr>
          <p:nvPr>
            <p:ph type="ftr" sz="quarter" idx="17"/>
          </p:nvPr>
        </p:nvSpPr>
        <p:spPr/>
        <p:txBody>
          <a:bodyPr/>
          <a:lstStyle/>
          <a:p>
            <a:r>
              <a:rPr lang="en-GB" smtClean="0"/>
              <a:t>UC Davis Summer Tax Institute</a:t>
            </a:r>
            <a:endParaRPr lang="en-GB" dirty="0"/>
          </a:p>
        </p:txBody>
      </p:sp>
      <p:sp>
        <p:nvSpPr>
          <p:cNvPr id="18" name="Slide Number Placeholder 17"/>
          <p:cNvSpPr>
            <a:spLocks noGrp="1"/>
          </p:cNvSpPr>
          <p:nvPr>
            <p:ph type="sldNum" sz="quarter" idx="18"/>
          </p:nvPr>
        </p:nvSpPr>
        <p:spPr/>
        <p:txBody>
          <a:bodyPr/>
          <a:lstStyle/>
          <a:p>
            <a:fld id="{6B22BB8E-5BF0-42CE-A011-AD609F148EE5}" type="slidenum">
              <a:rPr lang="en-GB" smtClean="0"/>
              <a:pPr/>
              <a:t>2</a:t>
            </a:fld>
            <a:endParaRPr lang="en-GB" dirty="0"/>
          </a:p>
        </p:txBody>
      </p:sp>
      <p:sp>
        <p:nvSpPr>
          <p:cNvPr id="70" name="Content Placeholder 9"/>
          <p:cNvSpPr>
            <a:spLocks noGrp="1"/>
          </p:cNvSpPr>
          <p:nvPr>
            <p:ph sz="quarter" idx="15"/>
          </p:nvPr>
        </p:nvSpPr>
        <p:spPr>
          <a:xfrm>
            <a:off x="533400" y="1752600"/>
            <a:ext cx="8077200" cy="4572000"/>
          </a:xfrm>
        </p:spPr>
        <p:txBody>
          <a:bodyPr/>
          <a:lstStyle/>
          <a:p>
            <a:pPr marL="909638" lvl="2" indent="-909638" algn="just">
              <a:buFont typeface="+mj-lt"/>
              <a:buAutoNum type="arabicPeriod"/>
            </a:pPr>
            <a:r>
              <a:rPr lang="en-US" sz="1800" dirty="0" smtClean="0"/>
              <a:t>Introduction </a:t>
            </a:r>
            <a:r>
              <a:rPr lang="en-US" sz="1800" dirty="0"/>
              <a:t>and Hierarchy of </a:t>
            </a:r>
            <a:r>
              <a:rPr lang="en-US" sz="1800" dirty="0" smtClean="0"/>
              <a:t>Standards</a:t>
            </a:r>
          </a:p>
          <a:p>
            <a:pPr marL="914400" indent="-914400">
              <a:buFont typeface="+mj-lt"/>
              <a:buAutoNum type="arabicPeriod" startAt="2"/>
            </a:pPr>
            <a:r>
              <a:rPr lang="en-US" sz="1800" dirty="0" smtClean="0"/>
              <a:t>Constitutional Limitations</a:t>
            </a:r>
          </a:p>
          <a:p>
            <a:pPr marL="914400" indent="-914400">
              <a:buFont typeface="+mj-lt"/>
              <a:buAutoNum type="arabicPeriod" startAt="2"/>
            </a:pPr>
            <a:r>
              <a:rPr lang="en-US" sz="1800" dirty="0"/>
              <a:t>Public Law 86-272, Attributional Nexus, Agency Nexus, Economic Nexus, Factor Presence &amp; BATSA</a:t>
            </a:r>
          </a:p>
          <a:p>
            <a:pPr marL="914400" indent="-914400">
              <a:buFont typeface="+mj-lt"/>
              <a:buAutoNum type="arabicPeriod" startAt="2"/>
            </a:pPr>
            <a:r>
              <a:rPr lang="en-US" sz="1800" dirty="0" smtClean="0"/>
              <a:t>Unitary Theory</a:t>
            </a:r>
          </a:p>
          <a:p>
            <a:pPr marL="914400" indent="-914400">
              <a:buFont typeface="+mj-lt"/>
              <a:buAutoNum type="arabicPeriod" startAt="2"/>
            </a:pPr>
            <a:r>
              <a:rPr lang="en-US" sz="1800" dirty="0" smtClean="0"/>
              <a:t>Business/Nonbusiness Income</a:t>
            </a:r>
          </a:p>
          <a:p>
            <a:pPr marL="914400" indent="-914400">
              <a:buFont typeface="+mj-lt"/>
              <a:buAutoNum type="arabicPeriod" startAt="2"/>
            </a:pPr>
            <a:endParaRPr lang="en-US" sz="1800" dirty="0"/>
          </a:p>
        </p:txBody>
      </p:sp>
    </p:spTree>
    <p:custDataLst>
      <p:tags r:id="rId1"/>
    </p:custDataLst>
    <p:extLst>
      <p:ext uri="{BB962C8B-B14F-4D97-AF65-F5344CB8AC3E}">
        <p14:creationId xmlns:p14="http://schemas.microsoft.com/office/powerpoint/2010/main" val="4081280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Further, the Court in </a:t>
            </a:r>
            <a:r>
              <a:rPr lang="en-US" i="1" dirty="0" smtClean="0"/>
              <a:t>Quill</a:t>
            </a:r>
            <a:r>
              <a:rPr lang="en-US" dirty="0" smtClean="0"/>
              <a:t> articulated for the first time that these two clauses impose very different standards. While the Court applied a physical presence requirement in order for nexus to exist under the Commerce Clause, </a:t>
            </a:r>
            <a:r>
              <a:rPr lang="en-US" i="1" dirty="0" smtClean="0"/>
              <a:t>Quill</a:t>
            </a:r>
            <a:r>
              <a:rPr lang="en-US" dirty="0" smtClean="0"/>
              <a:t> involved a use tax collection issue and, as will be discussed, significant litigation has ensued over the years as to whether physical presence is also required in the income tax area, with most state courts concluding that “economic nexus” is sufficient. Other limitations theoretically also exist, such as those imposed by the Equal Protection Clause.</a:t>
            </a: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Overview/Introduction</a:t>
            </a:r>
            <a:br>
              <a:rPr lang="en-US" b="0" i="0" dirty="0" smtClean="0"/>
            </a:b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20</a:t>
            </a:fld>
            <a:endParaRPr lang="en-GB" dirty="0"/>
          </a:p>
        </p:txBody>
      </p:sp>
    </p:spTree>
    <p:extLst>
      <p:ext uri="{BB962C8B-B14F-4D97-AF65-F5344CB8AC3E}">
        <p14:creationId xmlns:p14="http://schemas.microsoft.com/office/powerpoint/2010/main" val="392430088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i="1" dirty="0"/>
              <a:t>Bridges v. AutoZone </a:t>
            </a:r>
            <a:r>
              <a:rPr lang="en-US" dirty="0"/>
              <a:t>- LA </a:t>
            </a:r>
            <a:r>
              <a:rPr lang="en-US" dirty="0" err="1"/>
              <a:t>Sct</a:t>
            </a:r>
            <a:r>
              <a:rPr lang="en-US" dirty="0"/>
              <a:t>. 2005</a:t>
            </a:r>
          </a:p>
          <a:p>
            <a:pPr lvl="2"/>
            <a:r>
              <a:rPr lang="en-US" dirty="0"/>
              <a:t>LA </a:t>
            </a:r>
            <a:r>
              <a:rPr lang="en-US" dirty="0" err="1"/>
              <a:t>Sct</a:t>
            </a:r>
            <a:r>
              <a:rPr lang="en-US" dirty="0"/>
              <a:t>. upheld tax imposed on dividends received by out-of-state corporate shareholder in an in-state REIT</a:t>
            </a:r>
          </a:p>
          <a:p>
            <a:pPr lvl="2"/>
            <a:r>
              <a:rPr lang="en-US" dirty="0"/>
              <a:t>Unlike </a:t>
            </a:r>
            <a:r>
              <a:rPr lang="en-US" i="1" dirty="0"/>
              <a:t>Harvester</a:t>
            </a:r>
            <a:r>
              <a:rPr lang="en-US" dirty="0"/>
              <a:t> the tax was a direct tax on the out-of-state shareholder, not a withholding tax imposed on the in-state corporation.</a:t>
            </a:r>
          </a:p>
          <a:p>
            <a:pPr lvl="2"/>
            <a:r>
              <a:rPr lang="en-US" dirty="0"/>
              <a:t>The court reached its decision despite concluding that the REIT was a corporation and not a trust from a legal perspective. </a:t>
            </a:r>
          </a:p>
          <a:p>
            <a:pPr lvl="3"/>
            <a:r>
              <a:rPr lang="en-US" dirty="0" smtClean="0"/>
              <a:t>Would the decision have been more supportable if the REIT were legally organized as a trust?</a:t>
            </a:r>
            <a:endParaRPr lang="en-US"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Ownership of LLC Interests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200</a:t>
            </a:fld>
            <a:endParaRPr lang="en-GB" dirty="0"/>
          </a:p>
        </p:txBody>
      </p:sp>
    </p:spTree>
    <p:extLst>
      <p:ext uri="{BB962C8B-B14F-4D97-AF65-F5344CB8AC3E}">
        <p14:creationId xmlns:p14="http://schemas.microsoft.com/office/powerpoint/2010/main" val="376553591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buNone/>
            </a:pPr>
            <a:r>
              <a:rPr lang="en-US" b="1" dirty="0"/>
              <a:t>State responses to LLCs vary:</a:t>
            </a:r>
          </a:p>
          <a:p>
            <a:pPr marL="274320" lvl="1" indent="-274320">
              <a:buFont typeface="+mj-lt"/>
              <a:buAutoNum type="arabicPeriod"/>
            </a:pPr>
            <a:r>
              <a:rPr lang="en-US" dirty="0"/>
              <a:t>Some states tax LLCs same as corporations – </a:t>
            </a:r>
            <a:r>
              <a:rPr lang="en-US" i="1" dirty="0"/>
              <a:t>See</a:t>
            </a:r>
            <a:r>
              <a:rPr lang="en-US" dirty="0"/>
              <a:t> TX.</a:t>
            </a:r>
          </a:p>
          <a:p>
            <a:pPr marL="274320" lvl="1" indent="-274320">
              <a:buFont typeface="+mj-lt"/>
              <a:buAutoNum type="arabicPeriod"/>
            </a:pPr>
            <a:r>
              <a:rPr lang="en-US" dirty="0"/>
              <a:t>Some states fully conform to federal entity classification for income tax purposes, but not for other types of taxes.</a:t>
            </a:r>
          </a:p>
          <a:p>
            <a:pPr marL="274320" lvl="1" indent="-274320">
              <a:buFont typeface="+mj-lt"/>
              <a:buAutoNum type="arabicPeriod"/>
            </a:pPr>
            <a:r>
              <a:rPr lang="en-US" dirty="0"/>
              <a:t>Some states require nonresident members to grant their consent to in-state nexus or otherwise impose tax at the LLC level.</a:t>
            </a:r>
          </a:p>
          <a:p>
            <a:pPr marL="274320" lvl="1" indent="-274320">
              <a:buFont typeface="+mj-lt"/>
              <a:buAutoNum type="arabicPeriod"/>
            </a:pPr>
            <a:r>
              <a:rPr lang="en-US" dirty="0"/>
              <a:t>Many states impose nonresident withholding on distributions from LLCs. </a:t>
            </a:r>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Ownership of LLC Interests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201</a:t>
            </a:fld>
            <a:endParaRPr lang="en-GB" dirty="0"/>
          </a:p>
        </p:txBody>
      </p:sp>
    </p:spTree>
    <p:extLst>
      <p:ext uri="{BB962C8B-B14F-4D97-AF65-F5344CB8AC3E}">
        <p14:creationId xmlns:p14="http://schemas.microsoft.com/office/powerpoint/2010/main" val="189568255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buNone/>
            </a:pPr>
            <a:r>
              <a:rPr lang="en-US" dirty="0"/>
              <a:t>While California conforms generally to federal entity classification, California has several provisions which are relevant to LLCs in addition to nonresident withholding requirements on actual distributions made to nonresidents:</a:t>
            </a:r>
          </a:p>
          <a:p>
            <a:pPr marL="274320" lvl="2" indent="-274320">
              <a:buFont typeface="+mj-lt"/>
              <a:buAutoNum type="arabicPeriod"/>
            </a:pPr>
            <a:r>
              <a:rPr lang="en-US" dirty="0"/>
              <a:t>CRTC § 18633.5 (e) and (</a:t>
            </a:r>
            <a:r>
              <a:rPr lang="en-US" dirty="0" err="1"/>
              <a:t>i</a:t>
            </a:r>
            <a:r>
              <a:rPr lang="en-US" dirty="0"/>
              <a:t>) provide that either the LLC must furnish the written consent of nonresident members in the LLC to being subject to California income tax on the California income of the LLC or the LLC must pay tax on behalf of each non-consenting member, less any amounts previously withheld on distributions.</a:t>
            </a:r>
          </a:p>
          <a:p>
            <a:pPr marL="274320" lvl="2" indent="-274320">
              <a:buFont typeface="+mj-lt"/>
              <a:buAutoNum type="arabicPeriod"/>
            </a:pPr>
            <a:r>
              <a:rPr lang="en-US" dirty="0"/>
              <a:t>CRTC § 23036 (</a:t>
            </a:r>
            <a:r>
              <a:rPr lang="en-US" dirty="0" err="1"/>
              <a:t>i</a:t>
            </a:r>
            <a:r>
              <a:rPr lang="en-US" dirty="0"/>
              <a:t>) limits the utilization of tax credits generated by disregarded entities (including LLCs) to the excess of the owner’s tax including the DRE over the owner’s tax excluding the DRE</a:t>
            </a:r>
            <a:r>
              <a:rPr lang="en-US" dirty="0" smtClean="0"/>
              <a:t>.</a:t>
            </a:r>
            <a:endParaRPr lang="en-US"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Ownership of LLC Interests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202</a:t>
            </a:fld>
            <a:endParaRPr lang="en-GB" dirty="0"/>
          </a:p>
        </p:txBody>
      </p:sp>
    </p:spTree>
    <p:extLst>
      <p:ext uri="{BB962C8B-B14F-4D97-AF65-F5344CB8AC3E}">
        <p14:creationId xmlns:p14="http://schemas.microsoft.com/office/powerpoint/2010/main" val="318028625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9809" y="1600200"/>
            <a:ext cx="8308975" cy="4419600"/>
          </a:xfrm>
        </p:spPr>
        <p:txBody>
          <a:bodyPr/>
          <a:lstStyle/>
          <a:p>
            <a:pPr marL="0" lvl="1" indent="0">
              <a:buNone/>
            </a:pPr>
            <a:r>
              <a:rPr lang="en-US" b="1" dirty="0" smtClean="0"/>
              <a:t>FTB Legal Ruling 2011 – 01</a:t>
            </a:r>
          </a:p>
          <a:p>
            <a:pPr lvl="1">
              <a:buFont typeface="Arial" pitchFamily="34" charset="0"/>
              <a:buChar char="•"/>
            </a:pPr>
            <a:r>
              <a:rPr lang="en-US" dirty="0" smtClean="0"/>
              <a:t>In Legal Ruling 2011-01 the </a:t>
            </a:r>
            <a:r>
              <a:rPr lang="en-US" dirty="0"/>
              <a:t>FTB </a:t>
            </a:r>
            <a:r>
              <a:rPr lang="en-US" dirty="0" smtClean="0"/>
              <a:t>holds </a:t>
            </a:r>
            <a:r>
              <a:rPr lang="en-US" dirty="0"/>
              <a:t>that the California activities of a disregarded entity are to be treated as activities of its </a:t>
            </a:r>
            <a:r>
              <a:rPr lang="en-US" dirty="0" smtClean="0"/>
              <a:t>out-of-state owner, giving such owner nexus. </a:t>
            </a:r>
          </a:p>
          <a:p>
            <a:pPr lvl="1"/>
            <a:r>
              <a:rPr lang="en-US" dirty="0" smtClean="0"/>
              <a:t>The FTB also holds </a:t>
            </a:r>
            <a:r>
              <a:rPr lang="en-US" dirty="0"/>
              <a:t>that the consent in CRTC 18633.5 is a mere administrative convenience and thus members have nexus whether or not they grant consent</a:t>
            </a:r>
            <a:r>
              <a:rPr lang="en-US" dirty="0" smtClean="0"/>
              <a:t>.</a:t>
            </a:r>
            <a:r>
              <a:rPr lang="en-US" dirty="0"/>
              <a:t> </a:t>
            </a:r>
            <a:endParaRPr lang="en-US" dirty="0" smtClean="0"/>
          </a:p>
          <a:p>
            <a:pPr marL="0" lvl="1" indent="0">
              <a:buNone/>
            </a:pPr>
            <a:r>
              <a:rPr lang="en-US" b="1" dirty="0" smtClean="0"/>
              <a:t>FTB Legal Ruling 2014 – 01 </a:t>
            </a:r>
          </a:p>
          <a:p>
            <a:pPr lvl="1"/>
            <a:r>
              <a:rPr lang="en-US" dirty="0" smtClean="0"/>
              <a:t>The </a:t>
            </a:r>
            <a:r>
              <a:rPr lang="en-US" dirty="0"/>
              <a:t>FTB indicated that the California activity of multimember LLCs which are classified as partnerships for tax purposes are attributed to their members, thus creating nexus.</a:t>
            </a:r>
            <a:endParaRPr lang="en-US" dirty="0" smtClean="0"/>
          </a:p>
          <a:p>
            <a:pPr lvl="1"/>
            <a:r>
              <a:rPr lang="en-US" dirty="0" smtClean="0"/>
              <a:t>Continues </a:t>
            </a:r>
            <a:r>
              <a:rPr lang="en-US" dirty="0"/>
              <a:t>to acknowledge that, under federal Subchapter K provisions, the business of a partnership is the business of each partner and, therefore, partners are doing business where the partnership is doing business. </a:t>
            </a:r>
            <a:endParaRPr lang="en-US" dirty="0" smtClean="0"/>
          </a:p>
          <a:p>
            <a:pPr lvl="1"/>
            <a:endParaRPr lang="en-US"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Ownership of LLC Interests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203</a:t>
            </a:fld>
            <a:endParaRPr lang="en-GB" dirty="0"/>
          </a:p>
        </p:txBody>
      </p:sp>
    </p:spTree>
    <p:extLst>
      <p:ext uri="{BB962C8B-B14F-4D97-AF65-F5344CB8AC3E}">
        <p14:creationId xmlns:p14="http://schemas.microsoft.com/office/powerpoint/2010/main" val="68605449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4" y="1600200"/>
            <a:ext cx="8308975" cy="4419600"/>
          </a:xfrm>
        </p:spPr>
        <p:txBody>
          <a:bodyPr/>
          <a:lstStyle/>
          <a:p>
            <a:pPr lvl="1"/>
            <a:r>
              <a:rPr lang="en-US" dirty="0" smtClean="0"/>
              <a:t>In </a:t>
            </a:r>
            <a:r>
              <a:rPr lang="en-US" i="1" dirty="0" smtClean="0"/>
              <a:t>Swart </a:t>
            </a:r>
            <a:r>
              <a:rPr lang="en-US" i="1" dirty="0"/>
              <a:t>Enterprises, Inc. v. California Franchise Tax Board</a:t>
            </a:r>
            <a:r>
              <a:rPr lang="en-US" dirty="0"/>
              <a:t>, </a:t>
            </a:r>
            <a:r>
              <a:rPr lang="en-US" dirty="0" smtClean="0"/>
              <a:t>Superior </a:t>
            </a:r>
            <a:r>
              <a:rPr lang="en-US" dirty="0"/>
              <a:t>Court of California, Fresno County, </a:t>
            </a:r>
            <a:r>
              <a:rPr lang="en-US" dirty="0" smtClean="0"/>
              <a:t>No. </a:t>
            </a:r>
            <a:r>
              <a:rPr lang="en-US" dirty="0"/>
              <a:t>13CECG02171 (11/14/14</a:t>
            </a:r>
            <a:r>
              <a:rPr lang="en-US" dirty="0" smtClean="0"/>
              <a:t>), a </a:t>
            </a:r>
            <a:r>
              <a:rPr lang="en-US" dirty="0"/>
              <a:t>California trial court held that a corporate taxpayer was not doing business in California based on its 0.2% interest in </a:t>
            </a:r>
            <a:r>
              <a:rPr lang="en-US" dirty="0" smtClean="0"/>
              <a:t>a manager managed </a:t>
            </a:r>
            <a:r>
              <a:rPr lang="en-US" dirty="0"/>
              <a:t>LLC that leased and disposed of interests in California capital equipment</a:t>
            </a:r>
            <a:r>
              <a:rPr lang="en-US" dirty="0" smtClean="0"/>
              <a:t>.</a:t>
            </a:r>
          </a:p>
          <a:p>
            <a:pPr lvl="2">
              <a:buFontTx/>
              <a:buChar char="-"/>
            </a:pPr>
            <a:r>
              <a:rPr lang="en-US" dirty="0" smtClean="0"/>
              <a:t>The trial court decision was affirmed by the Court of Appeal (</a:t>
            </a:r>
            <a:r>
              <a:rPr lang="en-US" i="1" dirty="0" smtClean="0"/>
              <a:t>Swart v. FTB </a:t>
            </a:r>
            <a:r>
              <a:rPr lang="en-US" dirty="0" smtClean="0"/>
              <a:t>(2017) 7 </a:t>
            </a:r>
            <a:r>
              <a:rPr lang="en-US" dirty="0" err="1" smtClean="0"/>
              <a:t>Cal.App</a:t>
            </a:r>
            <a:r>
              <a:rPr lang="en-US" dirty="0" smtClean="0"/>
              <a:t>. 5th 497) and the FTB has indicated that it will follow the decision in situations with the same facts in Notice 2017-01.</a:t>
            </a:r>
            <a:endParaRPr lang="en-US" u="sng"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Ownership of LLC Interests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204</a:t>
            </a:fld>
            <a:endParaRPr lang="en-GB" dirty="0"/>
          </a:p>
        </p:txBody>
      </p:sp>
    </p:spTree>
    <p:extLst>
      <p:ext uri="{BB962C8B-B14F-4D97-AF65-F5344CB8AC3E}">
        <p14:creationId xmlns:p14="http://schemas.microsoft.com/office/powerpoint/2010/main" val="93279154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4" y="1600200"/>
            <a:ext cx="8308975" cy="4419600"/>
          </a:xfrm>
        </p:spPr>
        <p:txBody>
          <a:bodyPr/>
          <a:lstStyle/>
          <a:p>
            <a:pPr lvl="1"/>
            <a:r>
              <a:rPr lang="en-US" i="1" dirty="0" smtClean="0"/>
              <a:t>Bunzl Distribution v. FTB</a:t>
            </a:r>
            <a:r>
              <a:rPr lang="en-US" dirty="0" smtClean="0"/>
              <a:t>, California First </a:t>
            </a:r>
            <a:r>
              <a:rPr lang="en-US" dirty="0"/>
              <a:t>Appellate </a:t>
            </a:r>
            <a:r>
              <a:rPr lang="en-US" dirty="0" smtClean="0"/>
              <a:t>District, </a:t>
            </a:r>
            <a:r>
              <a:rPr lang="en-US" dirty="0"/>
              <a:t>Case No. </a:t>
            </a:r>
            <a:r>
              <a:rPr lang="en-US" dirty="0" smtClean="0"/>
              <a:t>A137887, involves whether a nonresident corporate member of a “disregarded” SMLLC that conducts business in California is a California taxpayer solely due to its LLC interest. </a:t>
            </a:r>
          </a:p>
          <a:p>
            <a:pPr lvl="2"/>
            <a:r>
              <a:rPr lang="en-US" dirty="0" smtClean="0"/>
              <a:t>The case is still pending. </a:t>
            </a:r>
            <a:r>
              <a:rPr lang="en-US" dirty="0"/>
              <a:t>	</a:t>
            </a:r>
          </a:p>
          <a:p>
            <a:pPr lvl="1"/>
            <a:endParaRPr lang="en-US"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Ownership of LLC Interests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205</a:t>
            </a:fld>
            <a:endParaRPr lang="en-GB" dirty="0"/>
          </a:p>
        </p:txBody>
      </p:sp>
    </p:spTree>
    <p:extLst>
      <p:ext uri="{BB962C8B-B14F-4D97-AF65-F5344CB8AC3E}">
        <p14:creationId xmlns:p14="http://schemas.microsoft.com/office/powerpoint/2010/main" val="313503811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buNone/>
            </a:pPr>
            <a:r>
              <a:rPr lang="en-US" b="1" dirty="0"/>
              <a:t>Questions:</a:t>
            </a:r>
          </a:p>
          <a:p>
            <a:pPr marL="274320" lvl="1" indent="-274320">
              <a:buFont typeface="+mj-lt"/>
              <a:buAutoNum type="arabicPeriod"/>
            </a:pPr>
            <a:r>
              <a:rPr lang="en-US" dirty="0" smtClean="0"/>
              <a:t>Does </a:t>
            </a:r>
            <a:r>
              <a:rPr lang="en-US" dirty="0"/>
              <a:t>a nonresident member in a DRE LLC have nexus in California?</a:t>
            </a:r>
          </a:p>
          <a:p>
            <a:pPr lvl="2"/>
            <a:r>
              <a:rPr lang="en-US" dirty="0"/>
              <a:t>It appears to be well established that a stockholder in an corporation does not have nexus (assuming no </a:t>
            </a:r>
            <a:r>
              <a:rPr lang="en-US" dirty="0" smtClean="0"/>
              <a:t>agency/</a:t>
            </a:r>
            <a:r>
              <a:rPr lang="en-US" dirty="0" err="1" smtClean="0"/>
              <a:t>attributional</a:t>
            </a:r>
            <a:r>
              <a:rPr lang="en-US" dirty="0" smtClean="0"/>
              <a:t> </a:t>
            </a:r>
            <a:r>
              <a:rPr lang="en-US" dirty="0"/>
              <a:t>nexus).</a:t>
            </a:r>
          </a:p>
          <a:p>
            <a:pPr marL="274320" lvl="1" indent="-274320">
              <a:buFont typeface="+mj-lt"/>
              <a:buAutoNum type="arabicPeriod"/>
            </a:pPr>
            <a:r>
              <a:rPr lang="en-US" dirty="0"/>
              <a:t>How is an </a:t>
            </a:r>
            <a:r>
              <a:rPr lang="en-US" dirty="0" smtClean="0"/>
              <a:t>LLC membership </a:t>
            </a:r>
            <a:r>
              <a:rPr lang="en-US" dirty="0"/>
              <a:t>interest different from a stock investment? Does the answer depend upon the specific terms of the LLC agreement, the laws of the state in which it is formed, the identity of the managing member (if any), etc</a:t>
            </a:r>
            <a:r>
              <a:rPr lang="en-US" dirty="0" smtClean="0"/>
              <a:t>.?</a:t>
            </a:r>
          </a:p>
          <a:p>
            <a:pPr marL="274320" lvl="1" indent="-274320">
              <a:buFont typeface="+mj-lt"/>
              <a:buAutoNum type="arabicPeriod"/>
            </a:pPr>
            <a:r>
              <a:rPr lang="en-US" dirty="0"/>
              <a:t>Do LLC interests look more </a:t>
            </a:r>
            <a:r>
              <a:rPr lang="en-US" dirty="0" smtClean="0"/>
              <a:t>like </a:t>
            </a:r>
            <a:r>
              <a:rPr lang="en-US" dirty="0"/>
              <a:t>partnership or limited </a:t>
            </a:r>
            <a:r>
              <a:rPr lang="en-US" dirty="0" smtClean="0"/>
              <a:t>partnership interests? Does the answer change if the LLC is member or manager managed?</a:t>
            </a:r>
            <a:endParaRPr lang="en-US" dirty="0"/>
          </a:p>
          <a:p>
            <a:pPr marL="274320" lvl="1" indent="-274320">
              <a:buFont typeface="+mj-lt"/>
              <a:buAutoNum type="arabicPeriod"/>
            </a:pPr>
            <a:r>
              <a:rPr lang="en-US" dirty="0"/>
              <a:t>Does the federal check the box election determine the answer by effectively waiving any protections otherwise afforded by the Constitution?</a:t>
            </a:r>
          </a:p>
          <a:p>
            <a:pPr marL="274320" lvl="1" indent="-274320">
              <a:buFont typeface="+mj-lt"/>
              <a:buAutoNum type="arabicPeriod"/>
            </a:pPr>
            <a:r>
              <a:rPr lang="en-US" dirty="0"/>
              <a:t>Does the answer, or at least the impact of the answer depend on whether the member and the LLC are engaged in a unitary business? </a:t>
            </a:r>
            <a:endParaRPr lang="en-US" dirty="0" smtClean="0"/>
          </a:p>
          <a:p>
            <a:pPr marL="274320" lvl="1" indent="-274320">
              <a:buFont typeface="+mj-lt"/>
              <a:buAutoNum type="arabicPeriod"/>
            </a:pPr>
            <a:endParaRPr lang="en-US" dirty="0"/>
          </a:p>
          <a:p>
            <a:pPr marL="274320" lvl="1" indent="-274320">
              <a:buFont typeface="+mj-lt"/>
              <a:buAutoNum type="arabicPeriod"/>
            </a:pPr>
            <a:endParaRPr lang="en-US" dirty="0" smtClean="0"/>
          </a:p>
          <a:p>
            <a:pPr marL="274320" lvl="1" indent="-274320">
              <a:buFont typeface="+mj-lt"/>
              <a:buAutoNum type="arabicPeriod"/>
            </a:pPr>
            <a:endParaRPr lang="en-US" dirty="0"/>
          </a:p>
        </p:txBody>
      </p:sp>
      <p:sp>
        <p:nvSpPr>
          <p:cNvPr id="2" name="Title 1"/>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Ownership of LLC Interests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206</a:t>
            </a:fld>
            <a:endParaRPr lang="en-GB" dirty="0"/>
          </a:p>
        </p:txBody>
      </p:sp>
    </p:spTree>
    <p:extLst>
      <p:ext uri="{BB962C8B-B14F-4D97-AF65-F5344CB8AC3E}">
        <p14:creationId xmlns:p14="http://schemas.microsoft.com/office/powerpoint/2010/main" val="141075367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60590"/>
            <a:ext cx="8127302" cy="1738032"/>
          </a:xfrm>
        </p:spPr>
        <p:txBody>
          <a:bodyPr/>
          <a:lstStyle/>
          <a:p>
            <a:r>
              <a:rPr lang="en-GB" b="0" i="0" dirty="0" smtClean="0"/>
              <a:t>Section 4</a:t>
            </a:r>
            <a:r>
              <a:rPr lang="en-GB" i="1" dirty="0" smtClean="0"/>
              <a:t/>
            </a:r>
            <a:br>
              <a:rPr lang="en-GB" i="1" dirty="0" smtClean="0"/>
            </a:br>
            <a:r>
              <a:rPr lang="en-GB" dirty="0">
                <a:solidFill>
                  <a:schemeClr val="accent6"/>
                </a:solidFill>
              </a:rPr>
              <a:t>Unitary Theory </a:t>
            </a:r>
            <a:endParaRPr lang="en-GB" i="1" dirty="0"/>
          </a:p>
        </p:txBody>
      </p:sp>
      <p:sp>
        <p:nvSpPr>
          <p:cNvPr id="4" name="Date Placeholder 3"/>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5" name="Footer Placeholder 4"/>
          <p:cNvSpPr>
            <a:spLocks noGrp="1"/>
          </p:cNvSpPr>
          <p:nvPr>
            <p:ph type="ftr" sz="quarter" idx="17"/>
          </p:nvPr>
        </p:nvSpPr>
        <p:spPr>
          <a:xfrm>
            <a:off x="530225" y="6324600"/>
            <a:ext cx="5260975" cy="150813"/>
          </a:xfrm>
        </p:spPr>
        <p:txBody>
          <a:bodyPr/>
          <a:lstStyle/>
          <a:p>
            <a:pPr>
              <a:defRPr/>
            </a:pPr>
            <a:r>
              <a:rPr lang="en-GB" dirty="0" smtClean="0"/>
              <a:t>UC Davis Summer Tax Institute</a:t>
            </a:r>
            <a:endParaRPr lang="en-GB" dirty="0"/>
          </a:p>
        </p:txBody>
      </p:sp>
      <p:sp>
        <p:nvSpPr>
          <p:cNvPr id="6" name="Slide Number Placeholder 5"/>
          <p:cNvSpPr>
            <a:spLocks noGrp="1"/>
          </p:cNvSpPr>
          <p:nvPr>
            <p:ph type="sldNum" sz="quarter" idx="18"/>
          </p:nvPr>
        </p:nvSpPr>
        <p:spPr>
          <a:xfrm>
            <a:off x="7086600" y="6477000"/>
            <a:ext cx="1527175" cy="152400"/>
          </a:xfrm>
        </p:spPr>
        <p:txBody>
          <a:bodyPr/>
          <a:lstStyle/>
          <a:p>
            <a:pPr>
              <a:defRPr/>
            </a:pPr>
            <a:fld id="{03CA4A76-51E5-4024-8537-422928303EF6}" type="slidenum">
              <a:rPr lang="en-GB" smtClean="0"/>
              <a:pPr>
                <a:defRPr/>
              </a:pPr>
              <a:t>207</a:t>
            </a:fld>
            <a:endParaRPr lang="en-GB" dirty="0"/>
          </a:p>
        </p:txBody>
      </p:sp>
    </p:spTree>
    <p:extLst>
      <p:ext uri="{BB962C8B-B14F-4D97-AF65-F5344CB8AC3E}">
        <p14:creationId xmlns:p14="http://schemas.microsoft.com/office/powerpoint/2010/main" val="115406285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482137" y="605118"/>
            <a:ext cx="8179724" cy="5922085"/>
            <a:chOff x="530352" y="685800"/>
            <a:chExt cx="8997696" cy="6711696"/>
          </a:xfrm>
        </p:grpSpPr>
        <p:sp>
          <p:nvSpPr>
            <p:cNvPr id="14"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endParaRPr>
            </a:p>
          </p:txBody>
        </p:sp>
        <p:grpSp>
          <p:nvGrpSpPr>
            <p:cNvPr id="3" name="Group 600" hidden="1"/>
            <p:cNvGrpSpPr/>
            <p:nvPr/>
          </p:nvGrpSpPr>
          <p:grpSpPr>
            <a:xfrm>
              <a:off x="530352" y="6016752"/>
              <a:ext cx="8997696" cy="609600"/>
              <a:chOff x="530352" y="6016752"/>
              <a:chExt cx="8997696" cy="609600"/>
            </a:xfrm>
          </p:grpSpPr>
          <p:sp>
            <p:nvSpPr>
              <p:cNvPr id="53"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4"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9"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60"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61"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4" name="Group 500" hidden="1"/>
            <p:cNvGrpSpPr/>
            <p:nvPr/>
          </p:nvGrpSpPr>
          <p:grpSpPr>
            <a:xfrm>
              <a:off x="530352" y="5257800"/>
              <a:ext cx="8997696" cy="609600"/>
              <a:chOff x="530352" y="5257800"/>
              <a:chExt cx="8997696" cy="609600"/>
            </a:xfrm>
          </p:grpSpPr>
          <p:sp>
            <p:nvSpPr>
              <p:cNvPr id="47"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0"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1"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2"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5" name="Group 400" hidden="1"/>
            <p:cNvGrpSpPr/>
            <p:nvPr/>
          </p:nvGrpSpPr>
          <p:grpSpPr>
            <a:xfrm>
              <a:off x="530352" y="4498848"/>
              <a:ext cx="8997696" cy="609600"/>
              <a:chOff x="530352" y="4498848"/>
              <a:chExt cx="8997696" cy="609600"/>
            </a:xfrm>
          </p:grpSpPr>
          <p:sp>
            <p:nvSpPr>
              <p:cNvPr id="41"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4"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6" name="Group 300" hidden="1"/>
            <p:cNvGrpSpPr/>
            <p:nvPr/>
          </p:nvGrpSpPr>
          <p:grpSpPr>
            <a:xfrm>
              <a:off x="530352" y="3730752"/>
              <a:ext cx="8997696" cy="609600"/>
              <a:chOff x="530352" y="3730752"/>
              <a:chExt cx="8997696" cy="609600"/>
            </a:xfrm>
          </p:grpSpPr>
          <p:sp>
            <p:nvSpPr>
              <p:cNvPr id="35"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8"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p:nvGrpSpPr>
          <p:grpSpPr>
            <a:xfrm>
              <a:off x="530352" y="2971800"/>
              <a:ext cx="8997696" cy="609600"/>
              <a:chOff x="530352" y="2971800"/>
              <a:chExt cx="8997696" cy="609600"/>
            </a:xfrm>
          </p:grpSpPr>
          <p:sp>
            <p:nvSpPr>
              <p:cNvPr id="29"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2"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p:nvGrpSpPr>
          <p:grpSpPr>
            <a:xfrm>
              <a:off x="530352" y="2212848"/>
              <a:ext cx="8997696" cy="609600"/>
              <a:chOff x="530352" y="2212848"/>
              <a:chExt cx="8997696" cy="609600"/>
            </a:xfrm>
          </p:grpSpPr>
          <p:sp>
            <p:nvSpPr>
              <p:cNvPr id="23"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6"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57" name="Textbox"/>
          <p:cNvSpPr txBox="1"/>
          <p:nvPr>
            <p:custDataLst>
              <p:tags r:id="rId3"/>
            </p:custDataLst>
          </p:nvPr>
        </p:nvSpPr>
        <p:spPr>
          <a:xfrm>
            <a:off x="484303" y="1262048"/>
            <a:ext cx="540212" cy="169277"/>
          </a:xfrm>
          <a:prstGeom prst="rect">
            <a:avLst/>
          </a:prstGeom>
          <a:noFill/>
        </p:spPr>
        <p:txBody>
          <a:bodyPr wrap="none" lIns="0" tIns="0" rIns="0" bIns="0" rtlCol="0">
            <a:spAutoFit/>
          </a:bodyPr>
          <a:lstStyle/>
          <a:p>
            <a:r>
              <a:rPr lang="en-US" sz="1100" b="1" dirty="0">
                <a:solidFill>
                  <a:schemeClr val="tx2"/>
                </a:solidFill>
                <a:latin typeface="Georgia" pitchFamily="18" charset="0"/>
              </a:rPr>
              <a:t>Section</a:t>
            </a:r>
          </a:p>
        </p:txBody>
      </p:sp>
      <p:sp>
        <p:nvSpPr>
          <p:cNvPr id="58" name="Textbox"/>
          <p:cNvSpPr txBox="1"/>
          <p:nvPr>
            <p:custDataLst>
              <p:tags r:id="rId4"/>
            </p:custDataLst>
          </p:nvPr>
        </p:nvSpPr>
        <p:spPr>
          <a:xfrm>
            <a:off x="1298951" y="1262048"/>
            <a:ext cx="681277" cy="169277"/>
          </a:xfrm>
          <a:prstGeom prst="rect">
            <a:avLst/>
          </a:prstGeom>
          <a:noFill/>
        </p:spPr>
        <p:txBody>
          <a:bodyPr wrap="none" lIns="0" tIns="0" rIns="0" bIns="0" rtlCol="0">
            <a:spAutoFit/>
          </a:bodyPr>
          <a:lstStyle/>
          <a:p>
            <a:r>
              <a:rPr lang="en-US" sz="1100" b="1" dirty="0">
                <a:solidFill>
                  <a:schemeClr val="tx2"/>
                </a:solidFill>
                <a:latin typeface="Georgia" pitchFamily="18" charset="0"/>
              </a:rPr>
              <a:t>Overview</a:t>
            </a:r>
          </a:p>
        </p:txBody>
      </p:sp>
      <p:cxnSp>
        <p:nvCxnSpPr>
          <p:cNvPr id="8" name="Straight Connector 7"/>
          <p:cNvCxnSpPr/>
          <p:nvPr/>
        </p:nvCxnSpPr>
        <p:spPr>
          <a:xfrm>
            <a:off x="484303" y="1210235"/>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03" y="1455964"/>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p:custDataLst>
              <p:tags r:id="rId5"/>
            </p:custDataLst>
          </p:nvPr>
        </p:nvSpPr>
        <p:spPr bwMode="auto">
          <a:xfrm>
            <a:off x="476260" y="617832"/>
            <a:ext cx="2904641" cy="384721"/>
          </a:xfrm>
          <a:prstGeom prst="rect">
            <a:avLst/>
          </a:prstGeom>
          <a:noFill/>
          <a:ln w="3175" algn="ctr">
            <a:noFill/>
            <a:prstDash val="sysDot"/>
            <a:miter lim="800000"/>
            <a:headEnd/>
            <a:tailEnd/>
          </a:ln>
        </p:spPr>
        <p:txBody>
          <a:bodyPr wrap="none" lIns="0" tIns="0" rIns="0" bIns="0">
            <a:spAutoFit/>
          </a:bodyPr>
          <a:lstStyle/>
          <a:p>
            <a:pPr defTabSz="893659">
              <a:buSzPct val="90000"/>
              <a:defRPr/>
            </a:pPr>
            <a:r>
              <a:rPr lang="en-US" sz="2500" b="1" i="1" dirty="0">
                <a:latin typeface="Georgia" pitchFamily="18" charset="0"/>
              </a:rPr>
              <a:t>Table of Contents</a:t>
            </a:r>
          </a:p>
        </p:txBody>
      </p:sp>
      <p:sp>
        <p:nvSpPr>
          <p:cNvPr id="7" name="Date Placeholder 6"/>
          <p:cNvSpPr>
            <a:spLocks noGrp="1"/>
          </p:cNvSpPr>
          <p:nvPr>
            <p:ph type="dt" sz="half" idx="16"/>
          </p:nvPr>
        </p:nvSpPr>
        <p:spPr/>
        <p:txBody>
          <a:bodyPr/>
          <a:lstStyle/>
          <a:p>
            <a:r>
              <a:rPr lang="en-US" smtClean="0"/>
              <a:t>June 13, 2017</a:t>
            </a:r>
            <a:endParaRPr lang="en-GB" dirty="0"/>
          </a:p>
        </p:txBody>
      </p:sp>
      <p:sp>
        <p:nvSpPr>
          <p:cNvPr id="17" name="Footer Placeholder 16"/>
          <p:cNvSpPr>
            <a:spLocks noGrp="1"/>
          </p:cNvSpPr>
          <p:nvPr>
            <p:ph type="ftr" sz="quarter" idx="17"/>
          </p:nvPr>
        </p:nvSpPr>
        <p:spPr/>
        <p:txBody>
          <a:bodyPr/>
          <a:lstStyle/>
          <a:p>
            <a:pPr>
              <a:defRPr/>
            </a:pPr>
            <a:r>
              <a:rPr lang="en-GB" dirty="0" smtClean="0"/>
              <a:t>UC Davis Summer Tax Institute</a:t>
            </a:r>
            <a:endParaRPr lang="en-GB" dirty="0"/>
          </a:p>
        </p:txBody>
      </p:sp>
      <p:sp>
        <p:nvSpPr>
          <p:cNvPr id="18" name="Slide Number Placeholder 17"/>
          <p:cNvSpPr>
            <a:spLocks noGrp="1"/>
          </p:cNvSpPr>
          <p:nvPr>
            <p:ph type="sldNum" sz="quarter" idx="18"/>
          </p:nvPr>
        </p:nvSpPr>
        <p:spPr/>
        <p:txBody>
          <a:bodyPr/>
          <a:lstStyle/>
          <a:p>
            <a:pPr>
              <a:defRPr/>
            </a:pPr>
            <a:fld id="{6B22BB8E-5BF0-42CE-A011-AD609F148EE5}" type="slidenum">
              <a:rPr lang="en-GB" smtClean="0"/>
              <a:pPr>
                <a:defRPr/>
              </a:pPr>
              <a:t>208</a:t>
            </a:fld>
            <a:endParaRPr lang="en-GB" dirty="0"/>
          </a:p>
        </p:txBody>
      </p:sp>
      <p:sp>
        <p:nvSpPr>
          <p:cNvPr id="10" name="Content Placeholder 9"/>
          <p:cNvSpPr>
            <a:spLocks noGrp="1"/>
          </p:cNvSpPr>
          <p:nvPr>
            <p:ph sz="quarter" idx="15"/>
          </p:nvPr>
        </p:nvSpPr>
        <p:spPr>
          <a:xfrm>
            <a:off x="533400" y="1752600"/>
            <a:ext cx="8077200" cy="4572000"/>
          </a:xfrm>
        </p:spPr>
        <p:txBody>
          <a:bodyPr/>
          <a:lstStyle/>
          <a:p>
            <a:pPr marL="909638" lvl="2" indent="-909638">
              <a:buFont typeface="+mj-lt"/>
              <a:buAutoNum type="arabicPeriod" startAt="4"/>
            </a:pPr>
            <a:r>
              <a:rPr lang="en-US" sz="1800" dirty="0"/>
              <a:t>Unitary Theory</a:t>
            </a:r>
          </a:p>
          <a:p>
            <a:pPr marL="1493838" lvl="3" indent="-571500">
              <a:buFont typeface="+mj-lt"/>
              <a:buAutoNum type="alphaUcPeriod"/>
            </a:pPr>
            <a:r>
              <a:rPr lang="en-US" sz="1800" dirty="0"/>
              <a:t>Overview/Introduction</a:t>
            </a:r>
          </a:p>
          <a:p>
            <a:pPr marL="1493838" lvl="3" indent="-571500">
              <a:buFont typeface="+mj-lt"/>
              <a:buAutoNum type="alphaUcPeriod"/>
            </a:pPr>
            <a:r>
              <a:rPr lang="en-US" sz="1800" dirty="0"/>
              <a:t>Unitary Cases</a:t>
            </a:r>
          </a:p>
          <a:p>
            <a:pPr marL="1493838" lvl="3" indent="-571500">
              <a:buFont typeface="+mj-lt"/>
              <a:buAutoNum type="alphaUcPeriod"/>
            </a:pPr>
            <a:r>
              <a:rPr lang="en-US" sz="1800" dirty="0"/>
              <a:t>Income to be considered</a:t>
            </a:r>
          </a:p>
          <a:p>
            <a:pPr marL="1493838" lvl="3" indent="-571500">
              <a:buFont typeface="+mj-lt"/>
              <a:buAutoNum type="alphaUcPeriod"/>
            </a:pPr>
            <a:r>
              <a:rPr lang="en-US" sz="1800" dirty="0"/>
              <a:t>Gillette and MTC Election Issues</a:t>
            </a:r>
          </a:p>
          <a:p>
            <a:pPr marL="1493838" lvl="3" indent="-571500">
              <a:buFont typeface="+mj-lt"/>
              <a:buAutoNum type="alphaUcPeriod"/>
            </a:pPr>
            <a:r>
              <a:rPr lang="en-US" sz="1800" dirty="0"/>
              <a:t>Nationwide Trends</a:t>
            </a:r>
          </a:p>
          <a:p>
            <a:pPr marL="1493838" lvl="3" indent="-571500">
              <a:buFont typeface="+mj-lt"/>
              <a:buAutoNum type="alphaUcPeriod"/>
            </a:pPr>
            <a:r>
              <a:rPr lang="en-US" sz="1800" dirty="0"/>
              <a:t>Tests for Unity</a:t>
            </a:r>
          </a:p>
          <a:p>
            <a:pPr marL="1493838" lvl="3" indent="-571500">
              <a:buFont typeface="+mj-lt"/>
              <a:buAutoNum type="alphaUcPeriod"/>
            </a:pPr>
            <a:r>
              <a:rPr lang="en-US" sz="1800" dirty="0"/>
              <a:t>Right to Apportion</a:t>
            </a:r>
          </a:p>
          <a:p>
            <a:pPr marL="1493838" lvl="3" indent="-571500">
              <a:buFont typeface="+mj-lt"/>
              <a:buAutoNum type="alphaUcPeriod"/>
            </a:pPr>
            <a:r>
              <a:rPr lang="en-US" sz="1800" dirty="0"/>
              <a:t>Instant Unity</a:t>
            </a:r>
          </a:p>
          <a:p>
            <a:pPr marL="1493838" lvl="3" indent="-571500">
              <a:buFont typeface="+mj-lt"/>
              <a:buAutoNum type="alphaUcPeriod"/>
            </a:pPr>
            <a:r>
              <a:rPr lang="en-US" sz="1800" dirty="0"/>
              <a:t>Holding Companies</a:t>
            </a:r>
          </a:p>
          <a:p>
            <a:pPr marL="1493838" lvl="3" indent="-571500">
              <a:buFont typeface="+mj-lt"/>
              <a:buAutoNum type="alphaUcPeriod"/>
            </a:pPr>
            <a:r>
              <a:rPr lang="en-US" sz="1800" dirty="0"/>
              <a:t>Insurance </a:t>
            </a:r>
            <a:r>
              <a:rPr lang="en-US" sz="1800" dirty="0" smtClean="0"/>
              <a:t>Companies</a:t>
            </a:r>
            <a:endParaRPr lang="en-US" sz="1800" dirty="0"/>
          </a:p>
        </p:txBody>
      </p:sp>
    </p:spTree>
    <p:custDataLst>
      <p:tags r:id="rId1"/>
    </p:custDataLst>
    <p:extLst>
      <p:ext uri="{BB962C8B-B14F-4D97-AF65-F5344CB8AC3E}">
        <p14:creationId xmlns:p14="http://schemas.microsoft.com/office/powerpoint/2010/main" val="3486378437"/>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209</a:t>
            </a:fld>
            <a:endParaRPr lang="en-GB" dirty="0"/>
          </a:p>
        </p:txBody>
      </p:sp>
      <p:sp>
        <p:nvSpPr>
          <p:cNvPr id="4" name="Content Placeholder 3"/>
          <p:cNvSpPr>
            <a:spLocks noGrp="1"/>
          </p:cNvSpPr>
          <p:nvPr>
            <p:ph sz="quarter" idx="15"/>
          </p:nvPr>
        </p:nvSpPr>
        <p:spPr/>
        <p:txBody>
          <a:bodyPr/>
          <a:lstStyle/>
          <a:p>
            <a:pPr marL="0" lvl="1" indent="0">
              <a:buNone/>
            </a:pPr>
            <a:r>
              <a:rPr lang="en-US" dirty="0"/>
              <a:t>Three Elements</a:t>
            </a:r>
          </a:p>
          <a:p>
            <a:pPr lvl="1"/>
            <a:r>
              <a:rPr lang="en-US" dirty="0"/>
              <a:t>Activities/entities to be considered</a:t>
            </a:r>
          </a:p>
          <a:p>
            <a:pPr lvl="2"/>
            <a:r>
              <a:rPr lang="en-US" dirty="0"/>
              <a:t>Combined reporting</a:t>
            </a:r>
          </a:p>
          <a:p>
            <a:pPr lvl="1"/>
            <a:r>
              <a:rPr lang="en-US" dirty="0"/>
              <a:t>Income to be considered</a:t>
            </a:r>
          </a:p>
          <a:p>
            <a:pPr lvl="2"/>
            <a:r>
              <a:rPr lang="en-US" dirty="0"/>
              <a:t>Lines of business</a:t>
            </a:r>
          </a:p>
          <a:p>
            <a:pPr lvl="2"/>
            <a:r>
              <a:rPr lang="en-US" dirty="0"/>
              <a:t>Business/nonbusiness income</a:t>
            </a:r>
          </a:p>
          <a:p>
            <a:pPr lvl="1"/>
            <a:r>
              <a:rPr lang="en-US" dirty="0"/>
              <a:t>Apportionment </a:t>
            </a:r>
            <a:r>
              <a:rPr lang="en-US" dirty="0" smtClean="0"/>
              <a:t>formula</a:t>
            </a:r>
            <a:endParaRPr lang="en-IN" dirty="0"/>
          </a:p>
        </p:txBody>
      </p:sp>
      <p:sp>
        <p:nvSpPr>
          <p:cNvPr id="5" name="Title 4"/>
          <p:cNvSpPr>
            <a:spLocks noGrp="1"/>
          </p:cNvSpPr>
          <p:nvPr>
            <p:ph type="title"/>
          </p:nvPr>
        </p:nvSpPr>
        <p:spPr/>
        <p:txBody>
          <a:bodyPr/>
          <a:lstStyle/>
          <a:p>
            <a:r>
              <a:rPr lang="en-US" dirty="0"/>
              <a:t>Advanced Income Tax Track </a:t>
            </a:r>
            <a:br>
              <a:rPr lang="en-US" dirty="0"/>
            </a:br>
            <a:r>
              <a:rPr lang="en-US" b="0" i="0" dirty="0"/>
              <a:t>Overview/Introduction</a:t>
            </a:r>
            <a:endParaRPr lang="en-IN" b="0" i="0" dirty="0"/>
          </a:p>
        </p:txBody>
      </p:sp>
    </p:spTree>
    <p:extLst>
      <p:ext uri="{BB962C8B-B14F-4D97-AF65-F5344CB8AC3E}">
        <p14:creationId xmlns:p14="http://schemas.microsoft.com/office/powerpoint/2010/main" val="471231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marL="274638" lvl="2" indent="0">
              <a:buNone/>
            </a:pPr>
            <a:r>
              <a:rPr lang="en-US" i="1" dirty="0" smtClean="0"/>
              <a:t>Direct </a:t>
            </a:r>
            <a:r>
              <a:rPr lang="en-US" i="1" dirty="0"/>
              <a:t>Marketing Association v. </a:t>
            </a:r>
            <a:r>
              <a:rPr lang="en-US" i="1" dirty="0" err="1"/>
              <a:t>Brohl</a:t>
            </a:r>
            <a:r>
              <a:rPr lang="en-US" dirty="0"/>
              <a:t>, U.S. Court of Appeals, Tenth Circuit, </a:t>
            </a:r>
            <a:r>
              <a:rPr lang="en-US" dirty="0" err="1"/>
              <a:t>Dkt</a:t>
            </a:r>
            <a:r>
              <a:rPr lang="en-US" dirty="0"/>
              <a:t>. </a:t>
            </a:r>
            <a:r>
              <a:rPr lang="en-US" dirty="0" smtClean="0"/>
              <a:t>12-1175, 2/22/2016: </a:t>
            </a:r>
            <a:r>
              <a:rPr lang="en-US" dirty="0"/>
              <a:t>Three judge panel of the US Court of Appeals, 10th Circuit reversed the district court’s summary judgment ruling and found the notice and reporting requirements did not violate the Commerce Clause. </a:t>
            </a:r>
            <a:r>
              <a:rPr lang="en-US" dirty="0" smtClean="0"/>
              <a:t>Thus, </a:t>
            </a:r>
            <a:r>
              <a:rPr lang="en-US" i="1" dirty="0" smtClean="0"/>
              <a:t>Quill’</a:t>
            </a:r>
            <a:r>
              <a:rPr lang="en-US" dirty="0" smtClean="0"/>
              <a:t>s </a:t>
            </a:r>
            <a:r>
              <a:rPr lang="en-US" dirty="0"/>
              <a:t>protection</a:t>
            </a:r>
            <a:r>
              <a:rPr lang="en-US" i="1" dirty="0"/>
              <a:t> </a:t>
            </a:r>
            <a:r>
              <a:rPr lang="en-US" dirty="0"/>
              <a:t>is limited to use tax collection only</a:t>
            </a:r>
            <a:r>
              <a:rPr lang="en-US" dirty="0" smtClean="0"/>
              <a:t>.</a:t>
            </a:r>
          </a:p>
          <a:p>
            <a:pPr lvl="3"/>
            <a:r>
              <a:rPr lang="en-US" dirty="0" smtClean="0"/>
              <a:t>10th </a:t>
            </a:r>
            <a:r>
              <a:rPr lang="en-US" dirty="0"/>
              <a:t>Circuit Court denied DMA’s petition for an </a:t>
            </a:r>
            <a:r>
              <a:rPr lang="en-US" i="1" dirty="0" err="1"/>
              <a:t>en</a:t>
            </a:r>
            <a:r>
              <a:rPr lang="en-US" i="1" dirty="0"/>
              <a:t> banc </a:t>
            </a:r>
            <a:r>
              <a:rPr lang="en-US" dirty="0"/>
              <a:t>rehearing of the case. (April 1, 2016</a:t>
            </a:r>
            <a:r>
              <a:rPr lang="en-US" dirty="0" smtClean="0"/>
              <a:t>)</a:t>
            </a:r>
            <a:endParaRPr lang="en-US" dirty="0"/>
          </a:p>
          <a:p>
            <a:pPr lvl="2"/>
            <a:endParaRPr lang="en-US" dirty="0"/>
          </a:p>
          <a:p>
            <a:pPr lvl="2"/>
            <a:endParaRPr lang="en-IN" dirty="0" smtClean="0"/>
          </a:p>
        </p:txBody>
      </p:sp>
      <p:sp>
        <p:nvSpPr>
          <p:cNvPr id="6" name="Rectangle 5"/>
          <p:cNvSpPr>
            <a:spLocks noGrp="1" noChangeArrowheads="1"/>
          </p:cNvSpPr>
          <p:nvPr>
            <p:ph type="title"/>
          </p:nvPr>
        </p:nvSpPr>
        <p:spPr/>
        <p:txBody>
          <a:bodyPr/>
          <a:lstStyle/>
          <a:p>
            <a:r>
              <a:rPr lang="en-GB" dirty="0"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21</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US" sz="2400" dirty="0">
                <a:latin typeface="+mj-lt"/>
              </a:rPr>
              <a:t>Overview/Introduction</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09505919"/>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210</a:t>
            </a:fld>
            <a:endParaRPr lang="en-GB" dirty="0"/>
          </a:p>
        </p:txBody>
      </p:sp>
      <p:sp>
        <p:nvSpPr>
          <p:cNvPr id="4" name="Content Placeholder 3"/>
          <p:cNvSpPr>
            <a:spLocks noGrp="1"/>
          </p:cNvSpPr>
          <p:nvPr>
            <p:ph sz="quarter" idx="15"/>
          </p:nvPr>
        </p:nvSpPr>
        <p:spPr/>
        <p:txBody>
          <a:bodyPr/>
          <a:lstStyle/>
          <a:p>
            <a:pPr marL="0" lvl="1" indent="0">
              <a:buNone/>
            </a:pPr>
            <a:r>
              <a:rPr lang="en-US" b="1" dirty="0"/>
              <a:t>History:</a:t>
            </a:r>
          </a:p>
          <a:p>
            <a:pPr lvl="1"/>
            <a:r>
              <a:rPr lang="en-US" dirty="0"/>
              <a:t>The theory underlying the unitary business principle has its roots in real property tax law, where the issue of apportionment arose in the context of railroad taxation.</a:t>
            </a:r>
          </a:p>
          <a:p>
            <a:pPr lvl="1"/>
            <a:r>
              <a:rPr lang="en-US" dirty="0"/>
              <a:t>In </a:t>
            </a:r>
            <a:r>
              <a:rPr lang="en-US" i="1" dirty="0"/>
              <a:t>Union Pacific Railway Co. v. Ryan</a:t>
            </a:r>
            <a:r>
              <a:rPr lang="en-US" dirty="0"/>
              <a:t>, 113 U.S. 516 (1884), the Court recognized that the value of a railroad line could not be measured merely by looking to the value of the property located within a specific geographic area. </a:t>
            </a:r>
          </a:p>
        </p:txBody>
      </p:sp>
      <p:sp>
        <p:nvSpPr>
          <p:cNvPr id="5" name="Title 4"/>
          <p:cNvSpPr>
            <a:spLocks noGrp="1"/>
          </p:cNvSpPr>
          <p:nvPr>
            <p:ph type="title"/>
          </p:nvPr>
        </p:nvSpPr>
        <p:spPr/>
        <p:txBody>
          <a:bodyPr/>
          <a:lstStyle/>
          <a:p>
            <a:r>
              <a:rPr lang="en-US" dirty="0"/>
              <a:t>Advanced Income Tax </a:t>
            </a:r>
            <a:r>
              <a:rPr lang="en-US" dirty="0" smtClean="0"/>
              <a:t>Track </a:t>
            </a:r>
            <a:r>
              <a:rPr lang="en-US" sz="2200" dirty="0"/>
              <a:t/>
            </a:r>
            <a:br>
              <a:rPr lang="en-US" sz="2200" dirty="0"/>
            </a:br>
            <a:r>
              <a:rPr lang="en-US" b="0" i="0" dirty="0"/>
              <a:t>Overview/Introduction</a:t>
            </a:r>
            <a:endParaRPr lang="en-IN" b="0" i="0" dirty="0"/>
          </a:p>
        </p:txBody>
      </p:sp>
    </p:spTree>
    <p:extLst>
      <p:ext uri="{BB962C8B-B14F-4D97-AF65-F5344CB8AC3E}">
        <p14:creationId xmlns:p14="http://schemas.microsoft.com/office/powerpoint/2010/main" val="137396874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211</a:t>
            </a:fld>
            <a:endParaRPr lang="en-GB" dirty="0"/>
          </a:p>
        </p:txBody>
      </p:sp>
      <p:sp>
        <p:nvSpPr>
          <p:cNvPr id="4" name="Content Placeholder 3"/>
          <p:cNvSpPr>
            <a:spLocks noGrp="1"/>
          </p:cNvSpPr>
          <p:nvPr>
            <p:ph sz="quarter" idx="15"/>
          </p:nvPr>
        </p:nvSpPr>
        <p:spPr/>
        <p:txBody>
          <a:bodyPr/>
          <a:lstStyle/>
          <a:p>
            <a:pPr marL="0" lvl="1" indent="0">
              <a:buNone/>
            </a:pPr>
            <a:r>
              <a:rPr lang="en-US" i="1" dirty="0"/>
              <a:t>Underwood Typewriter v. Chamberlain</a:t>
            </a:r>
            <a:r>
              <a:rPr lang="en-US" dirty="0"/>
              <a:t>, 254 U.S. 113 (1920):</a:t>
            </a:r>
          </a:p>
          <a:p>
            <a:pPr lvl="1"/>
            <a:r>
              <a:rPr lang="en-US" dirty="0"/>
              <a:t>The Court in </a:t>
            </a:r>
            <a:r>
              <a:rPr lang="en-US" i="1" dirty="0"/>
              <a:t>Underwood</a:t>
            </a:r>
            <a:r>
              <a:rPr lang="en-US" dirty="0"/>
              <a:t> approved a formula used by Connecticut to determine the amount of income from a multistate business that was attributable to Connecticut for state tax purposes.</a:t>
            </a:r>
          </a:p>
          <a:p>
            <a:pPr lvl="1"/>
            <a:r>
              <a:rPr lang="en-US" dirty="0"/>
              <a:t>In approving, for the first time, the use of an apportionment formula for income tax purposes, the Court commented: </a:t>
            </a:r>
          </a:p>
          <a:p>
            <a:pPr marL="274638" lvl="2" indent="0">
              <a:buNone/>
            </a:pPr>
            <a:r>
              <a:rPr lang="en-US" dirty="0" smtClean="0"/>
              <a:t>“[</a:t>
            </a:r>
            <a:r>
              <a:rPr lang="en-US" dirty="0"/>
              <a:t>t]he profits of the corporation were largely earned by a series of transactions beginning with the manufacture in Connecticut, and ending with the sale in other states.” </a:t>
            </a:r>
            <a:endParaRPr lang="en-US" dirty="0" smtClean="0"/>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Overview/Introduction</a:t>
            </a:r>
            <a:endParaRPr lang="en-IN" b="0" i="0" dirty="0"/>
          </a:p>
        </p:txBody>
      </p:sp>
    </p:spTree>
    <p:extLst>
      <p:ext uri="{BB962C8B-B14F-4D97-AF65-F5344CB8AC3E}">
        <p14:creationId xmlns:p14="http://schemas.microsoft.com/office/powerpoint/2010/main" val="423717031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212</a:t>
            </a:fld>
            <a:endParaRPr lang="en-GB" dirty="0"/>
          </a:p>
        </p:txBody>
      </p:sp>
      <p:sp>
        <p:nvSpPr>
          <p:cNvPr id="4" name="Content Placeholder 3"/>
          <p:cNvSpPr>
            <a:spLocks noGrp="1"/>
          </p:cNvSpPr>
          <p:nvPr>
            <p:ph sz="quarter" idx="15"/>
          </p:nvPr>
        </p:nvSpPr>
        <p:spPr/>
        <p:txBody>
          <a:bodyPr/>
          <a:lstStyle/>
          <a:p>
            <a:pPr marL="0" lvl="1" indent="0">
              <a:buNone/>
            </a:pPr>
            <a:r>
              <a:rPr lang="en-US" i="1" dirty="0" smtClean="0"/>
              <a:t>Bass Ratcliff &amp; </a:t>
            </a:r>
            <a:r>
              <a:rPr lang="en-US" i="1" dirty="0" err="1" smtClean="0"/>
              <a:t>Gretton</a:t>
            </a:r>
            <a:r>
              <a:rPr lang="en-US" i="1" dirty="0" smtClean="0"/>
              <a:t> v. State Tax Commission, 266 U.S. 271 (1924)</a:t>
            </a:r>
            <a:r>
              <a:rPr lang="en-US" dirty="0" smtClean="0"/>
              <a:t>:</a:t>
            </a:r>
            <a:endParaRPr lang="en-US" dirty="0"/>
          </a:p>
          <a:p>
            <a:pPr lvl="1"/>
            <a:r>
              <a:rPr lang="en-US" dirty="0"/>
              <a:t>The term “unitary business” can best be traced to the Court’s decision in </a:t>
            </a:r>
            <a:r>
              <a:rPr lang="en-US" i="1" dirty="0"/>
              <a:t>Bass Ratcliff &amp; </a:t>
            </a:r>
            <a:r>
              <a:rPr lang="en-US" i="1" dirty="0" err="1"/>
              <a:t>Gretton</a:t>
            </a:r>
            <a:r>
              <a:rPr lang="en-US" i="1" dirty="0"/>
              <a:t> v. State Tax Commission,</a:t>
            </a:r>
            <a:r>
              <a:rPr lang="en-US" dirty="0"/>
              <a:t> 266 U.S. 271 (1924). </a:t>
            </a:r>
            <a:endParaRPr lang="en-US" dirty="0" smtClean="0"/>
          </a:p>
          <a:p>
            <a:pPr lvl="1"/>
            <a:r>
              <a:rPr lang="en-US" dirty="0" smtClean="0"/>
              <a:t>In </a:t>
            </a:r>
            <a:r>
              <a:rPr lang="en-US" i="1" dirty="0"/>
              <a:t>Bass</a:t>
            </a:r>
            <a:r>
              <a:rPr lang="en-US" dirty="0"/>
              <a:t>, the Court held that the State of New York was justified in using formula apportionment to attribute a “just proportion of the profits earned by the company from such unitary business” which included the brewing of ale in England and its sale in New York.</a:t>
            </a:r>
          </a:p>
          <a:p>
            <a:pPr lvl="1"/>
            <a:r>
              <a:rPr lang="en-US" dirty="0"/>
              <a:t>The </a:t>
            </a:r>
            <a:r>
              <a:rPr lang="en-US" dirty="0" smtClean="0"/>
              <a:t>term applies </a:t>
            </a:r>
            <a:r>
              <a:rPr lang="en-US" dirty="0"/>
              <a:t>to the various businesses of a single legal entity (</a:t>
            </a:r>
            <a:r>
              <a:rPr lang="en-US" i="1" dirty="0"/>
              <a:t>i.e.</a:t>
            </a:r>
            <a:r>
              <a:rPr lang="en-US" dirty="0"/>
              <a:t>, divisional unity) </a:t>
            </a:r>
            <a:r>
              <a:rPr lang="en-US" b="1" dirty="0"/>
              <a:t>or</a:t>
            </a:r>
            <a:r>
              <a:rPr lang="en-US" dirty="0"/>
              <a:t> to a group of affiliated, commonly controlled corporations (unitary affiliates).</a:t>
            </a:r>
          </a:p>
          <a:p>
            <a:pPr lvl="1"/>
            <a:r>
              <a:rPr lang="en-US" dirty="0"/>
              <a:t>Applies to the various streams of income within a single legal entity in the same manner it applies to a group of commonly controlled corporations.</a:t>
            </a:r>
          </a:p>
        </p:txBody>
      </p:sp>
      <p:sp>
        <p:nvSpPr>
          <p:cNvPr id="5" name="Title 4"/>
          <p:cNvSpPr>
            <a:spLocks noGrp="1"/>
          </p:cNvSpPr>
          <p:nvPr>
            <p:ph type="title"/>
          </p:nvPr>
        </p:nvSpPr>
        <p:spPr/>
        <p:txBody>
          <a:bodyPr/>
          <a:lstStyle/>
          <a:p>
            <a:r>
              <a:rPr lang="en-US" dirty="0"/>
              <a:t>Advanced Income Tax </a:t>
            </a:r>
            <a:r>
              <a:rPr lang="en-US" dirty="0" smtClean="0"/>
              <a:t>Track </a:t>
            </a:r>
            <a:r>
              <a:rPr lang="en-US" sz="2200" dirty="0"/>
              <a:t/>
            </a:r>
            <a:br>
              <a:rPr lang="en-US" sz="2200" dirty="0"/>
            </a:br>
            <a:r>
              <a:rPr lang="en-US" b="0" i="0" dirty="0"/>
              <a:t>Overview/Introduction</a:t>
            </a:r>
            <a:endParaRPr lang="en-IN" b="0" i="0" dirty="0"/>
          </a:p>
        </p:txBody>
      </p:sp>
    </p:spTree>
    <p:extLst>
      <p:ext uri="{BB962C8B-B14F-4D97-AF65-F5344CB8AC3E}">
        <p14:creationId xmlns:p14="http://schemas.microsoft.com/office/powerpoint/2010/main" val="343985051"/>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213</a:t>
            </a:fld>
            <a:endParaRPr lang="en-GB" dirty="0"/>
          </a:p>
        </p:txBody>
      </p:sp>
      <p:sp>
        <p:nvSpPr>
          <p:cNvPr id="4" name="Content Placeholder 3"/>
          <p:cNvSpPr>
            <a:spLocks noGrp="1"/>
          </p:cNvSpPr>
          <p:nvPr>
            <p:ph sz="quarter" idx="15"/>
          </p:nvPr>
        </p:nvSpPr>
        <p:spPr/>
        <p:txBody>
          <a:bodyPr/>
          <a:lstStyle/>
          <a:p>
            <a:pPr marL="0" lvl="1" indent="0">
              <a:buNone/>
            </a:pPr>
            <a:r>
              <a:rPr lang="en-US" i="1" dirty="0"/>
              <a:t>Mobil Oil v. Commissioner of Taxes, </a:t>
            </a:r>
            <a:r>
              <a:rPr lang="en-US" dirty="0"/>
              <a:t>445 U.S. 425 (1980):</a:t>
            </a:r>
          </a:p>
          <a:p>
            <a:pPr lvl="1"/>
            <a:r>
              <a:rPr lang="en-US" dirty="0"/>
              <a:t>Mobil failed to show that its foreign activities giving rise to the dividend income were unrelated to its petroleum sales activities in Vermont.</a:t>
            </a:r>
          </a:p>
          <a:p>
            <a:pPr lvl="1"/>
            <a:r>
              <a:rPr lang="en-US" dirty="0"/>
              <a:t>In </a:t>
            </a:r>
            <a:r>
              <a:rPr lang="en-US" i="1" dirty="0"/>
              <a:t>Mobil</a:t>
            </a:r>
            <a:r>
              <a:rPr lang="en-US" dirty="0"/>
              <a:t>, the Court stated:</a:t>
            </a:r>
          </a:p>
          <a:p>
            <a:pPr lvl="2"/>
            <a:r>
              <a:rPr lang="en-US" dirty="0"/>
              <a:t>“The linchpin of </a:t>
            </a:r>
            <a:r>
              <a:rPr lang="en-US" dirty="0" err="1"/>
              <a:t>apportionability</a:t>
            </a:r>
            <a:r>
              <a:rPr lang="en-US" dirty="0"/>
              <a:t> in the field of state income taxation is the unitary-business principle. In accord with this principle, what appellant must show, in order to establish that its dividend income is not subject to an apportioned tax in Vermont, is that the income was earned in the course of activities unrelated to the sale of petroleum products in that state....In the absence of any proof of a discrete business enterprise, Vermont was entitled to conclude that the dividend income’s foreign source did not destroy the requisite nexus with in-state activities</a:t>
            </a:r>
            <a:r>
              <a:rPr lang="en-US" dirty="0" smtClean="0"/>
              <a:t>.”</a:t>
            </a:r>
            <a:endParaRPr lang="en-US" dirty="0"/>
          </a:p>
        </p:txBody>
      </p:sp>
      <p:sp>
        <p:nvSpPr>
          <p:cNvPr id="5" name="Title 4"/>
          <p:cNvSpPr>
            <a:spLocks noGrp="1"/>
          </p:cNvSpPr>
          <p:nvPr>
            <p:ph type="title"/>
          </p:nvPr>
        </p:nvSpPr>
        <p:spPr/>
        <p:txBody>
          <a:bodyPr/>
          <a:lstStyle/>
          <a:p>
            <a:r>
              <a:rPr lang="en-US" dirty="0"/>
              <a:t>Advanced Income Tax Track</a:t>
            </a:r>
            <a:br>
              <a:rPr lang="en-US" dirty="0"/>
            </a:br>
            <a:r>
              <a:rPr lang="en-US" b="0" i="0" dirty="0"/>
              <a:t>Unitary Cases</a:t>
            </a:r>
          </a:p>
        </p:txBody>
      </p:sp>
    </p:spTree>
    <p:extLst>
      <p:ext uri="{BB962C8B-B14F-4D97-AF65-F5344CB8AC3E}">
        <p14:creationId xmlns:p14="http://schemas.microsoft.com/office/powerpoint/2010/main" val="3092403879"/>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214</a:t>
            </a:fld>
            <a:endParaRPr lang="en-GB" dirty="0"/>
          </a:p>
        </p:txBody>
      </p:sp>
      <p:sp>
        <p:nvSpPr>
          <p:cNvPr id="4" name="Content Placeholder 3"/>
          <p:cNvSpPr>
            <a:spLocks noGrp="1"/>
          </p:cNvSpPr>
          <p:nvPr>
            <p:ph sz="quarter" idx="15"/>
          </p:nvPr>
        </p:nvSpPr>
        <p:spPr/>
        <p:txBody>
          <a:bodyPr/>
          <a:lstStyle/>
          <a:p>
            <a:pPr marL="0" lvl="1" indent="0">
              <a:buNone/>
            </a:pPr>
            <a:r>
              <a:rPr lang="en-US" i="1" dirty="0"/>
              <a:t>Exxon Corp. v. Department of </a:t>
            </a:r>
            <a:r>
              <a:rPr lang="en-US" i="1" dirty="0" smtClean="0"/>
              <a:t>Revenue, </a:t>
            </a:r>
            <a:r>
              <a:rPr lang="en-US" dirty="0"/>
              <a:t>447 U.S. 207 (1980):</a:t>
            </a:r>
          </a:p>
          <a:p>
            <a:pPr lvl="1"/>
            <a:r>
              <a:rPr lang="en-US" dirty="0"/>
              <a:t>The Taxpayer argued that its business is not a single unit, but rather consists of two or more separate businesses for tax reporting purposes. </a:t>
            </a:r>
          </a:p>
          <a:p>
            <a:pPr lvl="1"/>
            <a:r>
              <a:rPr lang="en-US" dirty="0"/>
              <a:t>The Court, however, found that Exxon’s three operating departments were not separate unitary businesses or “discrete business enterprises.” Rather, Exxon was “a highly integrated business which benefited from an umbrella of centralized management and control interaction,” and, therefore, its business represents </a:t>
            </a:r>
            <a:r>
              <a:rPr lang="en-US" dirty="0" smtClean="0"/>
              <a:t>a single </a:t>
            </a:r>
            <a:r>
              <a:rPr lang="en-US" dirty="0"/>
              <a:t>economic unit for tax reporting purposes</a:t>
            </a:r>
            <a:r>
              <a:rPr lang="en-US" dirty="0" smtClean="0"/>
              <a:t>.</a:t>
            </a:r>
            <a:endParaRPr lang="en-US" dirty="0"/>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Unitary Cases</a:t>
            </a:r>
          </a:p>
        </p:txBody>
      </p:sp>
    </p:spTree>
    <p:extLst>
      <p:ext uri="{BB962C8B-B14F-4D97-AF65-F5344CB8AC3E}">
        <p14:creationId xmlns:p14="http://schemas.microsoft.com/office/powerpoint/2010/main" val="357776391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215</a:t>
            </a:fld>
            <a:endParaRPr lang="en-GB" dirty="0"/>
          </a:p>
        </p:txBody>
      </p:sp>
      <p:sp>
        <p:nvSpPr>
          <p:cNvPr id="4" name="Content Placeholder 3"/>
          <p:cNvSpPr>
            <a:spLocks noGrp="1"/>
          </p:cNvSpPr>
          <p:nvPr>
            <p:ph sz="quarter" idx="15"/>
          </p:nvPr>
        </p:nvSpPr>
        <p:spPr/>
        <p:txBody>
          <a:bodyPr/>
          <a:lstStyle/>
          <a:p>
            <a:pPr marL="0" lvl="1" indent="0">
              <a:buNone/>
            </a:pPr>
            <a:r>
              <a:rPr lang="en-US" i="1" dirty="0"/>
              <a:t>F.W. Woolworth Co. v. Taxation and Revenue Dept. of N.M., </a:t>
            </a:r>
            <a:r>
              <a:rPr lang="en-US" dirty="0"/>
              <a:t>458 U.S. 354 (1982):</a:t>
            </a:r>
          </a:p>
          <a:p>
            <a:pPr lvl="1"/>
            <a:r>
              <a:rPr lang="en-US" dirty="0"/>
              <a:t>New Mexico attempted to include dividends received from foreign subsidiaries that did no business in New Mexico as </a:t>
            </a:r>
            <a:r>
              <a:rPr lang="en-US" dirty="0" err="1"/>
              <a:t>apportionable</a:t>
            </a:r>
            <a:r>
              <a:rPr lang="en-US" dirty="0"/>
              <a:t> business income. </a:t>
            </a:r>
          </a:p>
          <a:p>
            <a:pPr lvl="1"/>
            <a:r>
              <a:rPr lang="en-US" dirty="0"/>
              <a:t>Woolworth had foreign subsidiaries, all either wholly owned or majority owned, which sold the same products as the U.S. parent company, used the same name and reported financial results to their U.S. parent</a:t>
            </a:r>
            <a:r>
              <a:rPr lang="en-US" dirty="0" smtClean="0"/>
              <a:t>. There </a:t>
            </a:r>
            <a:r>
              <a:rPr lang="en-US" dirty="0"/>
              <a:t>was no common purchasing or sales, and management operations were separate</a:t>
            </a:r>
            <a:r>
              <a:rPr lang="en-US" dirty="0" smtClean="0"/>
              <a:t>. </a:t>
            </a:r>
            <a:endParaRPr lang="en-US" dirty="0"/>
          </a:p>
          <a:p>
            <a:pPr lvl="1"/>
            <a:r>
              <a:rPr lang="en-US" dirty="0"/>
              <a:t>Court applied the “three factors of profitability” test of functional integration, centralization of management, and economies of scale and found them lacking</a:t>
            </a:r>
            <a:r>
              <a:rPr lang="en-US" dirty="0" smtClean="0"/>
              <a:t>.</a:t>
            </a:r>
            <a:endParaRPr lang="en-US" dirty="0"/>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Unitary Cases</a:t>
            </a:r>
          </a:p>
        </p:txBody>
      </p:sp>
    </p:spTree>
    <p:extLst>
      <p:ext uri="{BB962C8B-B14F-4D97-AF65-F5344CB8AC3E}">
        <p14:creationId xmlns:p14="http://schemas.microsoft.com/office/powerpoint/2010/main" val="346546461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216</a:t>
            </a:fld>
            <a:endParaRPr lang="en-GB" dirty="0"/>
          </a:p>
        </p:txBody>
      </p:sp>
      <p:sp>
        <p:nvSpPr>
          <p:cNvPr id="4" name="Content Placeholder 3"/>
          <p:cNvSpPr>
            <a:spLocks noGrp="1"/>
          </p:cNvSpPr>
          <p:nvPr>
            <p:ph sz="quarter" idx="15"/>
          </p:nvPr>
        </p:nvSpPr>
        <p:spPr/>
        <p:txBody>
          <a:bodyPr/>
          <a:lstStyle/>
          <a:p>
            <a:pPr marL="0" lvl="1" indent="0">
              <a:buNone/>
            </a:pPr>
            <a:r>
              <a:rPr lang="it-IT" i="1" dirty="0"/>
              <a:t>Edison California Stores v. McColgan</a:t>
            </a:r>
            <a:r>
              <a:rPr lang="it-IT" dirty="0"/>
              <a:t>, 30 Cal. 2d 472 (1947):</a:t>
            </a:r>
          </a:p>
          <a:p>
            <a:pPr lvl="1"/>
            <a:r>
              <a:rPr lang="en-US" dirty="0"/>
              <a:t>The Court stated that if the operation of a portion of the business done within the state is dependent upon or contributes to the operation of the business without the state, the operations are unitary.</a:t>
            </a:r>
          </a:p>
          <a:p>
            <a:r>
              <a:rPr lang="en-US" i="1" dirty="0"/>
              <a:t>Container Corporation of America v. Franchise Tax Board</a:t>
            </a:r>
            <a:r>
              <a:rPr lang="en-US" dirty="0"/>
              <a:t>, 463 U.S. 159 (1983): </a:t>
            </a:r>
          </a:p>
          <a:p>
            <a:pPr lvl="1"/>
            <a:r>
              <a:rPr lang="en-US" dirty="0"/>
              <a:t>The Court held that “the prerequisite to a constitutionally acceptable finding of </a:t>
            </a:r>
            <a:r>
              <a:rPr lang="en-US" dirty="0" smtClean="0"/>
              <a:t>a unitary </a:t>
            </a:r>
            <a:r>
              <a:rPr lang="en-US" dirty="0"/>
              <a:t>business is a flow of value, not a flow of goods.”</a:t>
            </a:r>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Unitary Cases</a:t>
            </a:r>
          </a:p>
        </p:txBody>
      </p:sp>
    </p:spTree>
    <p:extLst>
      <p:ext uri="{BB962C8B-B14F-4D97-AF65-F5344CB8AC3E}">
        <p14:creationId xmlns:p14="http://schemas.microsoft.com/office/powerpoint/2010/main" val="84636156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217</a:t>
            </a:fld>
            <a:endParaRPr lang="en-GB" dirty="0"/>
          </a:p>
        </p:txBody>
      </p:sp>
      <p:sp>
        <p:nvSpPr>
          <p:cNvPr id="4" name="Content Placeholder 3"/>
          <p:cNvSpPr>
            <a:spLocks noGrp="1"/>
          </p:cNvSpPr>
          <p:nvPr>
            <p:ph sz="quarter" idx="15"/>
          </p:nvPr>
        </p:nvSpPr>
        <p:spPr/>
        <p:txBody>
          <a:bodyPr/>
          <a:lstStyle/>
          <a:p>
            <a:pPr marL="0" lvl="1" indent="0">
              <a:buNone/>
            </a:pPr>
            <a:r>
              <a:rPr lang="en-US" i="1" dirty="0"/>
              <a:t>ASARCO Inc., v. Idaho State Tax Commission, </a:t>
            </a:r>
            <a:r>
              <a:rPr lang="en-US" dirty="0"/>
              <a:t>458 U.S. 307 (1982):</a:t>
            </a:r>
          </a:p>
          <a:p>
            <a:pPr lvl="1"/>
            <a:r>
              <a:rPr lang="en-US" dirty="0"/>
              <a:t>Idaho sought to include dividends, interest, royalties, rents and capital gains earned from ASARCO’s foreign affiliates in the taxpayer’s </a:t>
            </a:r>
            <a:r>
              <a:rPr lang="en-US" dirty="0" err="1"/>
              <a:t>apportionable</a:t>
            </a:r>
            <a:r>
              <a:rPr lang="en-US" dirty="0"/>
              <a:t> business income. </a:t>
            </a:r>
          </a:p>
          <a:p>
            <a:pPr lvl="1"/>
            <a:r>
              <a:rPr lang="en-US" dirty="0"/>
              <a:t>ASARCO, however, was able to carry its burden of proving that certain of its subsidiaries were not part of its unitary business and were “discrete business enterprises</a:t>
            </a:r>
            <a:r>
              <a:rPr lang="en-US" dirty="0" smtClean="0"/>
              <a:t>.” The </a:t>
            </a:r>
            <a:r>
              <a:rPr lang="en-US" dirty="0"/>
              <a:t>Court found that there was no “rational relationship between the (ASARCO dividend) income attributed to the state (Idaho) and the intrastate values of the enterprise.”</a:t>
            </a:r>
          </a:p>
          <a:p>
            <a:pPr lvl="1"/>
            <a:r>
              <a:rPr lang="en-US" dirty="0"/>
              <a:t>Both </a:t>
            </a:r>
            <a:r>
              <a:rPr lang="en-US" i="1" dirty="0"/>
              <a:t>Mobil</a:t>
            </a:r>
            <a:r>
              <a:rPr lang="en-US" dirty="0"/>
              <a:t> and </a:t>
            </a:r>
            <a:r>
              <a:rPr lang="en-US" i="1" dirty="0"/>
              <a:t>Exxon </a:t>
            </a:r>
            <a:r>
              <a:rPr lang="en-US" dirty="0"/>
              <a:t>were distinguished on the basis that, in these cases, a single unitary business was found to exist, whereas in the present case, the activities of the subsidiaries were separate and distinct from the Idaho business of ASARCO</a:t>
            </a:r>
            <a:r>
              <a:rPr lang="en-US" dirty="0" smtClean="0"/>
              <a:t>.</a:t>
            </a:r>
            <a:endParaRPr lang="en-US" i="1" dirty="0"/>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Unitary Cases</a:t>
            </a:r>
          </a:p>
        </p:txBody>
      </p:sp>
    </p:spTree>
    <p:extLst>
      <p:ext uri="{BB962C8B-B14F-4D97-AF65-F5344CB8AC3E}">
        <p14:creationId xmlns:p14="http://schemas.microsoft.com/office/powerpoint/2010/main" val="299955118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218</a:t>
            </a:fld>
            <a:endParaRPr lang="en-GB" dirty="0"/>
          </a:p>
        </p:txBody>
      </p:sp>
      <p:sp>
        <p:nvSpPr>
          <p:cNvPr id="4" name="Content Placeholder 3"/>
          <p:cNvSpPr>
            <a:spLocks noGrp="1"/>
          </p:cNvSpPr>
          <p:nvPr>
            <p:ph sz="quarter" idx="15"/>
          </p:nvPr>
        </p:nvSpPr>
        <p:spPr/>
        <p:txBody>
          <a:bodyPr/>
          <a:lstStyle/>
          <a:p>
            <a:pPr marL="0" lvl="1" indent="0">
              <a:buNone/>
            </a:pPr>
            <a:r>
              <a:rPr lang="en-US" i="1" dirty="0"/>
              <a:t>Allied-Signal, Inc. v. Division of Taxation, </a:t>
            </a:r>
            <a:r>
              <a:rPr lang="en-US" dirty="0"/>
              <a:t>504 U.S. 768 (1992</a:t>
            </a:r>
            <a:r>
              <a:rPr lang="en-US" dirty="0" smtClean="0"/>
              <a:t>):</a:t>
            </a:r>
            <a:endParaRPr lang="en-US" dirty="0"/>
          </a:p>
          <a:p>
            <a:pPr lvl="1"/>
            <a:r>
              <a:rPr lang="en-US" dirty="0"/>
              <a:t>Court found there to be a distinction between assets serving an investment function and those serving an operational function</a:t>
            </a:r>
            <a:r>
              <a:rPr lang="en-US" dirty="0" smtClean="0"/>
              <a:t>. And </a:t>
            </a:r>
            <a:r>
              <a:rPr lang="en-US" dirty="0"/>
              <a:t>the relevant inquiry to be one “which focuses on the objective characteristics of the asset’s use and its relation to the taxpayer and its activities within the taxing State.” </a:t>
            </a:r>
          </a:p>
          <a:p>
            <a:pPr lvl="1"/>
            <a:r>
              <a:rPr lang="en-US" dirty="0"/>
              <a:t>Court found it is not necessary that the </a:t>
            </a:r>
            <a:r>
              <a:rPr lang="en-US" dirty="0" err="1"/>
              <a:t>payor</a:t>
            </a:r>
            <a:r>
              <a:rPr lang="en-US" dirty="0"/>
              <a:t> and payee be engaged in the same unitary business in order for the taxing jurisdiction to be allowed to apportion the income arising from the transaction</a:t>
            </a:r>
            <a:r>
              <a:rPr lang="en-US" dirty="0" smtClean="0"/>
              <a:t>. What </a:t>
            </a:r>
            <a:r>
              <a:rPr lang="en-US" dirty="0"/>
              <a:t>is required is that “the capital transaction serve an operational rather than an investment function.”</a:t>
            </a:r>
          </a:p>
          <a:p>
            <a:pPr lvl="1"/>
            <a:r>
              <a:rPr lang="en-US" dirty="0"/>
              <a:t>Court distinguished its Due Process ruling in </a:t>
            </a:r>
            <a:r>
              <a:rPr lang="en-US" i="1" dirty="0"/>
              <a:t>Quill</a:t>
            </a:r>
            <a:r>
              <a:rPr lang="en-US" dirty="0"/>
              <a:t> from that underlying its decision in </a:t>
            </a:r>
            <a:r>
              <a:rPr lang="en-US" i="1" dirty="0"/>
              <a:t>Allied‑Signal</a:t>
            </a:r>
            <a:r>
              <a:rPr lang="en-US" i="1" dirty="0" smtClean="0"/>
              <a:t>.</a:t>
            </a:r>
            <a:r>
              <a:rPr lang="en-US" dirty="0" smtClean="0"/>
              <a:t> The </a:t>
            </a:r>
            <a:r>
              <a:rPr lang="en-US" dirty="0"/>
              <a:t>Due Process issue in </a:t>
            </a:r>
            <a:r>
              <a:rPr lang="en-US" i="1" dirty="0"/>
              <a:t>Quill</a:t>
            </a:r>
            <a:r>
              <a:rPr lang="en-US" dirty="0"/>
              <a:t> was whether the State had the authority to tax the entity</a:t>
            </a:r>
            <a:r>
              <a:rPr lang="en-US" dirty="0" smtClean="0"/>
              <a:t>. In </a:t>
            </a:r>
            <a:r>
              <a:rPr lang="en-US" i="1" dirty="0"/>
              <a:t>Allied‑Signal,</a:t>
            </a:r>
            <a:r>
              <a:rPr lang="en-US" dirty="0"/>
              <a:t> the question was the tax on the activity, not on the entity undertaking the activity</a:t>
            </a:r>
            <a:r>
              <a:rPr lang="en-US" dirty="0" smtClean="0"/>
              <a:t>.</a:t>
            </a:r>
            <a:endParaRPr lang="en-US" i="1" dirty="0"/>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Unitary Cases</a:t>
            </a:r>
          </a:p>
        </p:txBody>
      </p:sp>
    </p:spTree>
    <p:extLst>
      <p:ext uri="{BB962C8B-B14F-4D97-AF65-F5344CB8AC3E}">
        <p14:creationId xmlns:p14="http://schemas.microsoft.com/office/powerpoint/2010/main" val="1819481797"/>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i="1" dirty="0"/>
              <a:t>ComCon Prod. Sers. I, Inc. v. California Franchise Tax Bd.</a:t>
            </a:r>
            <a:r>
              <a:rPr lang="en-US" dirty="0"/>
              <a:t>, 2016 WL </a:t>
            </a:r>
            <a:r>
              <a:rPr lang="en-US" dirty="0" smtClean="0"/>
              <a:t>7229830 (</a:t>
            </a:r>
            <a:r>
              <a:rPr lang="en-US" dirty="0"/>
              <a:t>Cal. Ct. App. Dec. 14, 2016, No. </a:t>
            </a:r>
            <a:r>
              <a:rPr lang="en-US" dirty="0" smtClean="0"/>
              <a:t>B259619) [</a:t>
            </a:r>
            <a:r>
              <a:rPr lang="en-US" dirty="0" err="1" smtClean="0"/>
              <a:t>unpub</a:t>
            </a:r>
            <a:r>
              <a:rPr lang="en-US" dirty="0"/>
              <a:t>. </a:t>
            </a:r>
            <a:r>
              <a:rPr lang="en-US" dirty="0" err="1"/>
              <a:t>opn</a:t>
            </a:r>
            <a:r>
              <a:rPr lang="en-US" dirty="0" smtClean="0"/>
              <a:t>.] (“Comcast”)</a:t>
            </a:r>
          </a:p>
          <a:p>
            <a:r>
              <a:rPr lang="en-US" dirty="0" smtClean="0"/>
              <a:t>The court ruled for Comcast, which argued that it was not unitary with its majority owned subsidiary, QVC, under the </a:t>
            </a:r>
            <a:r>
              <a:rPr lang="en-US" i="1" dirty="0" smtClean="0"/>
              <a:t>Mobil Oil </a:t>
            </a:r>
            <a:r>
              <a:rPr lang="en-US" dirty="0" smtClean="0"/>
              <a:t>test, the three unities test, or the dependency or contribution test. </a:t>
            </a:r>
          </a:p>
          <a:p>
            <a:pPr marL="285750" indent="-285750">
              <a:buFont typeface="Arial" panose="020B0604020202020204" pitchFamily="34" charset="0"/>
              <a:buChar char="•"/>
            </a:pPr>
            <a:r>
              <a:rPr lang="en-US" dirty="0" smtClean="0"/>
              <a:t>Although QVC and Comcast were commonly owned, the court found they “were not integrated in a way that transferred value between them.” Further, though Comcast had the </a:t>
            </a:r>
            <a:r>
              <a:rPr lang="en-US" i="1" dirty="0" smtClean="0"/>
              <a:t>ability</a:t>
            </a:r>
            <a:r>
              <a:rPr lang="en-US" dirty="0" smtClean="0"/>
              <a:t> to exert significant managerial control over QVC, QVC’s management still independently conducted the company’s business. </a:t>
            </a:r>
          </a:p>
          <a:p>
            <a:pPr marL="285750" indent="-285750">
              <a:buFont typeface="Arial" panose="020B0604020202020204" pitchFamily="34" charset="0"/>
              <a:buChar char="•"/>
            </a:pPr>
            <a:r>
              <a:rPr lang="en-US" dirty="0" smtClean="0"/>
              <a:t>Further, the court held that “Comcast </a:t>
            </a:r>
            <a:r>
              <a:rPr lang="en-US" dirty="0"/>
              <a:t>and QVC were not vertically integrated, lacked a centralized management, generated no economies of scale and produced no other flow of </a:t>
            </a:r>
            <a:r>
              <a:rPr lang="en-US" dirty="0" smtClean="0"/>
              <a:t>values.”</a:t>
            </a:r>
          </a:p>
        </p:txBody>
      </p:sp>
      <p:sp>
        <p:nvSpPr>
          <p:cNvPr id="3" name="Title 2"/>
          <p:cNvSpPr>
            <a:spLocks noGrp="1"/>
          </p:cNvSpPr>
          <p:nvPr>
            <p:ph type="title"/>
          </p:nvPr>
        </p:nvSpPr>
        <p:spPr/>
        <p:txBody>
          <a:bodyPr/>
          <a:lstStyle/>
          <a:p>
            <a:r>
              <a:rPr lang="en-US" dirty="0"/>
              <a:t>Advanced Income Tax Track </a:t>
            </a:r>
            <a:br>
              <a:rPr lang="en-US" dirty="0"/>
            </a:br>
            <a:r>
              <a:rPr lang="en-US" b="0" i="0" dirty="0"/>
              <a:t>Unitary Cases</a:t>
            </a:r>
            <a:endParaRPr lang="en-US" dirty="0"/>
          </a:p>
        </p:txBody>
      </p:sp>
      <p:sp>
        <p:nvSpPr>
          <p:cNvPr id="4" name="Date Placeholder 3"/>
          <p:cNvSpPr>
            <a:spLocks noGrp="1"/>
          </p:cNvSpPr>
          <p:nvPr>
            <p:ph type="dt" sz="half" idx="16"/>
          </p:nvPr>
        </p:nvSpPr>
        <p:spPr/>
        <p:txBody>
          <a:bodyPr/>
          <a:lstStyle/>
          <a:p>
            <a:pPr>
              <a:defRPr/>
            </a:pPr>
            <a:r>
              <a:rPr lang="en-US" smtClean="0"/>
              <a:t>June 13, 2017</a:t>
            </a:r>
            <a:endParaRPr lang="en-GB" dirty="0"/>
          </a:p>
        </p:txBody>
      </p:sp>
      <p:sp>
        <p:nvSpPr>
          <p:cNvPr id="5" name="Footer Placeholder 4"/>
          <p:cNvSpPr>
            <a:spLocks noGrp="1"/>
          </p:cNvSpPr>
          <p:nvPr>
            <p:ph type="ftr" sz="quarter" idx="17"/>
          </p:nvPr>
        </p:nvSpPr>
        <p:spPr/>
        <p:txBody>
          <a:bodyPr/>
          <a:lstStyle/>
          <a:p>
            <a:pPr>
              <a:defRPr/>
            </a:pPr>
            <a:r>
              <a:rPr lang="en-GB" dirty="0" smtClean="0"/>
              <a:t>UC Davis Summer Tax Institute</a:t>
            </a:r>
            <a:endParaRPr lang="en-GB" dirty="0"/>
          </a:p>
        </p:txBody>
      </p:sp>
      <p:sp>
        <p:nvSpPr>
          <p:cNvPr id="6" name="Slide Number Placeholder 5"/>
          <p:cNvSpPr>
            <a:spLocks noGrp="1"/>
          </p:cNvSpPr>
          <p:nvPr>
            <p:ph type="sldNum" sz="quarter" idx="18"/>
          </p:nvPr>
        </p:nvSpPr>
        <p:spPr/>
        <p:txBody>
          <a:bodyPr/>
          <a:lstStyle/>
          <a:p>
            <a:pPr>
              <a:defRPr/>
            </a:pPr>
            <a:fld id="{6B22BB8E-5BF0-42CE-A011-AD609F148EE5}" type="slidenum">
              <a:rPr lang="en-GB" smtClean="0"/>
              <a:pPr>
                <a:defRPr/>
              </a:pPr>
              <a:t>219</a:t>
            </a:fld>
            <a:endParaRPr lang="en-GB" dirty="0"/>
          </a:p>
        </p:txBody>
      </p:sp>
    </p:spTree>
    <p:extLst>
      <p:ext uri="{BB962C8B-B14F-4D97-AF65-F5344CB8AC3E}">
        <p14:creationId xmlns:p14="http://schemas.microsoft.com/office/powerpoint/2010/main" val="3415435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6575" y="1595718"/>
            <a:ext cx="8077200" cy="4419600"/>
          </a:xfrm>
        </p:spPr>
        <p:txBody>
          <a:bodyPr/>
          <a:lstStyle/>
          <a:p>
            <a:r>
              <a:rPr lang="en-US" i="1" dirty="0" smtClean="0"/>
              <a:t>South </a:t>
            </a:r>
            <a:r>
              <a:rPr lang="en-US" i="1" dirty="0"/>
              <a:t>Dakota </a:t>
            </a:r>
            <a:r>
              <a:rPr lang="en-US" i="1" dirty="0" smtClean="0"/>
              <a:t>- S.B</a:t>
            </a:r>
            <a:r>
              <a:rPr lang="en-US" i="1" dirty="0"/>
              <a:t>. 106, enacted 3/22/2016</a:t>
            </a:r>
          </a:p>
          <a:p>
            <a:pPr marL="342900" indent="-342900">
              <a:buFont typeface="Arial" panose="020B0604020202020204" pitchFamily="34" charset="0"/>
              <a:buChar char="•"/>
            </a:pPr>
            <a:r>
              <a:rPr lang="en-US" dirty="0" smtClean="0"/>
              <a:t>Nexus </a:t>
            </a:r>
            <a:r>
              <a:rPr lang="en-US" dirty="0"/>
              <a:t>is based on economic activity rather than physical presence.</a:t>
            </a:r>
          </a:p>
          <a:p>
            <a:pPr marL="342900" indent="-342900">
              <a:buFont typeface="Arial" panose="020B0604020202020204" pitchFamily="34" charset="0"/>
              <a:buChar char="•"/>
            </a:pPr>
            <a:r>
              <a:rPr lang="en-US" dirty="0"/>
              <a:t>Sales threshold is $100,000 revenue/year or 200+ sales transactions.</a:t>
            </a:r>
          </a:p>
          <a:p>
            <a:pPr marL="342900" indent="-342900">
              <a:buFont typeface="Arial" panose="020B0604020202020204" pitchFamily="34" charset="0"/>
              <a:buChar char="•"/>
            </a:pPr>
            <a:r>
              <a:rPr lang="en-US" dirty="0"/>
              <a:t>Provision for “speedy” judgments.  No audit “or other tax collection procedure” required to bring a declaratory judgment in circuit court.</a:t>
            </a:r>
          </a:p>
          <a:p>
            <a:pPr marL="342900" indent="-342900">
              <a:buFont typeface="Arial" panose="020B0604020202020204" pitchFamily="34" charset="0"/>
              <a:buChar char="•"/>
            </a:pPr>
            <a:r>
              <a:rPr lang="en-US" dirty="0"/>
              <a:t>Already sending notices of intent to assess taxes and litigate.  </a:t>
            </a:r>
            <a:endParaRPr lang="en-US"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Overview/Introduction</a:t>
            </a:r>
            <a:br>
              <a:rPr lang="en-US" b="0" i="0" dirty="0" smtClean="0"/>
            </a:b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22</a:t>
            </a:fld>
            <a:endParaRPr lang="en-GB" dirty="0"/>
          </a:p>
        </p:txBody>
      </p:sp>
    </p:spTree>
    <p:extLst>
      <p:ext uri="{BB962C8B-B14F-4D97-AF65-F5344CB8AC3E}">
        <p14:creationId xmlns:p14="http://schemas.microsoft.com/office/powerpoint/2010/main" val="3751418854"/>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220</a:t>
            </a:fld>
            <a:endParaRPr lang="en-GB" dirty="0"/>
          </a:p>
        </p:txBody>
      </p:sp>
      <p:sp>
        <p:nvSpPr>
          <p:cNvPr id="4" name="Content Placeholder 3"/>
          <p:cNvSpPr>
            <a:spLocks noGrp="1"/>
          </p:cNvSpPr>
          <p:nvPr>
            <p:ph sz="quarter" idx="15"/>
          </p:nvPr>
        </p:nvSpPr>
        <p:spPr/>
        <p:txBody>
          <a:bodyPr/>
          <a:lstStyle/>
          <a:p>
            <a:pPr marL="0" lvl="1" indent="0">
              <a:buNone/>
            </a:pPr>
            <a:r>
              <a:rPr lang="en-US" dirty="0"/>
              <a:t>BOE and California Courts</a:t>
            </a:r>
          </a:p>
          <a:p>
            <a:pPr lvl="1"/>
            <a:r>
              <a:rPr lang="en-US" dirty="0"/>
              <a:t>During 1980s and early 1990s, Court of Appeal found unity and overturned a number of BOE decisions concluding that diverse business groups were not unitary</a:t>
            </a:r>
          </a:p>
          <a:p>
            <a:pPr lvl="2"/>
            <a:r>
              <a:rPr lang="en-US" i="1" dirty="0"/>
              <a:t>Mole Richardson</a:t>
            </a:r>
          </a:p>
          <a:p>
            <a:pPr lvl="2"/>
            <a:r>
              <a:rPr lang="en-US" i="1" dirty="0"/>
              <a:t>Dental Insurance Consultants, Inc.</a:t>
            </a:r>
          </a:p>
          <a:p>
            <a:pPr lvl="2"/>
            <a:r>
              <a:rPr lang="en-US" i="1" dirty="0"/>
              <a:t>Yellow Freight Systems, Inc.</a:t>
            </a:r>
          </a:p>
          <a:p>
            <a:pPr marL="0" lvl="1" indent="0">
              <a:buNone/>
            </a:pPr>
            <a:r>
              <a:rPr lang="en-US" dirty="0"/>
              <a:t>Can be done on single entity </a:t>
            </a:r>
            <a:r>
              <a:rPr lang="en-US" dirty="0" smtClean="0"/>
              <a:t>basis</a:t>
            </a:r>
            <a:endParaRPr lang="en-US" i="1" dirty="0"/>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Unitary Cases</a:t>
            </a:r>
          </a:p>
        </p:txBody>
      </p:sp>
    </p:spTree>
    <p:extLst>
      <p:ext uri="{BB962C8B-B14F-4D97-AF65-F5344CB8AC3E}">
        <p14:creationId xmlns:p14="http://schemas.microsoft.com/office/powerpoint/2010/main" val="402804610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221</a:t>
            </a:fld>
            <a:endParaRPr lang="en-GB" dirty="0"/>
          </a:p>
        </p:txBody>
      </p:sp>
      <p:sp>
        <p:nvSpPr>
          <p:cNvPr id="4" name="Content Placeholder 3"/>
          <p:cNvSpPr>
            <a:spLocks noGrp="1"/>
          </p:cNvSpPr>
          <p:nvPr>
            <p:ph sz="quarter" idx="15"/>
          </p:nvPr>
        </p:nvSpPr>
        <p:spPr/>
        <p:txBody>
          <a:bodyPr/>
          <a:lstStyle/>
          <a:p>
            <a:pPr marL="0" lvl="1" indent="0">
              <a:buNone/>
            </a:pPr>
            <a:r>
              <a:rPr lang="en-US" dirty="0"/>
              <a:t>BOE and California Courts</a:t>
            </a:r>
          </a:p>
          <a:p>
            <a:pPr lvl="1"/>
            <a:r>
              <a:rPr lang="en-US" i="1" dirty="0" smtClean="0"/>
              <a:t>Mole </a:t>
            </a:r>
            <a:r>
              <a:rPr lang="en-US" i="1" dirty="0"/>
              <a:t>Richardson</a:t>
            </a:r>
          </a:p>
          <a:p>
            <a:pPr lvl="2"/>
            <a:r>
              <a:rPr lang="en-US" dirty="0"/>
              <a:t>83-SBE-231 (10/26/1983</a:t>
            </a:r>
            <a:r>
              <a:rPr lang="en-US" dirty="0" smtClean="0"/>
              <a:t>): FTB </a:t>
            </a:r>
            <a:r>
              <a:rPr lang="en-US" dirty="0"/>
              <a:t>did not show any significant integration of the two groups (the centralized accounting and advertising did not result in any substantial mutual advantage or operational integration), but merely </a:t>
            </a:r>
            <a:r>
              <a:rPr lang="en-US" dirty="0" smtClean="0"/>
              <a:t>showed </a:t>
            </a:r>
            <a:r>
              <a:rPr lang="en-US" dirty="0"/>
              <a:t>the ordinary oversight which would be expected in any closely held group of diverse enterprises</a:t>
            </a:r>
            <a:r>
              <a:rPr lang="en-US" dirty="0" smtClean="0"/>
              <a:t>.</a:t>
            </a:r>
          </a:p>
          <a:p>
            <a:pPr lvl="2"/>
            <a:r>
              <a:rPr lang="en-US" dirty="0"/>
              <a:t>20 Cal App 3d 889 269 Cal </a:t>
            </a:r>
            <a:r>
              <a:rPr lang="en-US" dirty="0" err="1"/>
              <a:t>Rptr</a:t>
            </a:r>
            <a:r>
              <a:rPr lang="en-US" dirty="0"/>
              <a:t> 662 (05/22/1990): affirmed trial court in overturning BOE to find unity because the taxpayer had strong centralized management (all major business decisions by Mr. Parker); all accounting, payroll, insurance, pension plans, primary banking, major purchasing and advertising for the businesses were conducted at same offices; able to realize cost savings resulting in economies of scale; mortgaged property in one business to fund improvement of other property; and one California attorney acted as general counsel for all businesses</a:t>
            </a:r>
            <a:r>
              <a:rPr lang="en-US" dirty="0" smtClean="0"/>
              <a:t>.</a:t>
            </a:r>
            <a:endParaRPr lang="en-US" dirty="0"/>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Unitary Cases</a:t>
            </a:r>
          </a:p>
        </p:txBody>
      </p:sp>
    </p:spTree>
    <p:extLst>
      <p:ext uri="{BB962C8B-B14F-4D97-AF65-F5344CB8AC3E}">
        <p14:creationId xmlns:p14="http://schemas.microsoft.com/office/powerpoint/2010/main" val="220287252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222</a:t>
            </a:fld>
            <a:endParaRPr lang="en-GB" dirty="0"/>
          </a:p>
        </p:txBody>
      </p:sp>
      <p:sp>
        <p:nvSpPr>
          <p:cNvPr id="4" name="Content Placeholder 3"/>
          <p:cNvSpPr>
            <a:spLocks noGrp="1"/>
          </p:cNvSpPr>
          <p:nvPr>
            <p:ph sz="quarter" idx="15"/>
          </p:nvPr>
        </p:nvSpPr>
        <p:spPr/>
        <p:txBody>
          <a:bodyPr/>
          <a:lstStyle/>
          <a:p>
            <a:pPr marL="0" lvl="1" indent="0">
              <a:buNone/>
            </a:pPr>
            <a:r>
              <a:rPr lang="en-US" dirty="0"/>
              <a:t>BOE and California </a:t>
            </a:r>
            <a:r>
              <a:rPr lang="en-US" dirty="0" smtClean="0"/>
              <a:t>Courts</a:t>
            </a:r>
          </a:p>
          <a:p>
            <a:pPr lvl="1"/>
            <a:r>
              <a:rPr lang="en-US" i="1" dirty="0"/>
              <a:t>Dental Insurance Consultants, Inc.</a:t>
            </a:r>
          </a:p>
          <a:p>
            <a:pPr lvl="2"/>
            <a:r>
              <a:rPr lang="en-US" dirty="0"/>
              <a:t>89-SBE-018 (08/02/1989</a:t>
            </a:r>
            <a:r>
              <a:rPr lang="en-US" dirty="0" smtClean="0"/>
              <a:t>): concluded </a:t>
            </a:r>
            <a:r>
              <a:rPr lang="en-US" dirty="0"/>
              <a:t>entity not unitary because D.I.C. Farms served for DIC [who provided review and advice regarding dental insurance claims] ‘the primary function of diversifying the corporate portfolio and reducing the risks inherent in being tied to one industry's business cycle,’ rather than ‘to make better use—either through economics of scale or through operational integration or sharing of expertise—of the parent's existing business resources.’” (</a:t>
            </a:r>
            <a:r>
              <a:rPr lang="en-US" i="1" dirty="0"/>
              <a:t>citing Container Corp</a:t>
            </a:r>
            <a:r>
              <a:rPr lang="en-US" dirty="0"/>
              <a:t>, 463 U.S</a:t>
            </a:r>
            <a:r>
              <a:rPr lang="en-US" dirty="0" smtClean="0"/>
              <a:t>.</a:t>
            </a:r>
            <a:br>
              <a:rPr lang="en-US" dirty="0" smtClean="0"/>
            </a:br>
            <a:r>
              <a:rPr lang="en-US" dirty="0" smtClean="0"/>
              <a:t>at </a:t>
            </a:r>
            <a:r>
              <a:rPr lang="en-US" dirty="0"/>
              <a:t>178).</a:t>
            </a:r>
          </a:p>
          <a:p>
            <a:pPr lvl="2"/>
            <a:r>
              <a:rPr lang="en-US" dirty="0"/>
              <a:t>1 Cal App 4th 343 1 Cal </a:t>
            </a:r>
            <a:r>
              <a:rPr lang="en-US" dirty="0" err="1"/>
              <a:t>Rptr</a:t>
            </a:r>
            <a:r>
              <a:rPr lang="en-US" dirty="0"/>
              <a:t> 2d 757 (11/05/1991): found unity under the 3 unities test. Unity of operation from overlap of administrative functions and substantial intercompany loans similar to </a:t>
            </a:r>
            <a:r>
              <a:rPr lang="en-US" i="1" dirty="0"/>
              <a:t>Mole-Richardson</a:t>
            </a:r>
            <a:r>
              <a:rPr lang="en-US" dirty="0"/>
              <a:t>. Unity of use due to significant overlap of directors and officers, and same individuals made the important decisions at both entities</a:t>
            </a:r>
            <a:r>
              <a:rPr lang="en-US" dirty="0" smtClean="0"/>
              <a:t>.</a:t>
            </a:r>
            <a:endParaRPr lang="en-US" dirty="0"/>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Unitary Cases</a:t>
            </a:r>
          </a:p>
        </p:txBody>
      </p:sp>
    </p:spTree>
    <p:extLst>
      <p:ext uri="{BB962C8B-B14F-4D97-AF65-F5344CB8AC3E}">
        <p14:creationId xmlns:p14="http://schemas.microsoft.com/office/powerpoint/2010/main" val="2437230602"/>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223</a:t>
            </a:fld>
            <a:endParaRPr lang="en-GB" dirty="0"/>
          </a:p>
        </p:txBody>
      </p:sp>
      <p:sp>
        <p:nvSpPr>
          <p:cNvPr id="4" name="Content Placeholder 3"/>
          <p:cNvSpPr>
            <a:spLocks noGrp="1"/>
          </p:cNvSpPr>
          <p:nvPr>
            <p:ph sz="quarter" idx="15"/>
          </p:nvPr>
        </p:nvSpPr>
        <p:spPr/>
        <p:txBody>
          <a:bodyPr/>
          <a:lstStyle/>
          <a:p>
            <a:pPr marL="0" lvl="1" indent="0">
              <a:buNone/>
            </a:pPr>
            <a:r>
              <a:rPr lang="en-US" dirty="0"/>
              <a:t>BOE and California </a:t>
            </a:r>
            <a:r>
              <a:rPr lang="en-US" dirty="0" smtClean="0"/>
              <a:t>Courts</a:t>
            </a:r>
          </a:p>
          <a:p>
            <a:pPr lvl="1"/>
            <a:r>
              <a:rPr lang="en-US" i="1" dirty="0"/>
              <a:t>Yellow Freight System, Inc.</a:t>
            </a:r>
          </a:p>
          <a:p>
            <a:pPr lvl="2"/>
            <a:r>
              <a:rPr lang="en-US" dirty="0"/>
              <a:t>Yellow Freight was a regulated interstate motor carrier with rising fuels costs that created a new subsidiary, OEI, to develop and retain fuel supplies. </a:t>
            </a:r>
          </a:p>
          <a:p>
            <a:pPr lvl="2"/>
            <a:r>
              <a:rPr lang="en-US" dirty="0"/>
              <a:t>92-SBE-016 (06/18/1992</a:t>
            </a:r>
            <a:r>
              <a:rPr lang="en-US" dirty="0" smtClean="0"/>
              <a:t>): found </a:t>
            </a:r>
            <a:r>
              <a:rPr lang="en-US" dirty="0"/>
              <a:t>entities not unitary because OEI invested in speculative drilling ventures, not producing wells; and </a:t>
            </a:r>
            <a:r>
              <a:rPr lang="en-US" dirty="0" smtClean="0"/>
              <a:t>it was </a:t>
            </a:r>
            <a:r>
              <a:rPr lang="en-US" dirty="0"/>
              <a:t>not shown that Yellow Freight could actually obtain fuel as needed in the time of a shortage due from OEI (mere potential is not sufficient).</a:t>
            </a:r>
          </a:p>
          <a:p>
            <a:pPr lvl="2"/>
            <a:r>
              <a:rPr lang="en-US" dirty="0"/>
              <a:t>First District Court of Appeal reversed and found the entities unitary in an unpublished decision.</a:t>
            </a:r>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Unitary Cases</a:t>
            </a:r>
          </a:p>
        </p:txBody>
      </p:sp>
    </p:spTree>
    <p:extLst>
      <p:ext uri="{BB962C8B-B14F-4D97-AF65-F5344CB8AC3E}">
        <p14:creationId xmlns:p14="http://schemas.microsoft.com/office/powerpoint/2010/main" val="1345147259"/>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224</a:t>
            </a:fld>
            <a:endParaRPr lang="en-GB" dirty="0"/>
          </a:p>
        </p:txBody>
      </p:sp>
      <p:sp>
        <p:nvSpPr>
          <p:cNvPr id="4" name="Content Placeholder 3"/>
          <p:cNvSpPr>
            <a:spLocks noGrp="1"/>
          </p:cNvSpPr>
          <p:nvPr>
            <p:ph sz="quarter" idx="15"/>
          </p:nvPr>
        </p:nvSpPr>
        <p:spPr/>
        <p:txBody>
          <a:bodyPr/>
          <a:lstStyle/>
          <a:p>
            <a:pPr marL="0" lvl="1" indent="0">
              <a:buNone/>
            </a:pPr>
            <a:r>
              <a:rPr lang="en-US" dirty="0"/>
              <a:t>Diverse Business Cases</a:t>
            </a:r>
          </a:p>
          <a:p>
            <a:pPr lvl="1"/>
            <a:r>
              <a:rPr lang="en-US" dirty="0"/>
              <a:t>In </a:t>
            </a:r>
            <a:r>
              <a:rPr lang="en-US" i="1" dirty="0"/>
              <a:t>Tenneco</a:t>
            </a:r>
            <a:r>
              <a:rPr lang="en-US" dirty="0"/>
              <a:t> </a:t>
            </a:r>
            <a:r>
              <a:rPr lang="en-US" i="1" dirty="0"/>
              <a:t>West, Inc. v. Franchise Tax Bd., </a:t>
            </a:r>
            <a:r>
              <a:rPr lang="en-US" dirty="0"/>
              <a:t>San Diego Super. Ct., No. 591537, (June 13,1990), </a:t>
            </a:r>
            <a:r>
              <a:rPr lang="en-US" dirty="0" err="1"/>
              <a:t>aff’d</a:t>
            </a:r>
            <a:r>
              <a:rPr lang="en-US" dirty="0"/>
              <a:t>, 286 Cal. </a:t>
            </a:r>
            <a:r>
              <a:rPr lang="en-US" dirty="0" err="1"/>
              <a:t>Rptr</a:t>
            </a:r>
            <a:r>
              <a:rPr lang="en-US" dirty="0"/>
              <a:t>. 354 (1991), it was held that Tenneco’s oil businesses were not unitary with other controlled businesses (ship building, construction, farm equipment, packaging, and automotive parts) since the only significant centralized service involved intercompany financing but there was little centralized management in the daily operations</a:t>
            </a:r>
            <a:r>
              <a:rPr lang="en-US" dirty="0" smtClean="0"/>
              <a:t>.</a:t>
            </a:r>
            <a:endParaRPr lang="en-US" dirty="0"/>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Unitary Cases</a:t>
            </a:r>
          </a:p>
        </p:txBody>
      </p:sp>
    </p:spTree>
    <p:extLst>
      <p:ext uri="{BB962C8B-B14F-4D97-AF65-F5344CB8AC3E}">
        <p14:creationId xmlns:p14="http://schemas.microsoft.com/office/powerpoint/2010/main" val="272196808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225</a:t>
            </a:fld>
            <a:endParaRPr lang="en-GB" dirty="0"/>
          </a:p>
        </p:txBody>
      </p:sp>
      <p:sp>
        <p:nvSpPr>
          <p:cNvPr id="4" name="Content Placeholder 3"/>
          <p:cNvSpPr>
            <a:spLocks noGrp="1"/>
          </p:cNvSpPr>
          <p:nvPr>
            <p:ph sz="quarter" idx="15"/>
          </p:nvPr>
        </p:nvSpPr>
        <p:spPr/>
        <p:txBody>
          <a:bodyPr/>
          <a:lstStyle/>
          <a:p>
            <a:pPr marL="0" lvl="1" indent="0">
              <a:buNone/>
            </a:pPr>
            <a:r>
              <a:rPr lang="en-US" dirty="0"/>
              <a:t>Diverse Business Cases</a:t>
            </a:r>
          </a:p>
          <a:p>
            <a:pPr lvl="1"/>
            <a:r>
              <a:rPr lang="en-US" dirty="0"/>
              <a:t>On the other hand, consider </a:t>
            </a:r>
            <a:r>
              <a:rPr lang="en-US" i="1" dirty="0"/>
              <a:t>Dental Ins. Consultants, Inc. v. Franchise Tax Bd</a:t>
            </a:r>
            <a:r>
              <a:rPr lang="en-US" dirty="0"/>
              <a:t>., 1 Cal. App. 4th 343 (Cal. Ct. App. 1991) where a California Appellate Court decided that a dental insurance advisory corporation was unitary with a farming operation it acquired where all daily management was performed by an independent management firm since the administrative functions of the farming operations were conducted in the parent in the form of the approval of all expenditures by the farming operations by the president of Dental </a:t>
            </a:r>
            <a:r>
              <a:rPr lang="en-US" dirty="0" smtClean="0"/>
              <a:t>Insurance </a:t>
            </a:r>
            <a:r>
              <a:rPr lang="en-US" dirty="0"/>
              <a:t>Consultants. </a:t>
            </a:r>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Unitary Cases</a:t>
            </a:r>
          </a:p>
        </p:txBody>
      </p:sp>
      <p:sp>
        <p:nvSpPr>
          <p:cNvPr id="2" name="Rectangle 1">
            <a:hlinkClick r:id="rId3"/>
          </p:cNvPr>
          <p:cNvSpPr/>
          <p:nvPr/>
        </p:nvSpPr>
        <p:spPr bwMode="ltGray">
          <a:xfrm>
            <a:off x="1270635" y="2454275"/>
            <a:ext cx="1920240" cy="2698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spTree>
    <p:extLst>
      <p:ext uri="{BB962C8B-B14F-4D97-AF65-F5344CB8AC3E}">
        <p14:creationId xmlns:p14="http://schemas.microsoft.com/office/powerpoint/2010/main" val="1326427927"/>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226</a:t>
            </a:fld>
            <a:endParaRPr lang="en-GB" dirty="0"/>
          </a:p>
        </p:txBody>
      </p:sp>
      <p:sp>
        <p:nvSpPr>
          <p:cNvPr id="4" name="Content Placeholder 3"/>
          <p:cNvSpPr>
            <a:spLocks noGrp="1"/>
          </p:cNvSpPr>
          <p:nvPr>
            <p:ph sz="quarter" idx="15"/>
          </p:nvPr>
        </p:nvSpPr>
        <p:spPr>
          <a:xfrm>
            <a:off x="530225" y="1371600"/>
            <a:ext cx="8077200" cy="4876800"/>
          </a:xfrm>
        </p:spPr>
        <p:txBody>
          <a:bodyPr/>
          <a:lstStyle/>
          <a:p>
            <a:r>
              <a:rPr lang="en-US" dirty="0" smtClean="0"/>
              <a:t>Diverse Business Cases</a:t>
            </a:r>
          </a:p>
          <a:p>
            <a:pPr marL="285750" indent="-285750">
              <a:buFont typeface="Arial" panose="020B0604020202020204" pitchFamily="34" charset="0"/>
              <a:buChar char="•"/>
            </a:pPr>
            <a:r>
              <a:rPr lang="en-US" dirty="0" smtClean="0"/>
              <a:t>In </a:t>
            </a:r>
            <a:r>
              <a:rPr lang="en-US" i="1" dirty="0" smtClean="0"/>
              <a:t>AIG </a:t>
            </a:r>
            <a:r>
              <a:rPr lang="en-US" i="1" dirty="0"/>
              <a:t>Insurance Management Services Inc. v. Department of Taxes, Vermont Superior Court</a:t>
            </a:r>
            <a:r>
              <a:rPr lang="en-US" dirty="0"/>
              <a:t>, Docket No. 2014-312, November 18, </a:t>
            </a:r>
            <a:r>
              <a:rPr lang="en-US" dirty="0" smtClean="0"/>
              <a:t>2015</a:t>
            </a:r>
          </a:p>
          <a:p>
            <a:pPr marL="558800" lvl="1" indent="-285750">
              <a:buFont typeface="Arial" panose="020B0604020202020204" pitchFamily="34" charset="0"/>
              <a:buChar char="•"/>
            </a:pPr>
            <a:r>
              <a:rPr lang="en-US" dirty="0"/>
              <a:t>The Vermont Supreme Court concluded that a ski resort was not unitary with its insurance company parent for reasons including: both entities operated in different lines of business, their activities were not functionally integrated with each other, and the insurance company had no direct operational control over the resort. </a:t>
            </a:r>
          </a:p>
          <a:p>
            <a:pPr marL="558800" lvl="1" indent="-285750">
              <a:buFont typeface="Arial" panose="020B0604020202020204" pitchFamily="34" charset="0"/>
              <a:buChar char="•"/>
            </a:pPr>
            <a:r>
              <a:rPr lang="en-US" dirty="0"/>
              <a:t>Although the insurance company provided financing to the ski resort, this served more of an investment than an operational function insofar as the insurance company did not use its financing to achieve an operational goal and there was no evidence that the financing was at a below-market rate.</a:t>
            </a:r>
          </a:p>
        </p:txBody>
      </p:sp>
      <p:sp>
        <p:nvSpPr>
          <p:cNvPr id="5" name="Title 4"/>
          <p:cNvSpPr>
            <a:spLocks noGrp="1"/>
          </p:cNvSpPr>
          <p:nvPr>
            <p:ph type="title"/>
          </p:nvPr>
        </p:nvSpPr>
        <p:spPr/>
        <p:txBody>
          <a:bodyPr/>
          <a:lstStyle/>
          <a:p>
            <a:r>
              <a:rPr lang="en-US" dirty="0"/>
              <a:t>Advanced Income Tax </a:t>
            </a:r>
            <a:r>
              <a:rPr lang="en-US" dirty="0" smtClean="0"/>
              <a:t>Track </a:t>
            </a:r>
            <a:r>
              <a:rPr lang="en-US" b="0" dirty="0"/>
              <a:t/>
            </a:r>
            <a:br>
              <a:rPr lang="en-US" b="0" dirty="0"/>
            </a:br>
            <a:r>
              <a:rPr lang="en-US" b="0" i="0" dirty="0" smtClean="0"/>
              <a:t>Unitary Cases</a:t>
            </a:r>
            <a:endParaRPr lang="en-US" b="0" i="0" dirty="0"/>
          </a:p>
        </p:txBody>
      </p:sp>
    </p:spTree>
    <p:extLst>
      <p:ext uri="{BB962C8B-B14F-4D97-AF65-F5344CB8AC3E}">
        <p14:creationId xmlns:p14="http://schemas.microsoft.com/office/powerpoint/2010/main" val="334338018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227</a:t>
            </a:fld>
            <a:endParaRPr lang="en-GB" dirty="0"/>
          </a:p>
        </p:txBody>
      </p:sp>
      <p:sp>
        <p:nvSpPr>
          <p:cNvPr id="4" name="Content Placeholder 3"/>
          <p:cNvSpPr>
            <a:spLocks noGrp="1"/>
          </p:cNvSpPr>
          <p:nvPr>
            <p:ph sz="quarter" idx="15"/>
          </p:nvPr>
        </p:nvSpPr>
        <p:spPr/>
        <p:txBody>
          <a:bodyPr/>
          <a:lstStyle/>
          <a:p>
            <a:pPr marL="0" lvl="1" indent="0">
              <a:buNone/>
            </a:pPr>
            <a:r>
              <a:rPr lang="en-US" dirty="0"/>
              <a:t>Asset v. Enterprise Unity</a:t>
            </a:r>
          </a:p>
          <a:p>
            <a:pPr lvl="1"/>
            <a:r>
              <a:rPr lang="en-US" dirty="0"/>
              <a:t>Regulations</a:t>
            </a:r>
          </a:p>
          <a:p>
            <a:pPr lvl="2"/>
            <a:r>
              <a:rPr lang="en-US" dirty="0"/>
              <a:t>Cal. Rev. &amp; Tax. Code § 25120(b)</a:t>
            </a:r>
          </a:p>
          <a:p>
            <a:pPr lvl="2"/>
            <a:r>
              <a:rPr lang="en-US" dirty="0"/>
              <a:t>MTC Allocation and Apportionment Reg. IV.1.(a)(2)</a:t>
            </a:r>
          </a:p>
          <a:p>
            <a:pPr lvl="1"/>
            <a:r>
              <a:rPr lang="en-US" dirty="0"/>
              <a:t>Minimum ownership in company that serves an operational function</a:t>
            </a:r>
          </a:p>
          <a:p>
            <a:pPr lvl="2"/>
            <a:r>
              <a:rPr lang="en-US" i="1" dirty="0"/>
              <a:t>Allied Signal, Inc.</a:t>
            </a:r>
            <a:r>
              <a:rPr lang="en-US" dirty="0"/>
              <a:t>, 504 U.S. 768 (1992) and </a:t>
            </a:r>
            <a:r>
              <a:rPr lang="en-US" i="1" dirty="0" err="1"/>
              <a:t>Meadwestvaco</a:t>
            </a:r>
            <a:r>
              <a:rPr lang="en-US" i="1" dirty="0"/>
              <a:t> Corp.</a:t>
            </a:r>
            <a:r>
              <a:rPr lang="en-US" dirty="0"/>
              <a:t>, 553 U.S. 16 (2008).</a:t>
            </a:r>
          </a:p>
          <a:p>
            <a:pPr lvl="1"/>
            <a:r>
              <a:rPr lang="en-US" i="1" dirty="0"/>
              <a:t>In the Matter of the Appeals of GASCO GASOLINE, INC</a:t>
            </a:r>
            <a:r>
              <a:rPr lang="en-US" dirty="0"/>
              <a:t>., et al., 88-SBE-017 (06/01/1988)</a:t>
            </a:r>
          </a:p>
          <a:p>
            <a:pPr lvl="1"/>
            <a:r>
              <a:rPr lang="en-US" i="1" dirty="0"/>
              <a:t>Albany Int’l. Corp</a:t>
            </a:r>
            <a:r>
              <a:rPr lang="en-US" dirty="0"/>
              <a:t>., 388 A.2d 902 (1978).</a:t>
            </a:r>
          </a:p>
          <a:p>
            <a:pPr lvl="1"/>
            <a:r>
              <a:rPr lang="en-US" i="1" dirty="0"/>
              <a:t>R.R. Donnelley &amp; Sons Co. v. Arizona Dept. Rev., </a:t>
            </a:r>
            <a:r>
              <a:rPr lang="en-US" dirty="0" err="1"/>
              <a:t>Ariz</a:t>
            </a:r>
            <a:r>
              <a:rPr lang="en-US" dirty="0"/>
              <a:t> Ct. App. (Div. 1) </a:t>
            </a:r>
            <a:r>
              <a:rPr lang="en-US" dirty="0" err="1"/>
              <a:t>Dkt</a:t>
            </a:r>
            <a:r>
              <a:rPr lang="en-US" dirty="0"/>
              <a:t>. No. 1 CA-TX 08-0007, 04/29/2010, </a:t>
            </a:r>
            <a:r>
              <a:rPr lang="en-US" i="1" dirty="0"/>
              <a:t>review denied</a:t>
            </a:r>
            <a:r>
              <a:rPr lang="en-US" dirty="0"/>
              <a:t>, </a:t>
            </a:r>
            <a:r>
              <a:rPr lang="en-US" dirty="0" err="1"/>
              <a:t>Dkt</a:t>
            </a:r>
            <a:r>
              <a:rPr lang="en-US" dirty="0"/>
              <a:t>. No. CV-0223-PR, 11/30/2010</a:t>
            </a:r>
          </a:p>
        </p:txBody>
      </p:sp>
      <p:sp>
        <p:nvSpPr>
          <p:cNvPr id="5" name="Title 4"/>
          <p:cNvSpPr>
            <a:spLocks noGrp="1"/>
          </p:cNvSpPr>
          <p:nvPr>
            <p:ph type="title"/>
          </p:nvPr>
        </p:nvSpPr>
        <p:spPr/>
        <p:txBody>
          <a:bodyPr/>
          <a:lstStyle/>
          <a:p>
            <a:r>
              <a:rPr lang="en-US" dirty="0"/>
              <a:t>Advanced Income Tax </a:t>
            </a:r>
            <a:r>
              <a:rPr lang="en-US" dirty="0" smtClean="0"/>
              <a:t>Track </a:t>
            </a:r>
            <a:r>
              <a:rPr lang="en-US" b="0" dirty="0"/>
              <a:t/>
            </a:r>
            <a:br>
              <a:rPr lang="en-US" b="0" dirty="0"/>
            </a:br>
            <a:r>
              <a:rPr lang="en-US" b="0" i="0" dirty="0" smtClean="0"/>
              <a:t>Income </a:t>
            </a:r>
            <a:r>
              <a:rPr lang="en-US" b="0" i="0" dirty="0"/>
              <a:t>To Be </a:t>
            </a:r>
            <a:r>
              <a:rPr lang="en-US" b="0" i="0" dirty="0" smtClean="0"/>
              <a:t>Considered</a:t>
            </a:r>
            <a:endParaRPr lang="en-US" b="0" i="0" dirty="0"/>
          </a:p>
        </p:txBody>
      </p:sp>
    </p:spTree>
    <p:extLst>
      <p:ext uri="{BB962C8B-B14F-4D97-AF65-F5344CB8AC3E}">
        <p14:creationId xmlns:p14="http://schemas.microsoft.com/office/powerpoint/2010/main" val="290763225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228</a:t>
            </a:fld>
            <a:endParaRPr lang="en-GB" dirty="0"/>
          </a:p>
        </p:txBody>
      </p:sp>
      <p:sp>
        <p:nvSpPr>
          <p:cNvPr id="4" name="Content Placeholder 3"/>
          <p:cNvSpPr>
            <a:spLocks noGrp="1"/>
          </p:cNvSpPr>
          <p:nvPr>
            <p:ph sz="quarter" idx="15"/>
          </p:nvPr>
        </p:nvSpPr>
        <p:spPr/>
        <p:txBody>
          <a:bodyPr/>
          <a:lstStyle/>
          <a:p>
            <a:pPr marL="0" lvl="1" indent="0">
              <a:buNone/>
            </a:pPr>
            <a:r>
              <a:rPr lang="en-US" dirty="0"/>
              <a:t>Business/nonbusiness income</a:t>
            </a:r>
          </a:p>
          <a:p>
            <a:pPr lvl="1"/>
            <a:r>
              <a:rPr lang="en-US" dirty="0"/>
              <a:t>While the U.S. Supreme Court has acknowledged that the business income definition may well be compatible with the unitary requirement for formulary apportionment in </a:t>
            </a:r>
            <a:r>
              <a:rPr lang="en-US" i="1" dirty="0"/>
              <a:t>Allied Signal</a:t>
            </a:r>
            <a:r>
              <a:rPr lang="en-US" dirty="0"/>
              <a:t>, the UDITPA definition consists of specific terms, which if such are to be given meaning, could well define a narrower standard for </a:t>
            </a:r>
            <a:r>
              <a:rPr lang="en-US" dirty="0" err="1"/>
              <a:t>apportionability</a:t>
            </a:r>
            <a:r>
              <a:rPr lang="en-US" dirty="0"/>
              <a:t> than the Constitution would otherwise allow</a:t>
            </a:r>
            <a:r>
              <a:rPr lang="en-US" dirty="0" smtClean="0"/>
              <a:t>.</a:t>
            </a:r>
            <a:endParaRPr lang="en-US" dirty="0"/>
          </a:p>
        </p:txBody>
      </p:sp>
      <p:sp>
        <p:nvSpPr>
          <p:cNvPr id="5" name="Title 4"/>
          <p:cNvSpPr>
            <a:spLocks noGrp="1"/>
          </p:cNvSpPr>
          <p:nvPr>
            <p:ph type="title"/>
          </p:nvPr>
        </p:nvSpPr>
        <p:spPr/>
        <p:txBody>
          <a:bodyPr/>
          <a:lstStyle/>
          <a:p>
            <a:r>
              <a:rPr lang="en-US" dirty="0"/>
              <a:t>Advanced Income Tax </a:t>
            </a:r>
            <a:r>
              <a:rPr lang="en-US" dirty="0" smtClean="0"/>
              <a:t>Track </a:t>
            </a:r>
            <a:r>
              <a:rPr lang="en-US" dirty="0"/>
              <a:t/>
            </a:r>
            <a:br>
              <a:rPr lang="en-US" dirty="0"/>
            </a:br>
            <a:r>
              <a:rPr lang="en-US" b="0" i="0" dirty="0"/>
              <a:t>Income To Be </a:t>
            </a:r>
            <a:r>
              <a:rPr lang="en-US" b="0" i="0" dirty="0" smtClean="0"/>
              <a:t>Considered</a:t>
            </a:r>
            <a:endParaRPr lang="en-US" b="0" i="0" dirty="0"/>
          </a:p>
        </p:txBody>
      </p:sp>
    </p:spTree>
    <p:extLst>
      <p:ext uri="{BB962C8B-B14F-4D97-AF65-F5344CB8AC3E}">
        <p14:creationId xmlns:p14="http://schemas.microsoft.com/office/powerpoint/2010/main" val="3878449475"/>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229</a:t>
            </a:fld>
            <a:endParaRPr lang="en-GB" dirty="0"/>
          </a:p>
        </p:txBody>
      </p:sp>
      <p:sp>
        <p:nvSpPr>
          <p:cNvPr id="4" name="Content Placeholder 3"/>
          <p:cNvSpPr>
            <a:spLocks noGrp="1"/>
          </p:cNvSpPr>
          <p:nvPr>
            <p:ph sz="quarter" idx="15"/>
          </p:nvPr>
        </p:nvSpPr>
        <p:spPr/>
        <p:txBody>
          <a:bodyPr/>
          <a:lstStyle/>
          <a:p>
            <a:pPr marL="285750" indent="-285750">
              <a:buFont typeface="Arial" pitchFamily="34" charset="0"/>
              <a:buChar char="•"/>
            </a:pPr>
            <a:r>
              <a:rPr lang="en-US" b="1" dirty="0" smtClean="0"/>
              <a:t>Refund Litigation over Article III/IV Elections</a:t>
            </a:r>
            <a:endParaRPr lang="en-US" b="1" dirty="0"/>
          </a:p>
          <a:p>
            <a:pPr marL="558800" lvl="1" indent="-285750">
              <a:buFontTx/>
              <a:buChar char="-"/>
            </a:pPr>
            <a:r>
              <a:rPr lang="en-US" i="1" dirty="0" smtClean="0"/>
              <a:t>California - Gillette </a:t>
            </a:r>
            <a:r>
              <a:rPr lang="en-US" i="1" dirty="0"/>
              <a:t>v. Franchise Tax </a:t>
            </a:r>
            <a:r>
              <a:rPr lang="en-US" i="1" dirty="0" smtClean="0"/>
              <a:t>Board</a:t>
            </a:r>
            <a:endParaRPr lang="en-US" dirty="0"/>
          </a:p>
          <a:p>
            <a:pPr marL="558800" lvl="1" indent="-285750">
              <a:buFontTx/>
              <a:buChar char="-"/>
            </a:pPr>
            <a:r>
              <a:rPr lang="en-US" dirty="0" smtClean="0"/>
              <a:t>Michigan - </a:t>
            </a:r>
            <a:r>
              <a:rPr lang="en-US" i="1" dirty="0" smtClean="0"/>
              <a:t>IBM </a:t>
            </a:r>
            <a:r>
              <a:rPr lang="en-US" i="1" dirty="0"/>
              <a:t>v. Department of Treasury</a:t>
            </a:r>
            <a:r>
              <a:rPr lang="en-US" dirty="0"/>
              <a:t> </a:t>
            </a:r>
          </a:p>
          <a:p>
            <a:pPr marL="558800" lvl="1" indent="-285750">
              <a:buFontTx/>
              <a:buChar char="-"/>
            </a:pPr>
            <a:r>
              <a:rPr lang="en-US" i="1" dirty="0" smtClean="0"/>
              <a:t>Oregon - Health </a:t>
            </a:r>
            <a:r>
              <a:rPr lang="en-US" i="1" dirty="0"/>
              <a:t>Net v. Oregon</a:t>
            </a:r>
          </a:p>
          <a:p>
            <a:pPr marL="558800" lvl="1" indent="-285750">
              <a:buFontTx/>
              <a:buChar char="-"/>
            </a:pPr>
            <a:r>
              <a:rPr lang="en-US" i="1" dirty="0" smtClean="0"/>
              <a:t>Texas - Graphic </a:t>
            </a:r>
            <a:r>
              <a:rPr lang="en-US" i="1" dirty="0"/>
              <a:t>Packaging v. </a:t>
            </a:r>
            <a:r>
              <a:rPr lang="en-US" i="1" dirty="0" smtClean="0"/>
              <a:t>Combs</a:t>
            </a:r>
          </a:p>
          <a:p>
            <a:pPr marL="558800" lvl="1" indent="-285750">
              <a:buFontTx/>
              <a:buChar char="-"/>
            </a:pPr>
            <a:r>
              <a:rPr lang="en-US" i="1" dirty="0" smtClean="0"/>
              <a:t>Minnesota – Kimberly Clark v. Commissioner of Revenue</a:t>
            </a:r>
          </a:p>
          <a:p>
            <a:pPr marL="558800" lvl="1" indent="-285750">
              <a:buFontTx/>
              <a:buChar char="-"/>
            </a:pPr>
            <a:r>
              <a:rPr lang="en-US" i="1" dirty="0" smtClean="0"/>
              <a:t>Michigan – AK Steel Holding Corp. v. Department of Treasury</a:t>
            </a:r>
          </a:p>
          <a:p>
            <a:pPr marL="285750" indent="-285750">
              <a:buFont typeface="Arial" panose="020B0604020202020204" pitchFamily="34" charset="0"/>
              <a:buChar char="•"/>
            </a:pPr>
            <a:r>
              <a:rPr lang="en-US" b="1" dirty="0"/>
              <a:t>Audit </a:t>
            </a:r>
            <a:r>
              <a:rPr lang="en-US" b="1" dirty="0" smtClean="0"/>
              <a:t>Challenges</a:t>
            </a:r>
          </a:p>
          <a:p>
            <a:pPr marL="558800" lvl="1" indent="-285750">
              <a:buFontTx/>
              <a:buChar char="-"/>
            </a:pPr>
            <a:r>
              <a:rPr lang="en-US" i="1" dirty="0"/>
              <a:t>Non-party </a:t>
            </a:r>
            <a:r>
              <a:rPr lang="en-US" i="1" dirty="0" smtClean="0"/>
              <a:t>states</a:t>
            </a:r>
          </a:p>
          <a:p>
            <a:pPr marL="558800" lvl="1" indent="-285750">
              <a:buFontTx/>
              <a:buChar char="-"/>
            </a:pPr>
            <a:r>
              <a:rPr lang="en-US" i="1" dirty="0" smtClean="0"/>
              <a:t>Are party states improperly sharing taxpayer confidential information?</a:t>
            </a:r>
          </a:p>
          <a:p>
            <a:pPr marL="558800" lvl="1" indent="-285750">
              <a:buFontTx/>
              <a:buChar char="-"/>
            </a:pPr>
            <a:r>
              <a:rPr lang="en-US" i="1" dirty="0" smtClean="0"/>
              <a:t>Inefficiency of audits when uniformity is severely lacking</a:t>
            </a:r>
            <a:endParaRPr lang="en-US" i="1" dirty="0"/>
          </a:p>
          <a:p>
            <a:pPr marL="558800" lvl="1" indent="-285750">
              <a:buFontTx/>
              <a:buChar char="-"/>
            </a:pPr>
            <a:endParaRPr lang="en-US" i="1" dirty="0"/>
          </a:p>
          <a:p>
            <a:pPr lvl="1" indent="0">
              <a:buNone/>
            </a:pPr>
            <a:endParaRPr lang="en-US" i="1" dirty="0"/>
          </a:p>
          <a:p>
            <a:pPr marL="0" lvl="1" indent="0" algn="ctr">
              <a:buNone/>
            </a:pPr>
            <a:endParaRPr lang="en-GB" sz="1600" i="1" dirty="0" smtClean="0"/>
          </a:p>
          <a:p>
            <a:pPr marL="0" lvl="1" indent="0" algn="ctr">
              <a:buNone/>
            </a:pPr>
            <a:r>
              <a:rPr lang="en-GB" sz="1600" i="1" dirty="0" smtClean="0"/>
              <a:t>*</a:t>
            </a:r>
            <a:r>
              <a:rPr lang="en-GB" sz="1600" i="1" dirty="0"/>
              <a:t>The MTC election and issues will be covered in greater depth on Day 4.</a:t>
            </a:r>
            <a:endParaRPr lang="en-US" sz="1600" i="1" dirty="0"/>
          </a:p>
          <a:p>
            <a:pPr lvl="1"/>
            <a:endParaRPr lang="en-US" dirty="0"/>
          </a:p>
        </p:txBody>
      </p:sp>
      <p:sp>
        <p:nvSpPr>
          <p:cNvPr id="5" name="Title 4"/>
          <p:cNvSpPr>
            <a:spLocks noGrp="1"/>
          </p:cNvSpPr>
          <p:nvPr>
            <p:ph type="title"/>
          </p:nvPr>
        </p:nvSpPr>
        <p:spPr/>
        <p:txBody>
          <a:bodyPr/>
          <a:lstStyle/>
          <a:p>
            <a:r>
              <a:rPr lang="en-US" dirty="0"/>
              <a:t>Advanced Income Tax </a:t>
            </a:r>
            <a:r>
              <a:rPr lang="en-US" dirty="0" smtClean="0"/>
              <a:t>Track</a:t>
            </a:r>
            <a:br>
              <a:rPr lang="en-US" dirty="0" smtClean="0"/>
            </a:br>
            <a:r>
              <a:rPr lang="en-US" b="0" i="0" dirty="0" smtClean="0"/>
              <a:t>Multistate Tax Compact Issues</a:t>
            </a:r>
            <a:endParaRPr lang="en-US" b="0" i="0" dirty="0"/>
          </a:p>
        </p:txBody>
      </p:sp>
    </p:spTree>
    <p:extLst>
      <p:ext uri="{BB962C8B-B14F-4D97-AF65-F5344CB8AC3E}">
        <p14:creationId xmlns:p14="http://schemas.microsoft.com/office/powerpoint/2010/main" val="112632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447800"/>
            <a:ext cx="8077200" cy="4419600"/>
          </a:xfrm>
        </p:spPr>
        <p:txBody>
          <a:bodyPr/>
          <a:lstStyle/>
          <a:p>
            <a:r>
              <a:rPr lang="en-US" i="1" dirty="0"/>
              <a:t>South Dakota - S.B. 106, enacted </a:t>
            </a:r>
            <a:r>
              <a:rPr lang="en-US" i="1" dirty="0" smtClean="0"/>
              <a:t>3/22/2016 </a:t>
            </a:r>
            <a:r>
              <a:rPr lang="en-US" dirty="0" smtClean="0"/>
              <a:t>(continued)</a:t>
            </a:r>
            <a:endParaRPr lang="en-US" dirty="0">
              <a:solidFill>
                <a:srgbClr val="FF0000"/>
              </a:solidFill>
            </a:endParaRPr>
          </a:p>
          <a:p>
            <a:pPr marL="342900" indent="-342900">
              <a:buFont typeface="Arial" panose="020B0604020202020204" pitchFamily="34" charset="0"/>
              <a:buChar char="•"/>
            </a:pPr>
            <a:r>
              <a:rPr lang="en-US" sz="1600" dirty="0"/>
              <a:t>April 28th </a:t>
            </a:r>
            <a:r>
              <a:rPr lang="en-US" sz="1600" dirty="0" smtClean="0"/>
              <a:t>- South </a:t>
            </a:r>
            <a:r>
              <a:rPr lang="en-US" sz="1600" dirty="0"/>
              <a:t>Dakota filed a suit against prominent internet retailers in S.D. 6th Cir. Court seeking declaratory judgment to enforce S.B. 106. </a:t>
            </a:r>
            <a:r>
              <a:rPr lang="en-US" sz="1600" i="1" dirty="0"/>
              <a:t>State of South Dakota et al. v. Wayward Inc. et al.</a:t>
            </a:r>
            <a:endParaRPr lang="en-US" sz="1600" dirty="0"/>
          </a:p>
          <a:p>
            <a:pPr marL="342900" indent="-342900">
              <a:buFont typeface="Arial" panose="020B0604020202020204" pitchFamily="34" charset="0"/>
              <a:buChar char="•"/>
            </a:pPr>
            <a:r>
              <a:rPr lang="en-US" sz="1600" dirty="0"/>
              <a:t>April 29th </a:t>
            </a:r>
            <a:r>
              <a:rPr lang="en-US" sz="1600" dirty="0" smtClean="0"/>
              <a:t>- trade </a:t>
            </a:r>
            <a:r>
              <a:rPr lang="en-US" sz="1600" dirty="0"/>
              <a:t>organizations representing e-commerce and catalog sellers filed a suit arguing the constitutionality of the law under the </a:t>
            </a:r>
            <a:r>
              <a:rPr lang="en-US" sz="1600" i="1" dirty="0"/>
              <a:t>Quill </a:t>
            </a:r>
            <a:r>
              <a:rPr lang="en-US" sz="1600" dirty="0"/>
              <a:t>doctrine. </a:t>
            </a:r>
            <a:r>
              <a:rPr lang="en-US" sz="1600" i="1" dirty="0" smtClean="0"/>
              <a:t>American </a:t>
            </a:r>
            <a:r>
              <a:rPr lang="en-US" sz="1600" i="1" dirty="0"/>
              <a:t>Catalog Mailers Assoc. and </a:t>
            </a:r>
            <a:r>
              <a:rPr lang="en-US" sz="1600" i="1" dirty="0" err="1"/>
              <a:t>NetChoice</a:t>
            </a:r>
            <a:r>
              <a:rPr lang="en-US" sz="1600" i="1" dirty="0"/>
              <a:t> v. </a:t>
            </a:r>
            <a:r>
              <a:rPr lang="en-US" sz="1600" i="1" dirty="0" err="1"/>
              <a:t>Gerlach</a:t>
            </a:r>
            <a:r>
              <a:rPr lang="en-US" sz="1600" i="1" dirty="0" smtClean="0"/>
              <a:t>.</a:t>
            </a:r>
          </a:p>
          <a:p>
            <a:pPr marL="342900" indent="-342900">
              <a:buFont typeface="Arial" panose="020B0604020202020204" pitchFamily="34" charset="0"/>
              <a:buChar char="•"/>
            </a:pPr>
            <a:r>
              <a:rPr lang="en-US" sz="1600" dirty="0" smtClean="0"/>
              <a:t>March 6, 2017</a:t>
            </a:r>
            <a:r>
              <a:rPr lang="en-US" sz="1600" dirty="0"/>
              <a:t>: The South Dakota Circuit Court granted the defendants’ motion for summary judgment enjoining state from enforcing S.B. 106’s sales tax collection and remittance requirements. The court found that the defendants lacked physical presence in the state as required by </a:t>
            </a:r>
            <a:r>
              <a:rPr lang="en-US" sz="1600" i="1" dirty="0" smtClean="0"/>
              <a:t>Quill</a:t>
            </a:r>
            <a:r>
              <a:rPr lang="en-US" sz="1600" dirty="0" smtClean="0"/>
              <a:t>.</a:t>
            </a:r>
          </a:p>
          <a:p>
            <a:pPr marL="342900" indent="-342900">
              <a:buFont typeface="Arial" panose="020B0604020202020204" pitchFamily="34" charset="0"/>
              <a:buChar char="•"/>
            </a:pPr>
            <a:r>
              <a:rPr lang="en-US" sz="1600" dirty="0" smtClean="0"/>
              <a:t>March 8, 2017</a:t>
            </a:r>
            <a:r>
              <a:rPr lang="en-US" sz="1600" dirty="0"/>
              <a:t>: South Dakota filed a Notice of Appeal on March 8, 2017, requesting the Supreme Court of South Dakota to reconsider the Circuit Court’s order</a:t>
            </a:r>
            <a:r>
              <a:rPr lang="en-US" sz="1600" dirty="0" smtClean="0"/>
              <a:t>.</a:t>
            </a:r>
          </a:p>
          <a:p>
            <a:pPr marL="342900" indent="-342900">
              <a:buFont typeface="Arial" panose="020B0604020202020204" pitchFamily="34" charset="0"/>
              <a:buChar char="•"/>
            </a:pPr>
            <a:r>
              <a:rPr lang="en-US" sz="1600" dirty="0" smtClean="0"/>
              <a:t>The developments in South Dakota will likely result in a retest of </a:t>
            </a:r>
            <a:r>
              <a:rPr lang="en-US" sz="1600" i="1" dirty="0" smtClean="0"/>
              <a:t>Quill</a:t>
            </a:r>
            <a:r>
              <a:rPr lang="en-US" sz="1600" dirty="0" smtClean="0"/>
              <a:t>.  Considering comments by Justice Stevens, overturning the physical presence requirement is a distinct possibility.</a:t>
            </a:r>
            <a:endParaRPr lang="en-US" sz="1600"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Overview/Introduction</a:t>
            </a:r>
            <a:br>
              <a:rPr lang="en-US" b="0" i="0" dirty="0" smtClean="0"/>
            </a:b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23</a:t>
            </a:fld>
            <a:endParaRPr lang="en-GB" dirty="0"/>
          </a:p>
        </p:txBody>
      </p:sp>
    </p:spTree>
    <p:extLst>
      <p:ext uri="{BB962C8B-B14F-4D97-AF65-F5344CB8AC3E}">
        <p14:creationId xmlns:p14="http://schemas.microsoft.com/office/powerpoint/2010/main" val="377170602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230</a:t>
            </a:fld>
            <a:endParaRPr lang="en-GB" dirty="0"/>
          </a:p>
        </p:txBody>
      </p:sp>
      <p:sp>
        <p:nvSpPr>
          <p:cNvPr id="4" name="Content Placeholder 3"/>
          <p:cNvSpPr>
            <a:spLocks noGrp="1"/>
          </p:cNvSpPr>
          <p:nvPr>
            <p:ph sz="quarter" idx="15"/>
          </p:nvPr>
        </p:nvSpPr>
        <p:spPr/>
        <p:txBody>
          <a:bodyPr/>
          <a:lstStyle/>
          <a:p>
            <a:pPr lvl="1"/>
            <a:r>
              <a:rPr lang="en-US" dirty="0"/>
              <a:t>Apportionment Trends</a:t>
            </a:r>
          </a:p>
          <a:p>
            <a:pPr lvl="2"/>
            <a:r>
              <a:rPr lang="en-US" dirty="0"/>
              <a:t>Shift in factor weighting </a:t>
            </a:r>
          </a:p>
          <a:p>
            <a:pPr lvl="2"/>
            <a:r>
              <a:rPr lang="en-US" dirty="0"/>
              <a:t>Sales factor</a:t>
            </a:r>
          </a:p>
          <a:p>
            <a:pPr lvl="3"/>
            <a:r>
              <a:rPr lang="en-US" dirty="0"/>
              <a:t>Gross versus net </a:t>
            </a:r>
          </a:p>
          <a:p>
            <a:pPr lvl="3"/>
            <a:r>
              <a:rPr lang="en-US" dirty="0"/>
              <a:t>Market source versus cost of performance</a:t>
            </a:r>
          </a:p>
          <a:p>
            <a:pPr lvl="2"/>
            <a:r>
              <a:rPr lang="en-US" dirty="0"/>
              <a:t>Use of discretionary authority to adjust formula (UDIPTA Sec. 18</a:t>
            </a:r>
            <a:r>
              <a:rPr lang="en-US" dirty="0" smtClean="0"/>
              <a:t>)</a:t>
            </a:r>
            <a:endParaRPr lang="en-US" dirty="0"/>
          </a:p>
        </p:txBody>
      </p:sp>
      <p:sp>
        <p:nvSpPr>
          <p:cNvPr id="5" name="Title 4"/>
          <p:cNvSpPr>
            <a:spLocks noGrp="1"/>
          </p:cNvSpPr>
          <p:nvPr>
            <p:ph type="title"/>
          </p:nvPr>
        </p:nvSpPr>
        <p:spPr/>
        <p:txBody>
          <a:bodyPr/>
          <a:lstStyle/>
          <a:p>
            <a:r>
              <a:rPr lang="en-US" dirty="0"/>
              <a:t>Advanced Income Tax Track</a:t>
            </a:r>
            <a:br>
              <a:rPr lang="en-US" dirty="0"/>
            </a:br>
            <a:r>
              <a:rPr lang="en-US" b="0" i="0" dirty="0"/>
              <a:t>Nationwide Trends</a:t>
            </a:r>
          </a:p>
        </p:txBody>
      </p:sp>
    </p:spTree>
    <p:extLst>
      <p:ext uri="{BB962C8B-B14F-4D97-AF65-F5344CB8AC3E}">
        <p14:creationId xmlns:p14="http://schemas.microsoft.com/office/powerpoint/2010/main" val="263316399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231</a:t>
            </a:fld>
            <a:endParaRPr lang="en-GB" dirty="0"/>
          </a:p>
        </p:txBody>
      </p:sp>
      <p:sp>
        <p:nvSpPr>
          <p:cNvPr id="5" name="Title 4"/>
          <p:cNvSpPr>
            <a:spLocks noGrp="1"/>
          </p:cNvSpPr>
          <p:nvPr>
            <p:ph type="title"/>
          </p:nvPr>
        </p:nvSpPr>
        <p:spPr/>
        <p:txBody>
          <a:bodyPr/>
          <a:lstStyle/>
          <a:p>
            <a:r>
              <a:rPr lang="en-US" dirty="0"/>
              <a:t>Advanced Income Tax Track</a:t>
            </a:r>
            <a:br>
              <a:rPr lang="en-US" dirty="0"/>
            </a:br>
            <a:r>
              <a:rPr lang="en-US" b="0" i="0" dirty="0"/>
              <a:t>Nationwide Trends – Apportionment Formulas* </a:t>
            </a:r>
            <a:r>
              <a:rPr lang="en-US" b="0" i="0" dirty="0" smtClean="0"/>
              <a:t>– </a:t>
            </a:r>
            <a:r>
              <a:rPr lang="en-US" b="0" i="0" dirty="0"/>
              <a:t>1998</a:t>
            </a:r>
          </a:p>
        </p:txBody>
      </p:sp>
      <p:grpSp>
        <p:nvGrpSpPr>
          <p:cNvPr id="127" name="Group 126"/>
          <p:cNvGrpSpPr/>
          <p:nvPr/>
        </p:nvGrpSpPr>
        <p:grpSpPr>
          <a:xfrm>
            <a:off x="546643" y="1808957"/>
            <a:ext cx="8063957" cy="4361518"/>
            <a:chOff x="546643" y="1808957"/>
            <a:chExt cx="8063957" cy="4361518"/>
          </a:xfrm>
        </p:grpSpPr>
        <p:grpSp>
          <p:nvGrpSpPr>
            <p:cNvPr id="128" name="Group 127"/>
            <p:cNvGrpSpPr/>
            <p:nvPr/>
          </p:nvGrpSpPr>
          <p:grpSpPr>
            <a:xfrm>
              <a:off x="5232944" y="5534563"/>
              <a:ext cx="3377656" cy="635912"/>
              <a:chOff x="5232944" y="5534563"/>
              <a:chExt cx="3377656" cy="635912"/>
            </a:xfrm>
          </p:grpSpPr>
          <p:sp>
            <p:nvSpPr>
              <p:cNvPr id="246" name="Text Box 118"/>
              <p:cNvSpPr txBox="1">
                <a:spLocks noChangeArrowheads="1"/>
              </p:cNvSpPr>
              <p:nvPr/>
            </p:nvSpPr>
            <p:spPr bwMode="auto">
              <a:xfrm>
                <a:off x="5639023" y="5534563"/>
                <a:ext cx="2971577" cy="615553"/>
              </a:xfrm>
              <a:prstGeom prst="rect">
                <a:avLst/>
              </a:prstGeom>
              <a:noFill/>
              <a:ln w="12700" cap="rnd">
                <a:noFill/>
                <a:miter lim="800000"/>
                <a:headEnd/>
                <a:tailEnd/>
              </a:ln>
            </p:spPr>
            <p:txBody>
              <a:bodyPr wrap="square" lIns="0" tIns="0" rIns="0" bIns="0" anchor="t">
                <a:spAutoFit/>
              </a:bodyPr>
              <a:lstStyle/>
              <a:p>
                <a:pPr eaLnBrk="0" hangingPunct="0">
                  <a:spcBef>
                    <a:spcPts val="0"/>
                  </a:spcBef>
                  <a:spcAft>
                    <a:spcPts val="600"/>
                  </a:spcAft>
                  <a:buSzTx/>
                </a:pPr>
                <a:r>
                  <a:rPr lang="en-US" sz="1000" dirty="0" smtClean="0"/>
                  <a:t>Equally weighted three factor formula</a:t>
                </a:r>
                <a:endParaRPr lang="en-US" sz="1000" dirty="0"/>
              </a:p>
              <a:p>
                <a:pPr eaLnBrk="0" hangingPunct="0">
                  <a:spcBef>
                    <a:spcPts val="0"/>
                  </a:spcBef>
                  <a:spcAft>
                    <a:spcPts val="600"/>
                  </a:spcAft>
                  <a:buSzTx/>
                </a:pPr>
                <a:r>
                  <a:rPr lang="en-US" sz="1000" dirty="0"/>
                  <a:t>Double weighted sales factor</a:t>
                </a:r>
              </a:p>
              <a:p>
                <a:pPr eaLnBrk="0" hangingPunct="0">
                  <a:spcBef>
                    <a:spcPts val="0"/>
                  </a:spcBef>
                  <a:spcAft>
                    <a:spcPts val="600"/>
                  </a:spcAft>
                  <a:buSzTx/>
                </a:pPr>
                <a:r>
                  <a:rPr lang="en-US" sz="1000" dirty="0"/>
                  <a:t>Triple or greater weighted or single sales factor</a:t>
                </a:r>
              </a:p>
            </p:txBody>
          </p:sp>
          <p:grpSp>
            <p:nvGrpSpPr>
              <p:cNvPr id="247" name="Group 126"/>
              <p:cNvGrpSpPr>
                <a:grpSpLocks/>
              </p:cNvGrpSpPr>
              <p:nvPr/>
            </p:nvGrpSpPr>
            <p:grpSpPr bwMode="auto">
              <a:xfrm>
                <a:off x="5232944" y="5544869"/>
                <a:ext cx="354393" cy="625606"/>
                <a:chOff x="3092" y="3140"/>
                <a:chExt cx="240" cy="430"/>
              </a:xfrm>
            </p:grpSpPr>
            <p:sp>
              <p:nvSpPr>
                <p:cNvPr id="248" name="Rectangle 119"/>
                <p:cNvSpPr>
                  <a:spLocks noChangeArrowheads="1"/>
                </p:cNvSpPr>
                <p:nvPr/>
              </p:nvSpPr>
              <p:spPr bwMode="auto">
                <a:xfrm>
                  <a:off x="3092" y="3140"/>
                  <a:ext cx="240" cy="126"/>
                </a:xfrm>
                <a:prstGeom prst="rect">
                  <a:avLst/>
                </a:prstGeom>
                <a:solidFill>
                  <a:schemeClr val="accent2"/>
                </a:solidFill>
                <a:ln w="9525">
                  <a:noFill/>
                  <a:miter lim="800000"/>
                  <a:headEnd/>
                  <a:tailEnd/>
                </a:ln>
              </p:spPr>
              <p:txBody>
                <a:bodyPr wrap="none" lIns="45720" tIns="27432" rIns="45720" bIns="27432" anchor="ctr" anchorCtr="1"/>
                <a:lstStyle/>
                <a:p>
                  <a:endParaRPr lang="en-US" dirty="0"/>
                </a:p>
              </p:txBody>
            </p:sp>
            <p:sp>
              <p:nvSpPr>
                <p:cNvPr id="249" name="Rectangle 120"/>
                <p:cNvSpPr>
                  <a:spLocks noChangeArrowheads="1"/>
                </p:cNvSpPr>
                <p:nvPr/>
              </p:nvSpPr>
              <p:spPr bwMode="auto">
                <a:xfrm>
                  <a:off x="3092" y="3292"/>
                  <a:ext cx="240" cy="126"/>
                </a:xfrm>
                <a:prstGeom prst="rect">
                  <a:avLst/>
                </a:prstGeom>
                <a:solidFill>
                  <a:schemeClr val="tx2"/>
                </a:solidFill>
                <a:ln w="9525">
                  <a:noFill/>
                  <a:miter lim="800000"/>
                  <a:headEnd/>
                  <a:tailEnd/>
                </a:ln>
              </p:spPr>
              <p:txBody>
                <a:bodyPr wrap="none" lIns="45720" tIns="27432" rIns="45720" bIns="27432" anchor="ctr" anchorCtr="1"/>
                <a:lstStyle/>
                <a:p>
                  <a:endParaRPr lang="en-US" dirty="0"/>
                </a:p>
              </p:txBody>
            </p:sp>
            <p:sp>
              <p:nvSpPr>
                <p:cNvPr id="250" name="Rectangle 121"/>
                <p:cNvSpPr>
                  <a:spLocks noChangeArrowheads="1"/>
                </p:cNvSpPr>
                <p:nvPr/>
              </p:nvSpPr>
              <p:spPr bwMode="auto">
                <a:xfrm>
                  <a:off x="3092" y="3444"/>
                  <a:ext cx="240" cy="126"/>
                </a:xfrm>
                <a:prstGeom prst="rect">
                  <a:avLst/>
                </a:prstGeom>
                <a:solidFill>
                  <a:schemeClr val="accent5"/>
                </a:solidFill>
                <a:ln w="9525">
                  <a:noFill/>
                  <a:miter lim="800000"/>
                  <a:headEnd/>
                  <a:tailEnd/>
                </a:ln>
              </p:spPr>
              <p:txBody>
                <a:bodyPr wrap="none" lIns="45720" tIns="27432" rIns="45720" bIns="27432" anchor="ctr" anchorCtr="1"/>
                <a:lstStyle/>
                <a:p>
                  <a:endParaRPr lang="en-US" dirty="0"/>
                </a:p>
              </p:txBody>
            </p:sp>
          </p:grpSp>
        </p:grpSp>
        <p:sp>
          <p:nvSpPr>
            <p:cNvPr id="129" name="Rectangle 123"/>
            <p:cNvSpPr>
              <a:spLocks noChangeArrowheads="1"/>
            </p:cNvSpPr>
            <p:nvPr/>
          </p:nvSpPr>
          <p:spPr bwMode="auto">
            <a:xfrm>
              <a:off x="546643" y="6015761"/>
              <a:ext cx="3452868" cy="153888"/>
            </a:xfrm>
            <a:prstGeom prst="rect">
              <a:avLst/>
            </a:prstGeom>
            <a:noFill/>
            <a:ln w="12700" cap="sq">
              <a:noFill/>
              <a:miter lim="800000"/>
              <a:headEnd type="none" w="sm" len="sm"/>
              <a:tailEnd type="none" w="sm" len="sm"/>
            </a:ln>
          </p:spPr>
          <p:txBody>
            <a:bodyPr wrap="none" lIns="0" tIns="0" rIns="0" bIns="0" anchor="t">
              <a:spAutoFit/>
            </a:bodyPr>
            <a:lstStyle/>
            <a:p>
              <a:pPr eaLnBrk="0" hangingPunct="0">
                <a:spcBef>
                  <a:spcPts val="0"/>
                </a:spcBef>
                <a:buSzTx/>
              </a:pPr>
              <a:r>
                <a:rPr lang="en-US" sz="1000" b="1" dirty="0"/>
                <a:t>*Does not address industry-specific or optional formulas</a:t>
              </a:r>
            </a:p>
          </p:txBody>
        </p:sp>
        <p:grpSp>
          <p:nvGrpSpPr>
            <p:cNvPr id="130" name="Group 129"/>
            <p:cNvGrpSpPr/>
            <p:nvPr/>
          </p:nvGrpSpPr>
          <p:grpSpPr>
            <a:xfrm>
              <a:off x="1045207" y="1808957"/>
              <a:ext cx="7343313" cy="3631442"/>
              <a:chOff x="1045207" y="1808957"/>
              <a:chExt cx="7343313" cy="3631442"/>
            </a:xfrm>
          </p:grpSpPr>
          <p:sp>
            <p:nvSpPr>
              <p:cNvPr id="131" name="Line 2"/>
              <p:cNvSpPr>
                <a:spLocks noChangeShapeType="1"/>
              </p:cNvSpPr>
              <p:nvPr/>
            </p:nvSpPr>
            <p:spPr bwMode="blackWhite">
              <a:xfrm>
                <a:off x="7478912" y="3464638"/>
                <a:ext cx="189009" cy="58196"/>
              </a:xfrm>
              <a:prstGeom prst="line">
                <a:avLst/>
              </a:prstGeom>
              <a:noFill/>
              <a:ln w="9525">
                <a:solidFill>
                  <a:srgbClr val="000000"/>
                </a:solidFill>
                <a:round/>
                <a:headEnd/>
                <a:tailEnd/>
              </a:ln>
            </p:spPr>
            <p:txBody>
              <a:bodyPr wrap="none" lIns="63500" tIns="0" rIns="64800" bIns="0" anchor="ctr" anchorCtr="1">
                <a:noAutofit/>
              </a:bodyPr>
              <a:lstStyle/>
              <a:p>
                <a:pPr>
                  <a:spcBef>
                    <a:spcPts val="0"/>
                  </a:spcBef>
                </a:pPr>
                <a:endParaRPr lang="en-US" sz="800" dirty="0"/>
              </a:p>
            </p:txBody>
          </p:sp>
          <p:sp>
            <p:nvSpPr>
              <p:cNvPr id="132" name="Line 3"/>
              <p:cNvSpPr>
                <a:spLocks noChangeShapeType="1"/>
              </p:cNvSpPr>
              <p:nvPr/>
            </p:nvSpPr>
            <p:spPr bwMode="blackWhite">
              <a:xfrm flipV="1">
                <a:off x="7554220" y="3288595"/>
                <a:ext cx="248075" cy="104753"/>
              </a:xfrm>
              <a:prstGeom prst="line">
                <a:avLst/>
              </a:prstGeom>
              <a:noFill/>
              <a:ln w="9525">
                <a:solidFill>
                  <a:srgbClr val="000000"/>
                </a:solidFill>
                <a:round/>
                <a:headEnd/>
                <a:tailEnd/>
              </a:ln>
            </p:spPr>
            <p:txBody>
              <a:bodyPr wrap="none" lIns="63500" tIns="0" rIns="64800" bIns="0" anchor="ctr" anchorCtr="1">
                <a:noAutofit/>
              </a:bodyPr>
              <a:lstStyle/>
              <a:p>
                <a:pPr>
                  <a:spcBef>
                    <a:spcPts val="0"/>
                  </a:spcBef>
                </a:pPr>
                <a:endParaRPr lang="en-US" sz="800" dirty="0"/>
              </a:p>
            </p:txBody>
          </p:sp>
          <p:sp>
            <p:nvSpPr>
              <p:cNvPr id="133" name="Line 4"/>
              <p:cNvSpPr>
                <a:spLocks noChangeShapeType="1"/>
              </p:cNvSpPr>
              <p:nvPr/>
            </p:nvSpPr>
            <p:spPr bwMode="blackWhite">
              <a:xfrm flipV="1">
                <a:off x="7930763" y="2687719"/>
                <a:ext cx="248075" cy="104753"/>
              </a:xfrm>
              <a:prstGeom prst="line">
                <a:avLst/>
              </a:prstGeom>
              <a:noFill/>
              <a:ln w="9525">
                <a:solidFill>
                  <a:srgbClr val="000000"/>
                </a:solidFill>
                <a:round/>
                <a:headEnd/>
                <a:tailEnd/>
              </a:ln>
            </p:spPr>
            <p:txBody>
              <a:bodyPr wrap="none" lIns="63500" tIns="0" rIns="64800" bIns="0" anchor="ctr" anchorCtr="1">
                <a:noAutofit/>
              </a:bodyPr>
              <a:lstStyle/>
              <a:p>
                <a:pPr>
                  <a:spcBef>
                    <a:spcPts val="0"/>
                  </a:spcBef>
                </a:pPr>
                <a:endParaRPr lang="en-US" sz="800" dirty="0"/>
              </a:p>
            </p:txBody>
          </p:sp>
          <p:sp>
            <p:nvSpPr>
              <p:cNvPr id="134" name="Freeform 7"/>
              <p:cNvSpPr>
                <a:spLocks/>
              </p:cNvSpPr>
              <p:nvPr/>
            </p:nvSpPr>
            <p:spPr bwMode="auto">
              <a:xfrm>
                <a:off x="1934142" y="1808957"/>
                <a:ext cx="850543" cy="549954"/>
              </a:xfrm>
              <a:custGeom>
                <a:avLst/>
                <a:gdLst>
                  <a:gd name="T0" fmla="*/ 19 w 533"/>
                  <a:gd name="T1" fmla="*/ 84 h 387"/>
                  <a:gd name="T2" fmla="*/ 12 w 533"/>
                  <a:gd name="T3" fmla="*/ 190 h 387"/>
                  <a:gd name="T4" fmla="*/ 24 w 533"/>
                  <a:gd name="T5" fmla="*/ 190 h 387"/>
                  <a:gd name="T6" fmla="*/ 17 w 533"/>
                  <a:gd name="T7" fmla="*/ 212 h 387"/>
                  <a:gd name="T8" fmla="*/ 8 w 533"/>
                  <a:gd name="T9" fmla="*/ 199 h 387"/>
                  <a:gd name="T10" fmla="*/ 0 w 533"/>
                  <a:gd name="T11" fmla="*/ 227 h 387"/>
                  <a:gd name="T12" fmla="*/ 37 w 533"/>
                  <a:gd name="T13" fmla="*/ 248 h 387"/>
                  <a:gd name="T14" fmla="*/ 38 w 533"/>
                  <a:gd name="T15" fmla="*/ 258 h 387"/>
                  <a:gd name="T16" fmla="*/ 48 w 533"/>
                  <a:gd name="T17" fmla="*/ 259 h 387"/>
                  <a:gd name="T18" fmla="*/ 97 w 533"/>
                  <a:gd name="T19" fmla="*/ 337 h 387"/>
                  <a:gd name="T20" fmla="*/ 150 w 533"/>
                  <a:gd name="T21" fmla="*/ 335 h 387"/>
                  <a:gd name="T22" fmla="*/ 191 w 533"/>
                  <a:gd name="T23" fmla="*/ 353 h 387"/>
                  <a:gd name="T24" fmla="*/ 210 w 533"/>
                  <a:gd name="T25" fmla="*/ 350 h 387"/>
                  <a:gd name="T26" fmla="*/ 332 w 533"/>
                  <a:gd name="T27" fmla="*/ 353 h 387"/>
                  <a:gd name="T28" fmla="*/ 471 w 533"/>
                  <a:gd name="T29" fmla="*/ 386 h 387"/>
                  <a:gd name="T30" fmla="*/ 473 w 533"/>
                  <a:gd name="T31" fmla="*/ 343 h 387"/>
                  <a:gd name="T32" fmla="*/ 532 w 533"/>
                  <a:gd name="T33" fmla="*/ 96 h 387"/>
                  <a:gd name="T34" fmla="*/ 163 w 533"/>
                  <a:gd name="T35" fmla="*/ 0 h 387"/>
                  <a:gd name="T36" fmla="*/ 166 w 533"/>
                  <a:gd name="T37" fmla="*/ 73 h 387"/>
                  <a:gd name="T38" fmla="*/ 148 w 533"/>
                  <a:gd name="T39" fmla="*/ 132 h 387"/>
                  <a:gd name="T40" fmla="*/ 145 w 533"/>
                  <a:gd name="T41" fmla="*/ 163 h 387"/>
                  <a:gd name="T42" fmla="*/ 107 w 533"/>
                  <a:gd name="T43" fmla="*/ 173 h 387"/>
                  <a:gd name="T44" fmla="*/ 103 w 533"/>
                  <a:gd name="T45" fmla="*/ 159 h 387"/>
                  <a:gd name="T46" fmla="*/ 136 w 533"/>
                  <a:gd name="T47" fmla="*/ 139 h 387"/>
                  <a:gd name="T48" fmla="*/ 133 w 533"/>
                  <a:gd name="T49" fmla="*/ 122 h 387"/>
                  <a:gd name="T50" fmla="*/ 105 w 533"/>
                  <a:gd name="T51" fmla="*/ 126 h 387"/>
                  <a:gd name="T52" fmla="*/ 127 w 533"/>
                  <a:gd name="T53" fmla="*/ 108 h 387"/>
                  <a:gd name="T54" fmla="*/ 142 w 533"/>
                  <a:gd name="T55" fmla="*/ 95 h 387"/>
                  <a:gd name="T56" fmla="*/ 22 w 533"/>
                  <a:gd name="T57" fmla="*/ 19 h 387"/>
                  <a:gd name="T58" fmla="*/ 12 w 533"/>
                  <a:gd name="T59" fmla="*/ 40 h 387"/>
                  <a:gd name="T60" fmla="*/ 19 w 533"/>
                  <a:gd name="T61" fmla="*/ 84 h 3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387"/>
                  <a:gd name="T95" fmla="*/ 533 w 533"/>
                  <a:gd name="T96" fmla="*/ 387 h 3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387">
                    <a:moveTo>
                      <a:pt x="19" y="84"/>
                    </a:moveTo>
                    <a:lnTo>
                      <a:pt x="12" y="190"/>
                    </a:lnTo>
                    <a:lnTo>
                      <a:pt x="24" y="190"/>
                    </a:lnTo>
                    <a:lnTo>
                      <a:pt x="17" y="212"/>
                    </a:lnTo>
                    <a:lnTo>
                      <a:pt x="8" y="199"/>
                    </a:lnTo>
                    <a:lnTo>
                      <a:pt x="0" y="227"/>
                    </a:lnTo>
                    <a:lnTo>
                      <a:pt x="37" y="248"/>
                    </a:lnTo>
                    <a:lnTo>
                      <a:pt x="38" y="258"/>
                    </a:lnTo>
                    <a:lnTo>
                      <a:pt x="48" y="259"/>
                    </a:lnTo>
                    <a:lnTo>
                      <a:pt x="97" y="337"/>
                    </a:lnTo>
                    <a:lnTo>
                      <a:pt x="150" y="335"/>
                    </a:lnTo>
                    <a:lnTo>
                      <a:pt x="191" y="353"/>
                    </a:lnTo>
                    <a:lnTo>
                      <a:pt x="210" y="350"/>
                    </a:lnTo>
                    <a:lnTo>
                      <a:pt x="332" y="353"/>
                    </a:lnTo>
                    <a:lnTo>
                      <a:pt x="471" y="386"/>
                    </a:lnTo>
                    <a:lnTo>
                      <a:pt x="473" y="343"/>
                    </a:lnTo>
                    <a:lnTo>
                      <a:pt x="532" y="96"/>
                    </a:lnTo>
                    <a:lnTo>
                      <a:pt x="163" y="0"/>
                    </a:lnTo>
                    <a:lnTo>
                      <a:pt x="166" y="73"/>
                    </a:lnTo>
                    <a:lnTo>
                      <a:pt x="148" y="132"/>
                    </a:lnTo>
                    <a:lnTo>
                      <a:pt x="145" y="163"/>
                    </a:lnTo>
                    <a:lnTo>
                      <a:pt x="107" y="173"/>
                    </a:lnTo>
                    <a:lnTo>
                      <a:pt x="103" y="159"/>
                    </a:lnTo>
                    <a:lnTo>
                      <a:pt x="136" y="139"/>
                    </a:lnTo>
                    <a:lnTo>
                      <a:pt x="133" y="122"/>
                    </a:lnTo>
                    <a:lnTo>
                      <a:pt x="105" y="126"/>
                    </a:lnTo>
                    <a:lnTo>
                      <a:pt x="127" y="108"/>
                    </a:lnTo>
                    <a:lnTo>
                      <a:pt x="142" y="95"/>
                    </a:lnTo>
                    <a:lnTo>
                      <a:pt x="22" y="19"/>
                    </a:lnTo>
                    <a:lnTo>
                      <a:pt x="12" y="40"/>
                    </a:lnTo>
                    <a:lnTo>
                      <a:pt x="19" y="84"/>
                    </a:lnTo>
                  </a:path>
                </a:pathLst>
              </a:custGeom>
              <a:noFill/>
              <a:ln w="12700" cap="rnd">
                <a:solidFill>
                  <a:schemeClr val="tx2"/>
                </a:solidFill>
                <a:round/>
                <a:headEnd/>
                <a:tailEnd/>
              </a:ln>
            </p:spPr>
            <p:txBody>
              <a:bodyPr anchor="ctr" anchorCtr="1">
                <a:noAutofit/>
              </a:bodyPr>
              <a:lstStyle/>
              <a:p>
                <a:pPr>
                  <a:spcBef>
                    <a:spcPts val="0"/>
                  </a:spcBef>
                </a:pPr>
                <a:endParaRPr lang="en-US" sz="800" dirty="0"/>
              </a:p>
            </p:txBody>
          </p:sp>
          <p:sp>
            <p:nvSpPr>
              <p:cNvPr id="135" name="Freeform 9"/>
              <p:cNvSpPr>
                <a:spLocks/>
              </p:cNvSpPr>
              <p:nvPr/>
            </p:nvSpPr>
            <p:spPr bwMode="auto">
              <a:xfrm>
                <a:off x="1045207" y="4034961"/>
                <a:ext cx="1354076" cy="1306504"/>
              </a:xfrm>
              <a:custGeom>
                <a:avLst/>
                <a:gdLst>
                  <a:gd name="T0" fmla="*/ 551 w 849"/>
                  <a:gd name="T1" fmla="*/ 597 h 920"/>
                  <a:gd name="T2" fmla="*/ 655 w 849"/>
                  <a:gd name="T3" fmla="*/ 682 h 920"/>
                  <a:gd name="T4" fmla="*/ 655 w 849"/>
                  <a:gd name="T5" fmla="*/ 651 h 920"/>
                  <a:gd name="T6" fmla="*/ 734 w 849"/>
                  <a:gd name="T7" fmla="*/ 669 h 920"/>
                  <a:gd name="T8" fmla="*/ 793 w 849"/>
                  <a:gd name="T9" fmla="*/ 762 h 920"/>
                  <a:gd name="T10" fmla="*/ 784 w 849"/>
                  <a:gd name="T11" fmla="*/ 803 h 920"/>
                  <a:gd name="T12" fmla="*/ 827 w 849"/>
                  <a:gd name="T13" fmla="*/ 835 h 920"/>
                  <a:gd name="T14" fmla="*/ 827 w 849"/>
                  <a:gd name="T15" fmla="*/ 916 h 920"/>
                  <a:gd name="T16" fmla="*/ 775 w 849"/>
                  <a:gd name="T17" fmla="*/ 919 h 920"/>
                  <a:gd name="T18" fmla="*/ 687 w 849"/>
                  <a:gd name="T19" fmla="*/ 799 h 920"/>
                  <a:gd name="T20" fmla="*/ 664 w 849"/>
                  <a:gd name="T21" fmla="*/ 759 h 920"/>
                  <a:gd name="T22" fmla="*/ 661 w 849"/>
                  <a:gd name="T23" fmla="*/ 709 h 920"/>
                  <a:gd name="T24" fmla="*/ 623 w 849"/>
                  <a:gd name="T25" fmla="*/ 686 h 920"/>
                  <a:gd name="T26" fmla="*/ 551 w 849"/>
                  <a:gd name="T27" fmla="*/ 629 h 920"/>
                  <a:gd name="T28" fmla="*/ 451 w 849"/>
                  <a:gd name="T29" fmla="*/ 574 h 920"/>
                  <a:gd name="T30" fmla="*/ 393 w 849"/>
                  <a:gd name="T31" fmla="*/ 583 h 920"/>
                  <a:gd name="T32" fmla="*/ 369 w 849"/>
                  <a:gd name="T33" fmla="*/ 651 h 920"/>
                  <a:gd name="T34" fmla="*/ 355 w 849"/>
                  <a:gd name="T35" fmla="*/ 651 h 920"/>
                  <a:gd name="T36" fmla="*/ 329 w 849"/>
                  <a:gd name="T37" fmla="*/ 619 h 920"/>
                  <a:gd name="T38" fmla="*/ 308 w 849"/>
                  <a:gd name="T39" fmla="*/ 602 h 920"/>
                  <a:gd name="T40" fmla="*/ 379 w 849"/>
                  <a:gd name="T41" fmla="*/ 606 h 920"/>
                  <a:gd name="T42" fmla="*/ 381 w 849"/>
                  <a:gd name="T43" fmla="*/ 534 h 920"/>
                  <a:gd name="T44" fmla="*/ 326 w 849"/>
                  <a:gd name="T45" fmla="*/ 516 h 920"/>
                  <a:gd name="T46" fmla="*/ 242 w 849"/>
                  <a:gd name="T47" fmla="*/ 637 h 920"/>
                  <a:gd name="T48" fmla="*/ 300 w 849"/>
                  <a:gd name="T49" fmla="*/ 691 h 920"/>
                  <a:gd name="T50" fmla="*/ 200 w 849"/>
                  <a:gd name="T51" fmla="*/ 709 h 920"/>
                  <a:gd name="T52" fmla="*/ 210 w 849"/>
                  <a:gd name="T53" fmla="*/ 767 h 920"/>
                  <a:gd name="T54" fmla="*/ 81 w 849"/>
                  <a:gd name="T55" fmla="*/ 786 h 920"/>
                  <a:gd name="T56" fmla="*/ 0 w 849"/>
                  <a:gd name="T57" fmla="*/ 808 h 920"/>
                  <a:gd name="T58" fmla="*/ 119 w 849"/>
                  <a:gd name="T59" fmla="*/ 750 h 920"/>
                  <a:gd name="T60" fmla="*/ 154 w 849"/>
                  <a:gd name="T61" fmla="*/ 718 h 920"/>
                  <a:gd name="T62" fmla="*/ 224 w 849"/>
                  <a:gd name="T63" fmla="*/ 646 h 920"/>
                  <a:gd name="T64" fmla="*/ 151 w 849"/>
                  <a:gd name="T65" fmla="*/ 669 h 920"/>
                  <a:gd name="T66" fmla="*/ 116 w 849"/>
                  <a:gd name="T67" fmla="*/ 664 h 920"/>
                  <a:gd name="T68" fmla="*/ 72 w 849"/>
                  <a:gd name="T69" fmla="*/ 624 h 920"/>
                  <a:gd name="T70" fmla="*/ 35 w 849"/>
                  <a:gd name="T71" fmla="*/ 583 h 920"/>
                  <a:gd name="T72" fmla="*/ 40 w 849"/>
                  <a:gd name="T73" fmla="*/ 479 h 920"/>
                  <a:gd name="T74" fmla="*/ 69 w 849"/>
                  <a:gd name="T75" fmla="*/ 367 h 920"/>
                  <a:gd name="T76" fmla="*/ 160 w 849"/>
                  <a:gd name="T77" fmla="*/ 367 h 920"/>
                  <a:gd name="T78" fmla="*/ 180 w 849"/>
                  <a:gd name="T79" fmla="*/ 309 h 920"/>
                  <a:gd name="T80" fmla="*/ 116 w 849"/>
                  <a:gd name="T81" fmla="*/ 332 h 920"/>
                  <a:gd name="T82" fmla="*/ 67 w 849"/>
                  <a:gd name="T83" fmla="*/ 277 h 920"/>
                  <a:gd name="T84" fmla="*/ 75 w 849"/>
                  <a:gd name="T85" fmla="*/ 229 h 920"/>
                  <a:gd name="T86" fmla="*/ 95 w 849"/>
                  <a:gd name="T87" fmla="*/ 219 h 920"/>
                  <a:gd name="T88" fmla="*/ 142 w 849"/>
                  <a:gd name="T89" fmla="*/ 251 h 920"/>
                  <a:gd name="T90" fmla="*/ 195 w 849"/>
                  <a:gd name="T91" fmla="*/ 183 h 920"/>
                  <a:gd name="T92" fmla="*/ 99 w 849"/>
                  <a:gd name="T93" fmla="*/ 161 h 920"/>
                  <a:gd name="T94" fmla="*/ 101 w 849"/>
                  <a:gd name="T95" fmla="*/ 89 h 920"/>
                  <a:gd name="T96" fmla="*/ 210 w 849"/>
                  <a:gd name="T97" fmla="*/ 31 h 920"/>
                  <a:gd name="T98" fmla="*/ 314 w 849"/>
                  <a:gd name="T99" fmla="*/ 0 h 920"/>
                  <a:gd name="T100" fmla="*/ 343 w 849"/>
                  <a:gd name="T101" fmla="*/ 0 h 920"/>
                  <a:gd name="T102" fmla="*/ 379 w 849"/>
                  <a:gd name="T103" fmla="*/ 57 h 920"/>
                  <a:gd name="T104" fmla="*/ 460 w 849"/>
                  <a:gd name="T105" fmla="*/ 85 h 920"/>
                  <a:gd name="T106" fmla="*/ 539 w 849"/>
                  <a:gd name="T107" fmla="*/ 121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9"/>
                  <a:gd name="T163" fmla="*/ 0 h 920"/>
                  <a:gd name="T164" fmla="*/ 849 w 849"/>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9" h="920">
                    <a:moveTo>
                      <a:pt x="551" y="121"/>
                    </a:moveTo>
                    <a:lnTo>
                      <a:pt x="551" y="597"/>
                    </a:lnTo>
                    <a:lnTo>
                      <a:pt x="577" y="597"/>
                    </a:lnTo>
                    <a:lnTo>
                      <a:pt x="655" y="682"/>
                    </a:lnTo>
                    <a:lnTo>
                      <a:pt x="679" y="682"/>
                    </a:lnTo>
                    <a:lnTo>
                      <a:pt x="655" y="651"/>
                    </a:lnTo>
                    <a:lnTo>
                      <a:pt x="673" y="629"/>
                    </a:lnTo>
                    <a:lnTo>
                      <a:pt x="734" y="669"/>
                    </a:lnTo>
                    <a:lnTo>
                      <a:pt x="711" y="709"/>
                    </a:lnTo>
                    <a:lnTo>
                      <a:pt x="793" y="762"/>
                    </a:lnTo>
                    <a:lnTo>
                      <a:pt x="772" y="786"/>
                    </a:lnTo>
                    <a:lnTo>
                      <a:pt x="784" y="803"/>
                    </a:lnTo>
                    <a:lnTo>
                      <a:pt x="827" y="803"/>
                    </a:lnTo>
                    <a:lnTo>
                      <a:pt x="827" y="835"/>
                    </a:lnTo>
                    <a:lnTo>
                      <a:pt x="848" y="862"/>
                    </a:lnTo>
                    <a:lnTo>
                      <a:pt x="827" y="916"/>
                    </a:lnTo>
                    <a:lnTo>
                      <a:pt x="775" y="853"/>
                    </a:lnTo>
                    <a:lnTo>
                      <a:pt x="775" y="919"/>
                    </a:lnTo>
                    <a:lnTo>
                      <a:pt x="731" y="799"/>
                    </a:lnTo>
                    <a:lnTo>
                      <a:pt x="687" y="799"/>
                    </a:lnTo>
                    <a:lnTo>
                      <a:pt x="687" y="759"/>
                    </a:lnTo>
                    <a:lnTo>
                      <a:pt x="664" y="759"/>
                    </a:lnTo>
                    <a:lnTo>
                      <a:pt x="676" y="731"/>
                    </a:lnTo>
                    <a:lnTo>
                      <a:pt x="661" y="709"/>
                    </a:lnTo>
                    <a:lnTo>
                      <a:pt x="623" y="731"/>
                    </a:lnTo>
                    <a:lnTo>
                      <a:pt x="623" y="686"/>
                    </a:lnTo>
                    <a:lnTo>
                      <a:pt x="605" y="686"/>
                    </a:lnTo>
                    <a:lnTo>
                      <a:pt x="551" y="629"/>
                    </a:lnTo>
                    <a:lnTo>
                      <a:pt x="460" y="629"/>
                    </a:lnTo>
                    <a:lnTo>
                      <a:pt x="451" y="574"/>
                    </a:lnTo>
                    <a:lnTo>
                      <a:pt x="415" y="556"/>
                    </a:lnTo>
                    <a:lnTo>
                      <a:pt x="393" y="583"/>
                    </a:lnTo>
                    <a:lnTo>
                      <a:pt x="408" y="606"/>
                    </a:lnTo>
                    <a:lnTo>
                      <a:pt x="369" y="651"/>
                    </a:lnTo>
                    <a:lnTo>
                      <a:pt x="355" y="615"/>
                    </a:lnTo>
                    <a:lnTo>
                      <a:pt x="355" y="651"/>
                    </a:lnTo>
                    <a:lnTo>
                      <a:pt x="294" y="664"/>
                    </a:lnTo>
                    <a:lnTo>
                      <a:pt x="329" y="619"/>
                    </a:lnTo>
                    <a:lnTo>
                      <a:pt x="308" y="624"/>
                    </a:lnTo>
                    <a:lnTo>
                      <a:pt x="308" y="602"/>
                    </a:lnTo>
                    <a:lnTo>
                      <a:pt x="343" y="579"/>
                    </a:lnTo>
                    <a:lnTo>
                      <a:pt x="379" y="606"/>
                    </a:lnTo>
                    <a:lnTo>
                      <a:pt x="358" y="565"/>
                    </a:lnTo>
                    <a:lnTo>
                      <a:pt x="381" y="534"/>
                    </a:lnTo>
                    <a:lnTo>
                      <a:pt x="326" y="565"/>
                    </a:lnTo>
                    <a:lnTo>
                      <a:pt x="326" y="516"/>
                    </a:lnTo>
                    <a:lnTo>
                      <a:pt x="285" y="615"/>
                    </a:lnTo>
                    <a:lnTo>
                      <a:pt x="242" y="637"/>
                    </a:lnTo>
                    <a:lnTo>
                      <a:pt x="242" y="654"/>
                    </a:lnTo>
                    <a:lnTo>
                      <a:pt x="300" y="691"/>
                    </a:lnTo>
                    <a:lnTo>
                      <a:pt x="224" y="736"/>
                    </a:lnTo>
                    <a:lnTo>
                      <a:pt x="200" y="709"/>
                    </a:lnTo>
                    <a:lnTo>
                      <a:pt x="160" y="736"/>
                    </a:lnTo>
                    <a:lnTo>
                      <a:pt x="210" y="767"/>
                    </a:lnTo>
                    <a:lnTo>
                      <a:pt x="87" y="799"/>
                    </a:lnTo>
                    <a:lnTo>
                      <a:pt x="81" y="786"/>
                    </a:lnTo>
                    <a:lnTo>
                      <a:pt x="29" y="813"/>
                    </a:lnTo>
                    <a:lnTo>
                      <a:pt x="0" y="808"/>
                    </a:lnTo>
                    <a:lnTo>
                      <a:pt x="20" y="790"/>
                    </a:lnTo>
                    <a:lnTo>
                      <a:pt x="119" y="750"/>
                    </a:lnTo>
                    <a:lnTo>
                      <a:pt x="119" y="736"/>
                    </a:lnTo>
                    <a:lnTo>
                      <a:pt x="154" y="718"/>
                    </a:lnTo>
                    <a:lnTo>
                      <a:pt x="163" y="682"/>
                    </a:lnTo>
                    <a:lnTo>
                      <a:pt x="224" y="646"/>
                    </a:lnTo>
                    <a:lnTo>
                      <a:pt x="168" y="646"/>
                    </a:lnTo>
                    <a:lnTo>
                      <a:pt x="151" y="669"/>
                    </a:lnTo>
                    <a:lnTo>
                      <a:pt x="136" y="654"/>
                    </a:lnTo>
                    <a:lnTo>
                      <a:pt x="116" y="664"/>
                    </a:lnTo>
                    <a:lnTo>
                      <a:pt x="104" y="624"/>
                    </a:lnTo>
                    <a:lnTo>
                      <a:pt x="72" y="624"/>
                    </a:lnTo>
                    <a:lnTo>
                      <a:pt x="87" y="570"/>
                    </a:lnTo>
                    <a:lnTo>
                      <a:pt x="35" y="583"/>
                    </a:lnTo>
                    <a:lnTo>
                      <a:pt x="5" y="511"/>
                    </a:lnTo>
                    <a:lnTo>
                      <a:pt x="40" y="479"/>
                    </a:lnTo>
                    <a:lnTo>
                      <a:pt x="20" y="426"/>
                    </a:lnTo>
                    <a:lnTo>
                      <a:pt x="69" y="367"/>
                    </a:lnTo>
                    <a:lnTo>
                      <a:pt x="95" y="394"/>
                    </a:lnTo>
                    <a:lnTo>
                      <a:pt x="160" y="367"/>
                    </a:lnTo>
                    <a:lnTo>
                      <a:pt x="145" y="332"/>
                    </a:lnTo>
                    <a:lnTo>
                      <a:pt x="180" y="309"/>
                    </a:lnTo>
                    <a:lnTo>
                      <a:pt x="160" y="287"/>
                    </a:lnTo>
                    <a:lnTo>
                      <a:pt x="116" y="332"/>
                    </a:lnTo>
                    <a:lnTo>
                      <a:pt x="72" y="309"/>
                    </a:lnTo>
                    <a:lnTo>
                      <a:pt x="67" y="277"/>
                    </a:lnTo>
                    <a:lnTo>
                      <a:pt x="14" y="274"/>
                    </a:lnTo>
                    <a:lnTo>
                      <a:pt x="75" y="229"/>
                    </a:lnTo>
                    <a:lnTo>
                      <a:pt x="95" y="242"/>
                    </a:lnTo>
                    <a:lnTo>
                      <a:pt x="95" y="219"/>
                    </a:lnTo>
                    <a:lnTo>
                      <a:pt x="136" y="207"/>
                    </a:lnTo>
                    <a:lnTo>
                      <a:pt x="142" y="251"/>
                    </a:lnTo>
                    <a:lnTo>
                      <a:pt x="171" y="251"/>
                    </a:lnTo>
                    <a:lnTo>
                      <a:pt x="195" y="183"/>
                    </a:lnTo>
                    <a:lnTo>
                      <a:pt x="145" y="188"/>
                    </a:lnTo>
                    <a:lnTo>
                      <a:pt x="99" y="161"/>
                    </a:lnTo>
                    <a:lnTo>
                      <a:pt x="113" y="129"/>
                    </a:lnTo>
                    <a:lnTo>
                      <a:pt x="101" y="89"/>
                    </a:lnTo>
                    <a:lnTo>
                      <a:pt x="210" y="63"/>
                    </a:lnTo>
                    <a:lnTo>
                      <a:pt x="210" y="31"/>
                    </a:lnTo>
                    <a:lnTo>
                      <a:pt x="270" y="0"/>
                    </a:lnTo>
                    <a:lnTo>
                      <a:pt x="314" y="0"/>
                    </a:lnTo>
                    <a:lnTo>
                      <a:pt x="343" y="31"/>
                    </a:lnTo>
                    <a:lnTo>
                      <a:pt x="343" y="0"/>
                    </a:lnTo>
                    <a:lnTo>
                      <a:pt x="355" y="0"/>
                    </a:lnTo>
                    <a:lnTo>
                      <a:pt x="379" y="57"/>
                    </a:lnTo>
                    <a:lnTo>
                      <a:pt x="415" y="57"/>
                    </a:lnTo>
                    <a:lnTo>
                      <a:pt x="460" y="85"/>
                    </a:lnTo>
                    <a:lnTo>
                      <a:pt x="506" y="85"/>
                    </a:lnTo>
                    <a:lnTo>
                      <a:pt x="539" y="121"/>
                    </a:lnTo>
                    <a:lnTo>
                      <a:pt x="551" y="121"/>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136" name="Rectangle 10"/>
              <p:cNvSpPr>
                <a:spLocks noChangeArrowheads="1"/>
              </p:cNvSpPr>
              <p:nvPr/>
            </p:nvSpPr>
            <p:spPr bwMode="auto">
              <a:xfrm>
                <a:off x="1420273" y="4437970"/>
                <a:ext cx="147476" cy="123111"/>
              </a:xfrm>
              <a:prstGeom prst="rect">
                <a:avLst/>
              </a:prstGeom>
              <a:noFill/>
              <a:ln w="12700">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AK</a:t>
                </a:r>
              </a:p>
            </p:txBody>
          </p:sp>
          <p:sp>
            <p:nvSpPr>
              <p:cNvPr id="137" name="Freeform 136"/>
              <p:cNvSpPr>
                <a:spLocks/>
              </p:cNvSpPr>
              <p:nvPr/>
            </p:nvSpPr>
            <p:spPr bwMode="auto">
              <a:xfrm>
                <a:off x="2718236" y="2971426"/>
                <a:ext cx="723552" cy="798743"/>
              </a:xfrm>
              <a:custGeom>
                <a:avLst/>
                <a:gdLst>
                  <a:gd name="T0" fmla="*/ 98 w 453"/>
                  <a:gd name="T1" fmla="*/ 0 h 562"/>
                  <a:gd name="T2" fmla="*/ 316 w 453"/>
                  <a:gd name="T3" fmla="*/ 40 h 562"/>
                  <a:gd name="T4" fmla="*/ 301 w 453"/>
                  <a:gd name="T5" fmla="*/ 139 h 562"/>
                  <a:gd name="T6" fmla="*/ 452 w 453"/>
                  <a:gd name="T7" fmla="*/ 163 h 562"/>
                  <a:gd name="T8" fmla="*/ 393 w 453"/>
                  <a:gd name="T9" fmla="*/ 561 h 562"/>
                  <a:gd name="T10" fmla="*/ 0 w 453"/>
                  <a:gd name="T11" fmla="*/ 493 h 562"/>
                  <a:gd name="T12" fmla="*/ 98 w 453"/>
                  <a:gd name="T13" fmla="*/ 0 h 562"/>
                  <a:gd name="T14" fmla="*/ 0 60000 65536"/>
                  <a:gd name="T15" fmla="*/ 0 60000 65536"/>
                  <a:gd name="T16" fmla="*/ 0 60000 65536"/>
                  <a:gd name="T17" fmla="*/ 0 60000 65536"/>
                  <a:gd name="T18" fmla="*/ 0 60000 65536"/>
                  <a:gd name="T19" fmla="*/ 0 60000 65536"/>
                  <a:gd name="T20" fmla="*/ 0 60000 65536"/>
                  <a:gd name="T21" fmla="*/ 0 w 453"/>
                  <a:gd name="T22" fmla="*/ 0 h 562"/>
                  <a:gd name="T23" fmla="*/ 453 w 453"/>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562">
                    <a:moveTo>
                      <a:pt x="98" y="0"/>
                    </a:moveTo>
                    <a:lnTo>
                      <a:pt x="316" y="40"/>
                    </a:lnTo>
                    <a:lnTo>
                      <a:pt x="301" y="139"/>
                    </a:lnTo>
                    <a:lnTo>
                      <a:pt x="452" y="163"/>
                    </a:lnTo>
                    <a:lnTo>
                      <a:pt x="393" y="561"/>
                    </a:lnTo>
                    <a:lnTo>
                      <a:pt x="0" y="493"/>
                    </a:lnTo>
                    <a:lnTo>
                      <a:pt x="98"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38" name="Freeform 137"/>
              <p:cNvSpPr>
                <a:spLocks/>
              </p:cNvSpPr>
              <p:nvPr/>
            </p:nvSpPr>
            <p:spPr bwMode="auto">
              <a:xfrm>
                <a:off x="1711170" y="2143585"/>
                <a:ext cx="1015926" cy="763825"/>
              </a:xfrm>
              <a:custGeom>
                <a:avLst/>
                <a:gdLst>
                  <a:gd name="T0" fmla="*/ 0 w 636"/>
                  <a:gd name="T1" fmla="*/ 399 h 537"/>
                  <a:gd name="T2" fmla="*/ 27 w 636"/>
                  <a:gd name="T3" fmla="*/ 263 h 537"/>
                  <a:gd name="T4" fmla="*/ 59 w 636"/>
                  <a:gd name="T5" fmla="*/ 224 h 537"/>
                  <a:gd name="T6" fmla="*/ 136 w 636"/>
                  <a:gd name="T7" fmla="*/ 0 h 537"/>
                  <a:gd name="T8" fmla="*/ 176 w 636"/>
                  <a:gd name="T9" fmla="*/ 11 h 537"/>
                  <a:gd name="T10" fmla="*/ 178 w 636"/>
                  <a:gd name="T11" fmla="*/ 21 h 537"/>
                  <a:gd name="T12" fmla="*/ 187 w 636"/>
                  <a:gd name="T13" fmla="*/ 22 h 537"/>
                  <a:gd name="T14" fmla="*/ 236 w 636"/>
                  <a:gd name="T15" fmla="*/ 100 h 537"/>
                  <a:gd name="T16" fmla="*/ 289 w 636"/>
                  <a:gd name="T17" fmla="*/ 97 h 537"/>
                  <a:gd name="T18" fmla="*/ 331 w 636"/>
                  <a:gd name="T19" fmla="*/ 116 h 537"/>
                  <a:gd name="T20" fmla="*/ 350 w 636"/>
                  <a:gd name="T21" fmla="*/ 112 h 537"/>
                  <a:gd name="T22" fmla="*/ 473 w 636"/>
                  <a:gd name="T23" fmla="*/ 116 h 537"/>
                  <a:gd name="T24" fmla="*/ 611 w 636"/>
                  <a:gd name="T25" fmla="*/ 148 h 537"/>
                  <a:gd name="T26" fmla="*/ 618 w 636"/>
                  <a:gd name="T27" fmla="*/ 165 h 537"/>
                  <a:gd name="T28" fmla="*/ 635 w 636"/>
                  <a:gd name="T29" fmla="*/ 190 h 537"/>
                  <a:gd name="T30" fmla="*/ 588 w 636"/>
                  <a:gd name="T31" fmla="*/ 263 h 537"/>
                  <a:gd name="T32" fmla="*/ 558 w 636"/>
                  <a:gd name="T33" fmla="*/ 290 h 537"/>
                  <a:gd name="T34" fmla="*/ 554 w 636"/>
                  <a:gd name="T35" fmla="*/ 309 h 537"/>
                  <a:gd name="T36" fmla="*/ 571 w 636"/>
                  <a:gd name="T37" fmla="*/ 330 h 537"/>
                  <a:gd name="T38" fmla="*/ 552 w 636"/>
                  <a:gd name="T39" fmla="*/ 373 h 537"/>
                  <a:gd name="T40" fmla="*/ 513 w 636"/>
                  <a:gd name="T41" fmla="*/ 536 h 537"/>
                  <a:gd name="T42" fmla="*/ 298 w 636"/>
                  <a:gd name="T43" fmla="*/ 483 h 537"/>
                  <a:gd name="T44" fmla="*/ 0 w 636"/>
                  <a:gd name="T45" fmla="*/ 399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537"/>
                  <a:gd name="T71" fmla="*/ 636 w 636"/>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537">
                    <a:moveTo>
                      <a:pt x="0" y="399"/>
                    </a:moveTo>
                    <a:lnTo>
                      <a:pt x="27" y="263"/>
                    </a:lnTo>
                    <a:lnTo>
                      <a:pt x="59" y="224"/>
                    </a:lnTo>
                    <a:lnTo>
                      <a:pt x="136" y="0"/>
                    </a:lnTo>
                    <a:lnTo>
                      <a:pt x="176" y="11"/>
                    </a:lnTo>
                    <a:lnTo>
                      <a:pt x="178" y="21"/>
                    </a:lnTo>
                    <a:lnTo>
                      <a:pt x="187" y="22"/>
                    </a:lnTo>
                    <a:lnTo>
                      <a:pt x="236" y="100"/>
                    </a:lnTo>
                    <a:lnTo>
                      <a:pt x="289" y="97"/>
                    </a:lnTo>
                    <a:lnTo>
                      <a:pt x="331" y="116"/>
                    </a:lnTo>
                    <a:lnTo>
                      <a:pt x="350" y="112"/>
                    </a:lnTo>
                    <a:lnTo>
                      <a:pt x="473" y="116"/>
                    </a:lnTo>
                    <a:lnTo>
                      <a:pt x="611" y="148"/>
                    </a:lnTo>
                    <a:lnTo>
                      <a:pt x="618" y="165"/>
                    </a:lnTo>
                    <a:lnTo>
                      <a:pt x="635" y="190"/>
                    </a:lnTo>
                    <a:lnTo>
                      <a:pt x="588" y="263"/>
                    </a:lnTo>
                    <a:lnTo>
                      <a:pt x="558" y="290"/>
                    </a:lnTo>
                    <a:lnTo>
                      <a:pt x="554" y="309"/>
                    </a:lnTo>
                    <a:lnTo>
                      <a:pt x="571" y="330"/>
                    </a:lnTo>
                    <a:lnTo>
                      <a:pt x="552" y="373"/>
                    </a:lnTo>
                    <a:lnTo>
                      <a:pt x="513" y="536"/>
                    </a:lnTo>
                    <a:lnTo>
                      <a:pt x="298" y="483"/>
                    </a:lnTo>
                    <a:lnTo>
                      <a:pt x="0" y="399"/>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39" name="Freeform 138"/>
              <p:cNvSpPr>
                <a:spLocks/>
              </p:cNvSpPr>
              <p:nvPr/>
            </p:nvSpPr>
            <p:spPr bwMode="auto">
              <a:xfrm>
                <a:off x="1612235" y="2712453"/>
                <a:ext cx="1012973" cy="1527650"/>
              </a:xfrm>
              <a:custGeom>
                <a:avLst/>
                <a:gdLst>
                  <a:gd name="T0" fmla="*/ 22 w 634"/>
                  <a:gd name="T1" fmla="*/ 218 h 1076"/>
                  <a:gd name="T2" fmla="*/ 4 w 634"/>
                  <a:gd name="T3" fmla="*/ 302 h 1076"/>
                  <a:gd name="T4" fmla="*/ 65 w 634"/>
                  <a:gd name="T5" fmla="*/ 436 h 1076"/>
                  <a:gd name="T6" fmla="*/ 76 w 634"/>
                  <a:gd name="T7" fmla="*/ 427 h 1076"/>
                  <a:gd name="T8" fmla="*/ 95 w 634"/>
                  <a:gd name="T9" fmla="*/ 484 h 1076"/>
                  <a:gd name="T10" fmla="*/ 64 w 634"/>
                  <a:gd name="T11" fmla="*/ 445 h 1076"/>
                  <a:gd name="T12" fmla="*/ 58 w 634"/>
                  <a:gd name="T13" fmla="*/ 508 h 1076"/>
                  <a:gd name="T14" fmla="*/ 92 w 634"/>
                  <a:gd name="T15" fmla="*/ 545 h 1076"/>
                  <a:gd name="T16" fmla="*/ 69 w 634"/>
                  <a:gd name="T17" fmla="*/ 597 h 1076"/>
                  <a:gd name="T18" fmla="*/ 135 w 634"/>
                  <a:gd name="T19" fmla="*/ 739 h 1076"/>
                  <a:gd name="T20" fmla="*/ 120 w 634"/>
                  <a:gd name="T21" fmla="*/ 792 h 1076"/>
                  <a:gd name="T22" fmla="*/ 209 w 634"/>
                  <a:gd name="T23" fmla="*/ 834 h 1076"/>
                  <a:gd name="T24" fmla="*/ 239 w 634"/>
                  <a:gd name="T25" fmla="*/ 876 h 1076"/>
                  <a:gd name="T26" fmla="*/ 277 w 634"/>
                  <a:gd name="T27" fmla="*/ 890 h 1076"/>
                  <a:gd name="T28" fmla="*/ 277 w 634"/>
                  <a:gd name="T29" fmla="*/ 916 h 1076"/>
                  <a:gd name="T30" fmla="*/ 301 w 634"/>
                  <a:gd name="T31" fmla="*/ 921 h 1076"/>
                  <a:gd name="T32" fmla="*/ 351 w 634"/>
                  <a:gd name="T33" fmla="*/ 1003 h 1076"/>
                  <a:gd name="T34" fmla="*/ 353 w 634"/>
                  <a:gd name="T35" fmla="*/ 1061 h 1076"/>
                  <a:gd name="T36" fmla="*/ 577 w 634"/>
                  <a:gd name="T37" fmla="*/ 1075 h 1076"/>
                  <a:gd name="T38" fmla="*/ 563 w 634"/>
                  <a:gd name="T39" fmla="*/ 1051 h 1076"/>
                  <a:gd name="T40" fmla="*/ 569 w 634"/>
                  <a:gd name="T41" fmla="*/ 1017 h 1076"/>
                  <a:gd name="T42" fmla="*/ 606 w 634"/>
                  <a:gd name="T43" fmla="*/ 958 h 1076"/>
                  <a:gd name="T44" fmla="*/ 633 w 634"/>
                  <a:gd name="T45" fmla="*/ 941 h 1076"/>
                  <a:gd name="T46" fmla="*/ 617 w 634"/>
                  <a:gd name="T47" fmla="*/ 921 h 1076"/>
                  <a:gd name="T48" fmla="*/ 607 w 634"/>
                  <a:gd name="T49" fmla="*/ 863 h 1076"/>
                  <a:gd name="T50" fmla="*/ 284 w 634"/>
                  <a:gd name="T51" fmla="*/ 369 h 1076"/>
                  <a:gd name="T52" fmla="*/ 359 w 634"/>
                  <a:gd name="T53" fmla="*/ 83 h 1076"/>
                  <a:gd name="T54" fmla="*/ 61 w 634"/>
                  <a:gd name="T55" fmla="*/ 0 h 1076"/>
                  <a:gd name="T56" fmla="*/ 52 w 634"/>
                  <a:gd name="T57" fmla="*/ 17 h 1076"/>
                  <a:gd name="T58" fmla="*/ 0 w 634"/>
                  <a:gd name="T59" fmla="*/ 143 h 1076"/>
                  <a:gd name="T60" fmla="*/ 22 w 634"/>
                  <a:gd name="T61" fmla="*/ 218 h 10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4"/>
                  <a:gd name="T94" fmla="*/ 0 h 1076"/>
                  <a:gd name="T95" fmla="*/ 634 w 634"/>
                  <a:gd name="T96" fmla="*/ 1076 h 10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4" h="1076">
                    <a:moveTo>
                      <a:pt x="22" y="218"/>
                    </a:moveTo>
                    <a:lnTo>
                      <a:pt x="4" y="302"/>
                    </a:lnTo>
                    <a:lnTo>
                      <a:pt x="65" y="436"/>
                    </a:lnTo>
                    <a:lnTo>
                      <a:pt x="76" y="427"/>
                    </a:lnTo>
                    <a:lnTo>
                      <a:pt x="95" y="484"/>
                    </a:lnTo>
                    <a:lnTo>
                      <a:pt x="64" y="445"/>
                    </a:lnTo>
                    <a:lnTo>
                      <a:pt x="58" y="508"/>
                    </a:lnTo>
                    <a:lnTo>
                      <a:pt x="92" y="545"/>
                    </a:lnTo>
                    <a:lnTo>
                      <a:pt x="69" y="597"/>
                    </a:lnTo>
                    <a:lnTo>
                      <a:pt x="135" y="739"/>
                    </a:lnTo>
                    <a:lnTo>
                      <a:pt x="120" y="792"/>
                    </a:lnTo>
                    <a:lnTo>
                      <a:pt x="209" y="834"/>
                    </a:lnTo>
                    <a:lnTo>
                      <a:pt x="239" y="876"/>
                    </a:lnTo>
                    <a:lnTo>
                      <a:pt x="277" y="890"/>
                    </a:lnTo>
                    <a:lnTo>
                      <a:pt x="277" y="916"/>
                    </a:lnTo>
                    <a:lnTo>
                      <a:pt x="301" y="921"/>
                    </a:lnTo>
                    <a:lnTo>
                      <a:pt x="351" y="1003"/>
                    </a:lnTo>
                    <a:lnTo>
                      <a:pt x="353" y="1061"/>
                    </a:lnTo>
                    <a:lnTo>
                      <a:pt x="577" y="1075"/>
                    </a:lnTo>
                    <a:lnTo>
                      <a:pt x="563" y="1051"/>
                    </a:lnTo>
                    <a:lnTo>
                      <a:pt x="569" y="1017"/>
                    </a:lnTo>
                    <a:lnTo>
                      <a:pt x="606" y="958"/>
                    </a:lnTo>
                    <a:lnTo>
                      <a:pt x="633" y="941"/>
                    </a:lnTo>
                    <a:lnTo>
                      <a:pt x="617" y="921"/>
                    </a:lnTo>
                    <a:lnTo>
                      <a:pt x="607" y="863"/>
                    </a:lnTo>
                    <a:lnTo>
                      <a:pt x="284" y="369"/>
                    </a:lnTo>
                    <a:lnTo>
                      <a:pt x="359" y="83"/>
                    </a:lnTo>
                    <a:lnTo>
                      <a:pt x="61" y="0"/>
                    </a:lnTo>
                    <a:lnTo>
                      <a:pt x="52" y="17"/>
                    </a:lnTo>
                    <a:lnTo>
                      <a:pt x="0" y="143"/>
                    </a:lnTo>
                    <a:lnTo>
                      <a:pt x="22" y="218"/>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0" name="Freeform 139"/>
              <p:cNvSpPr>
                <a:spLocks/>
              </p:cNvSpPr>
              <p:nvPr/>
            </p:nvSpPr>
            <p:spPr bwMode="auto">
              <a:xfrm>
                <a:off x="2067039" y="2830300"/>
                <a:ext cx="809197" cy="1108637"/>
              </a:xfrm>
              <a:custGeom>
                <a:avLst/>
                <a:gdLst>
                  <a:gd name="T0" fmla="*/ 0 w 507"/>
                  <a:gd name="T1" fmla="*/ 285 h 781"/>
                  <a:gd name="T2" fmla="*/ 321 w 507"/>
                  <a:gd name="T3" fmla="*/ 780 h 781"/>
                  <a:gd name="T4" fmla="*/ 333 w 507"/>
                  <a:gd name="T5" fmla="*/ 674 h 781"/>
                  <a:gd name="T6" fmla="*/ 351 w 507"/>
                  <a:gd name="T7" fmla="*/ 668 h 781"/>
                  <a:gd name="T8" fmla="*/ 382 w 507"/>
                  <a:gd name="T9" fmla="*/ 686 h 781"/>
                  <a:gd name="T10" fmla="*/ 408 w 507"/>
                  <a:gd name="T11" fmla="*/ 593 h 781"/>
                  <a:gd name="T12" fmla="*/ 506 w 507"/>
                  <a:gd name="T13" fmla="*/ 99 h 781"/>
                  <a:gd name="T14" fmla="*/ 289 w 507"/>
                  <a:gd name="T15" fmla="*/ 52 h 781"/>
                  <a:gd name="T16" fmla="*/ 75 w 507"/>
                  <a:gd name="T17" fmla="*/ 0 h 781"/>
                  <a:gd name="T18" fmla="*/ 0 w 507"/>
                  <a:gd name="T19" fmla="*/ 285 h 7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781"/>
                  <a:gd name="T32" fmla="*/ 507 w 507"/>
                  <a:gd name="T33" fmla="*/ 781 h 7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781">
                    <a:moveTo>
                      <a:pt x="0" y="285"/>
                    </a:moveTo>
                    <a:lnTo>
                      <a:pt x="321" y="780"/>
                    </a:lnTo>
                    <a:lnTo>
                      <a:pt x="333" y="674"/>
                    </a:lnTo>
                    <a:lnTo>
                      <a:pt x="351" y="668"/>
                    </a:lnTo>
                    <a:lnTo>
                      <a:pt x="382" y="686"/>
                    </a:lnTo>
                    <a:lnTo>
                      <a:pt x="408" y="593"/>
                    </a:lnTo>
                    <a:lnTo>
                      <a:pt x="506" y="99"/>
                    </a:lnTo>
                    <a:lnTo>
                      <a:pt x="289" y="52"/>
                    </a:lnTo>
                    <a:lnTo>
                      <a:pt x="75" y="0"/>
                    </a:lnTo>
                    <a:lnTo>
                      <a:pt x="0" y="285"/>
                    </a:lnTo>
                  </a:path>
                </a:pathLst>
              </a:custGeom>
              <a:noFill/>
              <a:ln w="12700" cap="rnd">
                <a:solidFill>
                  <a:schemeClr val="tx2"/>
                </a:solidFill>
                <a:round/>
                <a:headEnd/>
                <a:tailEnd/>
              </a:ln>
            </p:spPr>
            <p:txBody>
              <a:bodyPr anchor="ctr" anchorCtr="1">
                <a:noAutofit/>
              </a:bodyPr>
              <a:lstStyle/>
              <a:p>
                <a:pPr>
                  <a:spcBef>
                    <a:spcPts val="0"/>
                  </a:spcBef>
                </a:pPr>
                <a:endParaRPr lang="en-US" sz="800" dirty="0"/>
              </a:p>
            </p:txBody>
          </p:sp>
          <p:sp>
            <p:nvSpPr>
              <p:cNvPr id="141" name="Freeform 140"/>
              <p:cNvSpPr>
                <a:spLocks/>
              </p:cNvSpPr>
              <p:nvPr/>
            </p:nvSpPr>
            <p:spPr bwMode="auto">
              <a:xfrm>
                <a:off x="2529227" y="1944263"/>
                <a:ext cx="761944" cy="1085359"/>
              </a:xfrm>
              <a:custGeom>
                <a:avLst/>
                <a:gdLst>
                  <a:gd name="T0" fmla="*/ 0 w 478"/>
                  <a:gd name="T1" fmla="*/ 677 h 765"/>
                  <a:gd name="T2" fmla="*/ 38 w 478"/>
                  <a:gd name="T3" fmla="*/ 514 h 765"/>
                  <a:gd name="T4" fmla="*/ 57 w 478"/>
                  <a:gd name="T5" fmla="*/ 470 h 765"/>
                  <a:gd name="T6" fmla="*/ 40 w 478"/>
                  <a:gd name="T7" fmla="*/ 450 h 765"/>
                  <a:gd name="T8" fmla="*/ 45 w 478"/>
                  <a:gd name="T9" fmla="*/ 431 h 765"/>
                  <a:gd name="T10" fmla="*/ 74 w 478"/>
                  <a:gd name="T11" fmla="*/ 403 h 765"/>
                  <a:gd name="T12" fmla="*/ 121 w 478"/>
                  <a:gd name="T13" fmla="*/ 331 h 765"/>
                  <a:gd name="T14" fmla="*/ 105 w 478"/>
                  <a:gd name="T15" fmla="*/ 306 h 765"/>
                  <a:gd name="T16" fmla="*/ 97 w 478"/>
                  <a:gd name="T17" fmla="*/ 289 h 765"/>
                  <a:gd name="T18" fmla="*/ 100 w 478"/>
                  <a:gd name="T19" fmla="*/ 247 h 765"/>
                  <a:gd name="T20" fmla="*/ 158 w 478"/>
                  <a:gd name="T21" fmla="*/ 0 h 765"/>
                  <a:gd name="T22" fmla="*/ 222 w 478"/>
                  <a:gd name="T23" fmla="*/ 14 h 765"/>
                  <a:gd name="T24" fmla="*/ 200 w 478"/>
                  <a:gd name="T25" fmla="*/ 110 h 765"/>
                  <a:gd name="T26" fmla="*/ 215 w 478"/>
                  <a:gd name="T27" fmla="*/ 144 h 765"/>
                  <a:gd name="T28" fmla="*/ 216 w 478"/>
                  <a:gd name="T29" fmla="*/ 166 h 765"/>
                  <a:gd name="T30" fmla="*/ 208 w 478"/>
                  <a:gd name="T31" fmla="*/ 169 h 765"/>
                  <a:gd name="T32" fmla="*/ 233 w 478"/>
                  <a:gd name="T33" fmla="*/ 193 h 765"/>
                  <a:gd name="T34" fmla="*/ 258 w 478"/>
                  <a:gd name="T35" fmla="*/ 254 h 765"/>
                  <a:gd name="T36" fmla="*/ 266 w 478"/>
                  <a:gd name="T37" fmla="*/ 309 h 765"/>
                  <a:gd name="T38" fmla="*/ 270 w 478"/>
                  <a:gd name="T39" fmla="*/ 340 h 765"/>
                  <a:gd name="T40" fmla="*/ 251 w 478"/>
                  <a:gd name="T41" fmla="*/ 368 h 765"/>
                  <a:gd name="T42" fmla="*/ 264 w 478"/>
                  <a:gd name="T43" fmla="*/ 380 h 765"/>
                  <a:gd name="T44" fmla="*/ 298 w 478"/>
                  <a:gd name="T45" fmla="*/ 362 h 765"/>
                  <a:gd name="T46" fmla="*/ 320 w 478"/>
                  <a:gd name="T47" fmla="*/ 460 h 765"/>
                  <a:gd name="T48" fmla="*/ 335 w 478"/>
                  <a:gd name="T49" fmla="*/ 465 h 765"/>
                  <a:gd name="T50" fmla="*/ 338 w 478"/>
                  <a:gd name="T51" fmla="*/ 493 h 765"/>
                  <a:gd name="T52" fmla="*/ 381 w 478"/>
                  <a:gd name="T53" fmla="*/ 504 h 765"/>
                  <a:gd name="T54" fmla="*/ 448 w 478"/>
                  <a:gd name="T55" fmla="*/ 505 h 765"/>
                  <a:gd name="T56" fmla="*/ 477 w 478"/>
                  <a:gd name="T57" fmla="*/ 517 h 765"/>
                  <a:gd name="T58" fmla="*/ 435 w 478"/>
                  <a:gd name="T59" fmla="*/ 764 h 765"/>
                  <a:gd name="T60" fmla="*/ 217 w 478"/>
                  <a:gd name="T61" fmla="*/ 723 h 765"/>
                  <a:gd name="T62" fmla="*/ 0 w 478"/>
                  <a:gd name="T63" fmla="*/ 677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8"/>
                  <a:gd name="T97" fmla="*/ 0 h 765"/>
                  <a:gd name="T98" fmla="*/ 478 w 478"/>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8" h="765">
                    <a:moveTo>
                      <a:pt x="0" y="677"/>
                    </a:moveTo>
                    <a:lnTo>
                      <a:pt x="38" y="514"/>
                    </a:lnTo>
                    <a:lnTo>
                      <a:pt x="57" y="470"/>
                    </a:lnTo>
                    <a:lnTo>
                      <a:pt x="40" y="450"/>
                    </a:lnTo>
                    <a:lnTo>
                      <a:pt x="45" y="431"/>
                    </a:lnTo>
                    <a:lnTo>
                      <a:pt x="74" y="403"/>
                    </a:lnTo>
                    <a:lnTo>
                      <a:pt x="121" y="331"/>
                    </a:lnTo>
                    <a:lnTo>
                      <a:pt x="105" y="306"/>
                    </a:lnTo>
                    <a:lnTo>
                      <a:pt x="97" y="289"/>
                    </a:lnTo>
                    <a:lnTo>
                      <a:pt x="100" y="247"/>
                    </a:lnTo>
                    <a:lnTo>
                      <a:pt x="158" y="0"/>
                    </a:lnTo>
                    <a:lnTo>
                      <a:pt x="222" y="14"/>
                    </a:lnTo>
                    <a:lnTo>
                      <a:pt x="200" y="110"/>
                    </a:lnTo>
                    <a:lnTo>
                      <a:pt x="215" y="144"/>
                    </a:lnTo>
                    <a:lnTo>
                      <a:pt x="216" y="166"/>
                    </a:lnTo>
                    <a:lnTo>
                      <a:pt x="208" y="169"/>
                    </a:lnTo>
                    <a:lnTo>
                      <a:pt x="233" y="193"/>
                    </a:lnTo>
                    <a:lnTo>
                      <a:pt x="258" y="254"/>
                    </a:lnTo>
                    <a:lnTo>
                      <a:pt x="266" y="309"/>
                    </a:lnTo>
                    <a:lnTo>
                      <a:pt x="270" y="340"/>
                    </a:lnTo>
                    <a:lnTo>
                      <a:pt x="251" y="368"/>
                    </a:lnTo>
                    <a:lnTo>
                      <a:pt x="264" y="380"/>
                    </a:lnTo>
                    <a:lnTo>
                      <a:pt x="298" y="362"/>
                    </a:lnTo>
                    <a:lnTo>
                      <a:pt x="320" y="460"/>
                    </a:lnTo>
                    <a:lnTo>
                      <a:pt x="335" y="465"/>
                    </a:lnTo>
                    <a:lnTo>
                      <a:pt x="338" y="493"/>
                    </a:lnTo>
                    <a:lnTo>
                      <a:pt x="381" y="504"/>
                    </a:lnTo>
                    <a:lnTo>
                      <a:pt x="448" y="505"/>
                    </a:lnTo>
                    <a:lnTo>
                      <a:pt x="477" y="517"/>
                    </a:lnTo>
                    <a:lnTo>
                      <a:pt x="435" y="764"/>
                    </a:lnTo>
                    <a:lnTo>
                      <a:pt x="217" y="723"/>
                    </a:lnTo>
                    <a:lnTo>
                      <a:pt x="0" y="677"/>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2" name="Freeform 141"/>
              <p:cNvSpPr>
                <a:spLocks/>
              </p:cNvSpPr>
              <p:nvPr/>
            </p:nvSpPr>
            <p:spPr bwMode="auto">
              <a:xfrm>
                <a:off x="2849657" y="1963177"/>
                <a:ext cx="1303870" cy="733272"/>
              </a:xfrm>
              <a:custGeom>
                <a:avLst/>
                <a:gdLst>
                  <a:gd name="T0" fmla="*/ 14 w 817"/>
                  <a:gd name="T1" fmla="*/ 129 h 516"/>
                  <a:gd name="T2" fmla="*/ 15 w 817"/>
                  <a:gd name="T3" fmla="*/ 152 h 516"/>
                  <a:gd name="T4" fmla="*/ 8 w 817"/>
                  <a:gd name="T5" fmla="*/ 155 h 516"/>
                  <a:gd name="T6" fmla="*/ 32 w 817"/>
                  <a:gd name="T7" fmla="*/ 179 h 516"/>
                  <a:gd name="T8" fmla="*/ 57 w 817"/>
                  <a:gd name="T9" fmla="*/ 240 h 516"/>
                  <a:gd name="T10" fmla="*/ 65 w 817"/>
                  <a:gd name="T11" fmla="*/ 295 h 516"/>
                  <a:gd name="T12" fmla="*/ 69 w 817"/>
                  <a:gd name="T13" fmla="*/ 326 h 516"/>
                  <a:gd name="T14" fmla="*/ 51 w 817"/>
                  <a:gd name="T15" fmla="*/ 354 h 516"/>
                  <a:gd name="T16" fmla="*/ 64 w 817"/>
                  <a:gd name="T17" fmla="*/ 366 h 516"/>
                  <a:gd name="T18" fmla="*/ 97 w 817"/>
                  <a:gd name="T19" fmla="*/ 348 h 516"/>
                  <a:gd name="T20" fmla="*/ 119 w 817"/>
                  <a:gd name="T21" fmla="*/ 446 h 516"/>
                  <a:gd name="T22" fmla="*/ 134 w 817"/>
                  <a:gd name="T23" fmla="*/ 451 h 516"/>
                  <a:gd name="T24" fmla="*/ 137 w 817"/>
                  <a:gd name="T25" fmla="*/ 479 h 516"/>
                  <a:gd name="T26" fmla="*/ 149 w 817"/>
                  <a:gd name="T27" fmla="*/ 492 h 516"/>
                  <a:gd name="T28" fmla="*/ 180 w 817"/>
                  <a:gd name="T29" fmla="*/ 490 h 516"/>
                  <a:gd name="T30" fmla="*/ 247 w 817"/>
                  <a:gd name="T31" fmla="*/ 491 h 516"/>
                  <a:gd name="T32" fmla="*/ 276 w 817"/>
                  <a:gd name="T33" fmla="*/ 503 h 516"/>
                  <a:gd name="T34" fmla="*/ 285 w 817"/>
                  <a:gd name="T35" fmla="*/ 453 h 516"/>
                  <a:gd name="T36" fmla="*/ 506 w 817"/>
                  <a:gd name="T37" fmla="*/ 486 h 516"/>
                  <a:gd name="T38" fmla="*/ 780 w 817"/>
                  <a:gd name="T39" fmla="*/ 515 h 516"/>
                  <a:gd name="T40" fmla="*/ 789 w 817"/>
                  <a:gd name="T41" fmla="*/ 422 h 516"/>
                  <a:gd name="T42" fmla="*/ 816 w 817"/>
                  <a:gd name="T43" fmla="*/ 120 h 516"/>
                  <a:gd name="T44" fmla="*/ 454 w 817"/>
                  <a:gd name="T45" fmla="*/ 77 h 516"/>
                  <a:gd name="T46" fmla="*/ 274 w 817"/>
                  <a:gd name="T47" fmla="*/ 48 h 516"/>
                  <a:gd name="T48" fmla="*/ 21 w 817"/>
                  <a:gd name="T49" fmla="*/ 0 h 516"/>
                  <a:gd name="T50" fmla="*/ 0 w 817"/>
                  <a:gd name="T51" fmla="*/ 96 h 516"/>
                  <a:gd name="T52" fmla="*/ 14 w 817"/>
                  <a:gd name="T53" fmla="*/ 129 h 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7"/>
                  <a:gd name="T82" fmla="*/ 0 h 516"/>
                  <a:gd name="T83" fmla="*/ 817 w 817"/>
                  <a:gd name="T84" fmla="*/ 516 h 5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7" h="516">
                    <a:moveTo>
                      <a:pt x="14" y="129"/>
                    </a:moveTo>
                    <a:lnTo>
                      <a:pt x="15" y="152"/>
                    </a:lnTo>
                    <a:lnTo>
                      <a:pt x="8" y="155"/>
                    </a:lnTo>
                    <a:lnTo>
                      <a:pt x="32" y="179"/>
                    </a:lnTo>
                    <a:lnTo>
                      <a:pt x="57" y="240"/>
                    </a:lnTo>
                    <a:lnTo>
                      <a:pt x="65" y="295"/>
                    </a:lnTo>
                    <a:lnTo>
                      <a:pt x="69" y="326"/>
                    </a:lnTo>
                    <a:lnTo>
                      <a:pt x="51" y="354"/>
                    </a:lnTo>
                    <a:lnTo>
                      <a:pt x="64" y="366"/>
                    </a:lnTo>
                    <a:lnTo>
                      <a:pt x="97" y="348"/>
                    </a:lnTo>
                    <a:lnTo>
                      <a:pt x="119" y="446"/>
                    </a:lnTo>
                    <a:lnTo>
                      <a:pt x="134" y="451"/>
                    </a:lnTo>
                    <a:lnTo>
                      <a:pt x="137" y="479"/>
                    </a:lnTo>
                    <a:lnTo>
                      <a:pt x="149" y="492"/>
                    </a:lnTo>
                    <a:lnTo>
                      <a:pt x="180" y="490"/>
                    </a:lnTo>
                    <a:lnTo>
                      <a:pt x="247" y="491"/>
                    </a:lnTo>
                    <a:lnTo>
                      <a:pt x="276" y="503"/>
                    </a:lnTo>
                    <a:lnTo>
                      <a:pt x="285" y="453"/>
                    </a:lnTo>
                    <a:lnTo>
                      <a:pt x="506" y="486"/>
                    </a:lnTo>
                    <a:lnTo>
                      <a:pt x="780" y="515"/>
                    </a:lnTo>
                    <a:lnTo>
                      <a:pt x="789" y="422"/>
                    </a:lnTo>
                    <a:lnTo>
                      <a:pt x="816" y="120"/>
                    </a:lnTo>
                    <a:lnTo>
                      <a:pt x="454" y="77"/>
                    </a:lnTo>
                    <a:lnTo>
                      <a:pt x="274" y="48"/>
                    </a:lnTo>
                    <a:lnTo>
                      <a:pt x="21" y="0"/>
                    </a:lnTo>
                    <a:lnTo>
                      <a:pt x="0" y="96"/>
                    </a:lnTo>
                    <a:lnTo>
                      <a:pt x="14" y="129"/>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3" name="Freeform 142"/>
              <p:cNvSpPr>
                <a:spLocks/>
              </p:cNvSpPr>
              <p:nvPr/>
            </p:nvSpPr>
            <p:spPr bwMode="auto">
              <a:xfrm>
                <a:off x="2477544" y="3674145"/>
                <a:ext cx="869739" cy="890402"/>
              </a:xfrm>
              <a:custGeom>
                <a:avLst/>
                <a:gdLst>
                  <a:gd name="T0" fmla="*/ 35 w 545"/>
                  <a:gd name="T1" fmla="*/ 398 h 627"/>
                  <a:gd name="T2" fmla="*/ 21 w 545"/>
                  <a:gd name="T3" fmla="*/ 374 h 627"/>
                  <a:gd name="T4" fmla="*/ 27 w 545"/>
                  <a:gd name="T5" fmla="*/ 340 h 627"/>
                  <a:gd name="T6" fmla="*/ 63 w 545"/>
                  <a:gd name="T7" fmla="*/ 281 h 627"/>
                  <a:gd name="T8" fmla="*/ 90 w 545"/>
                  <a:gd name="T9" fmla="*/ 264 h 627"/>
                  <a:gd name="T10" fmla="*/ 75 w 545"/>
                  <a:gd name="T11" fmla="*/ 244 h 627"/>
                  <a:gd name="T12" fmla="*/ 64 w 545"/>
                  <a:gd name="T13" fmla="*/ 186 h 627"/>
                  <a:gd name="T14" fmla="*/ 76 w 545"/>
                  <a:gd name="T15" fmla="*/ 81 h 627"/>
                  <a:gd name="T16" fmla="*/ 94 w 545"/>
                  <a:gd name="T17" fmla="*/ 74 h 627"/>
                  <a:gd name="T18" fmla="*/ 125 w 545"/>
                  <a:gd name="T19" fmla="*/ 92 h 627"/>
                  <a:gd name="T20" fmla="*/ 151 w 545"/>
                  <a:gd name="T21" fmla="*/ 0 h 627"/>
                  <a:gd name="T22" fmla="*/ 544 w 545"/>
                  <a:gd name="T23" fmla="*/ 67 h 627"/>
                  <a:gd name="T24" fmla="*/ 461 w 545"/>
                  <a:gd name="T25" fmla="*/ 626 h 627"/>
                  <a:gd name="T26" fmla="*/ 341 w 545"/>
                  <a:gd name="T27" fmla="*/ 608 h 627"/>
                  <a:gd name="T28" fmla="*/ 266 w 545"/>
                  <a:gd name="T29" fmla="*/ 587 h 627"/>
                  <a:gd name="T30" fmla="*/ 112 w 545"/>
                  <a:gd name="T31" fmla="*/ 524 h 627"/>
                  <a:gd name="T32" fmla="*/ 0 w 545"/>
                  <a:gd name="T33" fmla="*/ 428 h 627"/>
                  <a:gd name="T34" fmla="*/ 35 w 545"/>
                  <a:gd name="T35" fmla="*/ 398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5"/>
                  <a:gd name="T55" fmla="*/ 0 h 627"/>
                  <a:gd name="T56" fmla="*/ 545 w 545"/>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5" h="627">
                    <a:moveTo>
                      <a:pt x="35" y="398"/>
                    </a:moveTo>
                    <a:lnTo>
                      <a:pt x="21" y="374"/>
                    </a:lnTo>
                    <a:lnTo>
                      <a:pt x="27" y="340"/>
                    </a:lnTo>
                    <a:lnTo>
                      <a:pt x="63" y="281"/>
                    </a:lnTo>
                    <a:lnTo>
                      <a:pt x="90" y="264"/>
                    </a:lnTo>
                    <a:lnTo>
                      <a:pt x="75" y="244"/>
                    </a:lnTo>
                    <a:lnTo>
                      <a:pt x="64" y="186"/>
                    </a:lnTo>
                    <a:lnTo>
                      <a:pt x="76" y="81"/>
                    </a:lnTo>
                    <a:lnTo>
                      <a:pt x="94" y="74"/>
                    </a:lnTo>
                    <a:lnTo>
                      <a:pt x="125" y="92"/>
                    </a:lnTo>
                    <a:lnTo>
                      <a:pt x="151" y="0"/>
                    </a:lnTo>
                    <a:lnTo>
                      <a:pt x="544" y="67"/>
                    </a:lnTo>
                    <a:lnTo>
                      <a:pt x="461" y="626"/>
                    </a:lnTo>
                    <a:lnTo>
                      <a:pt x="341" y="608"/>
                    </a:lnTo>
                    <a:lnTo>
                      <a:pt x="266" y="587"/>
                    </a:lnTo>
                    <a:lnTo>
                      <a:pt x="112" y="524"/>
                    </a:lnTo>
                    <a:lnTo>
                      <a:pt x="0" y="428"/>
                    </a:lnTo>
                    <a:lnTo>
                      <a:pt x="35" y="398"/>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4" name="Freeform 143"/>
              <p:cNvSpPr>
                <a:spLocks/>
              </p:cNvSpPr>
              <p:nvPr/>
            </p:nvSpPr>
            <p:spPr bwMode="auto">
              <a:xfrm>
                <a:off x="3201096" y="2609155"/>
                <a:ext cx="894842" cy="654707"/>
              </a:xfrm>
              <a:custGeom>
                <a:avLst/>
                <a:gdLst>
                  <a:gd name="T0" fmla="*/ 0 w 561"/>
                  <a:gd name="T1" fmla="*/ 394 h 461"/>
                  <a:gd name="T2" fmla="*/ 66 w 561"/>
                  <a:gd name="T3" fmla="*/ 0 h 461"/>
                  <a:gd name="T4" fmla="*/ 286 w 561"/>
                  <a:gd name="T5" fmla="*/ 33 h 461"/>
                  <a:gd name="T6" fmla="*/ 560 w 561"/>
                  <a:gd name="T7" fmla="*/ 61 h 461"/>
                  <a:gd name="T8" fmla="*/ 541 w 561"/>
                  <a:gd name="T9" fmla="*/ 261 h 461"/>
                  <a:gd name="T10" fmla="*/ 522 w 561"/>
                  <a:gd name="T11" fmla="*/ 460 h 461"/>
                  <a:gd name="T12" fmla="*/ 150 w 561"/>
                  <a:gd name="T13" fmla="*/ 418 h 461"/>
                  <a:gd name="T14" fmla="*/ 0 w 561"/>
                  <a:gd name="T15" fmla="*/ 394 h 461"/>
                  <a:gd name="T16" fmla="*/ 0 60000 65536"/>
                  <a:gd name="T17" fmla="*/ 0 60000 65536"/>
                  <a:gd name="T18" fmla="*/ 0 60000 65536"/>
                  <a:gd name="T19" fmla="*/ 0 60000 65536"/>
                  <a:gd name="T20" fmla="*/ 0 60000 65536"/>
                  <a:gd name="T21" fmla="*/ 0 60000 65536"/>
                  <a:gd name="T22" fmla="*/ 0 60000 65536"/>
                  <a:gd name="T23" fmla="*/ 0 60000 65536"/>
                  <a:gd name="T24" fmla="*/ 0 w 561"/>
                  <a:gd name="T25" fmla="*/ 0 h 461"/>
                  <a:gd name="T26" fmla="*/ 561 w 561"/>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1" h="461">
                    <a:moveTo>
                      <a:pt x="0" y="394"/>
                    </a:moveTo>
                    <a:lnTo>
                      <a:pt x="66" y="0"/>
                    </a:lnTo>
                    <a:lnTo>
                      <a:pt x="286" y="33"/>
                    </a:lnTo>
                    <a:lnTo>
                      <a:pt x="560" y="61"/>
                    </a:lnTo>
                    <a:lnTo>
                      <a:pt x="541" y="261"/>
                    </a:lnTo>
                    <a:lnTo>
                      <a:pt x="522" y="460"/>
                    </a:lnTo>
                    <a:lnTo>
                      <a:pt x="150" y="418"/>
                    </a:lnTo>
                    <a:lnTo>
                      <a:pt x="0" y="394"/>
                    </a:lnTo>
                  </a:path>
                </a:pathLst>
              </a:custGeom>
              <a:noFill/>
              <a:ln w="12700" cap="rnd">
                <a:solidFill>
                  <a:schemeClr val="tx2"/>
                </a:solidFill>
                <a:round/>
                <a:headEnd/>
                <a:tailEnd/>
              </a:ln>
            </p:spPr>
            <p:txBody>
              <a:bodyPr anchor="ctr" anchorCtr="1">
                <a:noAutofit/>
              </a:bodyPr>
              <a:lstStyle/>
              <a:p>
                <a:pPr>
                  <a:spcBef>
                    <a:spcPts val="0"/>
                  </a:spcBef>
                </a:pPr>
                <a:endParaRPr lang="en-US" sz="800" dirty="0"/>
              </a:p>
            </p:txBody>
          </p:sp>
          <p:sp>
            <p:nvSpPr>
              <p:cNvPr id="145" name="Freeform 144"/>
              <p:cNvSpPr>
                <a:spLocks/>
              </p:cNvSpPr>
              <p:nvPr/>
            </p:nvSpPr>
            <p:spPr bwMode="auto">
              <a:xfrm>
                <a:off x="3345807" y="3204211"/>
                <a:ext cx="928804" cy="647433"/>
              </a:xfrm>
              <a:custGeom>
                <a:avLst/>
                <a:gdLst>
                  <a:gd name="T0" fmla="*/ 58 w 582"/>
                  <a:gd name="T1" fmla="*/ 0 h 456"/>
                  <a:gd name="T2" fmla="*/ 431 w 582"/>
                  <a:gd name="T3" fmla="*/ 41 h 456"/>
                  <a:gd name="T4" fmla="*/ 581 w 582"/>
                  <a:gd name="T5" fmla="*/ 54 h 456"/>
                  <a:gd name="T6" fmla="*/ 574 w 582"/>
                  <a:gd name="T7" fmla="*/ 153 h 456"/>
                  <a:gd name="T8" fmla="*/ 554 w 582"/>
                  <a:gd name="T9" fmla="*/ 455 h 456"/>
                  <a:gd name="T10" fmla="*/ 478 w 582"/>
                  <a:gd name="T11" fmla="*/ 450 h 456"/>
                  <a:gd name="T12" fmla="*/ 240 w 582"/>
                  <a:gd name="T13" fmla="*/ 428 h 456"/>
                  <a:gd name="T14" fmla="*/ 0 w 582"/>
                  <a:gd name="T15" fmla="*/ 397 h 456"/>
                  <a:gd name="T16" fmla="*/ 58 w 582"/>
                  <a:gd name="T17" fmla="*/ 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456"/>
                  <a:gd name="T29" fmla="*/ 582 w 582"/>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456">
                    <a:moveTo>
                      <a:pt x="58" y="0"/>
                    </a:moveTo>
                    <a:lnTo>
                      <a:pt x="431" y="41"/>
                    </a:lnTo>
                    <a:lnTo>
                      <a:pt x="581" y="54"/>
                    </a:lnTo>
                    <a:lnTo>
                      <a:pt x="574" y="153"/>
                    </a:lnTo>
                    <a:lnTo>
                      <a:pt x="554" y="455"/>
                    </a:lnTo>
                    <a:lnTo>
                      <a:pt x="478" y="450"/>
                    </a:lnTo>
                    <a:lnTo>
                      <a:pt x="240" y="428"/>
                    </a:lnTo>
                    <a:lnTo>
                      <a:pt x="0" y="397"/>
                    </a:lnTo>
                    <a:lnTo>
                      <a:pt x="58"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6" name="Freeform 145"/>
              <p:cNvSpPr>
                <a:spLocks/>
              </p:cNvSpPr>
              <p:nvPr/>
            </p:nvSpPr>
            <p:spPr bwMode="auto">
              <a:xfrm>
                <a:off x="3214386" y="3768714"/>
                <a:ext cx="897795" cy="808927"/>
              </a:xfrm>
              <a:custGeom>
                <a:avLst/>
                <a:gdLst>
                  <a:gd name="T0" fmla="*/ 71 w 562"/>
                  <a:gd name="T1" fmla="*/ 569 h 570"/>
                  <a:gd name="T2" fmla="*/ 77 w 562"/>
                  <a:gd name="T3" fmla="*/ 525 h 570"/>
                  <a:gd name="T4" fmla="*/ 218 w 562"/>
                  <a:gd name="T5" fmla="*/ 544 h 570"/>
                  <a:gd name="T6" fmla="*/ 212 w 562"/>
                  <a:gd name="T7" fmla="*/ 523 h 570"/>
                  <a:gd name="T8" fmla="*/ 514 w 562"/>
                  <a:gd name="T9" fmla="*/ 552 h 570"/>
                  <a:gd name="T10" fmla="*/ 561 w 562"/>
                  <a:gd name="T11" fmla="*/ 52 h 570"/>
                  <a:gd name="T12" fmla="*/ 322 w 562"/>
                  <a:gd name="T13" fmla="*/ 30 h 570"/>
                  <a:gd name="T14" fmla="*/ 82 w 562"/>
                  <a:gd name="T15" fmla="*/ 0 h 570"/>
                  <a:gd name="T16" fmla="*/ 0 w 562"/>
                  <a:gd name="T17" fmla="*/ 559 h 570"/>
                  <a:gd name="T18" fmla="*/ 71 w 562"/>
                  <a:gd name="T19" fmla="*/ 569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
                  <a:gd name="T31" fmla="*/ 0 h 570"/>
                  <a:gd name="T32" fmla="*/ 562 w 562"/>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 h="570">
                    <a:moveTo>
                      <a:pt x="71" y="569"/>
                    </a:moveTo>
                    <a:lnTo>
                      <a:pt x="77" y="525"/>
                    </a:lnTo>
                    <a:lnTo>
                      <a:pt x="218" y="544"/>
                    </a:lnTo>
                    <a:lnTo>
                      <a:pt x="212" y="523"/>
                    </a:lnTo>
                    <a:lnTo>
                      <a:pt x="514" y="552"/>
                    </a:lnTo>
                    <a:lnTo>
                      <a:pt x="561" y="52"/>
                    </a:lnTo>
                    <a:lnTo>
                      <a:pt x="322" y="30"/>
                    </a:lnTo>
                    <a:lnTo>
                      <a:pt x="82" y="0"/>
                    </a:lnTo>
                    <a:lnTo>
                      <a:pt x="0" y="559"/>
                    </a:lnTo>
                    <a:lnTo>
                      <a:pt x="71" y="569"/>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7" name="Freeform 146"/>
              <p:cNvSpPr>
                <a:spLocks/>
              </p:cNvSpPr>
              <p:nvPr/>
            </p:nvSpPr>
            <p:spPr bwMode="auto">
              <a:xfrm>
                <a:off x="3554012" y="3915659"/>
                <a:ext cx="1779347" cy="1524740"/>
              </a:xfrm>
              <a:custGeom>
                <a:avLst/>
                <a:gdLst>
                  <a:gd name="T0" fmla="*/ 0 w 1115"/>
                  <a:gd name="T1" fmla="*/ 419 h 1074"/>
                  <a:gd name="T2" fmla="*/ 303 w 1115"/>
                  <a:gd name="T3" fmla="*/ 448 h 1074"/>
                  <a:gd name="T4" fmla="*/ 344 w 1115"/>
                  <a:gd name="T5" fmla="*/ 0 h 1074"/>
                  <a:gd name="T6" fmla="*/ 585 w 1115"/>
                  <a:gd name="T7" fmla="*/ 14 h 1074"/>
                  <a:gd name="T8" fmla="*/ 577 w 1115"/>
                  <a:gd name="T9" fmla="*/ 207 h 1074"/>
                  <a:gd name="T10" fmla="*/ 600 w 1115"/>
                  <a:gd name="T11" fmla="*/ 226 h 1074"/>
                  <a:gd name="T12" fmla="*/ 623 w 1115"/>
                  <a:gd name="T13" fmla="*/ 227 h 1074"/>
                  <a:gd name="T14" fmla="*/ 641 w 1115"/>
                  <a:gd name="T15" fmla="*/ 245 h 1074"/>
                  <a:gd name="T16" fmla="*/ 678 w 1115"/>
                  <a:gd name="T17" fmla="*/ 255 h 1074"/>
                  <a:gd name="T18" fmla="*/ 750 w 1115"/>
                  <a:gd name="T19" fmla="*/ 286 h 1074"/>
                  <a:gd name="T20" fmla="*/ 764 w 1115"/>
                  <a:gd name="T21" fmla="*/ 273 h 1074"/>
                  <a:gd name="T22" fmla="*/ 810 w 1115"/>
                  <a:gd name="T23" fmla="*/ 300 h 1074"/>
                  <a:gd name="T24" fmla="*/ 872 w 1115"/>
                  <a:gd name="T25" fmla="*/ 299 h 1074"/>
                  <a:gd name="T26" fmla="*/ 916 w 1115"/>
                  <a:gd name="T27" fmla="*/ 286 h 1074"/>
                  <a:gd name="T28" fmla="*/ 974 w 1115"/>
                  <a:gd name="T29" fmla="*/ 275 h 1074"/>
                  <a:gd name="T30" fmla="*/ 1029 w 1115"/>
                  <a:gd name="T31" fmla="*/ 305 h 1074"/>
                  <a:gd name="T32" fmla="*/ 1038 w 1115"/>
                  <a:gd name="T33" fmla="*/ 315 h 1074"/>
                  <a:gd name="T34" fmla="*/ 1067 w 1115"/>
                  <a:gd name="T35" fmla="*/ 315 h 1074"/>
                  <a:gd name="T36" fmla="*/ 1073 w 1115"/>
                  <a:gd name="T37" fmla="*/ 474 h 1074"/>
                  <a:gd name="T38" fmla="*/ 1114 w 1115"/>
                  <a:gd name="T39" fmla="*/ 550 h 1074"/>
                  <a:gd name="T40" fmla="*/ 1099 w 1115"/>
                  <a:gd name="T41" fmla="*/ 612 h 1074"/>
                  <a:gd name="T42" fmla="*/ 1101 w 1115"/>
                  <a:gd name="T43" fmla="*/ 664 h 1074"/>
                  <a:gd name="T44" fmla="*/ 1083 w 1115"/>
                  <a:gd name="T45" fmla="*/ 688 h 1074"/>
                  <a:gd name="T46" fmla="*/ 1091 w 1115"/>
                  <a:gd name="T47" fmla="*/ 697 h 1074"/>
                  <a:gd name="T48" fmla="*/ 1045 w 1115"/>
                  <a:gd name="T49" fmla="*/ 712 h 1074"/>
                  <a:gd name="T50" fmla="*/ 1008 w 1115"/>
                  <a:gd name="T51" fmla="*/ 716 h 1074"/>
                  <a:gd name="T52" fmla="*/ 1015 w 1115"/>
                  <a:gd name="T53" fmla="*/ 688 h 1074"/>
                  <a:gd name="T54" fmla="*/ 995 w 1115"/>
                  <a:gd name="T55" fmla="*/ 703 h 1074"/>
                  <a:gd name="T56" fmla="*/ 997 w 1115"/>
                  <a:gd name="T57" fmla="*/ 736 h 1074"/>
                  <a:gd name="T58" fmla="*/ 973 w 1115"/>
                  <a:gd name="T59" fmla="*/ 767 h 1074"/>
                  <a:gd name="T60" fmla="*/ 841 w 1115"/>
                  <a:gd name="T61" fmla="*/ 837 h 1074"/>
                  <a:gd name="T62" fmla="*/ 798 w 1115"/>
                  <a:gd name="T63" fmla="*/ 880 h 1074"/>
                  <a:gd name="T64" fmla="*/ 760 w 1115"/>
                  <a:gd name="T65" fmla="*/ 974 h 1074"/>
                  <a:gd name="T66" fmla="*/ 793 w 1115"/>
                  <a:gd name="T67" fmla="*/ 1072 h 1074"/>
                  <a:gd name="T68" fmla="*/ 761 w 1115"/>
                  <a:gd name="T69" fmla="*/ 1073 h 1074"/>
                  <a:gd name="T70" fmla="*/ 619 w 1115"/>
                  <a:gd name="T71" fmla="*/ 1022 h 1074"/>
                  <a:gd name="T72" fmla="*/ 604 w 1115"/>
                  <a:gd name="T73" fmla="*/ 978 h 1074"/>
                  <a:gd name="T74" fmla="*/ 589 w 1115"/>
                  <a:gd name="T75" fmla="*/ 960 h 1074"/>
                  <a:gd name="T76" fmla="*/ 583 w 1115"/>
                  <a:gd name="T77" fmla="*/ 904 h 1074"/>
                  <a:gd name="T78" fmla="*/ 556 w 1115"/>
                  <a:gd name="T79" fmla="*/ 883 h 1074"/>
                  <a:gd name="T80" fmla="*/ 479 w 1115"/>
                  <a:gd name="T81" fmla="*/ 734 h 1074"/>
                  <a:gd name="T82" fmla="*/ 443 w 1115"/>
                  <a:gd name="T83" fmla="*/ 706 h 1074"/>
                  <a:gd name="T84" fmla="*/ 431 w 1115"/>
                  <a:gd name="T85" fmla="*/ 682 h 1074"/>
                  <a:gd name="T86" fmla="*/ 320 w 1115"/>
                  <a:gd name="T87" fmla="*/ 675 h 1074"/>
                  <a:gd name="T88" fmla="*/ 259 w 1115"/>
                  <a:gd name="T89" fmla="*/ 746 h 1074"/>
                  <a:gd name="T90" fmla="*/ 157 w 1115"/>
                  <a:gd name="T91" fmla="*/ 673 h 1074"/>
                  <a:gd name="T92" fmla="*/ 128 w 1115"/>
                  <a:gd name="T93" fmla="*/ 571 h 1074"/>
                  <a:gd name="T94" fmla="*/ 30 w 1115"/>
                  <a:gd name="T95" fmla="*/ 476 h 1074"/>
                  <a:gd name="T96" fmla="*/ 19 w 1115"/>
                  <a:gd name="T97" fmla="*/ 446 h 1074"/>
                  <a:gd name="T98" fmla="*/ 6 w 1115"/>
                  <a:gd name="T99" fmla="*/ 441 h 1074"/>
                  <a:gd name="T100" fmla="*/ 0 w 1115"/>
                  <a:gd name="T101" fmla="*/ 419 h 10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074"/>
                  <a:gd name="T155" fmla="*/ 1115 w 1115"/>
                  <a:gd name="T156" fmla="*/ 1074 h 10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074">
                    <a:moveTo>
                      <a:pt x="0" y="419"/>
                    </a:moveTo>
                    <a:lnTo>
                      <a:pt x="303" y="448"/>
                    </a:lnTo>
                    <a:lnTo>
                      <a:pt x="344" y="0"/>
                    </a:lnTo>
                    <a:lnTo>
                      <a:pt x="585" y="14"/>
                    </a:lnTo>
                    <a:lnTo>
                      <a:pt x="577" y="207"/>
                    </a:lnTo>
                    <a:lnTo>
                      <a:pt x="600" y="226"/>
                    </a:lnTo>
                    <a:lnTo>
                      <a:pt x="623" y="227"/>
                    </a:lnTo>
                    <a:lnTo>
                      <a:pt x="641" y="245"/>
                    </a:lnTo>
                    <a:lnTo>
                      <a:pt x="678" y="255"/>
                    </a:lnTo>
                    <a:lnTo>
                      <a:pt x="750" y="286"/>
                    </a:lnTo>
                    <a:lnTo>
                      <a:pt x="764" y="273"/>
                    </a:lnTo>
                    <a:lnTo>
                      <a:pt x="810" y="300"/>
                    </a:lnTo>
                    <a:lnTo>
                      <a:pt x="872" y="299"/>
                    </a:lnTo>
                    <a:lnTo>
                      <a:pt x="916" y="286"/>
                    </a:lnTo>
                    <a:lnTo>
                      <a:pt x="974" y="275"/>
                    </a:lnTo>
                    <a:lnTo>
                      <a:pt x="1029" y="305"/>
                    </a:lnTo>
                    <a:lnTo>
                      <a:pt x="1038" y="315"/>
                    </a:lnTo>
                    <a:lnTo>
                      <a:pt x="1067" y="315"/>
                    </a:lnTo>
                    <a:lnTo>
                      <a:pt x="1073" y="474"/>
                    </a:lnTo>
                    <a:lnTo>
                      <a:pt x="1114" y="550"/>
                    </a:lnTo>
                    <a:lnTo>
                      <a:pt x="1099" y="612"/>
                    </a:lnTo>
                    <a:lnTo>
                      <a:pt x="1101" y="664"/>
                    </a:lnTo>
                    <a:lnTo>
                      <a:pt x="1083" y="688"/>
                    </a:lnTo>
                    <a:lnTo>
                      <a:pt x="1091" y="697"/>
                    </a:lnTo>
                    <a:lnTo>
                      <a:pt x="1045" y="712"/>
                    </a:lnTo>
                    <a:lnTo>
                      <a:pt x="1008" y="716"/>
                    </a:lnTo>
                    <a:lnTo>
                      <a:pt x="1015" y="688"/>
                    </a:lnTo>
                    <a:lnTo>
                      <a:pt x="995" y="703"/>
                    </a:lnTo>
                    <a:lnTo>
                      <a:pt x="997" y="736"/>
                    </a:lnTo>
                    <a:lnTo>
                      <a:pt x="973" y="767"/>
                    </a:lnTo>
                    <a:lnTo>
                      <a:pt x="841" y="837"/>
                    </a:lnTo>
                    <a:lnTo>
                      <a:pt x="798" y="880"/>
                    </a:lnTo>
                    <a:lnTo>
                      <a:pt x="760" y="974"/>
                    </a:lnTo>
                    <a:lnTo>
                      <a:pt x="793" y="1072"/>
                    </a:lnTo>
                    <a:lnTo>
                      <a:pt x="761" y="1073"/>
                    </a:lnTo>
                    <a:lnTo>
                      <a:pt x="619" y="1022"/>
                    </a:lnTo>
                    <a:lnTo>
                      <a:pt x="604" y="978"/>
                    </a:lnTo>
                    <a:lnTo>
                      <a:pt x="589" y="960"/>
                    </a:lnTo>
                    <a:lnTo>
                      <a:pt x="583" y="904"/>
                    </a:lnTo>
                    <a:lnTo>
                      <a:pt x="556" y="883"/>
                    </a:lnTo>
                    <a:lnTo>
                      <a:pt x="479" y="734"/>
                    </a:lnTo>
                    <a:lnTo>
                      <a:pt x="443" y="706"/>
                    </a:lnTo>
                    <a:lnTo>
                      <a:pt x="431" y="682"/>
                    </a:lnTo>
                    <a:lnTo>
                      <a:pt x="320" y="675"/>
                    </a:lnTo>
                    <a:lnTo>
                      <a:pt x="259" y="746"/>
                    </a:lnTo>
                    <a:lnTo>
                      <a:pt x="157" y="673"/>
                    </a:lnTo>
                    <a:lnTo>
                      <a:pt x="128" y="571"/>
                    </a:lnTo>
                    <a:lnTo>
                      <a:pt x="30" y="476"/>
                    </a:lnTo>
                    <a:lnTo>
                      <a:pt x="19" y="446"/>
                    </a:lnTo>
                    <a:lnTo>
                      <a:pt x="6" y="441"/>
                    </a:lnTo>
                    <a:lnTo>
                      <a:pt x="0" y="419"/>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8" name="Freeform 147"/>
              <p:cNvSpPr>
                <a:spLocks/>
              </p:cNvSpPr>
              <p:nvPr/>
            </p:nvSpPr>
            <p:spPr bwMode="auto">
              <a:xfrm>
                <a:off x="4107751" y="2136311"/>
                <a:ext cx="837253" cy="467024"/>
              </a:xfrm>
              <a:custGeom>
                <a:avLst/>
                <a:gdLst>
                  <a:gd name="T0" fmla="*/ 26 w 525"/>
                  <a:gd name="T1" fmla="*/ 0 h 329"/>
                  <a:gd name="T2" fmla="*/ 483 w 525"/>
                  <a:gd name="T3" fmla="*/ 24 h 329"/>
                  <a:gd name="T4" fmla="*/ 486 w 525"/>
                  <a:gd name="T5" fmla="*/ 106 h 329"/>
                  <a:gd name="T6" fmla="*/ 506 w 525"/>
                  <a:gd name="T7" fmla="*/ 173 h 329"/>
                  <a:gd name="T8" fmla="*/ 510 w 525"/>
                  <a:gd name="T9" fmla="*/ 259 h 329"/>
                  <a:gd name="T10" fmla="*/ 524 w 525"/>
                  <a:gd name="T11" fmla="*/ 328 h 329"/>
                  <a:gd name="T12" fmla="*/ 247 w 525"/>
                  <a:gd name="T13" fmla="*/ 319 h 329"/>
                  <a:gd name="T14" fmla="*/ 0 w 525"/>
                  <a:gd name="T15" fmla="*/ 301 h 329"/>
                  <a:gd name="T16" fmla="*/ 26 w 525"/>
                  <a:gd name="T17" fmla="*/ 0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329"/>
                  <a:gd name="T29" fmla="*/ 525 w 525"/>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329">
                    <a:moveTo>
                      <a:pt x="26" y="0"/>
                    </a:moveTo>
                    <a:lnTo>
                      <a:pt x="483" y="24"/>
                    </a:lnTo>
                    <a:lnTo>
                      <a:pt x="486" y="106"/>
                    </a:lnTo>
                    <a:lnTo>
                      <a:pt x="506" y="173"/>
                    </a:lnTo>
                    <a:lnTo>
                      <a:pt x="510" y="259"/>
                    </a:lnTo>
                    <a:lnTo>
                      <a:pt x="524" y="328"/>
                    </a:lnTo>
                    <a:lnTo>
                      <a:pt x="247" y="319"/>
                    </a:lnTo>
                    <a:lnTo>
                      <a:pt x="0" y="301"/>
                    </a:lnTo>
                    <a:lnTo>
                      <a:pt x="26"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9" name="Freeform 148"/>
              <p:cNvSpPr>
                <a:spLocks/>
              </p:cNvSpPr>
              <p:nvPr/>
            </p:nvSpPr>
            <p:spPr bwMode="auto">
              <a:xfrm>
                <a:off x="4063452" y="2562598"/>
                <a:ext cx="896318" cy="532495"/>
              </a:xfrm>
              <a:custGeom>
                <a:avLst/>
                <a:gdLst>
                  <a:gd name="T0" fmla="*/ 27 w 561"/>
                  <a:gd name="T1" fmla="*/ 0 h 375"/>
                  <a:gd name="T2" fmla="*/ 275 w 561"/>
                  <a:gd name="T3" fmla="*/ 18 h 375"/>
                  <a:gd name="T4" fmla="*/ 551 w 561"/>
                  <a:gd name="T5" fmla="*/ 26 h 375"/>
                  <a:gd name="T6" fmla="*/ 533 w 561"/>
                  <a:gd name="T7" fmla="*/ 62 h 375"/>
                  <a:gd name="T8" fmla="*/ 560 w 561"/>
                  <a:gd name="T9" fmla="*/ 87 h 375"/>
                  <a:gd name="T10" fmla="*/ 558 w 561"/>
                  <a:gd name="T11" fmla="*/ 272 h 375"/>
                  <a:gd name="T12" fmla="*/ 547 w 561"/>
                  <a:gd name="T13" fmla="*/ 271 h 375"/>
                  <a:gd name="T14" fmla="*/ 548 w 561"/>
                  <a:gd name="T15" fmla="*/ 294 h 375"/>
                  <a:gd name="T16" fmla="*/ 557 w 561"/>
                  <a:gd name="T17" fmla="*/ 312 h 375"/>
                  <a:gd name="T18" fmla="*/ 551 w 561"/>
                  <a:gd name="T19" fmla="*/ 330 h 375"/>
                  <a:gd name="T20" fmla="*/ 557 w 561"/>
                  <a:gd name="T21" fmla="*/ 374 h 375"/>
                  <a:gd name="T22" fmla="*/ 544 w 561"/>
                  <a:gd name="T23" fmla="*/ 369 h 375"/>
                  <a:gd name="T24" fmla="*/ 530 w 561"/>
                  <a:gd name="T25" fmla="*/ 352 h 375"/>
                  <a:gd name="T26" fmla="*/ 481 w 561"/>
                  <a:gd name="T27" fmla="*/ 336 h 375"/>
                  <a:gd name="T28" fmla="*/ 432 w 561"/>
                  <a:gd name="T29" fmla="*/ 338 h 375"/>
                  <a:gd name="T30" fmla="*/ 405 w 561"/>
                  <a:gd name="T31" fmla="*/ 317 h 375"/>
                  <a:gd name="T32" fmla="*/ 0 w 561"/>
                  <a:gd name="T33" fmla="*/ 293 h 375"/>
                  <a:gd name="T34" fmla="*/ 27 w 561"/>
                  <a:gd name="T35" fmla="*/ 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1"/>
                  <a:gd name="T55" fmla="*/ 0 h 375"/>
                  <a:gd name="T56" fmla="*/ 561 w 561"/>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1" h="375">
                    <a:moveTo>
                      <a:pt x="27" y="0"/>
                    </a:moveTo>
                    <a:lnTo>
                      <a:pt x="275" y="18"/>
                    </a:lnTo>
                    <a:lnTo>
                      <a:pt x="551" y="26"/>
                    </a:lnTo>
                    <a:lnTo>
                      <a:pt x="533" y="62"/>
                    </a:lnTo>
                    <a:lnTo>
                      <a:pt x="560" y="87"/>
                    </a:lnTo>
                    <a:lnTo>
                      <a:pt x="558" y="272"/>
                    </a:lnTo>
                    <a:lnTo>
                      <a:pt x="547" y="271"/>
                    </a:lnTo>
                    <a:lnTo>
                      <a:pt x="548" y="294"/>
                    </a:lnTo>
                    <a:lnTo>
                      <a:pt x="557" y="312"/>
                    </a:lnTo>
                    <a:lnTo>
                      <a:pt x="551" y="330"/>
                    </a:lnTo>
                    <a:lnTo>
                      <a:pt x="557" y="374"/>
                    </a:lnTo>
                    <a:lnTo>
                      <a:pt x="544" y="369"/>
                    </a:lnTo>
                    <a:lnTo>
                      <a:pt x="530" y="352"/>
                    </a:lnTo>
                    <a:lnTo>
                      <a:pt x="481" y="336"/>
                    </a:lnTo>
                    <a:lnTo>
                      <a:pt x="432" y="338"/>
                    </a:lnTo>
                    <a:lnTo>
                      <a:pt x="405" y="317"/>
                    </a:lnTo>
                    <a:lnTo>
                      <a:pt x="0" y="293"/>
                    </a:lnTo>
                    <a:lnTo>
                      <a:pt x="27" y="0"/>
                    </a:lnTo>
                  </a:path>
                </a:pathLst>
              </a:custGeom>
              <a:noFill/>
              <a:ln w="12700" cap="rnd">
                <a:solidFill>
                  <a:schemeClr val="tx2"/>
                </a:solidFill>
                <a:round/>
                <a:headEnd/>
                <a:tailEnd/>
              </a:ln>
            </p:spPr>
            <p:txBody>
              <a:bodyPr anchor="ctr" anchorCtr="1">
                <a:noAutofit/>
              </a:bodyPr>
              <a:lstStyle/>
              <a:p>
                <a:pPr>
                  <a:spcBef>
                    <a:spcPts val="0"/>
                  </a:spcBef>
                </a:pPr>
                <a:endParaRPr lang="en-US" sz="800" dirty="0"/>
              </a:p>
            </p:txBody>
          </p:sp>
          <p:sp>
            <p:nvSpPr>
              <p:cNvPr id="150" name="Freeform 149"/>
              <p:cNvSpPr>
                <a:spLocks/>
              </p:cNvSpPr>
              <p:nvPr/>
            </p:nvSpPr>
            <p:spPr bwMode="auto">
              <a:xfrm>
                <a:off x="4033919" y="2980155"/>
                <a:ext cx="1049889" cy="465569"/>
              </a:xfrm>
              <a:custGeom>
                <a:avLst/>
                <a:gdLst>
                  <a:gd name="T0" fmla="*/ 18 w 658"/>
                  <a:gd name="T1" fmla="*/ 0 h 328"/>
                  <a:gd name="T2" fmla="*/ 423 w 658"/>
                  <a:gd name="T3" fmla="*/ 23 h 328"/>
                  <a:gd name="T4" fmla="*/ 451 w 658"/>
                  <a:gd name="T5" fmla="*/ 44 h 328"/>
                  <a:gd name="T6" fmla="*/ 499 w 658"/>
                  <a:gd name="T7" fmla="*/ 42 h 328"/>
                  <a:gd name="T8" fmla="*/ 548 w 658"/>
                  <a:gd name="T9" fmla="*/ 58 h 328"/>
                  <a:gd name="T10" fmla="*/ 563 w 658"/>
                  <a:gd name="T11" fmla="*/ 75 h 328"/>
                  <a:gd name="T12" fmla="*/ 575 w 658"/>
                  <a:gd name="T13" fmla="*/ 80 h 328"/>
                  <a:gd name="T14" fmla="*/ 597 w 658"/>
                  <a:gd name="T15" fmla="*/ 142 h 328"/>
                  <a:gd name="T16" fmla="*/ 598 w 658"/>
                  <a:gd name="T17" fmla="*/ 161 h 328"/>
                  <a:gd name="T18" fmla="*/ 613 w 658"/>
                  <a:gd name="T19" fmla="*/ 189 h 328"/>
                  <a:gd name="T20" fmla="*/ 620 w 658"/>
                  <a:gd name="T21" fmla="*/ 236 h 328"/>
                  <a:gd name="T22" fmla="*/ 616 w 658"/>
                  <a:gd name="T23" fmla="*/ 251 h 328"/>
                  <a:gd name="T24" fmla="*/ 625 w 658"/>
                  <a:gd name="T25" fmla="*/ 267 h 328"/>
                  <a:gd name="T26" fmla="*/ 657 w 658"/>
                  <a:gd name="T27" fmla="*/ 327 h 328"/>
                  <a:gd name="T28" fmla="*/ 364 w 658"/>
                  <a:gd name="T29" fmla="*/ 322 h 328"/>
                  <a:gd name="T30" fmla="*/ 143 w 658"/>
                  <a:gd name="T31" fmla="*/ 310 h 328"/>
                  <a:gd name="T32" fmla="*/ 149 w 658"/>
                  <a:gd name="T33" fmla="*/ 211 h 328"/>
                  <a:gd name="T34" fmla="*/ 0 w 658"/>
                  <a:gd name="T35" fmla="*/ 198 h 328"/>
                  <a:gd name="T36" fmla="*/ 18 w 658"/>
                  <a:gd name="T37" fmla="*/ 0 h 3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328"/>
                  <a:gd name="T59" fmla="*/ 658 w 658"/>
                  <a:gd name="T60" fmla="*/ 328 h 3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328">
                    <a:moveTo>
                      <a:pt x="18" y="0"/>
                    </a:moveTo>
                    <a:lnTo>
                      <a:pt x="423" y="23"/>
                    </a:lnTo>
                    <a:lnTo>
                      <a:pt x="451" y="44"/>
                    </a:lnTo>
                    <a:lnTo>
                      <a:pt x="499" y="42"/>
                    </a:lnTo>
                    <a:lnTo>
                      <a:pt x="548" y="58"/>
                    </a:lnTo>
                    <a:lnTo>
                      <a:pt x="563" y="75"/>
                    </a:lnTo>
                    <a:lnTo>
                      <a:pt x="575" y="80"/>
                    </a:lnTo>
                    <a:lnTo>
                      <a:pt x="597" y="142"/>
                    </a:lnTo>
                    <a:lnTo>
                      <a:pt x="598" y="161"/>
                    </a:lnTo>
                    <a:lnTo>
                      <a:pt x="613" y="189"/>
                    </a:lnTo>
                    <a:lnTo>
                      <a:pt x="620" y="236"/>
                    </a:lnTo>
                    <a:lnTo>
                      <a:pt x="616" y="251"/>
                    </a:lnTo>
                    <a:lnTo>
                      <a:pt x="625" y="267"/>
                    </a:lnTo>
                    <a:lnTo>
                      <a:pt x="657" y="327"/>
                    </a:lnTo>
                    <a:lnTo>
                      <a:pt x="364" y="322"/>
                    </a:lnTo>
                    <a:lnTo>
                      <a:pt x="143" y="310"/>
                    </a:lnTo>
                    <a:lnTo>
                      <a:pt x="149" y="211"/>
                    </a:lnTo>
                    <a:lnTo>
                      <a:pt x="0" y="198"/>
                    </a:lnTo>
                    <a:lnTo>
                      <a:pt x="18" y="0"/>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1" name="Freeform 150"/>
              <p:cNvSpPr>
                <a:spLocks/>
              </p:cNvSpPr>
              <p:nvPr/>
            </p:nvSpPr>
            <p:spPr bwMode="auto">
              <a:xfrm>
                <a:off x="4230312" y="3422446"/>
                <a:ext cx="948001" cy="451020"/>
              </a:xfrm>
              <a:custGeom>
                <a:avLst/>
                <a:gdLst>
                  <a:gd name="T0" fmla="*/ 20 w 594"/>
                  <a:gd name="T1" fmla="*/ 0 h 318"/>
                  <a:gd name="T2" fmla="*/ 241 w 594"/>
                  <a:gd name="T3" fmla="*/ 12 h 318"/>
                  <a:gd name="T4" fmla="*/ 533 w 594"/>
                  <a:gd name="T5" fmla="*/ 16 h 318"/>
                  <a:gd name="T6" fmla="*/ 550 w 594"/>
                  <a:gd name="T7" fmla="*/ 29 h 318"/>
                  <a:gd name="T8" fmla="*/ 559 w 594"/>
                  <a:gd name="T9" fmla="*/ 26 h 318"/>
                  <a:gd name="T10" fmla="*/ 570 w 594"/>
                  <a:gd name="T11" fmla="*/ 42 h 318"/>
                  <a:gd name="T12" fmla="*/ 561 w 594"/>
                  <a:gd name="T13" fmla="*/ 42 h 318"/>
                  <a:gd name="T14" fmla="*/ 551 w 594"/>
                  <a:gd name="T15" fmla="*/ 62 h 318"/>
                  <a:gd name="T16" fmla="*/ 575 w 594"/>
                  <a:gd name="T17" fmla="*/ 96 h 318"/>
                  <a:gd name="T18" fmla="*/ 593 w 594"/>
                  <a:gd name="T19" fmla="*/ 102 h 318"/>
                  <a:gd name="T20" fmla="*/ 590 w 594"/>
                  <a:gd name="T21" fmla="*/ 316 h 318"/>
                  <a:gd name="T22" fmla="*/ 338 w 594"/>
                  <a:gd name="T23" fmla="*/ 317 h 318"/>
                  <a:gd name="T24" fmla="*/ 0 w 594"/>
                  <a:gd name="T25" fmla="*/ 301 h 318"/>
                  <a:gd name="T26" fmla="*/ 20 w 594"/>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18"/>
                  <a:gd name="T44" fmla="*/ 594 w 594"/>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18">
                    <a:moveTo>
                      <a:pt x="20" y="0"/>
                    </a:moveTo>
                    <a:lnTo>
                      <a:pt x="241" y="12"/>
                    </a:lnTo>
                    <a:lnTo>
                      <a:pt x="533" y="16"/>
                    </a:lnTo>
                    <a:lnTo>
                      <a:pt x="550" y="29"/>
                    </a:lnTo>
                    <a:lnTo>
                      <a:pt x="559" y="26"/>
                    </a:lnTo>
                    <a:lnTo>
                      <a:pt x="570" y="42"/>
                    </a:lnTo>
                    <a:lnTo>
                      <a:pt x="561" y="42"/>
                    </a:lnTo>
                    <a:lnTo>
                      <a:pt x="551" y="62"/>
                    </a:lnTo>
                    <a:lnTo>
                      <a:pt x="575" y="96"/>
                    </a:lnTo>
                    <a:lnTo>
                      <a:pt x="593" y="102"/>
                    </a:lnTo>
                    <a:lnTo>
                      <a:pt x="590" y="316"/>
                    </a:lnTo>
                    <a:lnTo>
                      <a:pt x="338" y="317"/>
                    </a:lnTo>
                    <a:lnTo>
                      <a:pt x="0" y="301"/>
                    </a:lnTo>
                    <a:lnTo>
                      <a:pt x="20"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2" name="Freeform 151"/>
              <p:cNvSpPr>
                <a:spLocks/>
              </p:cNvSpPr>
              <p:nvPr/>
            </p:nvSpPr>
            <p:spPr bwMode="auto">
              <a:xfrm>
                <a:off x="4101844" y="3842914"/>
                <a:ext cx="1101571" cy="507762"/>
              </a:xfrm>
              <a:custGeom>
                <a:avLst/>
                <a:gdLst>
                  <a:gd name="T0" fmla="*/ 4 w 690"/>
                  <a:gd name="T1" fmla="*/ 0 h 358"/>
                  <a:gd name="T2" fmla="*/ 80 w 690"/>
                  <a:gd name="T3" fmla="*/ 4 h 358"/>
                  <a:gd name="T4" fmla="*/ 419 w 690"/>
                  <a:gd name="T5" fmla="*/ 20 h 358"/>
                  <a:gd name="T6" fmla="*/ 671 w 690"/>
                  <a:gd name="T7" fmla="*/ 19 h 358"/>
                  <a:gd name="T8" fmla="*/ 672 w 690"/>
                  <a:gd name="T9" fmla="*/ 72 h 358"/>
                  <a:gd name="T10" fmla="*/ 689 w 690"/>
                  <a:gd name="T11" fmla="*/ 183 h 358"/>
                  <a:gd name="T12" fmla="*/ 685 w 690"/>
                  <a:gd name="T13" fmla="*/ 357 h 358"/>
                  <a:gd name="T14" fmla="*/ 630 w 690"/>
                  <a:gd name="T15" fmla="*/ 327 h 358"/>
                  <a:gd name="T16" fmla="*/ 572 w 690"/>
                  <a:gd name="T17" fmla="*/ 337 h 358"/>
                  <a:gd name="T18" fmla="*/ 528 w 690"/>
                  <a:gd name="T19" fmla="*/ 351 h 358"/>
                  <a:gd name="T20" fmla="*/ 466 w 690"/>
                  <a:gd name="T21" fmla="*/ 352 h 358"/>
                  <a:gd name="T22" fmla="*/ 419 w 690"/>
                  <a:gd name="T23" fmla="*/ 324 h 358"/>
                  <a:gd name="T24" fmla="*/ 406 w 690"/>
                  <a:gd name="T25" fmla="*/ 337 h 358"/>
                  <a:gd name="T26" fmla="*/ 333 w 690"/>
                  <a:gd name="T27" fmla="*/ 306 h 358"/>
                  <a:gd name="T28" fmla="*/ 297 w 690"/>
                  <a:gd name="T29" fmla="*/ 296 h 358"/>
                  <a:gd name="T30" fmla="*/ 279 w 690"/>
                  <a:gd name="T31" fmla="*/ 279 h 358"/>
                  <a:gd name="T32" fmla="*/ 256 w 690"/>
                  <a:gd name="T33" fmla="*/ 278 h 358"/>
                  <a:gd name="T34" fmla="*/ 233 w 690"/>
                  <a:gd name="T35" fmla="*/ 259 h 358"/>
                  <a:gd name="T36" fmla="*/ 241 w 690"/>
                  <a:gd name="T37" fmla="*/ 66 h 358"/>
                  <a:gd name="T38" fmla="*/ 0 w 690"/>
                  <a:gd name="T39" fmla="*/ 51 h 358"/>
                  <a:gd name="T40" fmla="*/ 4 w 690"/>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358"/>
                  <a:gd name="T65" fmla="*/ 690 w 690"/>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358">
                    <a:moveTo>
                      <a:pt x="4" y="0"/>
                    </a:moveTo>
                    <a:lnTo>
                      <a:pt x="80" y="4"/>
                    </a:lnTo>
                    <a:lnTo>
                      <a:pt x="419" y="20"/>
                    </a:lnTo>
                    <a:lnTo>
                      <a:pt x="671" y="19"/>
                    </a:lnTo>
                    <a:lnTo>
                      <a:pt x="672" y="72"/>
                    </a:lnTo>
                    <a:lnTo>
                      <a:pt x="689" y="183"/>
                    </a:lnTo>
                    <a:lnTo>
                      <a:pt x="685" y="357"/>
                    </a:lnTo>
                    <a:lnTo>
                      <a:pt x="630" y="327"/>
                    </a:lnTo>
                    <a:lnTo>
                      <a:pt x="572" y="337"/>
                    </a:lnTo>
                    <a:lnTo>
                      <a:pt x="528" y="351"/>
                    </a:lnTo>
                    <a:lnTo>
                      <a:pt x="466" y="352"/>
                    </a:lnTo>
                    <a:lnTo>
                      <a:pt x="419" y="324"/>
                    </a:lnTo>
                    <a:lnTo>
                      <a:pt x="406" y="337"/>
                    </a:lnTo>
                    <a:lnTo>
                      <a:pt x="333" y="306"/>
                    </a:lnTo>
                    <a:lnTo>
                      <a:pt x="297" y="296"/>
                    </a:lnTo>
                    <a:lnTo>
                      <a:pt x="279" y="279"/>
                    </a:lnTo>
                    <a:lnTo>
                      <a:pt x="256" y="278"/>
                    </a:lnTo>
                    <a:lnTo>
                      <a:pt x="233" y="259"/>
                    </a:lnTo>
                    <a:lnTo>
                      <a:pt x="241" y="66"/>
                    </a:lnTo>
                    <a:lnTo>
                      <a:pt x="0" y="51"/>
                    </a:lnTo>
                    <a:lnTo>
                      <a:pt x="4"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3" name="Freeform 152"/>
              <p:cNvSpPr>
                <a:spLocks/>
              </p:cNvSpPr>
              <p:nvPr/>
            </p:nvSpPr>
            <p:spPr bwMode="auto">
              <a:xfrm>
                <a:off x="4881508" y="2133401"/>
                <a:ext cx="828393" cy="817656"/>
              </a:xfrm>
              <a:custGeom>
                <a:avLst/>
                <a:gdLst>
                  <a:gd name="T0" fmla="*/ 3 w 519"/>
                  <a:gd name="T1" fmla="*/ 109 h 576"/>
                  <a:gd name="T2" fmla="*/ 23 w 519"/>
                  <a:gd name="T3" fmla="*/ 175 h 576"/>
                  <a:gd name="T4" fmla="*/ 26 w 519"/>
                  <a:gd name="T5" fmla="*/ 261 h 576"/>
                  <a:gd name="T6" fmla="*/ 40 w 519"/>
                  <a:gd name="T7" fmla="*/ 330 h 576"/>
                  <a:gd name="T8" fmla="*/ 21 w 519"/>
                  <a:gd name="T9" fmla="*/ 365 h 576"/>
                  <a:gd name="T10" fmla="*/ 48 w 519"/>
                  <a:gd name="T11" fmla="*/ 391 h 576"/>
                  <a:gd name="T12" fmla="*/ 46 w 519"/>
                  <a:gd name="T13" fmla="*/ 575 h 576"/>
                  <a:gd name="T14" fmla="*/ 424 w 519"/>
                  <a:gd name="T15" fmla="*/ 567 h 576"/>
                  <a:gd name="T16" fmla="*/ 418 w 519"/>
                  <a:gd name="T17" fmla="*/ 531 h 576"/>
                  <a:gd name="T18" fmla="*/ 377 w 519"/>
                  <a:gd name="T19" fmla="*/ 499 h 576"/>
                  <a:gd name="T20" fmla="*/ 357 w 519"/>
                  <a:gd name="T21" fmla="*/ 477 h 576"/>
                  <a:gd name="T22" fmla="*/ 305 w 519"/>
                  <a:gd name="T23" fmla="*/ 445 h 576"/>
                  <a:gd name="T24" fmla="*/ 308 w 519"/>
                  <a:gd name="T25" fmla="*/ 392 h 576"/>
                  <a:gd name="T26" fmla="*/ 296 w 519"/>
                  <a:gd name="T27" fmla="*/ 357 h 576"/>
                  <a:gd name="T28" fmla="*/ 339 w 519"/>
                  <a:gd name="T29" fmla="*/ 306 h 576"/>
                  <a:gd name="T30" fmla="*/ 336 w 519"/>
                  <a:gd name="T31" fmla="*/ 255 h 576"/>
                  <a:gd name="T32" fmla="*/ 406 w 519"/>
                  <a:gd name="T33" fmla="*/ 203 h 576"/>
                  <a:gd name="T34" fmla="*/ 422 w 519"/>
                  <a:gd name="T35" fmla="*/ 173 h 576"/>
                  <a:gd name="T36" fmla="*/ 518 w 519"/>
                  <a:gd name="T37" fmla="*/ 122 h 576"/>
                  <a:gd name="T38" fmla="*/ 475 w 519"/>
                  <a:gd name="T39" fmla="*/ 104 h 576"/>
                  <a:gd name="T40" fmla="*/ 437 w 519"/>
                  <a:gd name="T41" fmla="*/ 107 h 576"/>
                  <a:gd name="T42" fmla="*/ 429 w 519"/>
                  <a:gd name="T43" fmla="*/ 93 h 576"/>
                  <a:gd name="T44" fmla="*/ 360 w 519"/>
                  <a:gd name="T45" fmla="*/ 91 h 576"/>
                  <a:gd name="T46" fmla="*/ 314 w 519"/>
                  <a:gd name="T47" fmla="*/ 78 h 576"/>
                  <a:gd name="T48" fmla="*/ 219 w 519"/>
                  <a:gd name="T49" fmla="*/ 69 h 576"/>
                  <a:gd name="T50" fmla="*/ 204 w 519"/>
                  <a:gd name="T51" fmla="*/ 51 h 576"/>
                  <a:gd name="T52" fmla="*/ 166 w 519"/>
                  <a:gd name="T53" fmla="*/ 35 h 576"/>
                  <a:gd name="T54" fmla="*/ 159 w 519"/>
                  <a:gd name="T55" fmla="*/ 0 h 576"/>
                  <a:gd name="T56" fmla="*/ 135 w 519"/>
                  <a:gd name="T57" fmla="*/ 0 h 576"/>
                  <a:gd name="T58" fmla="*/ 135 w 519"/>
                  <a:gd name="T59" fmla="*/ 26 h 576"/>
                  <a:gd name="T60" fmla="*/ 0 w 519"/>
                  <a:gd name="T61" fmla="*/ 26 h 576"/>
                  <a:gd name="T62" fmla="*/ 3 w 519"/>
                  <a:gd name="T63" fmla="*/ 109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576"/>
                  <a:gd name="T98" fmla="*/ 519 w 519"/>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576">
                    <a:moveTo>
                      <a:pt x="3" y="109"/>
                    </a:moveTo>
                    <a:lnTo>
                      <a:pt x="23" y="175"/>
                    </a:lnTo>
                    <a:lnTo>
                      <a:pt x="26" y="261"/>
                    </a:lnTo>
                    <a:lnTo>
                      <a:pt x="40" y="330"/>
                    </a:lnTo>
                    <a:lnTo>
                      <a:pt x="21" y="365"/>
                    </a:lnTo>
                    <a:lnTo>
                      <a:pt x="48" y="391"/>
                    </a:lnTo>
                    <a:lnTo>
                      <a:pt x="46" y="575"/>
                    </a:lnTo>
                    <a:lnTo>
                      <a:pt x="424" y="567"/>
                    </a:lnTo>
                    <a:lnTo>
                      <a:pt x="418" y="531"/>
                    </a:lnTo>
                    <a:lnTo>
                      <a:pt x="377" y="499"/>
                    </a:lnTo>
                    <a:lnTo>
                      <a:pt x="357" y="477"/>
                    </a:lnTo>
                    <a:lnTo>
                      <a:pt x="305" y="445"/>
                    </a:lnTo>
                    <a:lnTo>
                      <a:pt x="308" y="392"/>
                    </a:lnTo>
                    <a:lnTo>
                      <a:pt x="296" y="357"/>
                    </a:lnTo>
                    <a:lnTo>
                      <a:pt x="339" y="306"/>
                    </a:lnTo>
                    <a:lnTo>
                      <a:pt x="336" y="255"/>
                    </a:lnTo>
                    <a:lnTo>
                      <a:pt x="406" y="203"/>
                    </a:lnTo>
                    <a:lnTo>
                      <a:pt x="422" y="173"/>
                    </a:lnTo>
                    <a:lnTo>
                      <a:pt x="518" y="122"/>
                    </a:lnTo>
                    <a:lnTo>
                      <a:pt x="475" y="104"/>
                    </a:lnTo>
                    <a:lnTo>
                      <a:pt x="437" y="107"/>
                    </a:lnTo>
                    <a:lnTo>
                      <a:pt x="429" y="93"/>
                    </a:lnTo>
                    <a:lnTo>
                      <a:pt x="360" y="91"/>
                    </a:lnTo>
                    <a:lnTo>
                      <a:pt x="314" y="78"/>
                    </a:lnTo>
                    <a:lnTo>
                      <a:pt x="219" y="69"/>
                    </a:lnTo>
                    <a:lnTo>
                      <a:pt x="204" y="51"/>
                    </a:lnTo>
                    <a:lnTo>
                      <a:pt x="166" y="35"/>
                    </a:lnTo>
                    <a:lnTo>
                      <a:pt x="159" y="0"/>
                    </a:lnTo>
                    <a:lnTo>
                      <a:pt x="135" y="0"/>
                    </a:lnTo>
                    <a:lnTo>
                      <a:pt x="135" y="26"/>
                    </a:lnTo>
                    <a:lnTo>
                      <a:pt x="0" y="26"/>
                    </a:lnTo>
                    <a:lnTo>
                      <a:pt x="3" y="109"/>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4" name="Freeform 153"/>
              <p:cNvSpPr>
                <a:spLocks/>
              </p:cNvSpPr>
              <p:nvPr/>
            </p:nvSpPr>
            <p:spPr bwMode="auto">
              <a:xfrm>
                <a:off x="4937621" y="2939418"/>
                <a:ext cx="761944" cy="446656"/>
              </a:xfrm>
              <a:custGeom>
                <a:avLst/>
                <a:gdLst>
                  <a:gd name="T0" fmla="*/ 0 w 478"/>
                  <a:gd name="T1" fmla="*/ 29 h 314"/>
                  <a:gd name="T2" fmla="*/ 9 w 478"/>
                  <a:gd name="T3" fmla="*/ 47 h 314"/>
                  <a:gd name="T4" fmla="*/ 4 w 478"/>
                  <a:gd name="T5" fmla="*/ 66 h 314"/>
                  <a:gd name="T6" fmla="*/ 9 w 478"/>
                  <a:gd name="T7" fmla="*/ 109 h 314"/>
                  <a:gd name="T8" fmla="*/ 31 w 478"/>
                  <a:gd name="T9" fmla="*/ 170 h 314"/>
                  <a:gd name="T10" fmla="*/ 32 w 478"/>
                  <a:gd name="T11" fmla="*/ 189 h 314"/>
                  <a:gd name="T12" fmla="*/ 47 w 478"/>
                  <a:gd name="T13" fmla="*/ 218 h 314"/>
                  <a:gd name="T14" fmla="*/ 54 w 478"/>
                  <a:gd name="T15" fmla="*/ 265 h 314"/>
                  <a:gd name="T16" fmla="*/ 50 w 478"/>
                  <a:gd name="T17" fmla="*/ 280 h 314"/>
                  <a:gd name="T18" fmla="*/ 59 w 478"/>
                  <a:gd name="T19" fmla="*/ 296 h 314"/>
                  <a:gd name="T20" fmla="*/ 367 w 478"/>
                  <a:gd name="T21" fmla="*/ 289 h 314"/>
                  <a:gd name="T22" fmla="*/ 390 w 478"/>
                  <a:gd name="T23" fmla="*/ 313 h 314"/>
                  <a:gd name="T24" fmla="*/ 422 w 478"/>
                  <a:gd name="T25" fmla="*/ 241 h 314"/>
                  <a:gd name="T26" fmla="*/ 412 w 478"/>
                  <a:gd name="T27" fmla="*/ 214 h 314"/>
                  <a:gd name="T28" fmla="*/ 465 w 478"/>
                  <a:gd name="T29" fmla="*/ 172 h 314"/>
                  <a:gd name="T30" fmla="*/ 477 w 478"/>
                  <a:gd name="T31" fmla="*/ 142 h 314"/>
                  <a:gd name="T32" fmla="*/ 438 w 478"/>
                  <a:gd name="T33" fmla="*/ 97 h 314"/>
                  <a:gd name="T34" fmla="*/ 397 w 478"/>
                  <a:gd name="T35" fmla="*/ 50 h 314"/>
                  <a:gd name="T36" fmla="*/ 390 w 478"/>
                  <a:gd name="T37" fmla="*/ 0 h 314"/>
                  <a:gd name="T38" fmla="*/ 10 w 478"/>
                  <a:gd name="T39" fmla="*/ 7 h 314"/>
                  <a:gd name="T40" fmla="*/ 0 w 478"/>
                  <a:gd name="T41" fmla="*/ 6 h 314"/>
                  <a:gd name="T42" fmla="*/ 0 w 478"/>
                  <a:gd name="T43" fmla="*/ 29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8"/>
                  <a:gd name="T67" fmla="*/ 0 h 314"/>
                  <a:gd name="T68" fmla="*/ 478 w 478"/>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8" h="314">
                    <a:moveTo>
                      <a:pt x="0" y="29"/>
                    </a:moveTo>
                    <a:lnTo>
                      <a:pt x="9" y="47"/>
                    </a:lnTo>
                    <a:lnTo>
                      <a:pt x="4" y="66"/>
                    </a:lnTo>
                    <a:lnTo>
                      <a:pt x="9" y="109"/>
                    </a:lnTo>
                    <a:lnTo>
                      <a:pt x="31" y="170"/>
                    </a:lnTo>
                    <a:lnTo>
                      <a:pt x="32" y="189"/>
                    </a:lnTo>
                    <a:lnTo>
                      <a:pt x="47" y="218"/>
                    </a:lnTo>
                    <a:lnTo>
                      <a:pt x="54" y="265"/>
                    </a:lnTo>
                    <a:lnTo>
                      <a:pt x="50" y="280"/>
                    </a:lnTo>
                    <a:lnTo>
                      <a:pt x="59" y="296"/>
                    </a:lnTo>
                    <a:lnTo>
                      <a:pt x="367" y="289"/>
                    </a:lnTo>
                    <a:lnTo>
                      <a:pt x="390" y="313"/>
                    </a:lnTo>
                    <a:lnTo>
                      <a:pt x="422" y="241"/>
                    </a:lnTo>
                    <a:lnTo>
                      <a:pt x="412" y="214"/>
                    </a:lnTo>
                    <a:lnTo>
                      <a:pt x="465" y="172"/>
                    </a:lnTo>
                    <a:lnTo>
                      <a:pt x="477" y="142"/>
                    </a:lnTo>
                    <a:lnTo>
                      <a:pt x="438" y="97"/>
                    </a:lnTo>
                    <a:lnTo>
                      <a:pt x="397" y="50"/>
                    </a:lnTo>
                    <a:lnTo>
                      <a:pt x="390" y="0"/>
                    </a:lnTo>
                    <a:lnTo>
                      <a:pt x="10" y="7"/>
                    </a:lnTo>
                    <a:lnTo>
                      <a:pt x="0" y="6"/>
                    </a:lnTo>
                    <a:lnTo>
                      <a:pt x="0" y="29"/>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5" name="Freeform 154"/>
              <p:cNvSpPr>
                <a:spLocks/>
              </p:cNvSpPr>
              <p:nvPr/>
            </p:nvSpPr>
            <p:spPr bwMode="auto">
              <a:xfrm>
                <a:off x="5030649" y="3349701"/>
                <a:ext cx="849066" cy="653252"/>
              </a:xfrm>
              <a:custGeom>
                <a:avLst/>
                <a:gdLst>
                  <a:gd name="T0" fmla="*/ 31 w 532"/>
                  <a:gd name="T1" fmla="*/ 67 h 460"/>
                  <a:gd name="T2" fmla="*/ 47 w 532"/>
                  <a:gd name="T3" fmla="*/ 80 h 460"/>
                  <a:gd name="T4" fmla="*/ 57 w 532"/>
                  <a:gd name="T5" fmla="*/ 77 h 460"/>
                  <a:gd name="T6" fmla="*/ 68 w 532"/>
                  <a:gd name="T7" fmla="*/ 92 h 460"/>
                  <a:gd name="T8" fmla="*/ 59 w 532"/>
                  <a:gd name="T9" fmla="*/ 92 h 460"/>
                  <a:gd name="T10" fmla="*/ 49 w 532"/>
                  <a:gd name="T11" fmla="*/ 113 h 460"/>
                  <a:gd name="T12" fmla="*/ 72 w 532"/>
                  <a:gd name="T13" fmla="*/ 147 h 460"/>
                  <a:gd name="T14" fmla="*/ 90 w 532"/>
                  <a:gd name="T15" fmla="*/ 153 h 460"/>
                  <a:gd name="T16" fmla="*/ 88 w 532"/>
                  <a:gd name="T17" fmla="*/ 367 h 460"/>
                  <a:gd name="T18" fmla="*/ 89 w 532"/>
                  <a:gd name="T19" fmla="*/ 419 h 460"/>
                  <a:gd name="T20" fmla="*/ 444 w 532"/>
                  <a:gd name="T21" fmla="*/ 407 h 460"/>
                  <a:gd name="T22" fmla="*/ 447 w 532"/>
                  <a:gd name="T23" fmla="*/ 439 h 460"/>
                  <a:gd name="T24" fmla="*/ 433 w 532"/>
                  <a:gd name="T25" fmla="*/ 459 h 460"/>
                  <a:gd name="T26" fmla="*/ 487 w 532"/>
                  <a:gd name="T27" fmla="*/ 456 h 460"/>
                  <a:gd name="T28" fmla="*/ 496 w 532"/>
                  <a:gd name="T29" fmla="*/ 439 h 460"/>
                  <a:gd name="T30" fmla="*/ 496 w 532"/>
                  <a:gd name="T31" fmla="*/ 419 h 460"/>
                  <a:gd name="T32" fmla="*/ 509 w 532"/>
                  <a:gd name="T33" fmla="*/ 404 h 460"/>
                  <a:gd name="T34" fmla="*/ 513 w 532"/>
                  <a:gd name="T35" fmla="*/ 390 h 460"/>
                  <a:gd name="T36" fmla="*/ 527 w 532"/>
                  <a:gd name="T37" fmla="*/ 387 h 460"/>
                  <a:gd name="T38" fmla="*/ 531 w 532"/>
                  <a:gd name="T39" fmla="*/ 357 h 460"/>
                  <a:gd name="T40" fmla="*/ 512 w 532"/>
                  <a:gd name="T41" fmla="*/ 352 h 460"/>
                  <a:gd name="T42" fmla="*/ 499 w 532"/>
                  <a:gd name="T43" fmla="*/ 329 h 460"/>
                  <a:gd name="T44" fmla="*/ 479 w 532"/>
                  <a:gd name="T45" fmla="*/ 275 h 460"/>
                  <a:gd name="T46" fmla="*/ 458 w 532"/>
                  <a:gd name="T47" fmla="*/ 266 h 460"/>
                  <a:gd name="T48" fmla="*/ 432 w 532"/>
                  <a:gd name="T49" fmla="*/ 246 h 460"/>
                  <a:gd name="T50" fmla="*/ 423 w 532"/>
                  <a:gd name="T51" fmla="*/ 217 h 460"/>
                  <a:gd name="T52" fmla="*/ 438 w 532"/>
                  <a:gd name="T53" fmla="*/ 173 h 460"/>
                  <a:gd name="T54" fmla="*/ 426 w 532"/>
                  <a:gd name="T55" fmla="*/ 164 h 460"/>
                  <a:gd name="T56" fmla="*/ 394 w 532"/>
                  <a:gd name="T57" fmla="*/ 165 h 460"/>
                  <a:gd name="T58" fmla="*/ 389 w 532"/>
                  <a:gd name="T59" fmla="*/ 138 h 460"/>
                  <a:gd name="T60" fmla="*/ 338 w 532"/>
                  <a:gd name="T61" fmla="*/ 85 h 460"/>
                  <a:gd name="T62" fmla="*/ 325 w 532"/>
                  <a:gd name="T63" fmla="*/ 41 h 460"/>
                  <a:gd name="T64" fmla="*/ 331 w 532"/>
                  <a:gd name="T65" fmla="*/ 24 h 460"/>
                  <a:gd name="T66" fmla="*/ 308 w 532"/>
                  <a:gd name="T67" fmla="*/ 0 h 460"/>
                  <a:gd name="T68" fmla="*/ 0 w 532"/>
                  <a:gd name="T69" fmla="*/ 7 h 460"/>
                  <a:gd name="T70" fmla="*/ 31 w 532"/>
                  <a:gd name="T71" fmla="*/ 67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460"/>
                  <a:gd name="T110" fmla="*/ 532 w 532"/>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460">
                    <a:moveTo>
                      <a:pt x="31" y="67"/>
                    </a:moveTo>
                    <a:lnTo>
                      <a:pt x="47" y="80"/>
                    </a:lnTo>
                    <a:lnTo>
                      <a:pt x="57" y="77"/>
                    </a:lnTo>
                    <a:lnTo>
                      <a:pt x="68" y="92"/>
                    </a:lnTo>
                    <a:lnTo>
                      <a:pt x="59" y="92"/>
                    </a:lnTo>
                    <a:lnTo>
                      <a:pt x="49" y="113"/>
                    </a:lnTo>
                    <a:lnTo>
                      <a:pt x="72" y="147"/>
                    </a:lnTo>
                    <a:lnTo>
                      <a:pt x="90" y="153"/>
                    </a:lnTo>
                    <a:lnTo>
                      <a:pt x="88" y="367"/>
                    </a:lnTo>
                    <a:lnTo>
                      <a:pt x="89" y="419"/>
                    </a:lnTo>
                    <a:lnTo>
                      <a:pt x="444" y="407"/>
                    </a:lnTo>
                    <a:lnTo>
                      <a:pt x="447" y="439"/>
                    </a:lnTo>
                    <a:lnTo>
                      <a:pt x="433" y="459"/>
                    </a:lnTo>
                    <a:lnTo>
                      <a:pt x="487" y="456"/>
                    </a:lnTo>
                    <a:lnTo>
                      <a:pt x="496" y="439"/>
                    </a:lnTo>
                    <a:lnTo>
                      <a:pt x="496" y="419"/>
                    </a:lnTo>
                    <a:lnTo>
                      <a:pt x="509" y="404"/>
                    </a:lnTo>
                    <a:lnTo>
                      <a:pt x="513" y="390"/>
                    </a:lnTo>
                    <a:lnTo>
                      <a:pt x="527" y="387"/>
                    </a:lnTo>
                    <a:lnTo>
                      <a:pt x="531" y="357"/>
                    </a:lnTo>
                    <a:lnTo>
                      <a:pt x="512" y="352"/>
                    </a:lnTo>
                    <a:lnTo>
                      <a:pt x="499" y="329"/>
                    </a:lnTo>
                    <a:lnTo>
                      <a:pt x="479" y="275"/>
                    </a:lnTo>
                    <a:lnTo>
                      <a:pt x="458" y="266"/>
                    </a:lnTo>
                    <a:lnTo>
                      <a:pt x="432" y="246"/>
                    </a:lnTo>
                    <a:lnTo>
                      <a:pt x="423" y="217"/>
                    </a:lnTo>
                    <a:lnTo>
                      <a:pt x="438" y="173"/>
                    </a:lnTo>
                    <a:lnTo>
                      <a:pt x="426" y="164"/>
                    </a:lnTo>
                    <a:lnTo>
                      <a:pt x="394" y="165"/>
                    </a:lnTo>
                    <a:lnTo>
                      <a:pt x="389" y="138"/>
                    </a:lnTo>
                    <a:lnTo>
                      <a:pt x="338" y="85"/>
                    </a:lnTo>
                    <a:lnTo>
                      <a:pt x="325" y="41"/>
                    </a:lnTo>
                    <a:lnTo>
                      <a:pt x="331" y="24"/>
                    </a:lnTo>
                    <a:lnTo>
                      <a:pt x="308" y="0"/>
                    </a:lnTo>
                    <a:lnTo>
                      <a:pt x="0" y="7"/>
                    </a:lnTo>
                    <a:lnTo>
                      <a:pt x="31" y="67"/>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6" name="Freeform 155"/>
              <p:cNvSpPr>
                <a:spLocks/>
              </p:cNvSpPr>
              <p:nvPr/>
            </p:nvSpPr>
            <p:spPr bwMode="auto">
              <a:xfrm>
                <a:off x="5175359" y="3928753"/>
                <a:ext cx="643813" cy="512126"/>
              </a:xfrm>
              <a:custGeom>
                <a:avLst/>
                <a:gdLst>
                  <a:gd name="T0" fmla="*/ 16 w 404"/>
                  <a:gd name="T1" fmla="*/ 122 h 360"/>
                  <a:gd name="T2" fmla="*/ 12 w 404"/>
                  <a:gd name="T3" fmla="*/ 296 h 360"/>
                  <a:gd name="T4" fmla="*/ 21 w 404"/>
                  <a:gd name="T5" fmla="*/ 306 h 360"/>
                  <a:gd name="T6" fmla="*/ 50 w 404"/>
                  <a:gd name="T7" fmla="*/ 306 h 360"/>
                  <a:gd name="T8" fmla="*/ 51 w 404"/>
                  <a:gd name="T9" fmla="*/ 359 h 360"/>
                  <a:gd name="T10" fmla="*/ 291 w 404"/>
                  <a:gd name="T11" fmla="*/ 355 h 360"/>
                  <a:gd name="T12" fmla="*/ 286 w 404"/>
                  <a:gd name="T13" fmla="*/ 301 h 360"/>
                  <a:gd name="T14" fmla="*/ 306 w 404"/>
                  <a:gd name="T15" fmla="*/ 241 h 360"/>
                  <a:gd name="T16" fmla="*/ 336 w 404"/>
                  <a:gd name="T17" fmla="*/ 201 h 360"/>
                  <a:gd name="T18" fmla="*/ 334 w 404"/>
                  <a:gd name="T19" fmla="*/ 189 h 360"/>
                  <a:gd name="T20" fmla="*/ 356 w 404"/>
                  <a:gd name="T21" fmla="*/ 151 h 360"/>
                  <a:gd name="T22" fmla="*/ 368 w 404"/>
                  <a:gd name="T23" fmla="*/ 111 h 360"/>
                  <a:gd name="T24" fmla="*/ 364 w 404"/>
                  <a:gd name="T25" fmla="*/ 108 h 360"/>
                  <a:gd name="T26" fmla="*/ 384 w 404"/>
                  <a:gd name="T27" fmla="*/ 92 h 360"/>
                  <a:gd name="T28" fmla="*/ 403 w 404"/>
                  <a:gd name="T29" fmla="*/ 56 h 360"/>
                  <a:gd name="T30" fmla="*/ 396 w 404"/>
                  <a:gd name="T31" fmla="*/ 48 h 360"/>
                  <a:gd name="T32" fmla="*/ 342 w 404"/>
                  <a:gd name="T33" fmla="*/ 51 h 360"/>
                  <a:gd name="T34" fmla="*/ 356 w 404"/>
                  <a:gd name="T35" fmla="*/ 31 h 360"/>
                  <a:gd name="T36" fmla="*/ 353 w 404"/>
                  <a:gd name="T37" fmla="*/ 0 h 360"/>
                  <a:gd name="T38" fmla="*/ 0 w 404"/>
                  <a:gd name="T39" fmla="*/ 11 h 360"/>
                  <a:gd name="T40" fmla="*/ 16 w 404"/>
                  <a:gd name="T41" fmla="*/ 122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4"/>
                  <a:gd name="T64" fmla="*/ 0 h 360"/>
                  <a:gd name="T65" fmla="*/ 404 w 404"/>
                  <a:gd name="T66" fmla="*/ 360 h 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4" h="360">
                    <a:moveTo>
                      <a:pt x="16" y="122"/>
                    </a:moveTo>
                    <a:lnTo>
                      <a:pt x="12" y="296"/>
                    </a:lnTo>
                    <a:lnTo>
                      <a:pt x="21" y="306"/>
                    </a:lnTo>
                    <a:lnTo>
                      <a:pt x="50" y="306"/>
                    </a:lnTo>
                    <a:lnTo>
                      <a:pt x="51" y="359"/>
                    </a:lnTo>
                    <a:lnTo>
                      <a:pt x="291" y="355"/>
                    </a:lnTo>
                    <a:lnTo>
                      <a:pt x="286" y="301"/>
                    </a:lnTo>
                    <a:lnTo>
                      <a:pt x="306" y="241"/>
                    </a:lnTo>
                    <a:lnTo>
                      <a:pt x="336" y="201"/>
                    </a:lnTo>
                    <a:lnTo>
                      <a:pt x="334" y="189"/>
                    </a:lnTo>
                    <a:lnTo>
                      <a:pt x="356" y="151"/>
                    </a:lnTo>
                    <a:lnTo>
                      <a:pt x="368" y="111"/>
                    </a:lnTo>
                    <a:lnTo>
                      <a:pt x="364" y="108"/>
                    </a:lnTo>
                    <a:lnTo>
                      <a:pt x="384" y="92"/>
                    </a:lnTo>
                    <a:lnTo>
                      <a:pt x="403" y="56"/>
                    </a:lnTo>
                    <a:lnTo>
                      <a:pt x="396" y="48"/>
                    </a:lnTo>
                    <a:lnTo>
                      <a:pt x="342" y="51"/>
                    </a:lnTo>
                    <a:lnTo>
                      <a:pt x="356" y="31"/>
                    </a:lnTo>
                    <a:lnTo>
                      <a:pt x="353" y="0"/>
                    </a:lnTo>
                    <a:lnTo>
                      <a:pt x="0" y="11"/>
                    </a:lnTo>
                    <a:lnTo>
                      <a:pt x="16" y="122"/>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7" name="Freeform 156"/>
              <p:cNvSpPr>
                <a:spLocks/>
              </p:cNvSpPr>
              <p:nvPr/>
            </p:nvSpPr>
            <p:spPr bwMode="auto">
              <a:xfrm>
                <a:off x="5258051" y="4435060"/>
                <a:ext cx="727982" cy="558683"/>
              </a:xfrm>
              <a:custGeom>
                <a:avLst/>
                <a:gdLst>
                  <a:gd name="T0" fmla="*/ 0 w 456"/>
                  <a:gd name="T1" fmla="*/ 3 h 393"/>
                  <a:gd name="T2" fmla="*/ 5 w 456"/>
                  <a:gd name="T3" fmla="*/ 109 h 393"/>
                  <a:gd name="T4" fmla="*/ 46 w 456"/>
                  <a:gd name="T5" fmla="*/ 185 h 393"/>
                  <a:gd name="T6" fmla="*/ 31 w 456"/>
                  <a:gd name="T7" fmla="*/ 247 h 393"/>
                  <a:gd name="T8" fmla="*/ 34 w 456"/>
                  <a:gd name="T9" fmla="*/ 298 h 393"/>
                  <a:gd name="T10" fmla="*/ 15 w 456"/>
                  <a:gd name="T11" fmla="*/ 323 h 393"/>
                  <a:gd name="T12" fmla="*/ 23 w 456"/>
                  <a:gd name="T13" fmla="*/ 331 h 393"/>
                  <a:gd name="T14" fmla="*/ 83 w 456"/>
                  <a:gd name="T15" fmla="*/ 324 h 393"/>
                  <a:gd name="T16" fmla="*/ 159 w 456"/>
                  <a:gd name="T17" fmla="*/ 344 h 393"/>
                  <a:gd name="T18" fmla="*/ 182 w 456"/>
                  <a:gd name="T19" fmla="*/ 324 h 393"/>
                  <a:gd name="T20" fmla="*/ 255 w 456"/>
                  <a:gd name="T21" fmla="*/ 355 h 393"/>
                  <a:gd name="T22" fmla="*/ 261 w 456"/>
                  <a:gd name="T23" fmla="*/ 372 h 393"/>
                  <a:gd name="T24" fmla="*/ 290 w 456"/>
                  <a:gd name="T25" fmla="*/ 386 h 393"/>
                  <a:gd name="T26" fmla="*/ 304 w 456"/>
                  <a:gd name="T27" fmla="*/ 370 h 393"/>
                  <a:gd name="T28" fmla="*/ 340 w 456"/>
                  <a:gd name="T29" fmla="*/ 383 h 393"/>
                  <a:gd name="T30" fmla="*/ 361 w 456"/>
                  <a:gd name="T31" fmla="*/ 372 h 393"/>
                  <a:gd name="T32" fmla="*/ 357 w 456"/>
                  <a:gd name="T33" fmla="*/ 349 h 393"/>
                  <a:gd name="T34" fmla="*/ 416 w 456"/>
                  <a:gd name="T35" fmla="*/ 370 h 393"/>
                  <a:gd name="T36" fmla="*/ 414 w 456"/>
                  <a:gd name="T37" fmla="*/ 392 h 393"/>
                  <a:gd name="T38" fmla="*/ 455 w 456"/>
                  <a:gd name="T39" fmla="*/ 363 h 393"/>
                  <a:gd name="T40" fmla="*/ 418 w 456"/>
                  <a:gd name="T41" fmla="*/ 359 h 393"/>
                  <a:gd name="T42" fmla="*/ 391 w 456"/>
                  <a:gd name="T43" fmla="*/ 329 h 393"/>
                  <a:gd name="T44" fmla="*/ 425 w 456"/>
                  <a:gd name="T45" fmla="*/ 294 h 393"/>
                  <a:gd name="T46" fmla="*/ 425 w 456"/>
                  <a:gd name="T47" fmla="*/ 272 h 393"/>
                  <a:gd name="T48" fmla="*/ 387 w 456"/>
                  <a:gd name="T49" fmla="*/ 303 h 393"/>
                  <a:gd name="T50" fmla="*/ 369 w 456"/>
                  <a:gd name="T51" fmla="*/ 294 h 393"/>
                  <a:gd name="T52" fmla="*/ 386 w 456"/>
                  <a:gd name="T53" fmla="*/ 276 h 393"/>
                  <a:gd name="T54" fmla="*/ 344 w 456"/>
                  <a:gd name="T55" fmla="*/ 288 h 393"/>
                  <a:gd name="T56" fmla="*/ 317 w 456"/>
                  <a:gd name="T57" fmla="*/ 277 h 393"/>
                  <a:gd name="T58" fmla="*/ 324 w 456"/>
                  <a:gd name="T59" fmla="*/ 258 h 393"/>
                  <a:gd name="T60" fmla="*/ 394 w 456"/>
                  <a:gd name="T61" fmla="*/ 272 h 393"/>
                  <a:gd name="T62" fmla="*/ 366 w 456"/>
                  <a:gd name="T63" fmla="*/ 225 h 393"/>
                  <a:gd name="T64" fmla="*/ 371 w 456"/>
                  <a:gd name="T65" fmla="*/ 191 h 393"/>
                  <a:gd name="T66" fmla="*/ 212 w 456"/>
                  <a:gd name="T67" fmla="*/ 198 h 393"/>
                  <a:gd name="T68" fmla="*/ 229 w 456"/>
                  <a:gd name="T69" fmla="*/ 126 h 393"/>
                  <a:gd name="T70" fmla="*/ 258 w 456"/>
                  <a:gd name="T71" fmla="*/ 88 h 393"/>
                  <a:gd name="T72" fmla="*/ 249 w 456"/>
                  <a:gd name="T73" fmla="*/ 78 h 393"/>
                  <a:gd name="T74" fmla="*/ 238 w 456"/>
                  <a:gd name="T75" fmla="*/ 0 h 393"/>
                  <a:gd name="T76" fmla="*/ 0 w 456"/>
                  <a:gd name="T77" fmla="*/ 3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6"/>
                  <a:gd name="T118" fmla="*/ 0 h 393"/>
                  <a:gd name="T119" fmla="*/ 456 w 456"/>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6" h="393">
                    <a:moveTo>
                      <a:pt x="0" y="3"/>
                    </a:moveTo>
                    <a:lnTo>
                      <a:pt x="5" y="109"/>
                    </a:lnTo>
                    <a:lnTo>
                      <a:pt x="46" y="185"/>
                    </a:lnTo>
                    <a:lnTo>
                      <a:pt x="31" y="247"/>
                    </a:lnTo>
                    <a:lnTo>
                      <a:pt x="34" y="298"/>
                    </a:lnTo>
                    <a:lnTo>
                      <a:pt x="15" y="323"/>
                    </a:lnTo>
                    <a:lnTo>
                      <a:pt x="23" y="331"/>
                    </a:lnTo>
                    <a:lnTo>
                      <a:pt x="83" y="324"/>
                    </a:lnTo>
                    <a:lnTo>
                      <a:pt x="159" y="344"/>
                    </a:lnTo>
                    <a:lnTo>
                      <a:pt x="182" y="324"/>
                    </a:lnTo>
                    <a:lnTo>
                      <a:pt x="255" y="355"/>
                    </a:lnTo>
                    <a:lnTo>
                      <a:pt x="261" y="372"/>
                    </a:lnTo>
                    <a:lnTo>
                      <a:pt x="290" y="386"/>
                    </a:lnTo>
                    <a:lnTo>
                      <a:pt x="304" y="370"/>
                    </a:lnTo>
                    <a:lnTo>
                      <a:pt x="340" y="383"/>
                    </a:lnTo>
                    <a:lnTo>
                      <a:pt x="361" y="372"/>
                    </a:lnTo>
                    <a:lnTo>
                      <a:pt x="357" y="349"/>
                    </a:lnTo>
                    <a:lnTo>
                      <a:pt x="416" y="370"/>
                    </a:lnTo>
                    <a:lnTo>
                      <a:pt x="414" y="392"/>
                    </a:lnTo>
                    <a:lnTo>
                      <a:pt x="455" y="363"/>
                    </a:lnTo>
                    <a:lnTo>
                      <a:pt x="418" y="359"/>
                    </a:lnTo>
                    <a:lnTo>
                      <a:pt x="391" y="329"/>
                    </a:lnTo>
                    <a:lnTo>
                      <a:pt x="425" y="294"/>
                    </a:lnTo>
                    <a:lnTo>
                      <a:pt x="425" y="272"/>
                    </a:lnTo>
                    <a:lnTo>
                      <a:pt x="387" y="303"/>
                    </a:lnTo>
                    <a:lnTo>
                      <a:pt x="369" y="294"/>
                    </a:lnTo>
                    <a:lnTo>
                      <a:pt x="386" y="276"/>
                    </a:lnTo>
                    <a:lnTo>
                      <a:pt x="344" y="288"/>
                    </a:lnTo>
                    <a:lnTo>
                      <a:pt x="317" y="277"/>
                    </a:lnTo>
                    <a:lnTo>
                      <a:pt x="324" y="258"/>
                    </a:lnTo>
                    <a:lnTo>
                      <a:pt x="394" y="272"/>
                    </a:lnTo>
                    <a:lnTo>
                      <a:pt x="366" y="225"/>
                    </a:lnTo>
                    <a:lnTo>
                      <a:pt x="371" y="191"/>
                    </a:lnTo>
                    <a:lnTo>
                      <a:pt x="212" y="198"/>
                    </a:lnTo>
                    <a:lnTo>
                      <a:pt x="229" y="126"/>
                    </a:lnTo>
                    <a:lnTo>
                      <a:pt x="258" y="88"/>
                    </a:lnTo>
                    <a:lnTo>
                      <a:pt x="249" y="78"/>
                    </a:lnTo>
                    <a:lnTo>
                      <a:pt x="238" y="0"/>
                    </a:lnTo>
                    <a:lnTo>
                      <a:pt x="0" y="3"/>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8" name="Freeform 157"/>
              <p:cNvSpPr>
                <a:spLocks/>
              </p:cNvSpPr>
              <p:nvPr/>
            </p:nvSpPr>
            <p:spPr bwMode="auto">
              <a:xfrm>
                <a:off x="5627210" y="2360366"/>
                <a:ext cx="725028" cy="328808"/>
              </a:xfrm>
              <a:custGeom>
                <a:avLst/>
                <a:gdLst>
                  <a:gd name="T0" fmla="*/ 163 w 455"/>
                  <a:gd name="T1" fmla="*/ 151 h 232"/>
                  <a:gd name="T2" fmla="*/ 170 w 455"/>
                  <a:gd name="T3" fmla="*/ 165 h 232"/>
                  <a:gd name="T4" fmla="*/ 185 w 455"/>
                  <a:gd name="T5" fmla="*/ 170 h 232"/>
                  <a:gd name="T6" fmla="*/ 207 w 455"/>
                  <a:gd name="T7" fmla="*/ 231 h 232"/>
                  <a:gd name="T8" fmla="*/ 248 w 455"/>
                  <a:gd name="T9" fmla="*/ 147 h 232"/>
                  <a:gd name="T10" fmla="*/ 269 w 455"/>
                  <a:gd name="T11" fmla="*/ 150 h 232"/>
                  <a:gd name="T12" fmla="*/ 294 w 455"/>
                  <a:gd name="T13" fmla="*/ 138 h 232"/>
                  <a:gd name="T14" fmla="*/ 338 w 455"/>
                  <a:gd name="T15" fmla="*/ 138 h 232"/>
                  <a:gd name="T16" fmla="*/ 353 w 455"/>
                  <a:gd name="T17" fmla="*/ 117 h 232"/>
                  <a:gd name="T18" fmla="*/ 437 w 455"/>
                  <a:gd name="T19" fmla="*/ 120 h 232"/>
                  <a:gd name="T20" fmla="*/ 454 w 455"/>
                  <a:gd name="T21" fmla="*/ 107 h 232"/>
                  <a:gd name="T22" fmla="*/ 427 w 455"/>
                  <a:gd name="T23" fmla="*/ 75 h 232"/>
                  <a:gd name="T24" fmla="*/ 374 w 455"/>
                  <a:gd name="T25" fmla="*/ 76 h 232"/>
                  <a:gd name="T26" fmla="*/ 333 w 455"/>
                  <a:gd name="T27" fmla="*/ 71 h 232"/>
                  <a:gd name="T28" fmla="*/ 280 w 455"/>
                  <a:gd name="T29" fmla="*/ 71 h 232"/>
                  <a:gd name="T30" fmla="*/ 263 w 455"/>
                  <a:gd name="T31" fmla="*/ 97 h 232"/>
                  <a:gd name="T32" fmla="*/ 236 w 455"/>
                  <a:gd name="T33" fmla="*/ 82 h 232"/>
                  <a:gd name="T34" fmla="*/ 208 w 455"/>
                  <a:gd name="T35" fmla="*/ 84 h 232"/>
                  <a:gd name="T36" fmla="*/ 198 w 455"/>
                  <a:gd name="T37" fmla="*/ 57 h 232"/>
                  <a:gd name="T38" fmla="*/ 139 w 455"/>
                  <a:gd name="T39" fmla="*/ 52 h 232"/>
                  <a:gd name="T40" fmla="*/ 132 w 455"/>
                  <a:gd name="T41" fmla="*/ 42 h 232"/>
                  <a:gd name="T42" fmla="*/ 158 w 455"/>
                  <a:gd name="T43" fmla="*/ 13 h 232"/>
                  <a:gd name="T44" fmla="*/ 180 w 455"/>
                  <a:gd name="T45" fmla="*/ 10 h 232"/>
                  <a:gd name="T46" fmla="*/ 158 w 455"/>
                  <a:gd name="T47" fmla="*/ 0 h 232"/>
                  <a:gd name="T48" fmla="*/ 126 w 455"/>
                  <a:gd name="T49" fmla="*/ 8 h 232"/>
                  <a:gd name="T50" fmla="*/ 70 w 455"/>
                  <a:gd name="T51" fmla="*/ 66 h 232"/>
                  <a:gd name="T52" fmla="*/ 42 w 455"/>
                  <a:gd name="T53" fmla="*/ 70 h 232"/>
                  <a:gd name="T54" fmla="*/ 0 w 455"/>
                  <a:gd name="T55" fmla="*/ 99 h 232"/>
                  <a:gd name="T56" fmla="*/ 163 w 455"/>
                  <a:gd name="T57" fmla="*/ 151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232"/>
                  <a:gd name="T89" fmla="*/ 455 w 455"/>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232">
                    <a:moveTo>
                      <a:pt x="163" y="151"/>
                    </a:moveTo>
                    <a:lnTo>
                      <a:pt x="170" y="165"/>
                    </a:lnTo>
                    <a:lnTo>
                      <a:pt x="185" y="170"/>
                    </a:lnTo>
                    <a:lnTo>
                      <a:pt x="207" y="231"/>
                    </a:lnTo>
                    <a:lnTo>
                      <a:pt x="248" y="147"/>
                    </a:lnTo>
                    <a:lnTo>
                      <a:pt x="269" y="150"/>
                    </a:lnTo>
                    <a:lnTo>
                      <a:pt x="294" y="138"/>
                    </a:lnTo>
                    <a:lnTo>
                      <a:pt x="338" y="138"/>
                    </a:lnTo>
                    <a:lnTo>
                      <a:pt x="353" y="117"/>
                    </a:lnTo>
                    <a:lnTo>
                      <a:pt x="437" y="120"/>
                    </a:lnTo>
                    <a:lnTo>
                      <a:pt x="454" y="107"/>
                    </a:lnTo>
                    <a:lnTo>
                      <a:pt x="427" y="75"/>
                    </a:lnTo>
                    <a:lnTo>
                      <a:pt x="374" y="76"/>
                    </a:lnTo>
                    <a:lnTo>
                      <a:pt x="333" y="71"/>
                    </a:lnTo>
                    <a:lnTo>
                      <a:pt x="280" y="71"/>
                    </a:lnTo>
                    <a:lnTo>
                      <a:pt x="263" y="97"/>
                    </a:lnTo>
                    <a:lnTo>
                      <a:pt x="236" y="82"/>
                    </a:lnTo>
                    <a:lnTo>
                      <a:pt x="208" y="84"/>
                    </a:lnTo>
                    <a:lnTo>
                      <a:pt x="198" y="57"/>
                    </a:lnTo>
                    <a:lnTo>
                      <a:pt x="139" y="52"/>
                    </a:lnTo>
                    <a:lnTo>
                      <a:pt x="132" y="42"/>
                    </a:lnTo>
                    <a:lnTo>
                      <a:pt x="158" y="13"/>
                    </a:lnTo>
                    <a:lnTo>
                      <a:pt x="180" y="10"/>
                    </a:lnTo>
                    <a:lnTo>
                      <a:pt x="158" y="0"/>
                    </a:lnTo>
                    <a:lnTo>
                      <a:pt x="126" y="8"/>
                    </a:lnTo>
                    <a:lnTo>
                      <a:pt x="70" y="66"/>
                    </a:lnTo>
                    <a:lnTo>
                      <a:pt x="42" y="70"/>
                    </a:lnTo>
                    <a:lnTo>
                      <a:pt x="0" y="99"/>
                    </a:lnTo>
                    <a:lnTo>
                      <a:pt x="163" y="151"/>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9" name="Freeform 158"/>
              <p:cNvSpPr>
                <a:spLocks/>
              </p:cNvSpPr>
              <p:nvPr/>
            </p:nvSpPr>
            <p:spPr bwMode="auto">
              <a:xfrm>
                <a:off x="6095304" y="2562598"/>
                <a:ext cx="493197" cy="592146"/>
              </a:xfrm>
              <a:custGeom>
                <a:avLst/>
                <a:gdLst>
                  <a:gd name="T0" fmla="*/ 35 w 309"/>
                  <a:gd name="T1" fmla="*/ 346 h 417"/>
                  <a:gd name="T2" fmla="*/ 29 w 309"/>
                  <a:gd name="T3" fmla="*/ 277 h 417"/>
                  <a:gd name="T4" fmla="*/ 4 w 309"/>
                  <a:gd name="T5" fmla="*/ 224 h 417"/>
                  <a:gd name="T6" fmla="*/ 16 w 309"/>
                  <a:gd name="T7" fmla="*/ 119 h 417"/>
                  <a:gd name="T8" fmla="*/ 59 w 309"/>
                  <a:gd name="T9" fmla="*/ 63 h 417"/>
                  <a:gd name="T10" fmla="*/ 57 w 309"/>
                  <a:gd name="T11" fmla="*/ 105 h 417"/>
                  <a:gd name="T12" fmla="*/ 71 w 309"/>
                  <a:gd name="T13" fmla="*/ 96 h 417"/>
                  <a:gd name="T14" fmla="*/ 70 w 309"/>
                  <a:gd name="T15" fmla="*/ 62 h 417"/>
                  <a:gd name="T16" fmla="*/ 87 w 309"/>
                  <a:gd name="T17" fmla="*/ 43 h 417"/>
                  <a:gd name="T18" fmla="*/ 93 w 309"/>
                  <a:gd name="T19" fmla="*/ 5 h 417"/>
                  <a:gd name="T20" fmla="*/ 108 w 309"/>
                  <a:gd name="T21" fmla="*/ 0 h 417"/>
                  <a:gd name="T22" fmla="*/ 201 w 309"/>
                  <a:gd name="T23" fmla="*/ 33 h 417"/>
                  <a:gd name="T24" fmla="*/ 209 w 309"/>
                  <a:gd name="T25" fmla="*/ 60 h 417"/>
                  <a:gd name="T26" fmla="*/ 222 w 309"/>
                  <a:gd name="T27" fmla="*/ 85 h 417"/>
                  <a:gd name="T28" fmla="*/ 225 w 309"/>
                  <a:gd name="T29" fmla="*/ 131 h 417"/>
                  <a:gd name="T30" fmla="*/ 192 w 309"/>
                  <a:gd name="T31" fmla="*/ 169 h 417"/>
                  <a:gd name="T32" fmla="*/ 192 w 309"/>
                  <a:gd name="T33" fmla="*/ 199 h 417"/>
                  <a:gd name="T34" fmla="*/ 209 w 309"/>
                  <a:gd name="T35" fmla="*/ 210 h 417"/>
                  <a:gd name="T36" fmla="*/ 235 w 309"/>
                  <a:gd name="T37" fmla="*/ 169 h 417"/>
                  <a:gd name="T38" fmla="*/ 259 w 309"/>
                  <a:gd name="T39" fmla="*/ 154 h 417"/>
                  <a:gd name="T40" fmla="*/ 276 w 309"/>
                  <a:gd name="T41" fmla="*/ 163 h 417"/>
                  <a:gd name="T42" fmla="*/ 308 w 309"/>
                  <a:gd name="T43" fmla="*/ 255 h 417"/>
                  <a:gd name="T44" fmla="*/ 285 w 309"/>
                  <a:gd name="T45" fmla="*/ 294 h 417"/>
                  <a:gd name="T46" fmla="*/ 281 w 309"/>
                  <a:gd name="T47" fmla="*/ 322 h 417"/>
                  <a:gd name="T48" fmla="*/ 268 w 309"/>
                  <a:gd name="T49" fmla="*/ 331 h 417"/>
                  <a:gd name="T50" fmla="*/ 267 w 309"/>
                  <a:gd name="T51" fmla="*/ 358 h 417"/>
                  <a:gd name="T52" fmla="*/ 251 w 309"/>
                  <a:gd name="T53" fmla="*/ 390 h 417"/>
                  <a:gd name="T54" fmla="*/ 150 w 309"/>
                  <a:gd name="T55" fmla="*/ 405 h 417"/>
                  <a:gd name="T56" fmla="*/ 147 w 309"/>
                  <a:gd name="T57" fmla="*/ 399 h 417"/>
                  <a:gd name="T58" fmla="*/ 0 w 309"/>
                  <a:gd name="T59" fmla="*/ 416 h 417"/>
                  <a:gd name="T60" fmla="*/ 35 w 309"/>
                  <a:gd name="T61" fmla="*/ 346 h 4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417"/>
                  <a:gd name="T95" fmla="*/ 309 w 309"/>
                  <a:gd name="T96" fmla="*/ 417 h 4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417">
                    <a:moveTo>
                      <a:pt x="35" y="346"/>
                    </a:moveTo>
                    <a:lnTo>
                      <a:pt x="29" y="277"/>
                    </a:lnTo>
                    <a:lnTo>
                      <a:pt x="4" y="224"/>
                    </a:lnTo>
                    <a:lnTo>
                      <a:pt x="16" y="119"/>
                    </a:lnTo>
                    <a:lnTo>
                      <a:pt x="59" y="63"/>
                    </a:lnTo>
                    <a:lnTo>
                      <a:pt x="57" y="105"/>
                    </a:lnTo>
                    <a:lnTo>
                      <a:pt x="71" y="96"/>
                    </a:lnTo>
                    <a:lnTo>
                      <a:pt x="70" y="62"/>
                    </a:lnTo>
                    <a:lnTo>
                      <a:pt x="87" y="43"/>
                    </a:lnTo>
                    <a:lnTo>
                      <a:pt x="93" y="5"/>
                    </a:lnTo>
                    <a:lnTo>
                      <a:pt x="108" y="0"/>
                    </a:lnTo>
                    <a:lnTo>
                      <a:pt x="201" y="33"/>
                    </a:lnTo>
                    <a:lnTo>
                      <a:pt x="209" y="60"/>
                    </a:lnTo>
                    <a:lnTo>
                      <a:pt x="222" y="85"/>
                    </a:lnTo>
                    <a:lnTo>
                      <a:pt x="225" y="131"/>
                    </a:lnTo>
                    <a:lnTo>
                      <a:pt x="192" y="169"/>
                    </a:lnTo>
                    <a:lnTo>
                      <a:pt x="192" y="199"/>
                    </a:lnTo>
                    <a:lnTo>
                      <a:pt x="209" y="210"/>
                    </a:lnTo>
                    <a:lnTo>
                      <a:pt x="235" y="169"/>
                    </a:lnTo>
                    <a:lnTo>
                      <a:pt x="259" y="154"/>
                    </a:lnTo>
                    <a:lnTo>
                      <a:pt x="276" y="163"/>
                    </a:lnTo>
                    <a:lnTo>
                      <a:pt x="308" y="255"/>
                    </a:lnTo>
                    <a:lnTo>
                      <a:pt x="285" y="294"/>
                    </a:lnTo>
                    <a:lnTo>
                      <a:pt x="281" y="322"/>
                    </a:lnTo>
                    <a:lnTo>
                      <a:pt x="268" y="331"/>
                    </a:lnTo>
                    <a:lnTo>
                      <a:pt x="267" y="358"/>
                    </a:lnTo>
                    <a:lnTo>
                      <a:pt x="251" y="390"/>
                    </a:lnTo>
                    <a:lnTo>
                      <a:pt x="150" y="405"/>
                    </a:lnTo>
                    <a:lnTo>
                      <a:pt x="147" y="399"/>
                    </a:lnTo>
                    <a:lnTo>
                      <a:pt x="0" y="416"/>
                    </a:lnTo>
                    <a:lnTo>
                      <a:pt x="35" y="346"/>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0" name="Freeform 159"/>
              <p:cNvSpPr>
                <a:spLocks/>
              </p:cNvSpPr>
              <p:nvPr/>
            </p:nvSpPr>
            <p:spPr bwMode="auto">
              <a:xfrm>
                <a:off x="5354032" y="2450570"/>
                <a:ext cx="676299" cy="628519"/>
              </a:xfrm>
              <a:custGeom>
                <a:avLst/>
                <a:gdLst>
                  <a:gd name="T0" fmla="*/ 12 w 424"/>
                  <a:gd name="T1" fmla="*/ 167 h 442"/>
                  <a:gd name="T2" fmla="*/ 9 w 424"/>
                  <a:gd name="T3" fmla="*/ 220 h 442"/>
                  <a:gd name="T4" fmla="*/ 61 w 424"/>
                  <a:gd name="T5" fmla="*/ 253 h 442"/>
                  <a:gd name="T6" fmla="*/ 81 w 424"/>
                  <a:gd name="T7" fmla="*/ 275 h 442"/>
                  <a:gd name="T8" fmla="*/ 122 w 424"/>
                  <a:gd name="T9" fmla="*/ 307 h 442"/>
                  <a:gd name="T10" fmla="*/ 128 w 424"/>
                  <a:gd name="T11" fmla="*/ 343 h 442"/>
                  <a:gd name="T12" fmla="*/ 136 w 424"/>
                  <a:gd name="T13" fmla="*/ 393 h 442"/>
                  <a:gd name="T14" fmla="*/ 176 w 424"/>
                  <a:gd name="T15" fmla="*/ 441 h 442"/>
                  <a:gd name="T16" fmla="*/ 385 w 424"/>
                  <a:gd name="T17" fmla="*/ 426 h 442"/>
                  <a:gd name="T18" fmla="*/ 373 w 424"/>
                  <a:gd name="T19" fmla="*/ 359 h 442"/>
                  <a:gd name="T20" fmla="*/ 393 w 424"/>
                  <a:gd name="T21" fmla="*/ 256 h 442"/>
                  <a:gd name="T22" fmla="*/ 391 w 424"/>
                  <a:gd name="T23" fmla="*/ 228 h 442"/>
                  <a:gd name="T24" fmla="*/ 423 w 424"/>
                  <a:gd name="T25" fmla="*/ 147 h 442"/>
                  <a:gd name="T26" fmla="*/ 414 w 424"/>
                  <a:gd name="T27" fmla="*/ 144 h 442"/>
                  <a:gd name="T28" fmla="*/ 395 w 424"/>
                  <a:gd name="T29" fmla="*/ 190 h 442"/>
                  <a:gd name="T30" fmla="*/ 378 w 424"/>
                  <a:gd name="T31" fmla="*/ 193 h 442"/>
                  <a:gd name="T32" fmla="*/ 371 w 424"/>
                  <a:gd name="T33" fmla="*/ 213 h 442"/>
                  <a:gd name="T34" fmla="*/ 353 w 424"/>
                  <a:gd name="T35" fmla="*/ 226 h 442"/>
                  <a:gd name="T36" fmla="*/ 366 w 424"/>
                  <a:gd name="T37" fmla="*/ 183 h 442"/>
                  <a:gd name="T38" fmla="*/ 378 w 424"/>
                  <a:gd name="T39" fmla="*/ 167 h 442"/>
                  <a:gd name="T40" fmla="*/ 356 w 424"/>
                  <a:gd name="T41" fmla="*/ 106 h 442"/>
                  <a:gd name="T42" fmla="*/ 341 w 424"/>
                  <a:gd name="T43" fmla="*/ 101 h 442"/>
                  <a:gd name="T44" fmla="*/ 334 w 424"/>
                  <a:gd name="T45" fmla="*/ 87 h 442"/>
                  <a:gd name="T46" fmla="*/ 170 w 424"/>
                  <a:gd name="T47" fmla="*/ 35 h 442"/>
                  <a:gd name="T48" fmla="*/ 151 w 424"/>
                  <a:gd name="T49" fmla="*/ 26 h 442"/>
                  <a:gd name="T50" fmla="*/ 139 w 424"/>
                  <a:gd name="T51" fmla="*/ 35 h 442"/>
                  <a:gd name="T52" fmla="*/ 135 w 424"/>
                  <a:gd name="T53" fmla="*/ 33 h 442"/>
                  <a:gd name="T54" fmla="*/ 141 w 424"/>
                  <a:gd name="T55" fmla="*/ 14 h 442"/>
                  <a:gd name="T56" fmla="*/ 145 w 424"/>
                  <a:gd name="T57" fmla="*/ 2 h 442"/>
                  <a:gd name="T58" fmla="*/ 140 w 424"/>
                  <a:gd name="T59" fmla="*/ 0 h 442"/>
                  <a:gd name="T60" fmla="*/ 72 w 424"/>
                  <a:gd name="T61" fmla="*/ 28 h 442"/>
                  <a:gd name="T62" fmla="*/ 65 w 424"/>
                  <a:gd name="T63" fmla="*/ 28 h 442"/>
                  <a:gd name="T64" fmla="*/ 52 w 424"/>
                  <a:gd name="T65" fmla="*/ 23 h 442"/>
                  <a:gd name="T66" fmla="*/ 40 w 424"/>
                  <a:gd name="T67" fmla="*/ 31 h 442"/>
                  <a:gd name="T68" fmla="*/ 42 w 424"/>
                  <a:gd name="T69" fmla="*/ 81 h 442"/>
                  <a:gd name="T70" fmla="*/ 0 w 424"/>
                  <a:gd name="T71" fmla="*/ 133 h 442"/>
                  <a:gd name="T72" fmla="*/ 12 w 424"/>
                  <a:gd name="T73" fmla="*/ 167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4"/>
                  <a:gd name="T112" fmla="*/ 0 h 442"/>
                  <a:gd name="T113" fmla="*/ 424 w 424"/>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4" h="442">
                    <a:moveTo>
                      <a:pt x="12" y="167"/>
                    </a:moveTo>
                    <a:lnTo>
                      <a:pt x="9" y="220"/>
                    </a:lnTo>
                    <a:lnTo>
                      <a:pt x="61" y="253"/>
                    </a:lnTo>
                    <a:lnTo>
                      <a:pt x="81" y="275"/>
                    </a:lnTo>
                    <a:lnTo>
                      <a:pt x="122" y="307"/>
                    </a:lnTo>
                    <a:lnTo>
                      <a:pt x="128" y="343"/>
                    </a:lnTo>
                    <a:lnTo>
                      <a:pt x="136" y="393"/>
                    </a:lnTo>
                    <a:lnTo>
                      <a:pt x="176" y="441"/>
                    </a:lnTo>
                    <a:lnTo>
                      <a:pt x="385" y="426"/>
                    </a:lnTo>
                    <a:lnTo>
                      <a:pt x="373" y="359"/>
                    </a:lnTo>
                    <a:lnTo>
                      <a:pt x="393" y="256"/>
                    </a:lnTo>
                    <a:lnTo>
                      <a:pt x="391" y="228"/>
                    </a:lnTo>
                    <a:lnTo>
                      <a:pt x="423" y="147"/>
                    </a:lnTo>
                    <a:lnTo>
                      <a:pt x="414" y="144"/>
                    </a:lnTo>
                    <a:lnTo>
                      <a:pt x="395" y="190"/>
                    </a:lnTo>
                    <a:lnTo>
                      <a:pt x="378" y="193"/>
                    </a:lnTo>
                    <a:lnTo>
                      <a:pt x="371" y="213"/>
                    </a:lnTo>
                    <a:lnTo>
                      <a:pt x="353" y="226"/>
                    </a:lnTo>
                    <a:lnTo>
                      <a:pt x="366" y="183"/>
                    </a:lnTo>
                    <a:lnTo>
                      <a:pt x="378" y="167"/>
                    </a:lnTo>
                    <a:lnTo>
                      <a:pt x="356" y="106"/>
                    </a:lnTo>
                    <a:lnTo>
                      <a:pt x="341" y="101"/>
                    </a:lnTo>
                    <a:lnTo>
                      <a:pt x="334" y="87"/>
                    </a:lnTo>
                    <a:lnTo>
                      <a:pt x="170" y="35"/>
                    </a:lnTo>
                    <a:lnTo>
                      <a:pt x="151" y="26"/>
                    </a:lnTo>
                    <a:lnTo>
                      <a:pt x="139" y="35"/>
                    </a:lnTo>
                    <a:lnTo>
                      <a:pt x="135" y="33"/>
                    </a:lnTo>
                    <a:lnTo>
                      <a:pt x="141" y="14"/>
                    </a:lnTo>
                    <a:lnTo>
                      <a:pt x="145" y="2"/>
                    </a:lnTo>
                    <a:lnTo>
                      <a:pt x="140" y="0"/>
                    </a:lnTo>
                    <a:lnTo>
                      <a:pt x="72" y="28"/>
                    </a:lnTo>
                    <a:lnTo>
                      <a:pt x="65" y="28"/>
                    </a:lnTo>
                    <a:lnTo>
                      <a:pt x="52" y="23"/>
                    </a:lnTo>
                    <a:lnTo>
                      <a:pt x="40" y="31"/>
                    </a:lnTo>
                    <a:lnTo>
                      <a:pt x="42" y="81"/>
                    </a:lnTo>
                    <a:lnTo>
                      <a:pt x="0" y="133"/>
                    </a:lnTo>
                    <a:lnTo>
                      <a:pt x="12" y="167"/>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1" name="Freeform 160"/>
              <p:cNvSpPr>
                <a:spLocks/>
              </p:cNvSpPr>
              <p:nvPr/>
            </p:nvSpPr>
            <p:spPr bwMode="auto">
              <a:xfrm>
                <a:off x="5531228" y="3057265"/>
                <a:ext cx="510916" cy="798743"/>
              </a:xfrm>
              <a:custGeom>
                <a:avLst/>
                <a:gdLst>
                  <a:gd name="T0" fmla="*/ 5 w 314"/>
                  <a:gd name="T1" fmla="*/ 230 h 562"/>
                  <a:gd name="T2" fmla="*/ 38 w 314"/>
                  <a:gd name="T3" fmla="*/ 159 h 562"/>
                  <a:gd name="T4" fmla="*/ 27 w 314"/>
                  <a:gd name="T5" fmla="*/ 131 h 562"/>
                  <a:gd name="T6" fmla="*/ 81 w 314"/>
                  <a:gd name="T7" fmla="*/ 89 h 562"/>
                  <a:gd name="T8" fmla="*/ 92 w 314"/>
                  <a:gd name="T9" fmla="*/ 58 h 562"/>
                  <a:gd name="T10" fmla="*/ 53 w 314"/>
                  <a:gd name="T11" fmla="*/ 14 h 562"/>
                  <a:gd name="T12" fmla="*/ 262 w 314"/>
                  <a:gd name="T13" fmla="*/ 0 h 562"/>
                  <a:gd name="T14" fmla="*/ 267 w 314"/>
                  <a:gd name="T15" fmla="*/ 33 h 562"/>
                  <a:gd name="T16" fmla="*/ 289 w 314"/>
                  <a:gd name="T17" fmla="*/ 75 h 562"/>
                  <a:gd name="T18" fmla="*/ 307 w 314"/>
                  <a:gd name="T19" fmla="*/ 289 h 562"/>
                  <a:gd name="T20" fmla="*/ 303 w 314"/>
                  <a:gd name="T21" fmla="*/ 333 h 562"/>
                  <a:gd name="T22" fmla="*/ 313 w 314"/>
                  <a:gd name="T23" fmla="*/ 359 h 562"/>
                  <a:gd name="T24" fmla="*/ 300 w 314"/>
                  <a:gd name="T25" fmla="*/ 407 h 562"/>
                  <a:gd name="T26" fmla="*/ 284 w 314"/>
                  <a:gd name="T27" fmla="*/ 429 h 562"/>
                  <a:gd name="T28" fmla="*/ 276 w 314"/>
                  <a:gd name="T29" fmla="*/ 463 h 562"/>
                  <a:gd name="T30" fmla="*/ 285 w 314"/>
                  <a:gd name="T31" fmla="*/ 474 h 562"/>
                  <a:gd name="T32" fmla="*/ 277 w 314"/>
                  <a:gd name="T33" fmla="*/ 494 h 562"/>
                  <a:gd name="T34" fmla="*/ 281 w 314"/>
                  <a:gd name="T35" fmla="*/ 502 h 562"/>
                  <a:gd name="T36" fmla="*/ 256 w 314"/>
                  <a:gd name="T37" fmla="*/ 512 h 562"/>
                  <a:gd name="T38" fmla="*/ 251 w 314"/>
                  <a:gd name="T39" fmla="*/ 547 h 562"/>
                  <a:gd name="T40" fmla="*/ 215 w 314"/>
                  <a:gd name="T41" fmla="*/ 536 h 562"/>
                  <a:gd name="T42" fmla="*/ 197 w 314"/>
                  <a:gd name="T43" fmla="*/ 561 h 562"/>
                  <a:gd name="T44" fmla="*/ 186 w 314"/>
                  <a:gd name="T45" fmla="*/ 559 h 562"/>
                  <a:gd name="T46" fmla="*/ 173 w 314"/>
                  <a:gd name="T47" fmla="*/ 536 h 562"/>
                  <a:gd name="T48" fmla="*/ 154 w 314"/>
                  <a:gd name="T49" fmla="*/ 481 h 562"/>
                  <a:gd name="T50" fmla="*/ 107 w 314"/>
                  <a:gd name="T51" fmla="*/ 452 h 562"/>
                  <a:gd name="T52" fmla="*/ 98 w 314"/>
                  <a:gd name="T53" fmla="*/ 424 h 562"/>
                  <a:gd name="T54" fmla="*/ 112 w 314"/>
                  <a:gd name="T55" fmla="*/ 380 h 562"/>
                  <a:gd name="T56" fmla="*/ 100 w 314"/>
                  <a:gd name="T57" fmla="*/ 371 h 562"/>
                  <a:gd name="T58" fmla="*/ 68 w 314"/>
                  <a:gd name="T59" fmla="*/ 372 h 562"/>
                  <a:gd name="T60" fmla="*/ 63 w 314"/>
                  <a:gd name="T61" fmla="*/ 344 h 562"/>
                  <a:gd name="T62" fmla="*/ 12 w 314"/>
                  <a:gd name="T63" fmla="*/ 291 h 562"/>
                  <a:gd name="T64" fmla="*/ 0 w 314"/>
                  <a:gd name="T65" fmla="*/ 247 h 562"/>
                  <a:gd name="T66" fmla="*/ 5 w 314"/>
                  <a:gd name="T67" fmla="*/ 23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562"/>
                  <a:gd name="T104" fmla="*/ 314 w 314"/>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562">
                    <a:moveTo>
                      <a:pt x="5" y="230"/>
                    </a:moveTo>
                    <a:lnTo>
                      <a:pt x="38" y="159"/>
                    </a:lnTo>
                    <a:lnTo>
                      <a:pt x="27" y="131"/>
                    </a:lnTo>
                    <a:lnTo>
                      <a:pt x="81" y="89"/>
                    </a:lnTo>
                    <a:lnTo>
                      <a:pt x="92" y="58"/>
                    </a:lnTo>
                    <a:lnTo>
                      <a:pt x="53" y="14"/>
                    </a:lnTo>
                    <a:lnTo>
                      <a:pt x="262" y="0"/>
                    </a:lnTo>
                    <a:lnTo>
                      <a:pt x="267" y="33"/>
                    </a:lnTo>
                    <a:lnTo>
                      <a:pt x="289" y="75"/>
                    </a:lnTo>
                    <a:lnTo>
                      <a:pt x="307" y="289"/>
                    </a:lnTo>
                    <a:lnTo>
                      <a:pt x="303" y="333"/>
                    </a:lnTo>
                    <a:lnTo>
                      <a:pt x="313" y="359"/>
                    </a:lnTo>
                    <a:lnTo>
                      <a:pt x="300" y="407"/>
                    </a:lnTo>
                    <a:lnTo>
                      <a:pt x="284" y="429"/>
                    </a:lnTo>
                    <a:lnTo>
                      <a:pt x="276" y="463"/>
                    </a:lnTo>
                    <a:lnTo>
                      <a:pt x="285" y="474"/>
                    </a:lnTo>
                    <a:lnTo>
                      <a:pt x="277" y="494"/>
                    </a:lnTo>
                    <a:lnTo>
                      <a:pt x="281" y="502"/>
                    </a:lnTo>
                    <a:lnTo>
                      <a:pt x="256" y="512"/>
                    </a:lnTo>
                    <a:lnTo>
                      <a:pt x="251" y="547"/>
                    </a:lnTo>
                    <a:lnTo>
                      <a:pt x="215" y="536"/>
                    </a:lnTo>
                    <a:lnTo>
                      <a:pt x="197" y="561"/>
                    </a:lnTo>
                    <a:lnTo>
                      <a:pt x="186" y="559"/>
                    </a:lnTo>
                    <a:lnTo>
                      <a:pt x="173" y="536"/>
                    </a:lnTo>
                    <a:lnTo>
                      <a:pt x="154" y="481"/>
                    </a:lnTo>
                    <a:lnTo>
                      <a:pt x="107" y="452"/>
                    </a:lnTo>
                    <a:lnTo>
                      <a:pt x="98" y="424"/>
                    </a:lnTo>
                    <a:lnTo>
                      <a:pt x="112" y="380"/>
                    </a:lnTo>
                    <a:lnTo>
                      <a:pt x="100" y="371"/>
                    </a:lnTo>
                    <a:lnTo>
                      <a:pt x="68" y="372"/>
                    </a:lnTo>
                    <a:lnTo>
                      <a:pt x="63" y="344"/>
                    </a:lnTo>
                    <a:lnTo>
                      <a:pt x="12" y="291"/>
                    </a:lnTo>
                    <a:lnTo>
                      <a:pt x="0" y="247"/>
                    </a:lnTo>
                    <a:lnTo>
                      <a:pt x="5" y="230"/>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2" name="Freeform 161"/>
              <p:cNvSpPr>
                <a:spLocks/>
              </p:cNvSpPr>
              <p:nvPr/>
            </p:nvSpPr>
            <p:spPr bwMode="auto">
              <a:xfrm>
                <a:off x="5991939" y="3130010"/>
                <a:ext cx="395739" cy="600876"/>
              </a:xfrm>
              <a:custGeom>
                <a:avLst/>
                <a:gdLst>
                  <a:gd name="T0" fmla="*/ 8 w 248"/>
                  <a:gd name="T1" fmla="*/ 422 h 423"/>
                  <a:gd name="T2" fmla="*/ 14 w 248"/>
                  <a:gd name="T3" fmla="*/ 410 h 423"/>
                  <a:gd name="T4" fmla="*/ 63 w 248"/>
                  <a:gd name="T5" fmla="*/ 407 h 423"/>
                  <a:gd name="T6" fmla="*/ 101 w 248"/>
                  <a:gd name="T7" fmla="*/ 394 h 423"/>
                  <a:gd name="T8" fmla="*/ 138 w 248"/>
                  <a:gd name="T9" fmla="*/ 369 h 423"/>
                  <a:gd name="T10" fmla="*/ 170 w 248"/>
                  <a:gd name="T11" fmla="*/ 369 h 423"/>
                  <a:gd name="T12" fmla="*/ 207 w 248"/>
                  <a:gd name="T13" fmla="*/ 308 h 423"/>
                  <a:gd name="T14" fmla="*/ 218 w 248"/>
                  <a:gd name="T15" fmla="*/ 311 h 423"/>
                  <a:gd name="T16" fmla="*/ 247 w 248"/>
                  <a:gd name="T17" fmla="*/ 291 h 423"/>
                  <a:gd name="T18" fmla="*/ 239 w 248"/>
                  <a:gd name="T19" fmla="*/ 275 h 423"/>
                  <a:gd name="T20" fmla="*/ 242 w 248"/>
                  <a:gd name="T21" fmla="*/ 266 h 423"/>
                  <a:gd name="T22" fmla="*/ 215 w 248"/>
                  <a:gd name="T23" fmla="*/ 5 h 423"/>
                  <a:gd name="T24" fmla="*/ 212 w 248"/>
                  <a:gd name="T25" fmla="*/ 0 h 423"/>
                  <a:gd name="T26" fmla="*/ 65 w 248"/>
                  <a:gd name="T27" fmla="*/ 16 h 423"/>
                  <a:gd name="T28" fmla="*/ 37 w 248"/>
                  <a:gd name="T29" fmla="*/ 31 h 423"/>
                  <a:gd name="T30" fmla="*/ 13 w 248"/>
                  <a:gd name="T31" fmla="*/ 24 h 423"/>
                  <a:gd name="T32" fmla="*/ 30 w 248"/>
                  <a:gd name="T33" fmla="*/ 237 h 423"/>
                  <a:gd name="T34" fmla="*/ 26 w 248"/>
                  <a:gd name="T35" fmla="*/ 281 h 423"/>
                  <a:gd name="T36" fmla="*/ 36 w 248"/>
                  <a:gd name="T37" fmla="*/ 308 h 423"/>
                  <a:gd name="T38" fmla="*/ 24 w 248"/>
                  <a:gd name="T39" fmla="*/ 356 h 423"/>
                  <a:gd name="T40" fmla="*/ 8 w 248"/>
                  <a:gd name="T41" fmla="*/ 378 h 423"/>
                  <a:gd name="T42" fmla="*/ 0 w 248"/>
                  <a:gd name="T43" fmla="*/ 412 h 423"/>
                  <a:gd name="T44" fmla="*/ 8 w 248"/>
                  <a:gd name="T45" fmla="*/ 422 h 4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423"/>
                  <a:gd name="T71" fmla="*/ 248 w 248"/>
                  <a:gd name="T72" fmla="*/ 423 h 4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423">
                    <a:moveTo>
                      <a:pt x="8" y="422"/>
                    </a:moveTo>
                    <a:lnTo>
                      <a:pt x="14" y="410"/>
                    </a:lnTo>
                    <a:lnTo>
                      <a:pt x="63" y="407"/>
                    </a:lnTo>
                    <a:lnTo>
                      <a:pt x="101" y="394"/>
                    </a:lnTo>
                    <a:lnTo>
                      <a:pt x="138" y="369"/>
                    </a:lnTo>
                    <a:lnTo>
                      <a:pt x="170" y="369"/>
                    </a:lnTo>
                    <a:lnTo>
                      <a:pt x="207" y="308"/>
                    </a:lnTo>
                    <a:lnTo>
                      <a:pt x="218" y="311"/>
                    </a:lnTo>
                    <a:lnTo>
                      <a:pt x="247" y="291"/>
                    </a:lnTo>
                    <a:lnTo>
                      <a:pt x="239" y="275"/>
                    </a:lnTo>
                    <a:lnTo>
                      <a:pt x="242" y="266"/>
                    </a:lnTo>
                    <a:lnTo>
                      <a:pt x="215" y="5"/>
                    </a:lnTo>
                    <a:lnTo>
                      <a:pt x="212" y="0"/>
                    </a:lnTo>
                    <a:lnTo>
                      <a:pt x="65" y="16"/>
                    </a:lnTo>
                    <a:lnTo>
                      <a:pt x="37" y="31"/>
                    </a:lnTo>
                    <a:lnTo>
                      <a:pt x="13" y="24"/>
                    </a:lnTo>
                    <a:lnTo>
                      <a:pt x="30" y="237"/>
                    </a:lnTo>
                    <a:lnTo>
                      <a:pt x="26" y="281"/>
                    </a:lnTo>
                    <a:lnTo>
                      <a:pt x="36" y="308"/>
                    </a:lnTo>
                    <a:lnTo>
                      <a:pt x="24" y="356"/>
                    </a:lnTo>
                    <a:lnTo>
                      <a:pt x="8" y="378"/>
                    </a:lnTo>
                    <a:lnTo>
                      <a:pt x="0" y="412"/>
                    </a:lnTo>
                    <a:lnTo>
                      <a:pt x="8" y="422"/>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3" name="Freeform 162"/>
              <p:cNvSpPr>
                <a:spLocks/>
              </p:cNvSpPr>
              <p:nvPr/>
            </p:nvSpPr>
            <p:spPr bwMode="auto">
              <a:xfrm>
                <a:off x="5844275" y="3505376"/>
                <a:ext cx="924374" cy="419013"/>
              </a:xfrm>
              <a:custGeom>
                <a:avLst/>
                <a:gdLst>
                  <a:gd name="T0" fmla="*/ 4 w 580"/>
                  <a:gd name="T1" fmla="*/ 279 h 295"/>
                  <a:gd name="T2" fmla="*/ 17 w 580"/>
                  <a:gd name="T3" fmla="*/ 277 h 295"/>
                  <a:gd name="T4" fmla="*/ 21 w 580"/>
                  <a:gd name="T5" fmla="*/ 246 h 295"/>
                  <a:gd name="T6" fmla="*/ 12 w 580"/>
                  <a:gd name="T7" fmla="*/ 244 h 295"/>
                  <a:gd name="T8" fmla="*/ 31 w 580"/>
                  <a:gd name="T9" fmla="*/ 219 h 295"/>
                  <a:gd name="T10" fmla="*/ 67 w 580"/>
                  <a:gd name="T11" fmla="*/ 231 h 295"/>
                  <a:gd name="T12" fmla="*/ 72 w 580"/>
                  <a:gd name="T13" fmla="*/ 195 h 295"/>
                  <a:gd name="T14" fmla="*/ 97 w 580"/>
                  <a:gd name="T15" fmla="*/ 186 h 295"/>
                  <a:gd name="T16" fmla="*/ 93 w 580"/>
                  <a:gd name="T17" fmla="*/ 178 h 295"/>
                  <a:gd name="T18" fmla="*/ 106 w 580"/>
                  <a:gd name="T19" fmla="*/ 145 h 295"/>
                  <a:gd name="T20" fmla="*/ 155 w 580"/>
                  <a:gd name="T21" fmla="*/ 142 h 295"/>
                  <a:gd name="T22" fmla="*/ 193 w 580"/>
                  <a:gd name="T23" fmla="*/ 129 h 295"/>
                  <a:gd name="T24" fmla="*/ 218 w 580"/>
                  <a:gd name="T25" fmla="*/ 113 h 295"/>
                  <a:gd name="T26" fmla="*/ 231 w 580"/>
                  <a:gd name="T27" fmla="*/ 104 h 295"/>
                  <a:gd name="T28" fmla="*/ 263 w 580"/>
                  <a:gd name="T29" fmla="*/ 104 h 295"/>
                  <a:gd name="T30" fmla="*/ 300 w 580"/>
                  <a:gd name="T31" fmla="*/ 43 h 295"/>
                  <a:gd name="T32" fmla="*/ 311 w 580"/>
                  <a:gd name="T33" fmla="*/ 47 h 295"/>
                  <a:gd name="T34" fmla="*/ 340 w 580"/>
                  <a:gd name="T35" fmla="*/ 27 h 295"/>
                  <a:gd name="T36" fmla="*/ 332 w 580"/>
                  <a:gd name="T37" fmla="*/ 10 h 295"/>
                  <a:gd name="T38" fmla="*/ 336 w 580"/>
                  <a:gd name="T39" fmla="*/ 1 h 295"/>
                  <a:gd name="T40" fmla="*/ 360 w 580"/>
                  <a:gd name="T41" fmla="*/ 0 h 295"/>
                  <a:gd name="T42" fmla="*/ 377 w 580"/>
                  <a:gd name="T43" fmla="*/ 6 h 295"/>
                  <a:gd name="T44" fmla="*/ 427 w 580"/>
                  <a:gd name="T45" fmla="*/ 36 h 295"/>
                  <a:gd name="T46" fmla="*/ 463 w 580"/>
                  <a:gd name="T47" fmla="*/ 34 h 295"/>
                  <a:gd name="T48" fmla="*/ 480 w 580"/>
                  <a:gd name="T49" fmla="*/ 23 h 295"/>
                  <a:gd name="T50" fmla="*/ 519 w 580"/>
                  <a:gd name="T51" fmla="*/ 48 h 295"/>
                  <a:gd name="T52" fmla="*/ 532 w 580"/>
                  <a:gd name="T53" fmla="*/ 96 h 295"/>
                  <a:gd name="T54" fmla="*/ 579 w 580"/>
                  <a:gd name="T55" fmla="*/ 131 h 295"/>
                  <a:gd name="T56" fmla="*/ 556 w 580"/>
                  <a:gd name="T57" fmla="*/ 156 h 295"/>
                  <a:gd name="T58" fmla="*/ 516 w 580"/>
                  <a:gd name="T59" fmla="*/ 195 h 295"/>
                  <a:gd name="T60" fmla="*/ 516 w 580"/>
                  <a:gd name="T61" fmla="*/ 203 h 295"/>
                  <a:gd name="T62" fmla="*/ 459 w 580"/>
                  <a:gd name="T63" fmla="*/ 241 h 295"/>
                  <a:gd name="T64" fmla="*/ 139 w 580"/>
                  <a:gd name="T65" fmla="*/ 271 h 295"/>
                  <a:gd name="T66" fmla="*/ 105 w 580"/>
                  <a:gd name="T67" fmla="*/ 270 h 295"/>
                  <a:gd name="T68" fmla="*/ 106 w 580"/>
                  <a:gd name="T69" fmla="*/ 286 h 295"/>
                  <a:gd name="T70" fmla="*/ 0 w 580"/>
                  <a:gd name="T71" fmla="*/ 294 h 295"/>
                  <a:gd name="T72" fmla="*/ 4 w 580"/>
                  <a:gd name="T73" fmla="*/ 279 h 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0"/>
                  <a:gd name="T112" fmla="*/ 0 h 295"/>
                  <a:gd name="T113" fmla="*/ 580 w 580"/>
                  <a:gd name="T114" fmla="*/ 295 h 2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0" h="295">
                    <a:moveTo>
                      <a:pt x="4" y="279"/>
                    </a:moveTo>
                    <a:lnTo>
                      <a:pt x="17" y="277"/>
                    </a:lnTo>
                    <a:lnTo>
                      <a:pt x="21" y="246"/>
                    </a:lnTo>
                    <a:lnTo>
                      <a:pt x="12" y="244"/>
                    </a:lnTo>
                    <a:lnTo>
                      <a:pt x="31" y="219"/>
                    </a:lnTo>
                    <a:lnTo>
                      <a:pt x="67" y="231"/>
                    </a:lnTo>
                    <a:lnTo>
                      <a:pt x="72" y="195"/>
                    </a:lnTo>
                    <a:lnTo>
                      <a:pt x="97" y="186"/>
                    </a:lnTo>
                    <a:lnTo>
                      <a:pt x="93" y="178"/>
                    </a:lnTo>
                    <a:lnTo>
                      <a:pt x="106" y="145"/>
                    </a:lnTo>
                    <a:lnTo>
                      <a:pt x="155" y="142"/>
                    </a:lnTo>
                    <a:lnTo>
                      <a:pt x="193" y="129"/>
                    </a:lnTo>
                    <a:lnTo>
                      <a:pt x="218" y="113"/>
                    </a:lnTo>
                    <a:lnTo>
                      <a:pt x="231" y="104"/>
                    </a:lnTo>
                    <a:lnTo>
                      <a:pt x="263" y="104"/>
                    </a:lnTo>
                    <a:lnTo>
                      <a:pt x="300" y="43"/>
                    </a:lnTo>
                    <a:lnTo>
                      <a:pt x="311" y="47"/>
                    </a:lnTo>
                    <a:lnTo>
                      <a:pt x="340" y="27"/>
                    </a:lnTo>
                    <a:lnTo>
                      <a:pt x="332" y="10"/>
                    </a:lnTo>
                    <a:lnTo>
                      <a:pt x="336" y="1"/>
                    </a:lnTo>
                    <a:lnTo>
                      <a:pt x="360" y="0"/>
                    </a:lnTo>
                    <a:lnTo>
                      <a:pt x="377" y="6"/>
                    </a:lnTo>
                    <a:lnTo>
                      <a:pt x="427" y="36"/>
                    </a:lnTo>
                    <a:lnTo>
                      <a:pt x="463" y="34"/>
                    </a:lnTo>
                    <a:lnTo>
                      <a:pt x="480" y="23"/>
                    </a:lnTo>
                    <a:lnTo>
                      <a:pt x="519" y="48"/>
                    </a:lnTo>
                    <a:lnTo>
                      <a:pt x="532" y="96"/>
                    </a:lnTo>
                    <a:lnTo>
                      <a:pt x="579" y="131"/>
                    </a:lnTo>
                    <a:lnTo>
                      <a:pt x="556" y="156"/>
                    </a:lnTo>
                    <a:lnTo>
                      <a:pt x="516" y="195"/>
                    </a:lnTo>
                    <a:lnTo>
                      <a:pt x="516" y="203"/>
                    </a:lnTo>
                    <a:lnTo>
                      <a:pt x="459" y="241"/>
                    </a:lnTo>
                    <a:lnTo>
                      <a:pt x="139" y="271"/>
                    </a:lnTo>
                    <a:lnTo>
                      <a:pt x="105" y="270"/>
                    </a:lnTo>
                    <a:lnTo>
                      <a:pt x="106" y="286"/>
                    </a:lnTo>
                    <a:lnTo>
                      <a:pt x="0" y="294"/>
                    </a:lnTo>
                    <a:lnTo>
                      <a:pt x="4" y="279"/>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4" name="Freeform 163"/>
              <p:cNvSpPr>
                <a:spLocks/>
              </p:cNvSpPr>
              <p:nvPr/>
            </p:nvSpPr>
            <p:spPr bwMode="auto">
              <a:xfrm>
                <a:off x="5745341" y="3819635"/>
                <a:ext cx="1086804" cy="325899"/>
              </a:xfrm>
              <a:custGeom>
                <a:avLst/>
                <a:gdLst>
                  <a:gd name="T0" fmla="*/ 11 w 681"/>
                  <a:gd name="T1" fmla="*/ 188 h 229"/>
                  <a:gd name="T2" fmla="*/ 7 w 681"/>
                  <a:gd name="T3" fmla="*/ 185 h 229"/>
                  <a:gd name="T4" fmla="*/ 27 w 681"/>
                  <a:gd name="T5" fmla="*/ 169 h 229"/>
                  <a:gd name="T6" fmla="*/ 46 w 681"/>
                  <a:gd name="T7" fmla="*/ 133 h 229"/>
                  <a:gd name="T8" fmla="*/ 39 w 681"/>
                  <a:gd name="T9" fmla="*/ 125 h 229"/>
                  <a:gd name="T10" fmla="*/ 48 w 681"/>
                  <a:gd name="T11" fmla="*/ 108 h 229"/>
                  <a:gd name="T12" fmla="*/ 49 w 681"/>
                  <a:gd name="T13" fmla="*/ 88 h 229"/>
                  <a:gd name="T14" fmla="*/ 62 w 681"/>
                  <a:gd name="T15" fmla="*/ 73 h 229"/>
                  <a:gd name="T16" fmla="*/ 169 w 681"/>
                  <a:gd name="T17" fmla="*/ 66 h 229"/>
                  <a:gd name="T18" fmla="*/ 167 w 681"/>
                  <a:gd name="T19" fmla="*/ 49 h 229"/>
                  <a:gd name="T20" fmla="*/ 201 w 681"/>
                  <a:gd name="T21" fmla="*/ 51 h 229"/>
                  <a:gd name="T22" fmla="*/ 521 w 681"/>
                  <a:gd name="T23" fmla="*/ 20 h 229"/>
                  <a:gd name="T24" fmla="*/ 680 w 681"/>
                  <a:gd name="T25" fmla="*/ 0 h 229"/>
                  <a:gd name="T26" fmla="*/ 651 w 681"/>
                  <a:gd name="T27" fmla="*/ 54 h 229"/>
                  <a:gd name="T28" fmla="*/ 607 w 681"/>
                  <a:gd name="T29" fmla="*/ 63 h 229"/>
                  <a:gd name="T30" fmla="*/ 588 w 681"/>
                  <a:gd name="T31" fmla="*/ 91 h 229"/>
                  <a:gd name="T32" fmla="*/ 510 w 681"/>
                  <a:gd name="T33" fmla="*/ 137 h 229"/>
                  <a:gd name="T34" fmla="*/ 505 w 681"/>
                  <a:gd name="T35" fmla="*/ 155 h 229"/>
                  <a:gd name="T36" fmla="*/ 485 w 681"/>
                  <a:gd name="T37" fmla="*/ 165 h 229"/>
                  <a:gd name="T38" fmla="*/ 486 w 681"/>
                  <a:gd name="T39" fmla="*/ 186 h 229"/>
                  <a:gd name="T40" fmla="*/ 382 w 681"/>
                  <a:gd name="T41" fmla="*/ 199 h 229"/>
                  <a:gd name="T42" fmla="*/ 170 w 681"/>
                  <a:gd name="T43" fmla="*/ 218 h 229"/>
                  <a:gd name="T44" fmla="*/ 0 w 681"/>
                  <a:gd name="T45" fmla="*/ 228 h 229"/>
                  <a:gd name="T46" fmla="*/ 11 w 681"/>
                  <a:gd name="T47" fmla="*/ 188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1"/>
                  <a:gd name="T73" fmla="*/ 0 h 229"/>
                  <a:gd name="T74" fmla="*/ 681 w 681"/>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1" h="229">
                    <a:moveTo>
                      <a:pt x="11" y="188"/>
                    </a:moveTo>
                    <a:lnTo>
                      <a:pt x="7" y="185"/>
                    </a:lnTo>
                    <a:lnTo>
                      <a:pt x="27" y="169"/>
                    </a:lnTo>
                    <a:lnTo>
                      <a:pt x="46" y="133"/>
                    </a:lnTo>
                    <a:lnTo>
                      <a:pt x="39" y="125"/>
                    </a:lnTo>
                    <a:lnTo>
                      <a:pt x="48" y="108"/>
                    </a:lnTo>
                    <a:lnTo>
                      <a:pt x="49" y="88"/>
                    </a:lnTo>
                    <a:lnTo>
                      <a:pt x="62" y="73"/>
                    </a:lnTo>
                    <a:lnTo>
                      <a:pt x="169" y="66"/>
                    </a:lnTo>
                    <a:lnTo>
                      <a:pt x="167" y="49"/>
                    </a:lnTo>
                    <a:lnTo>
                      <a:pt x="201" y="51"/>
                    </a:lnTo>
                    <a:lnTo>
                      <a:pt x="521" y="20"/>
                    </a:lnTo>
                    <a:lnTo>
                      <a:pt x="680" y="0"/>
                    </a:lnTo>
                    <a:lnTo>
                      <a:pt x="651" y="54"/>
                    </a:lnTo>
                    <a:lnTo>
                      <a:pt x="607" y="63"/>
                    </a:lnTo>
                    <a:lnTo>
                      <a:pt x="588" y="91"/>
                    </a:lnTo>
                    <a:lnTo>
                      <a:pt x="510" y="137"/>
                    </a:lnTo>
                    <a:lnTo>
                      <a:pt x="505" y="155"/>
                    </a:lnTo>
                    <a:lnTo>
                      <a:pt x="485" y="165"/>
                    </a:lnTo>
                    <a:lnTo>
                      <a:pt x="486" y="186"/>
                    </a:lnTo>
                    <a:lnTo>
                      <a:pt x="382" y="199"/>
                    </a:lnTo>
                    <a:lnTo>
                      <a:pt x="170" y="218"/>
                    </a:lnTo>
                    <a:lnTo>
                      <a:pt x="0" y="228"/>
                    </a:lnTo>
                    <a:lnTo>
                      <a:pt x="11" y="188"/>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5" name="Freeform 164"/>
              <p:cNvSpPr>
                <a:spLocks/>
              </p:cNvSpPr>
              <p:nvPr/>
            </p:nvSpPr>
            <p:spPr bwMode="auto">
              <a:xfrm>
                <a:off x="5596200" y="4129530"/>
                <a:ext cx="451851" cy="692535"/>
              </a:xfrm>
              <a:custGeom>
                <a:avLst/>
                <a:gdLst>
                  <a:gd name="T0" fmla="*/ 18 w 283"/>
                  <a:gd name="T1" fmla="*/ 341 h 488"/>
                  <a:gd name="T2" fmla="*/ 46 w 283"/>
                  <a:gd name="T3" fmla="*/ 303 h 488"/>
                  <a:gd name="T4" fmla="*/ 37 w 283"/>
                  <a:gd name="T5" fmla="*/ 293 h 488"/>
                  <a:gd name="T6" fmla="*/ 27 w 283"/>
                  <a:gd name="T7" fmla="*/ 214 h 488"/>
                  <a:gd name="T8" fmla="*/ 22 w 283"/>
                  <a:gd name="T9" fmla="*/ 159 h 488"/>
                  <a:gd name="T10" fmla="*/ 42 w 283"/>
                  <a:gd name="T11" fmla="*/ 100 h 488"/>
                  <a:gd name="T12" fmla="*/ 72 w 283"/>
                  <a:gd name="T13" fmla="*/ 59 h 488"/>
                  <a:gd name="T14" fmla="*/ 70 w 283"/>
                  <a:gd name="T15" fmla="*/ 48 h 488"/>
                  <a:gd name="T16" fmla="*/ 92 w 283"/>
                  <a:gd name="T17" fmla="*/ 9 h 488"/>
                  <a:gd name="T18" fmla="*/ 262 w 283"/>
                  <a:gd name="T19" fmla="*/ 0 h 488"/>
                  <a:gd name="T20" fmla="*/ 270 w 283"/>
                  <a:gd name="T21" fmla="*/ 9 h 488"/>
                  <a:gd name="T22" fmla="*/ 262 w 283"/>
                  <a:gd name="T23" fmla="*/ 311 h 488"/>
                  <a:gd name="T24" fmla="*/ 282 w 283"/>
                  <a:gd name="T25" fmla="*/ 458 h 488"/>
                  <a:gd name="T26" fmla="*/ 274 w 283"/>
                  <a:gd name="T27" fmla="*/ 464 h 488"/>
                  <a:gd name="T28" fmla="*/ 238 w 283"/>
                  <a:gd name="T29" fmla="*/ 456 h 488"/>
                  <a:gd name="T30" fmla="*/ 182 w 283"/>
                  <a:gd name="T31" fmla="*/ 487 h 488"/>
                  <a:gd name="T32" fmla="*/ 155 w 283"/>
                  <a:gd name="T33" fmla="*/ 440 h 488"/>
                  <a:gd name="T34" fmla="*/ 159 w 283"/>
                  <a:gd name="T35" fmla="*/ 406 h 488"/>
                  <a:gd name="T36" fmla="*/ 0 w 283"/>
                  <a:gd name="T37" fmla="*/ 413 h 488"/>
                  <a:gd name="T38" fmla="*/ 18 w 283"/>
                  <a:gd name="T39" fmla="*/ 341 h 4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88"/>
                  <a:gd name="T62" fmla="*/ 283 w 283"/>
                  <a:gd name="T63" fmla="*/ 488 h 4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88">
                    <a:moveTo>
                      <a:pt x="18" y="341"/>
                    </a:moveTo>
                    <a:lnTo>
                      <a:pt x="46" y="303"/>
                    </a:lnTo>
                    <a:lnTo>
                      <a:pt x="37" y="293"/>
                    </a:lnTo>
                    <a:lnTo>
                      <a:pt x="27" y="214"/>
                    </a:lnTo>
                    <a:lnTo>
                      <a:pt x="22" y="159"/>
                    </a:lnTo>
                    <a:lnTo>
                      <a:pt x="42" y="100"/>
                    </a:lnTo>
                    <a:lnTo>
                      <a:pt x="72" y="59"/>
                    </a:lnTo>
                    <a:lnTo>
                      <a:pt x="70" y="48"/>
                    </a:lnTo>
                    <a:lnTo>
                      <a:pt x="92" y="9"/>
                    </a:lnTo>
                    <a:lnTo>
                      <a:pt x="262" y="0"/>
                    </a:lnTo>
                    <a:lnTo>
                      <a:pt x="270" y="9"/>
                    </a:lnTo>
                    <a:lnTo>
                      <a:pt x="262" y="311"/>
                    </a:lnTo>
                    <a:lnTo>
                      <a:pt x="282" y="458"/>
                    </a:lnTo>
                    <a:lnTo>
                      <a:pt x="274" y="464"/>
                    </a:lnTo>
                    <a:lnTo>
                      <a:pt x="238" y="456"/>
                    </a:lnTo>
                    <a:lnTo>
                      <a:pt x="182" y="487"/>
                    </a:lnTo>
                    <a:lnTo>
                      <a:pt x="155" y="440"/>
                    </a:lnTo>
                    <a:lnTo>
                      <a:pt x="159" y="406"/>
                    </a:lnTo>
                    <a:lnTo>
                      <a:pt x="0" y="413"/>
                    </a:lnTo>
                    <a:lnTo>
                      <a:pt x="18" y="341"/>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6" name="Freeform 165"/>
              <p:cNvSpPr>
                <a:spLocks/>
              </p:cNvSpPr>
              <p:nvPr/>
            </p:nvSpPr>
            <p:spPr bwMode="auto">
              <a:xfrm>
                <a:off x="6015565" y="4101887"/>
                <a:ext cx="487290" cy="701264"/>
              </a:xfrm>
              <a:custGeom>
                <a:avLst/>
                <a:gdLst>
                  <a:gd name="T0" fmla="*/ 8 w 305"/>
                  <a:gd name="T1" fmla="*/ 28 h 493"/>
                  <a:gd name="T2" fmla="*/ 0 w 305"/>
                  <a:gd name="T3" fmla="*/ 330 h 493"/>
                  <a:gd name="T4" fmla="*/ 19 w 305"/>
                  <a:gd name="T5" fmla="*/ 477 h 493"/>
                  <a:gd name="T6" fmla="*/ 40 w 305"/>
                  <a:gd name="T7" fmla="*/ 482 h 493"/>
                  <a:gd name="T8" fmla="*/ 59 w 305"/>
                  <a:gd name="T9" fmla="*/ 470 h 493"/>
                  <a:gd name="T10" fmla="*/ 70 w 305"/>
                  <a:gd name="T11" fmla="*/ 482 h 493"/>
                  <a:gd name="T12" fmla="*/ 52 w 305"/>
                  <a:gd name="T13" fmla="*/ 492 h 493"/>
                  <a:gd name="T14" fmla="*/ 95 w 305"/>
                  <a:gd name="T15" fmla="*/ 481 h 493"/>
                  <a:gd name="T16" fmla="*/ 104 w 305"/>
                  <a:gd name="T17" fmla="*/ 467 h 493"/>
                  <a:gd name="T18" fmla="*/ 98 w 305"/>
                  <a:gd name="T19" fmla="*/ 458 h 493"/>
                  <a:gd name="T20" fmla="*/ 101 w 305"/>
                  <a:gd name="T21" fmla="*/ 447 h 493"/>
                  <a:gd name="T22" fmla="*/ 81 w 305"/>
                  <a:gd name="T23" fmla="*/ 428 h 493"/>
                  <a:gd name="T24" fmla="*/ 81 w 305"/>
                  <a:gd name="T25" fmla="*/ 412 h 493"/>
                  <a:gd name="T26" fmla="*/ 304 w 305"/>
                  <a:gd name="T27" fmla="*/ 392 h 493"/>
                  <a:gd name="T28" fmla="*/ 285 w 305"/>
                  <a:gd name="T29" fmla="*/ 315 h 493"/>
                  <a:gd name="T30" fmla="*/ 297 w 305"/>
                  <a:gd name="T31" fmla="*/ 268 h 493"/>
                  <a:gd name="T32" fmla="*/ 268 w 305"/>
                  <a:gd name="T33" fmla="*/ 207 h 493"/>
                  <a:gd name="T34" fmla="*/ 211 w 305"/>
                  <a:gd name="T35" fmla="*/ 0 h 493"/>
                  <a:gd name="T36" fmla="*/ 0 w 305"/>
                  <a:gd name="T37" fmla="*/ 19 h 493"/>
                  <a:gd name="T38" fmla="*/ 8 w 305"/>
                  <a:gd name="T39" fmla="*/ 28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493"/>
                  <a:gd name="T62" fmla="*/ 305 w 305"/>
                  <a:gd name="T63" fmla="*/ 493 h 4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493">
                    <a:moveTo>
                      <a:pt x="8" y="28"/>
                    </a:moveTo>
                    <a:lnTo>
                      <a:pt x="0" y="330"/>
                    </a:lnTo>
                    <a:lnTo>
                      <a:pt x="19" y="477"/>
                    </a:lnTo>
                    <a:lnTo>
                      <a:pt x="40" y="482"/>
                    </a:lnTo>
                    <a:lnTo>
                      <a:pt x="59" y="470"/>
                    </a:lnTo>
                    <a:lnTo>
                      <a:pt x="70" y="482"/>
                    </a:lnTo>
                    <a:lnTo>
                      <a:pt x="52" y="492"/>
                    </a:lnTo>
                    <a:lnTo>
                      <a:pt x="95" y="481"/>
                    </a:lnTo>
                    <a:lnTo>
                      <a:pt x="104" y="467"/>
                    </a:lnTo>
                    <a:lnTo>
                      <a:pt x="98" y="458"/>
                    </a:lnTo>
                    <a:lnTo>
                      <a:pt x="101" y="447"/>
                    </a:lnTo>
                    <a:lnTo>
                      <a:pt x="81" y="428"/>
                    </a:lnTo>
                    <a:lnTo>
                      <a:pt x="81" y="412"/>
                    </a:lnTo>
                    <a:lnTo>
                      <a:pt x="304" y="392"/>
                    </a:lnTo>
                    <a:lnTo>
                      <a:pt x="285" y="315"/>
                    </a:lnTo>
                    <a:lnTo>
                      <a:pt x="297" y="268"/>
                    </a:lnTo>
                    <a:lnTo>
                      <a:pt x="268" y="207"/>
                    </a:lnTo>
                    <a:lnTo>
                      <a:pt x="211" y="0"/>
                    </a:lnTo>
                    <a:lnTo>
                      <a:pt x="0" y="19"/>
                    </a:lnTo>
                    <a:lnTo>
                      <a:pt x="8" y="28"/>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7" name="Freeform 166"/>
              <p:cNvSpPr>
                <a:spLocks/>
              </p:cNvSpPr>
              <p:nvPr/>
            </p:nvSpPr>
            <p:spPr bwMode="auto">
              <a:xfrm>
                <a:off x="6353715" y="4068424"/>
                <a:ext cx="685159" cy="637248"/>
              </a:xfrm>
              <a:custGeom>
                <a:avLst/>
                <a:gdLst>
                  <a:gd name="T0" fmla="*/ 56 w 429"/>
                  <a:gd name="T1" fmla="*/ 231 h 449"/>
                  <a:gd name="T2" fmla="*/ 85 w 429"/>
                  <a:gd name="T3" fmla="*/ 292 h 449"/>
                  <a:gd name="T4" fmla="*/ 73 w 429"/>
                  <a:gd name="T5" fmla="*/ 339 h 449"/>
                  <a:gd name="T6" fmla="*/ 92 w 429"/>
                  <a:gd name="T7" fmla="*/ 416 h 449"/>
                  <a:gd name="T8" fmla="*/ 108 w 429"/>
                  <a:gd name="T9" fmla="*/ 443 h 449"/>
                  <a:gd name="T10" fmla="*/ 337 w 429"/>
                  <a:gd name="T11" fmla="*/ 428 h 449"/>
                  <a:gd name="T12" fmla="*/ 339 w 429"/>
                  <a:gd name="T13" fmla="*/ 445 h 449"/>
                  <a:gd name="T14" fmla="*/ 353 w 429"/>
                  <a:gd name="T15" fmla="*/ 448 h 449"/>
                  <a:gd name="T16" fmla="*/ 348 w 429"/>
                  <a:gd name="T17" fmla="*/ 410 h 449"/>
                  <a:gd name="T18" fmla="*/ 358 w 429"/>
                  <a:gd name="T19" fmla="*/ 399 h 449"/>
                  <a:gd name="T20" fmla="*/ 391 w 429"/>
                  <a:gd name="T21" fmla="*/ 406 h 449"/>
                  <a:gd name="T22" fmla="*/ 396 w 429"/>
                  <a:gd name="T23" fmla="*/ 380 h 449"/>
                  <a:gd name="T24" fmla="*/ 392 w 429"/>
                  <a:gd name="T25" fmla="*/ 344 h 449"/>
                  <a:gd name="T26" fmla="*/ 406 w 429"/>
                  <a:gd name="T27" fmla="*/ 335 h 449"/>
                  <a:gd name="T28" fmla="*/ 428 w 429"/>
                  <a:gd name="T29" fmla="*/ 266 h 449"/>
                  <a:gd name="T30" fmla="*/ 412 w 429"/>
                  <a:gd name="T31" fmla="*/ 264 h 449"/>
                  <a:gd name="T32" fmla="*/ 357 w 429"/>
                  <a:gd name="T33" fmla="*/ 176 h 449"/>
                  <a:gd name="T34" fmla="*/ 237 w 429"/>
                  <a:gd name="T35" fmla="*/ 65 h 449"/>
                  <a:gd name="T36" fmla="*/ 185 w 429"/>
                  <a:gd name="T37" fmla="*/ 31 h 449"/>
                  <a:gd name="T38" fmla="*/ 202 w 429"/>
                  <a:gd name="T39" fmla="*/ 0 h 449"/>
                  <a:gd name="T40" fmla="*/ 104 w 429"/>
                  <a:gd name="T41" fmla="*/ 11 h 449"/>
                  <a:gd name="T42" fmla="*/ 0 w 429"/>
                  <a:gd name="T43" fmla="*/ 24 h 449"/>
                  <a:gd name="T44" fmla="*/ 56 w 429"/>
                  <a:gd name="T45" fmla="*/ 231 h 4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9"/>
                  <a:gd name="T70" fmla="*/ 0 h 449"/>
                  <a:gd name="T71" fmla="*/ 429 w 429"/>
                  <a:gd name="T72" fmla="*/ 449 h 4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9" h="449">
                    <a:moveTo>
                      <a:pt x="56" y="231"/>
                    </a:moveTo>
                    <a:lnTo>
                      <a:pt x="85" y="292"/>
                    </a:lnTo>
                    <a:lnTo>
                      <a:pt x="73" y="339"/>
                    </a:lnTo>
                    <a:lnTo>
                      <a:pt x="92" y="416"/>
                    </a:lnTo>
                    <a:lnTo>
                      <a:pt x="108" y="443"/>
                    </a:lnTo>
                    <a:lnTo>
                      <a:pt x="337" y="428"/>
                    </a:lnTo>
                    <a:lnTo>
                      <a:pt x="339" y="445"/>
                    </a:lnTo>
                    <a:lnTo>
                      <a:pt x="353" y="448"/>
                    </a:lnTo>
                    <a:lnTo>
                      <a:pt x="348" y="410"/>
                    </a:lnTo>
                    <a:lnTo>
                      <a:pt x="358" y="399"/>
                    </a:lnTo>
                    <a:lnTo>
                      <a:pt x="391" y="406"/>
                    </a:lnTo>
                    <a:lnTo>
                      <a:pt x="396" y="380"/>
                    </a:lnTo>
                    <a:lnTo>
                      <a:pt x="392" y="344"/>
                    </a:lnTo>
                    <a:lnTo>
                      <a:pt x="406" y="335"/>
                    </a:lnTo>
                    <a:lnTo>
                      <a:pt x="428" y="266"/>
                    </a:lnTo>
                    <a:lnTo>
                      <a:pt x="412" y="264"/>
                    </a:lnTo>
                    <a:lnTo>
                      <a:pt x="357" y="176"/>
                    </a:lnTo>
                    <a:lnTo>
                      <a:pt x="237" y="65"/>
                    </a:lnTo>
                    <a:lnTo>
                      <a:pt x="185" y="31"/>
                    </a:lnTo>
                    <a:lnTo>
                      <a:pt x="202" y="0"/>
                    </a:lnTo>
                    <a:lnTo>
                      <a:pt x="104" y="11"/>
                    </a:lnTo>
                    <a:lnTo>
                      <a:pt x="0" y="24"/>
                    </a:lnTo>
                    <a:lnTo>
                      <a:pt x="56" y="231"/>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8" name="Freeform 167"/>
              <p:cNvSpPr>
                <a:spLocks/>
              </p:cNvSpPr>
              <p:nvPr/>
            </p:nvSpPr>
            <p:spPr bwMode="auto">
              <a:xfrm>
                <a:off x="6145509" y="4637292"/>
                <a:ext cx="1156206" cy="774009"/>
              </a:xfrm>
              <a:custGeom>
                <a:avLst/>
                <a:gdLst>
                  <a:gd name="T0" fmla="*/ 0 w 725"/>
                  <a:gd name="T1" fmla="*/ 52 h 546"/>
                  <a:gd name="T2" fmla="*/ 20 w 725"/>
                  <a:gd name="T3" fmla="*/ 71 h 546"/>
                  <a:gd name="T4" fmla="*/ 17 w 725"/>
                  <a:gd name="T5" fmla="*/ 82 h 546"/>
                  <a:gd name="T6" fmla="*/ 23 w 725"/>
                  <a:gd name="T7" fmla="*/ 91 h 546"/>
                  <a:gd name="T8" fmla="*/ 14 w 725"/>
                  <a:gd name="T9" fmla="*/ 105 h 546"/>
                  <a:gd name="T10" fmla="*/ 99 w 725"/>
                  <a:gd name="T11" fmla="*/ 76 h 546"/>
                  <a:gd name="T12" fmla="*/ 207 w 725"/>
                  <a:gd name="T13" fmla="*/ 144 h 546"/>
                  <a:gd name="T14" fmla="*/ 296 w 725"/>
                  <a:gd name="T15" fmla="*/ 96 h 546"/>
                  <a:gd name="T16" fmla="*/ 347 w 725"/>
                  <a:gd name="T17" fmla="*/ 107 h 546"/>
                  <a:gd name="T18" fmla="*/ 413 w 725"/>
                  <a:gd name="T19" fmla="*/ 172 h 546"/>
                  <a:gd name="T20" fmla="*/ 436 w 725"/>
                  <a:gd name="T21" fmla="*/ 173 h 546"/>
                  <a:gd name="T22" fmla="*/ 457 w 725"/>
                  <a:gd name="T23" fmla="*/ 218 h 546"/>
                  <a:gd name="T24" fmla="*/ 452 w 725"/>
                  <a:gd name="T25" fmla="*/ 304 h 546"/>
                  <a:gd name="T26" fmla="*/ 467 w 725"/>
                  <a:gd name="T27" fmla="*/ 314 h 546"/>
                  <a:gd name="T28" fmla="*/ 469 w 725"/>
                  <a:gd name="T29" fmla="*/ 299 h 546"/>
                  <a:gd name="T30" fmla="*/ 490 w 725"/>
                  <a:gd name="T31" fmla="*/ 299 h 546"/>
                  <a:gd name="T32" fmla="*/ 470 w 725"/>
                  <a:gd name="T33" fmla="*/ 340 h 546"/>
                  <a:gd name="T34" fmla="*/ 525 w 725"/>
                  <a:gd name="T35" fmla="*/ 397 h 546"/>
                  <a:gd name="T36" fmla="*/ 534 w 725"/>
                  <a:gd name="T37" fmla="*/ 381 h 546"/>
                  <a:gd name="T38" fmla="*/ 537 w 725"/>
                  <a:gd name="T39" fmla="*/ 420 h 546"/>
                  <a:gd name="T40" fmla="*/ 556 w 725"/>
                  <a:gd name="T41" fmla="*/ 429 h 546"/>
                  <a:gd name="T42" fmla="*/ 575 w 725"/>
                  <a:gd name="T43" fmla="*/ 477 h 546"/>
                  <a:gd name="T44" fmla="*/ 594 w 725"/>
                  <a:gd name="T45" fmla="*/ 477 h 546"/>
                  <a:gd name="T46" fmla="*/ 636 w 725"/>
                  <a:gd name="T47" fmla="*/ 522 h 546"/>
                  <a:gd name="T48" fmla="*/ 660 w 725"/>
                  <a:gd name="T49" fmla="*/ 526 h 546"/>
                  <a:gd name="T50" fmla="*/ 660 w 725"/>
                  <a:gd name="T51" fmla="*/ 533 h 546"/>
                  <a:gd name="T52" fmla="*/ 643 w 725"/>
                  <a:gd name="T53" fmla="*/ 545 h 546"/>
                  <a:gd name="T54" fmla="*/ 680 w 725"/>
                  <a:gd name="T55" fmla="*/ 540 h 546"/>
                  <a:gd name="T56" fmla="*/ 704 w 725"/>
                  <a:gd name="T57" fmla="*/ 529 h 546"/>
                  <a:gd name="T58" fmla="*/ 717 w 725"/>
                  <a:gd name="T59" fmla="*/ 466 h 546"/>
                  <a:gd name="T60" fmla="*/ 724 w 725"/>
                  <a:gd name="T61" fmla="*/ 468 h 546"/>
                  <a:gd name="T62" fmla="*/ 717 w 725"/>
                  <a:gd name="T63" fmla="*/ 381 h 546"/>
                  <a:gd name="T64" fmla="*/ 709 w 725"/>
                  <a:gd name="T65" fmla="*/ 355 h 546"/>
                  <a:gd name="T66" fmla="*/ 630 w 725"/>
                  <a:gd name="T67" fmla="*/ 228 h 546"/>
                  <a:gd name="T68" fmla="*/ 569 w 725"/>
                  <a:gd name="T69" fmla="*/ 107 h 546"/>
                  <a:gd name="T70" fmla="*/ 532 w 725"/>
                  <a:gd name="T71" fmla="*/ 9 h 546"/>
                  <a:gd name="T72" fmla="*/ 523 w 725"/>
                  <a:gd name="T73" fmla="*/ 6 h 546"/>
                  <a:gd name="T74" fmla="*/ 489 w 725"/>
                  <a:gd name="T75" fmla="*/ 0 h 546"/>
                  <a:gd name="T76" fmla="*/ 480 w 725"/>
                  <a:gd name="T77" fmla="*/ 10 h 546"/>
                  <a:gd name="T78" fmla="*/ 485 w 725"/>
                  <a:gd name="T79" fmla="*/ 48 h 546"/>
                  <a:gd name="T80" fmla="*/ 471 w 725"/>
                  <a:gd name="T81" fmla="*/ 45 h 546"/>
                  <a:gd name="T82" fmla="*/ 468 w 725"/>
                  <a:gd name="T83" fmla="*/ 28 h 546"/>
                  <a:gd name="T84" fmla="*/ 238 w 725"/>
                  <a:gd name="T85" fmla="*/ 43 h 546"/>
                  <a:gd name="T86" fmla="*/ 222 w 725"/>
                  <a:gd name="T87" fmla="*/ 16 h 546"/>
                  <a:gd name="T88" fmla="*/ 0 w 725"/>
                  <a:gd name="T89" fmla="*/ 36 h 546"/>
                  <a:gd name="T90" fmla="*/ 0 w 725"/>
                  <a:gd name="T91" fmla="*/ 52 h 5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5"/>
                  <a:gd name="T139" fmla="*/ 0 h 546"/>
                  <a:gd name="T140" fmla="*/ 725 w 725"/>
                  <a:gd name="T141" fmla="*/ 546 h 5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5" h="546">
                    <a:moveTo>
                      <a:pt x="0" y="52"/>
                    </a:moveTo>
                    <a:lnTo>
                      <a:pt x="20" y="71"/>
                    </a:lnTo>
                    <a:lnTo>
                      <a:pt x="17" y="82"/>
                    </a:lnTo>
                    <a:lnTo>
                      <a:pt x="23" y="91"/>
                    </a:lnTo>
                    <a:lnTo>
                      <a:pt x="14" y="105"/>
                    </a:lnTo>
                    <a:lnTo>
                      <a:pt x="99" y="76"/>
                    </a:lnTo>
                    <a:lnTo>
                      <a:pt x="207" y="144"/>
                    </a:lnTo>
                    <a:lnTo>
                      <a:pt x="296" y="96"/>
                    </a:lnTo>
                    <a:lnTo>
                      <a:pt x="347" y="107"/>
                    </a:lnTo>
                    <a:lnTo>
                      <a:pt x="413" y="172"/>
                    </a:lnTo>
                    <a:lnTo>
                      <a:pt x="436" y="173"/>
                    </a:lnTo>
                    <a:lnTo>
                      <a:pt x="457" y="218"/>
                    </a:lnTo>
                    <a:lnTo>
                      <a:pt x="452" y="304"/>
                    </a:lnTo>
                    <a:lnTo>
                      <a:pt x="467" y="314"/>
                    </a:lnTo>
                    <a:lnTo>
                      <a:pt x="469" y="299"/>
                    </a:lnTo>
                    <a:lnTo>
                      <a:pt x="490" y="299"/>
                    </a:lnTo>
                    <a:lnTo>
                      <a:pt x="470" y="340"/>
                    </a:lnTo>
                    <a:lnTo>
                      <a:pt x="525" y="397"/>
                    </a:lnTo>
                    <a:lnTo>
                      <a:pt x="534" y="381"/>
                    </a:lnTo>
                    <a:lnTo>
                      <a:pt x="537" y="420"/>
                    </a:lnTo>
                    <a:lnTo>
                      <a:pt x="556" y="429"/>
                    </a:lnTo>
                    <a:lnTo>
                      <a:pt x="575" y="477"/>
                    </a:lnTo>
                    <a:lnTo>
                      <a:pt x="594" y="477"/>
                    </a:lnTo>
                    <a:lnTo>
                      <a:pt x="636" y="522"/>
                    </a:lnTo>
                    <a:lnTo>
                      <a:pt x="660" y="526"/>
                    </a:lnTo>
                    <a:lnTo>
                      <a:pt x="660" y="533"/>
                    </a:lnTo>
                    <a:lnTo>
                      <a:pt x="643" y="545"/>
                    </a:lnTo>
                    <a:lnTo>
                      <a:pt x="680" y="540"/>
                    </a:lnTo>
                    <a:lnTo>
                      <a:pt x="704" y="529"/>
                    </a:lnTo>
                    <a:lnTo>
                      <a:pt x="717" y="466"/>
                    </a:lnTo>
                    <a:lnTo>
                      <a:pt x="724" y="468"/>
                    </a:lnTo>
                    <a:lnTo>
                      <a:pt x="717" y="381"/>
                    </a:lnTo>
                    <a:lnTo>
                      <a:pt x="709" y="355"/>
                    </a:lnTo>
                    <a:lnTo>
                      <a:pt x="630" y="228"/>
                    </a:lnTo>
                    <a:lnTo>
                      <a:pt x="569" y="107"/>
                    </a:lnTo>
                    <a:lnTo>
                      <a:pt x="532" y="9"/>
                    </a:lnTo>
                    <a:lnTo>
                      <a:pt x="523" y="6"/>
                    </a:lnTo>
                    <a:lnTo>
                      <a:pt x="489" y="0"/>
                    </a:lnTo>
                    <a:lnTo>
                      <a:pt x="480" y="10"/>
                    </a:lnTo>
                    <a:lnTo>
                      <a:pt x="485" y="48"/>
                    </a:lnTo>
                    <a:lnTo>
                      <a:pt x="471" y="45"/>
                    </a:lnTo>
                    <a:lnTo>
                      <a:pt x="468" y="28"/>
                    </a:lnTo>
                    <a:lnTo>
                      <a:pt x="238" y="43"/>
                    </a:lnTo>
                    <a:lnTo>
                      <a:pt x="222" y="16"/>
                    </a:lnTo>
                    <a:lnTo>
                      <a:pt x="0" y="36"/>
                    </a:lnTo>
                    <a:lnTo>
                      <a:pt x="0" y="52"/>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9" name="Freeform 168"/>
              <p:cNvSpPr>
                <a:spLocks/>
              </p:cNvSpPr>
              <p:nvPr/>
            </p:nvSpPr>
            <p:spPr bwMode="auto">
              <a:xfrm>
                <a:off x="6334519" y="3042716"/>
                <a:ext cx="536019" cy="532495"/>
              </a:xfrm>
              <a:custGeom>
                <a:avLst/>
                <a:gdLst>
                  <a:gd name="T0" fmla="*/ 0 w 335"/>
                  <a:gd name="T1" fmla="*/ 67 h 375"/>
                  <a:gd name="T2" fmla="*/ 27 w 335"/>
                  <a:gd name="T3" fmla="*/ 326 h 375"/>
                  <a:gd name="T4" fmla="*/ 68 w 335"/>
                  <a:gd name="T5" fmla="*/ 331 h 375"/>
                  <a:gd name="T6" fmla="*/ 118 w 335"/>
                  <a:gd name="T7" fmla="*/ 361 h 375"/>
                  <a:gd name="T8" fmla="*/ 154 w 335"/>
                  <a:gd name="T9" fmla="*/ 359 h 375"/>
                  <a:gd name="T10" fmla="*/ 171 w 335"/>
                  <a:gd name="T11" fmla="*/ 349 h 375"/>
                  <a:gd name="T12" fmla="*/ 211 w 335"/>
                  <a:gd name="T13" fmla="*/ 374 h 375"/>
                  <a:gd name="T14" fmla="*/ 234 w 335"/>
                  <a:gd name="T15" fmla="*/ 352 h 375"/>
                  <a:gd name="T16" fmla="*/ 239 w 335"/>
                  <a:gd name="T17" fmla="*/ 311 h 375"/>
                  <a:gd name="T18" fmla="*/ 255 w 335"/>
                  <a:gd name="T19" fmla="*/ 319 h 375"/>
                  <a:gd name="T20" fmla="*/ 263 w 335"/>
                  <a:gd name="T21" fmla="*/ 286 h 375"/>
                  <a:gd name="T22" fmla="*/ 319 w 335"/>
                  <a:gd name="T23" fmla="*/ 236 h 375"/>
                  <a:gd name="T24" fmla="*/ 328 w 335"/>
                  <a:gd name="T25" fmla="*/ 155 h 375"/>
                  <a:gd name="T26" fmla="*/ 322 w 335"/>
                  <a:gd name="T27" fmla="*/ 139 h 375"/>
                  <a:gd name="T28" fmla="*/ 334 w 335"/>
                  <a:gd name="T29" fmla="*/ 129 h 375"/>
                  <a:gd name="T30" fmla="*/ 312 w 335"/>
                  <a:gd name="T31" fmla="*/ 0 h 375"/>
                  <a:gd name="T32" fmla="*/ 255 w 335"/>
                  <a:gd name="T33" fmla="*/ 29 h 375"/>
                  <a:gd name="T34" fmla="*/ 227 w 335"/>
                  <a:gd name="T35" fmla="*/ 59 h 375"/>
                  <a:gd name="T36" fmla="*/ 206 w 335"/>
                  <a:gd name="T37" fmla="*/ 62 h 375"/>
                  <a:gd name="T38" fmla="*/ 173 w 335"/>
                  <a:gd name="T39" fmla="*/ 78 h 375"/>
                  <a:gd name="T40" fmla="*/ 100 w 335"/>
                  <a:gd name="T41" fmla="*/ 52 h 375"/>
                  <a:gd name="T42" fmla="*/ 0 w 335"/>
                  <a:gd name="T43" fmla="*/ 67 h 3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375"/>
                  <a:gd name="T68" fmla="*/ 335 w 335"/>
                  <a:gd name="T69" fmla="*/ 375 h 3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375">
                    <a:moveTo>
                      <a:pt x="0" y="67"/>
                    </a:moveTo>
                    <a:lnTo>
                      <a:pt x="27" y="326"/>
                    </a:lnTo>
                    <a:lnTo>
                      <a:pt x="68" y="331"/>
                    </a:lnTo>
                    <a:lnTo>
                      <a:pt x="118" y="361"/>
                    </a:lnTo>
                    <a:lnTo>
                      <a:pt x="154" y="359"/>
                    </a:lnTo>
                    <a:lnTo>
                      <a:pt x="171" y="349"/>
                    </a:lnTo>
                    <a:lnTo>
                      <a:pt x="211" y="374"/>
                    </a:lnTo>
                    <a:lnTo>
                      <a:pt x="234" y="352"/>
                    </a:lnTo>
                    <a:lnTo>
                      <a:pt x="239" y="311"/>
                    </a:lnTo>
                    <a:lnTo>
                      <a:pt x="255" y="319"/>
                    </a:lnTo>
                    <a:lnTo>
                      <a:pt x="263" y="286"/>
                    </a:lnTo>
                    <a:lnTo>
                      <a:pt x="319" y="236"/>
                    </a:lnTo>
                    <a:lnTo>
                      <a:pt x="328" y="155"/>
                    </a:lnTo>
                    <a:lnTo>
                      <a:pt x="322" y="139"/>
                    </a:lnTo>
                    <a:lnTo>
                      <a:pt x="334" y="129"/>
                    </a:lnTo>
                    <a:lnTo>
                      <a:pt x="312" y="0"/>
                    </a:lnTo>
                    <a:lnTo>
                      <a:pt x="255" y="29"/>
                    </a:lnTo>
                    <a:lnTo>
                      <a:pt x="227" y="59"/>
                    </a:lnTo>
                    <a:lnTo>
                      <a:pt x="206" y="62"/>
                    </a:lnTo>
                    <a:lnTo>
                      <a:pt x="173" y="78"/>
                    </a:lnTo>
                    <a:lnTo>
                      <a:pt x="100" y="52"/>
                    </a:lnTo>
                    <a:lnTo>
                      <a:pt x="0" y="67"/>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0" name="Freeform 169"/>
              <p:cNvSpPr>
                <a:spLocks/>
              </p:cNvSpPr>
              <p:nvPr/>
            </p:nvSpPr>
            <p:spPr bwMode="auto">
              <a:xfrm>
                <a:off x="6672668" y="3227489"/>
                <a:ext cx="569982" cy="503397"/>
              </a:xfrm>
              <a:custGeom>
                <a:avLst/>
                <a:gdLst>
                  <a:gd name="T0" fmla="*/ 0 w 358"/>
                  <a:gd name="T1" fmla="*/ 244 h 354"/>
                  <a:gd name="T2" fmla="*/ 12 w 358"/>
                  <a:gd name="T3" fmla="*/ 292 h 354"/>
                  <a:gd name="T4" fmla="*/ 59 w 358"/>
                  <a:gd name="T5" fmla="*/ 327 h 354"/>
                  <a:gd name="T6" fmla="*/ 80 w 358"/>
                  <a:gd name="T7" fmla="*/ 353 h 354"/>
                  <a:gd name="T8" fmla="*/ 149 w 358"/>
                  <a:gd name="T9" fmla="*/ 325 h 354"/>
                  <a:gd name="T10" fmla="*/ 179 w 358"/>
                  <a:gd name="T11" fmla="*/ 320 h 354"/>
                  <a:gd name="T12" fmla="*/ 195 w 358"/>
                  <a:gd name="T13" fmla="*/ 299 h 354"/>
                  <a:gd name="T14" fmla="*/ 223 w 358"/>
                  <a:gd name="T15" fmla="*/ 193 h 354"/>
                  <a:gd name="T16" fmla="*/ 251 w 358"/>
                  <a:gd name="T17" fmla="*/ 206 h 354"/>
                  <a:gd name="T18" fmla="*/ 307 w 358"/>
                  <a:gd name="T19" fmla="*/ 91 h 354"/>
                  <a:gd name="T20" fmla="*/ 350 w 358"/>
                  <a:gd name="T21" fmla="*/ 115 h 354"/>
                  <a:gd name="T22" fmla="*/ 357 w 358"/>
                  <a:gd name="T23" fmla="*/ 95 h 354"/>
                  <a:gd name="T24" fmla="*/ 326 w 358"/>
                  <a:gd name="T25" fmla="*/ 70 h 354"/>
                  <a:gd name="T26" fmla="*/ 302 w 358"/>
                  <a:gd name="T27" fmla="*/ 72 h 354"/>
                  <a:gd name="T28" fmla="*/ 295 w 358"/>
                  <a:gd name="T29" fmla="*/ 86 h 354"/>
                  <a:gd name="T30" fmla="*/ 251 w 358"/>
                  <a:gd name="T31" fmla="*/ 98 h 354"/>
                  <a:gd name="T32" fmla="*/ 223 w 358"/>
                  <a:gd name="T33" fmla="*/ 130 h 354"/>
                  <a:gd name="T34" fmla="*/ 215 w 358"/>
                  <a:gd name="T35" fmla="*/ 79 h 354"/>
                  <a:gd name="T36" fmla="*/ 137 w 358"/>
                  <a:gd name="T37" fmla="*/ 92 h 354"/>
                  <a:gd name="T38" fmla="*/ 123 w 358"/>
                  <a:gd name="T39" fmla="*/ 0 h 354"/>
                  <a:gd name="T40" fmla="*/ 111 w 358"/>
                  <a:gd name="T41" fmla="*/ 9 h 354"/>
                  <a:gd name="T42" fmla="*/ 117 w 358"/>
                  <a:gd name="T43" fmla="*/ 25 h 354"/>
                  <a:gd name="T44" fmla="*/ 108 w 358"/>
                  <a:gd name="T45" fmla="*/ 106 h 354"/>
                  <a:gd name="T46" fmla="*/ 52 w 358"/>
                  <a:gd name="T47" fmla="*/ 156 h 354"/>
                  <a:gd name="T48" fmla="*/ 44 w 358"/>
                  <a:gd name="T49" fmla="*/ 189 h 354"/>
                  <a:gd name="T50" fmla="*/ 28 w 358"/>
                  <a:gd name="T51" fmla="*/ 182 h 354"/>
                  <a:gd name="T52" fmla="*/ 23 w 358"/>
                  <a:gd name="T53" fmla="*/ 222 h 354"/>
                  <a:gd name="T54" fmla="*/ 0 w 358"/>
                  <a:gd name="T55" fmla="*/ 244 h 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8"/>
                  <a:gd name="T85" fmla="*/ 0 h 354"/>
                  <a:gd name="T86" fmla="*/ 358 w 358"/>
                  <a:gd name="T87" fmla="*/ 354 h 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8" h="354">
                    <a:moveTo>
                      <a:pt x="0" y="244"/>
                    </a:moveTo>
                    <a:lnTo>
                      <a:pt x="12" y="292"/>
                    </a:lnTo>
                    <a:lnTo>
                      <a:pt x="59" y="327"/>
                    </a:lnTo>
                    <a:lnTo>
                      <a:pt x="80" y="353"/>
                    </a:lnTo>
                    <a:lnTo>
                      <a:pt x="149" y="325"/>
                    </a:lnTo>
                    <a:lnTo>
                      <a:pt x="179" y="320"/>
                    </a:lnTo>
                    <a:lnTo>
                      <a:pt x="195" y="299"/>
                    </a:lnTo>
                    <a:lnTo>
                      <a:pt x="223" y="193"/>
                    </a:lnTo>
                    <a:lnTo>
                      <a:pt x="251" y="206"/>
                    </a:lnTo>
                    <a:lnTo>
                      <a:pt x="307" y="91"/>
                    </a:lnTo>
                    <a:lnTo>
                      <a:pt x="350" y="115"/>
                    </a:lnTo>
                    <a:lnTo>
                      <a:pt x="357" y="95"/>
                    </a:lnTo>
                    <a:lnTo>
                      <a:pt x="326" y="70"/>
                    </a:lnTo>
                    <a:lnTo>
                      <a:pt x="302" y="72"/>
                    </a:lnTo>
                    <a:lnTo>
                      <a:pt x="295" y="86"/>
                    </a:lnTo>
                    <a:lnTo>
                      <a:pt x="251" y="98"/>
                    </a:lnTo>
                    <a:lnTo>
                      <a:pt x="223" y="130"/>
                    </a:lnTo>
                    <a:lnTo>
                      <a:pt x="215" y="79"/>
                    </a:lnTo>
                    <a:lnTo>
                      <a:pt x="137" y="92"/>
                    </a:lnTo>
                    <a:lnTo>
                      <a:pt x="123" y="0"/>
                    </a:lnTo>
                    <a:lnTo>
                      <a:pt x="111" y="9"/>
                    </a:lnTo>
                    <a:lnTo>
                      <a:pt x="117" y="25"/>
                    </a:lnTo>
                    <a:lnTo>
                      <a:pt x="108" y="106"/>
                    </a:lnTo>
                    <a:lnTo>
                      <a:pt x="52" y="156"/>
                    </a:lnTo>
                    <a:lnTo>
                      <a:pt x="44" y="189"/>
                    </a:lnTo>
                    <a:lnTo>
                      <a:pt x="28" y="182"/>
                    </a:lnTo>
                    <a:lnTo>
                      <a:pt x="23" y="222"/>
                    </a:lnTo>
                    <a:lnTo>
                      <a:pt x="0" y="244"/>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1" name="Freeform 170"/>
              <p:cNvSpPr>
                <a:spLocks/>
              </p:cNvSpPr>
              <p:nvPr/>
            </p:nvSpPr>
            <p:spPr bwMode="auto">
              <a:xfrm>
                <a:off x="7016725" y="3266771"/>
                <a:ext cx="577365" cy="253153"/>
              </a:xfrm>
              <a:custGeom>
                <a:avLst/>
                <a:gdLst>
                  <a:gd name="T0" fmla="*/ 0 w 362"/>
                  <a:gd name="T1" fmla="*/ 52 h 179"/>
                  <a:gd name="T2" fmla="*/ 8 w 362"/>
                  <a:gd name="T3" fmla="*/ 103 h 179"/>
                  <a:gd name="T4" fmla="*/ 36 w 362"/>
                  <a:gd name="T5" fmla="*/ 71 h 179"/>
                  <a:gd name="T6" fmla="*/ 80 w 362"/>
                  <a:gd name="T7" fmla="*/ 59 h 179"/>
                  <a:gd name="T8" fmla="*/ 87 w 362"/>
                  <a:gd name="T9" fmla="*/ 46 h 179"/>
                  <a:gd name="T10" fmla="*/ 111 w 362"/>
                  <a:gd name="T11" fmla="*/ 43 h 179"/>
                  <a:gd name="T12" fmla="*/ 141 w 362"/>
                  <a:gd name="T13" fmla="*/ 68 h 179"/>
                  <a:gd name="T14" fmla="*/ 162 w 362"/>
                  <a:gd name="T15" fmla="*/ 74 h 179"/>
                  <a:gd name="T16" fmla="*/ 201 w 362"/>
                  <a:gd name="T17" fmla="*/ 109 h 179"/>
                  <a:gd name="T18" fmla="*/ 186 w 362"/>
                  <a:gd name="T19" fmla="*/ 143 h 179"/>
                  <a:gd name="T20" fmla="*/ 192 w 362"/>
                  <a:gd name="T21" fmla="*/ 158 h 179"/>
                  <a:gd name="T22" fmla="*/ 208 w 362"/>
                  <a:gd name="T23" fmla="*/ 151 h 179"/>
                  <a:gd name="T24" fmla="*/ 225 w 362"/>
                  <a:gd name="T25" fmla="*/ 151 h 179"/>
                  <a:gd name="T26" fmla="*/ 232 w 362"/>
                  <a:gd name="T27" fmla="*/ 162 h 179"/>
                  <a:gd name="T28" fmla="*/ 250 w 362"/>
                  <a:gd name="T29" fmla="*/ 162 h 179"/>
                  <a:gd name="T30" fmla="*/ 258 w 362"/>
                  <a:gd name="T31" fmla="*/ 159 h 179"/>
                  <a:gd name="T32" fmla="*/ 245 w 362"/>
                  <a:gd name="T33" fmla="*/ 127 h 179"/>
                  <a:gd name="T34" fmla="*/ 243 w 362"/>
                  <a:gd name="T35" fmla="*/ 71 h 179"/>
                  <a:gd name="T36" fmla="*/ 229 w 362"/>
                  <a:gd name="T37" fmla="*/ 63 h 179"/>
                  <a:gd name="T38" fmla="*/ 258 w 362"/>
                  <a:gd name="T39" fmla="*/ 37 h 179"/>
                  <a:gd name="T40" fmla="*/ 259 w 362"/>
                  <a:gd name="T41" fmla="*/ 20 h 179"/>
                  <a:gd name="T42" fmla="*/ 276 w 362"/>
                  <a:gd name="T43" fmla="*/ 22 h 179"/>
                  <a:gd name="T44" fmla="*/ 254 w 362"/>
                  <a:gd name="T45" fmla="*/ 57 h 179"/>
                  <a:gd name="T46" fmla="*/ 267 w 362"/>
                  <a:gd name="T47" fmla="*/ 99 h 179"/>
                  <a:gd name="T48" fmla="*/ 272 w 362"/>
                  <a:gd name="T49" fmla="*/ 111 h 179"/>
                  <a:gd name="T50" fmla="*/ 281 w 362"/>
                  <a:gd name="T51" fmla="*/ 116 h 179"/>
                  <a:gd name="T52" fmla="*/ 264 w 362"/>
                  <a:gd name="T53" fmla="*/ 116 h 179"/>
                  <a:gd name="T54" fmla="*/ 270 w 362"/>
                  <a:gd name="T55" fmla="*/ 141 h 179"/>
                  <a:gd name="T56" fmla="*/ 299 w 362"/>
                  <a:gd name="T57" fmla="*/ 159 h 179"/>
                  <a:gd name="T58" fmla="*/ 305 w 362"/>
                  <a:gd name="T59" fmla="*/ 162 h 179"/>
                  <a:gd name="T60" fmla="*/ 314 w 362"/>
                  <a:gd name="T61" fmla="*/ 162 h 179"/>
                  <a:gd name="T62" fmla="*/ 310 w 362"/>
                  <a:gd name="T63" fmla="*/ 178 h 179"/>
                  <a:gd name="T64" fmla="*/ 346 w 362"/>
                  <a:gd name="T65" fmla="*/ 159 h 179"/>
                  <a:gd name="T66" fmla="*/ 352 w 362"/>
                  <a:gd name="T67" fmla="*/ 135 h 179"/>
                  <a:gd name="T68" fmla="*/ 361 w 362"/>
                  <a:gd name="T69" fmla="*/ 112 h 179"/>
                  <a:gd name="T70" fmla="*/ 310 w 362"/>
                  <a:gd name="T71" fmla="*/ 122 h 179"/>
                  <a:gd name="T72" fmla="*/ 277 w 362"/>
                  <a:gd name="T73" fmla="*/ 0 h 179"/>
                  <a:gd name="T74" fmla="*/ 0 w 362"/>
                  <a:gd name="T75" fmla="*/ 52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2"/>
                  <a:gd name="T115" fmla="*/ 0 h 179"/>
                  <a:gd name="T116" fmla="*/ 362 w 362"/>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2" h="179">
                    <a:moveTo>
                      <a:pt x="0" y="52"/>
                    </a:moveTo>
                    <a:lnTo>
                      <a:pt x="8" y="103"/>
                    </a:lnTo>
                    <a:lnTo>
                      <a:pt x="36" y="71"/>
                    </a:lnTo>
                    <a:lnTo>
                      <a:pt x="80" y="59"/>
                    </a:lnTo>
                    <a:lnTo>
                      <a:pt x="87" y="46"/>
                    </a:lnTo>
                    <a:lnTo>
                      <a:pt x="111" y="43"/>
                    </a:lnTo>
                    <a:lnTo>
                      <a:pt x="141" y="68"/>
                    </a:lnTo>
                    <a:lnTo>
                      <a:pt x="162" y="74"/>
                    </a:lnTo>
                    <a:lnTo>
                      <a:pt x="201" y="109"/>
                    </a:lnTo>
                    <a:lnTo>
                      <a:pt x="186" y="143"/>
                    </a:lnTo>
                    <a:lnTo>
                      <a:pt x="192" y="158"/>
                    </a:lnTo>
                    <a:lnTo>
                      <a:pt x="208" y="151"/>
                    </a:lnTo>
                    <a:lnTo>
                      <a:pt x="225" y="151"/>
                    </a:lnTo>
                    <a:lnTo>
                      <a:pt x="232" y="162"/>
                    </a:lnTo>
                    <a:lnTo>
                      <a:pt x="250" y="162"/>
                    </a:lnTo>
                    <a:lnTo>
                      <a:pt x="258" y="159"/>
                    </a:lnTo>
                    <a:lnTo>
                      <a:pt x="245" y="127"/>
                    </a:lnTo>
                    <a:lnTo>
                      <a:pt x="243" y="71"/>
                    </a:lnTo>
                    <a:lnTo>
                      <a:pt x="229" y="63"/>
                    </a:lnTo>
                    <a:lnTo>
                      <a:pt x="258" y="37"/>
                    </a:lnTo>
                    <a:lnTo>
                      <a:pt x="259" y="20"/>
                    </a:lnTo>
                    <a:lnTo>
                      <a:pt x="276" y="22"/>
                    </a:lnTo>
                    <a:lnTo>
                      <a:pt x="254" y="57"/>
                    </a:lnTo>
                    <a:lnTo>
                      <a:pt x="267" y="99"/>
                    </a:lnTo>
                    <a:lnTo>
                      <a:pt x="272" y="111"/>
                    </a:lnTo>
                    <a:lnTo>
                      <a:pt x="281" y="116"/>
                    </a:lnTo>
                    <a:lnTo>
                      <a:pt x="264" y="116"/>
                    </a:lnTo>
                    <a:lnTo>
                      <a:pt x="270" y="141"/>
                    </a:lnTo>
                    <a:lnTo>
                      <a:pt x="299" y="159"/>
                    </a:lnTo>
                    <a:lnTo>
                      <a:pt x="305" y="162"/>
                    </a:lnTo>
                    <a:lnTo>
                      <a:pt x="314" y="162"/>
                    </a:lnTo>
                    <a:lnTo>
                      <a:pt x="310" y="178"/>
                    </a:lnTo>
                    <a:lnTo>
                      <a:pt x="346" y="159"/>
                    </a:lnTo>
                    <a:lnTo>
                      <a:pt x="352" y="135"/>
                    </a:lnTo>
                    <a:lnTo>
                      <a:pt x="361" y="112"/>
                    </a:lnTo>
                    <a:lnTo>
                      <a:pt x="310" y="122"/>
                    </a:lnTo>
                    <a:lnTo>
                      <a:pt x="277" y="0"/>
                    </a:lnTo>
                    <a:lnTo>
                      <a:pt x="0" y="52"/>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2" name="Freeform 171"/>
              <p:cNvSpPr>
                <a:spLocks/>
              </p:cNvSpPr>
              <p:nvPr/>
            </p:nvSpPr>
            <p:spPr bwMode="auto">
              <a:xfrm>
                <a:off x="6576687" y="3356976"/>
                <a:ext cx="984917" cy="493213"/>
              </a:xfrm>
              <a:custGeom>
                <a:avLst/>
                <a:gdLst>
                  <a:gd name="T0" fmla="*/ 57 w 617"/>
                  <a:gd name="T1" fmla="*/ 308 h 347"/>
                  <a:gd name="T2" fmla="*/ 57 w 617"/>
                  <a:gd name="T3" fmla="*/ 300 h 347"/>
                  <a:gd name="T4" fmla="*/ 97 w 617"/>
                  <a:gd name="T5" fmla="*/ 261 h 347"/>
                  <a:gd name="T6" fmla="*/ 119 w 617"/>
                  <a:gd name="T7" fmla="*/ 235 h 347"/>
                  <a:gd name="T8" fmla="*/ 141 w 617"/>
                  <a:gd name="T9" fmla="*/ 261 h 347"/>
                  <a:gd name="T10" fmla="*/ 209 w 617"/>
                  <a:gd name="T11" fmla="*/ 234 h 347"/>
                  <a:gd name="T12" fmla="*/ 239 w 617"/>
                  <a:gd name="T13" fmla="*/ 229 h 347"/>
                  <a:gd name="T14" fmla="*/ 256 w 617"/>
                  <a:gd name="T15" fmla="*/ 207 h 347"/>
                  <a:gd name="T16" fmla="*/ 283 w 617"/>
                  <a:gd name="T17" fmla="*/ 101 h 347"/>
                  <a:gd name="T18" fmla="*/ 312 w 617"/>
                  <a:gd name="T19" fmla="*/ 115 h 347"/>
                  <a:gd name="T20" fmla="*/ 367 w 617"/>
                  <a:gd name="T21" fmla="*/ 0 h 347"/>
                  <a:gd name="T22" fmla="*/ 410 w 617"/>
                  <a:gd name="T23" fmla="*/ 24 h 347"/>
                  <a:gd name="T24" fmla="*/ 417 w 617"/>
                  <a:gd name="T25" fmla="*/ 4 h 347"/>
                  <a:gd name="T26" fmla="*/ 438 w 617"/>
                  <a:gd name="T27" fmla="*/ 9 h 347"/>
                  <a:gd name="T28" fmla="*/ 478 w 617"/>
                  <a:gd name="T29" fmla="*/ 45 h 347"/>
                  <a:gd name="T30" fmla="*/ 463 w 617"/>
                  <a:gd name="T31" fmla="*/ 79 h 347"/>
                  <a:gd name="T32" fmla="*/ 469 w 617"/>
                  <a:gd name="T33" fmla="*/ 94 h 347"/>
                  <a:gd name="T34" fmla="*/ 485 w 617"/>
                  <a:gd name="T35" fmla="*/ 87 h 347"/>
                  <a:gd name="T36" fmla="*/ 497 w 617"/>
                  <a:gd name="T37" fmla="*/ 104 h 347"/>
                  <a:gd name="T38" fmla="*/ 558 w 617"/>
                  <a:gd name="T39" fmla="*/ 123 h 347"/>
                  <a:gd name="T40" fmla="*/ 501 w 617"/>
                  <a:gd name="T41" fmla="*/ 120 h 347"/>
                  <a:gd name="T42" fmla="*/ 560 w 617"/>
                  <a:gd name="T43" fmla="*/ 173 h 347"/>
                  <a:gd name="T44" fmla="*/ 523 w 617"/>
                  <a:gd name="T45" fmla="*/ 168 h 347"/>
                  <a:gd name="T46" fmla="*/ 598 w 617"/>
                  <a:gd name="T47" fmla="*/ 216 h 347"/>
                  <a:gd name="T48" fmla="*/ 616 w 617"/>
                  <a:gd name="T49" fmla="*/ 248 h 347"/>
                  <a:gd name="T50" fmla="*/ 603 w 617"/>
                  <a:gd name="T51" fmla="*/ 243 h 347"/>
                  <a:gd name="T52" fmla="*/ 601 w 617"/>
                  <a:gd name="T53" fmla="*/ 252 h 347"/>
                  <a:gd name="T54" fmla="*/ 359 w 617"/>
                  <a:gd name="T55" fmla="*/ 298 h 347"/>
                  <a:gd name="T56" fmla="*/ 158 w 617"/>
                  <a:gd name="T57" fmla="*/ 325 h 347"/>
                  <a:gd name="T58" fmla="*/ 0 w 617"/>
                  <a:gd name="T59" fmla="*/ 346 h 347"/>
                  <a:gd name="T60" fmla="*/ 57 w 617"/>
                  <a:gd name="T61" fmla="*/ 308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7"/>
                  <a:gd name="T94" fmla="*/ 0 h 347"/>
                  <a:gd name="T95" fmla="*/ 617 w 617"/>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7" h="347">
                    <a:moveTo>
                      <a:pt x="57" y="308"/>
                    </a:moveTo>
                    <a:lnTo>
                      <a:pt x="57" y="300"/>
                    </a:lnTo>
                    <a:lnTo>
                      <a:pt x="97" y="261"/>
                    </a:lnTo>
                    <a:lnTo>
                      <a:pt x="119" y="235"/>
                    </a:lnTo>
                    <a:lnTo>
                      <a:pt x="141" y="261"/>
                    </a:lnTo>
                    <a:lnTo>
                      <a:pt x="209" y="234"/>
                    </a:lnTo>
                    <a:lnTo>
                      <a:pt x="239" y="229"/>
                    </a:lnTo>
                    <a:lnTo>
                      <a:pt x="256" y="207"/>
                    </a:lnTo>
                    <a:lnTo>
                      <a:pt x="283" y="101"/>
                    </a:lnTo>
                    <a:lnTo>
                      <a:pt x="312" y="115"/>
                    </a:lnTo>
                    <a:lnTo>
                      <a:pt x="367" y="0"/>
                    </a:lnTo>
                    <a:lnTo>
                      <a:pt x="410" y="24"/>
                    </a:lnTo>
                    <a:lnTo>
                      <a:pt x="417" y="4"/>
                    </a:lnTo>
                    <a:lnTo>
                      <a:pt x="438" y="9"/>
                    </a:lnTo>
                    <a:lnTo>
                      <a:pt x="478" y="45"/>
                    </a:lnTo>
                    <a:lnTo>
                      <a:pt x="463" y="79"/>
                    </a:lnTo>
                    <a:lnTo>
                      <a:pt x="469" y="94"/>
                    </a:lnTo>
                    <a:lnTo>
                      <a:pt x="485" y="87"/>
                    </a:lnTo>
                    <a:lnTo>
                      <a:pt x="497" y="104"/>
                    </a:lnTo>
                    <a:lnTo>
                      <a:pt x="558" y="123"/>
                    </a:lnTo>
                    <a:lnTo>
                      <a:pt x="501" y="120"/>
                    </a:lnTo>
                    <a:lnTo>
                      <a:pt x="560" y="173"/>
                    </a:lnTo>
                    <a:lnTo>
                      <a:pt x="523" y="168"/>
                    </a:lnTo>
                    <a:lnTo>
                      <a:pt x="598" y="216"/>
                    </a:lnTo>
                    <a:lnTo>
                      <a:pt x="616" y="248"/>
                    </a:lnTo>
                    <a:lnTo>
                      <a:pt x="603" y="243"/>
                    </a:lnTo>
                    <a:lnTo>
                      <a:pt x="601" y="252"/>
                    </a:lnTo>
                    <a:lnTo>
                      <a:pt x="359" y="298"/>
                    </a:lnTo>
                    <a:lnTo>
                      <a:pt x="158" y="325"/>
                    </a:lnTo>
                    <a:lnTo>
                      <a:pt x="0" y="346"/>
                    </a:lnTo>
                    <a:lnTo>
                      <a:pt x="57" y="308"/>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3" name="Freeform 172"/>
              <p:cNvSpPr>
                <a:spLocks/>
              </p:cNvSpPr>
              <p:nvPr/>
            </p:nvSpPr>
            <p:spPr bwMode="auto">
              <a:xfrm>
                <a:off x="7514351" y="3493737"/>
                <a:ext cx="56112" cy="123667"/>
              </a:xfrm>
              <a:custGeom>
                <a:avLst/>
                <a:gdLst>
                  <a:gd name="T0" fmla="*/ 0 w 35"/>
                  <a:gd name="T1" fmla="*/ 86 h 87"/>
                  <a:gd name="T2" fmla="*/ 12 w 35"/>
                  <a:gd name="T3" fmla="*/ 62 h 87"/>
                  <a:gd name="T4" fmla="*/ 24 w 35"/>
                  <a:gd name="T5" fmla="*/ 47 h 87"/>
                  <a:gd name="T6" fmla="*/ 34 w 35"/>
                  <a:gd name="T7" fmla="*/ 0 h 87"/>
                  <a:gd name="T8" fmla="*/ 13 w 35"/>
                  <a:gd name="T9" fmla="*/ 10 h 87"/>
                  <a:gd name="T10" fmla="*/ 0 w 35"/>
                  <a:gd name="T11" fmla="*/ 55 h 87"/>
                  <a:gd name="T12" fmla="*/ 0 w 35"/>
                  <a:gd name="T13" fmla="*/ 86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0" y="86"/>
                    </a:moveTo>
                    <a:lnTo>
                      <a:pt x="12" y="62"/>
                    </a:lnTo>
                    <a:lnTo>
                      <a:pt x="24" y="47"/>
                    </a:lnTo>
                    <a:lnTo>
                      <a:pt x="34" y="0"/>
                    </a:lnTo>
                    <a:lnTo>
                      <a:pt x="13" y="10"/>
                    </a:lnTo>
                    <a:lnTo>
                      <a:pt x="0" y="55"/>
                    </a:lnTo>
                    <a:lnTo>
                      <a:pt x="0" y="86"/>
                    </a:lnTo>
                  </a:path>
                </a:pathLst>
              </a:custGeom>
              <a:solidFill>
                <a:schemeClr val="accent3"/>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4" name="Freeform 173"/>
              <p:cNvSpPr>
                <a:spLocks/>
              </p:cNvSpPr>
              <p:nvPr/>
            </p:nvSpPr>
            <p:spPr bwMode="auto">
              <a:xfrm>
                <a:off x="6520575" y="3716337"/>
                <a:ext cx="1086804" cy="432107"/>
              </a:xfrm>
              <a:custGeom>
                <a:avLst/>
                <a:gdLst>
                  <a:gd name="T0" fmla="*/ 0 w 681"/>
                  <a:gd name="T1" fmla="*/ 259 h 304"/>
                  <a:gd name="T2" fmla="*/ 98 w 681"/>
                  <a:gd name="T3" fmla="*/ 248 h 304"/>
                  <a:gd name="T4" fmla="*/ 156 w 681"/>
                  <a:gd name="T5" fmla="*/ 220 h 304"/>
                  <a:gd name="T6" fmla="*/ 264 w 681"/>
                  <a:gd name="T7" fmla="*/ 208 h 304"/>
                  <a:gd name="T8" fmla="*/ 309 w 681"/>
                  <a:gd name="T9" fmla="*/ 235 h 304"/>
                  <a:gd name="T10" fmla="*/ 379 w 681"/>
                  <a:gd name="T11" fmla="*/ 226 h 304"/>
                  <a:gd name="T12" fmla="*/ 486 w 681"/>
                  <a:gd name="T13" fmla="*/ 303 h 304"/>
                  <a:gd name="T14" fmla="*/ 527 w 681"/>
                  <a:gd name="T15" fmla="*/ 293 h 304"/>
                  <a:gd name="T16" fmla="*/ 587 w 681"/>
                  <a:gd name="T17" fmla="*/ 205 h 304"/>
                  <a:gd name="T18" fmla="*/ 635 w 681"/>
                  <a:gd name="T19" fmla="*/ 187 h 304"/>
                  <a:gd name="T20" fmla="*/ 650 w 681"/>
                  <a:gd name="T21" fmla="*/ 161 h 304"/>
                  <a:gd name="T22" fmla="*/ 598 w 681"/>
                  <a:gd name="T23" fmla="*/ 170 h 304"/>
                  <a:gd name="T24" fmla="*/ 584 w 681"/>
                  <a:gd name="T25" fmla="*/ 153 h 304"/>
                  <a:gd name="T26" fmla="*/ 616 w 681"/>
                  <a:gd name="T27" fmla="*/ 144 h 304"/>
                  <a:gd name="T28" fmla="*/ 616 w 681"/>
                  <a:gd name="T29" fmla="*/ 132 h 304"/>
                  <a:gd name="T30" fmla="*/ 579 w 681"/>
                  <a:gd name="T31" fmla="*/ 120 h 304"/>
                  <a:gd name="T32" fmla="*/ 625 w 681"/>
                  <a:gd name="T33" fmla="*/ 103 h 304"/>
                  <a:gd name="T34" fmla="*/ 622 w 681"/>
                  <a:gd name="T35" fmla="*/ 122 h 304"/>
                  <a:gd name="T36" fmla="*/ 653 w 681"/>
                  <a:gd name="T37" fmla="*/ 120 h 304"/>
                  <a:gd name="T38" fmla="*/ 669 w 681"/>
                  <a:gd name="T39" fmla="*/ 89 h 304"/>
                  <a:gd name="T40" fmla="*/ 680 w 681"/>
                  <a:gd name="T41" fmla="*/ 88 h 304"/>
                  <a:gd name="T42" fmla="*/ 672 w 681"/>
                  <a:gd name="T43" fmla="*/ 61 h 304"/>
                  <a:gd name="T44" fmla="*/ 651 w 681"/>
                  <a:gd name="T45" fmla="*/ 88 h 304"/>
                  <a:gd name="T46" fmla="*/ 632 w 681"/>
                  <a:gd name="T47" fmla="*/ 26 h 304"/>
                  <a:gd name="T48" fmla="*/ 646 w 681"/>
                  <a:gd name="T49" fmla="*/ 24 h 304"/>
                  <a:gd name="T50" fmla="*/ 664 w 681"/>
                  <a:gd name="T51" fmla="*/ 41 h 304"/>
                  <a:gd name="T52" fmla="*/ 650 w 681"/>
                  <a:gd name="T53" fmla="*/ 12 h 304"/>
                  <a:gd name="T54" fmla="*/ 636 w 681"/>
                  <a:gd name="T55" fmla="*/ 0 h 304"/>
                  <a:gd name="T56" fmla="*/ 394 w 681"/>
                  <a:gd name="T57" fmla="*/ 46 h 304"/>
                  <a:gd name="T58" fmla="*/ 194 w 681"/>
                  <a:gd name="T59" fmla="*/ 72 h 304"/>
                  <a:gd name="T60" fmla="*/ 165 w 681"/>
                  <a:gd name="T61" fmla="*/ 127 h 304"/>
                  <a:gd name="T62" fmla="*/ 122 w 681"/>
                  <a:gd name="T63" fmla="*/ 136 h 304"/>
                  <a:gd name="T64" fmla="*/ 102 w 681"/>
                  <a:gd name="T65" fmla="*/ 164 h 304"/>
                  <a:gd name="T66" fmla="*/ 25 w 681"/>
                  <a:gd name="T67" fmla="*/ 210 h 304"/>
                  <a:gd name="T68" fmla="*/ 20 w 681"/>
                  <a:gd name="T69" fmla="*/ 228 h 304"/>
                  <a:gd name="T70" fmla="*/ 0 w 681"/>
                  <a:gd name="T71" fmla="*/ 238 h 304"/>
                  <a:gd name="T72" fmla="*/ 0 w 681"/>
                  <a:gd name="T73" fmla="*/ 259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1"/>
                  <a:gd name="T112" fmla="*/ 0 h 304"/>
                  <a:gd name="T113" fmla="*/ 681 w 681"/>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1" h="304">
                    <a:moveTo>
                      <a:pt x="0" y="259"/>
                    </a:moveTo>
                    <a:lnTo>
                      <a:pt x="98" y="248"/>
                    </a:lnTo>
                    <a:lnTo>
                      <a:pt x="156" y="220"/>
                    </a:lnTo>
                    <a:lnTo>
                      <a:pt x="264" y="208"/>
                    </a:lnTo>
                    <a:lnTo>
                      <a:pt x="309" y="235"/>
                    </a:lnTo>
                    <a:lnTo>
                      <a:pt x="379" y="226"/>
                    </a:lnTo>
                    <a:lnTo>
                      <a:pt x="486" y="303"/>
                    </a:lnTo>
                    <a:lnTo>
                      <a:pt x="527" y="293"/>
                    </a:lnTo>
                    <a:lnTo>
                      <a:pt x="587" y="205"/>
                    </a:lnTo>
                    <a:lnTo>
                      <a:pt x="635" y="187"/>
                    </a:lnTo>
                    <a:lnTo>
                      <a:pt x="650" y="161"/>
                    </a:lnTo>
                    <a:lnTo>
                      <a:pt x="598" y="170"/>
                    </a:lnTo>
                    <a:lnTo>
                      <a:pt x="584" y="153"/>
                    </a:lnTo>
                    <a:lnTo>
                      <a:pt x="616" y="144"/>
                    </a:lnTo>
                    <a:lnTo>
                      <a:pt x="616" y="132"/>
                    </a:lnTo>
                    <a:lnTo>
                      <a:pt x="579" y="120"/>
                    </a:lnTo>
                    <a:lnTo>
                      <a:pt x="625" y="103"/>
                    </a:lnTo>
                    <a:lnTo>
                      <a:pt x="622" y="122"/>
                    </a:lnTo>
                    <a:lnTo>
                      <a:pt x="653" y="120"/>
                    </a:lnTo>
                    <a:lnTo>
                      <a:pt x="669" y="89"/>
                    </a:lnTo>
                    <a:lnTo>
                      <a:pt x="680" y="88"/>
                    </a:lnTo>
                    <a:lnTo>
                      <a:pt x="672" y="61"/>
                    </a:lnTo>
                    <a:lnTo>
                      <a:pt x="651" y="88"/>
                    </a:lnTo>
                    <a:lnTo>
                      <a:pt x="632" y="26"/>
                    </a:lnTo>
                    <a:lnTo>
                      <a:pt x="646" y="24"/>
                    </a:lnTo>
                    <a:lnTo>
                      <a:pt x="664" y="41"/>
                    </a:lnTo>
                    <a:lnTo>
                      <a:pt x="650" y="12"/>
                    </a:lnTo>
                    <a:lnTo>
                      <a:pt x="636" y="0"/>
                    </a:lnTo>
                    <a:lnTo>
                      <a:pt x="394" y="46"/>
                    </a:lnTo>
                    <a:lnTo>
                      <a:pt x="194" y="72"/>
                    </a:lnTo>
                    <a:lnTo>
                      <a:pt x="165" y="127"/>
                    </a:lnTo>
                    <a:lnTo>
                      <a:pt x="122" y="136"/>
                    </a:lnTo>
                    <a:lnTo>
                      <a:pt x="102" y="164"/>
                    </a:lnTo>
                    <a:lnTo>
                      <a:pt x="25" y="210"/>
                    </a:lnTo>
                    <a:lnTo>
                      <a:pt x="20" y="228"/>
                    </a:lnTo>
                    <a:lnTo>
                      <a:pt x="0" y="238"/>
                    </a:lnTo>
                    <a:lnTo>
                      <a:pt x="0" y="259"/>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5" name="Freeform 174"/>
              <p:cNvSpPr>
                <a:spLocks/>
              </p:cNvSpPr>
              <p:nvPr/>
            </p:nvSpPr>
            <p:spPr bwMode="auto">
              <a:xfrm>
                <a:off x="6649042" y="4011683"/>
                <a:ext cx="648243" cy="437926"/>
              </a:xfrm>
              <a:custGeom>
                <a:avLst/>
                <a:gdLst>
                  <a:gd name="T0" fmla="*/ 17 w 406"/>
                  <a:gd name="T1" fmla="*/ 39 h 308"/>
                  <a:gd name="T2" fmla="*/ 74 w 406"/>
                  <a:gd name="T3" fmla="*/ 11 h 308"/>
                  <a:gd name="T4" fmla="*/ 183 w 406"/>
                  <a:gd name="T5" fmla="*/ 0 h 308"/>
                  <a:gd name="T6" fmla="*/ 227 w 406"/>
                  <a:gd name="T7" fmla="*/ 27 h 308"/>
                  <a:gd name="T8" fmla="*/ 298 w 406"/>
                  <a:gd name="T9" fmla="*/ 17 h 308"/>
                  <a:gd name="T10" fmla="*/ 405 w 406"/>
                  <a:gd name="T11" fmla="*/ 94 h 308"/>
                  <a:gd name="T12" fmla="*/ 358 w 406"/>
                  <a:gd name="T13" fmla="*/ 152 h 308"/>
                  <a:gd name="T14" fmla="*/ 359 w 406"/>
                  <a:gd name="T15" fmla="*/ 179 h 308"/>
                  <a:gd name="T16" fmla="*/ 278 w 406"/>
                  <a:gd name="T17" fmla="*/ 253 h 308"/>
                  <a:gd name="T18" fmla="*/ 265 w 406"/>
                  <a:gd name="T19" fmla="*/ 255 h 308"/>
                  <a:gd name="T20" fmla="*/ 259 w 406"/>
                  <a:gd name="T21" fmla="*/ 278 h 308"/>
                  <a:gd name="T22" fmla="*/ 242 w 406"/>
                  <a:gd name="T23" fmla="*/ 265 h 308"/>
                  <a:gd name="T24" fmla="*/ 258 w 406"/>
                  <a:gd name="T25" fmla="*/ 287 h 308"/>
                  <a:gd name="T26" fmla="*/ 243 w 406"/>
                  <a:gd name="T27" fmla="*/ 307 h 308"/>
                  <a:gd name="T28" fmla="*/ 227 w 406"/>
                  <a:gd name="T29" fmla="*/ 304 h 308"/>
                  <a:gd name="T30" fmla="*/ 172 w 406"/>
                  <a:gd name="T31" fmla="*/ 216 h 308"/>
                  <a:gd name="T32" fmla="*/ 52 w 406"/>
                  <a:gd name="T33" fmla="*/ 105 h 308"/>
                  <a:gd name="T34" fmla="*/ 0 w 406"/>
                  <a:gd name="T35" fmla="*/ 71 h 308"/>
                  <a:gd name="T36" fmla="*/ 17 w 406"/>
                  <a:gd name="T37" fmla="*/ 39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08"/>
                  <a:gd name="T59" fmla="*/ 406 w 406"/>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08">
                    <a:moveTo>
                      <a:pt x="17" y="39"/>
                    </a:moveTo>
                    <a:lnTo>
                      <a:pt x="74" y="11"/>
                    </a:lnTo>
                    <a:lnTo>
                      <a:pt x="183" y="0"/>
                    </a:lnTo>
                    <a:lnTo>
                      <a:pt x="227" y="27"/>
                    </a:lnTo>
                    <a:lnTo>
                      <a:pt x="298" y="17"/>
                    </a:lnTo>
                    <a:lnTo>
                      <a:pt x="405" y="94"/>
                    </a:lnTo>
                    <a:lnTo>
                      <a:pt x="358" y="152"/>
                    </a:lnTo>
                    <a:lnTo>
                      <a:pt x="359" y="179"/>
                    </a:lnTo>
                    <a:lnTo>
                      <a:pt x="278" y="253"/>
                    </a:lnTo>
                    <a:lnTo>
                      <a:pt x="265" y="255"/>
                    </a:lnTo>
                    <a:lnTo>
                      <a:pt x="259" y="278"/>
                    </a:lnTo>
                    <a:lnTo>
                      <a:pt x="242" y="265"/>
                    </a:lnTo>
                    <a:lnTo>
                      <a:pt x="258" y="287"/>
                    </a:lnTo>
                    <a:lnTo>
                      <a:pt x="243" y="307"/>
                    </a:lnTo>
                    <a:lnTo>
                      <a:pt x="227" y="304"/>
                    </a:lnTo>
                    <a:lnTo>
                      <a:pt x="172" y="216"/>
                    </a:lnTo>
                    <a:lnTo>
                      <a:pt x="52" y="105"/>
                    </a:lnTo>
                    <a:lnTo>
                      <a:pt x="0" y="71"/>
                    </a:lnTo>
                    <a:lnTo>
                      <a:pt x="17" y="39"/>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6" name="Freeform 175"/>
              <p:cNvSpPr>
                <a:spLocks/>
              </p:cNvSpPr>
              <p:nvPr/>
            </p:nvSpPr>
            <p:spPr bwMode="auto">
              <a:xfrm>
                <a:off x="7459716" y="3246403"/>
                <a:ext cx="134374" cy="196412"/>
              </a:xfrm>
              <a:custGeom>
                <a:avLst/>
                <a:gdLst>
                  <a:gd name="T0" fmla="*/ 0 w 84"/>
                  <a:gd name="T1" fmla="*/ 13 h 138"/>
                  <a:gd name="T2" fmla="*/ 11 w 84"/>
                  <a:gd name="T3" fmla="*/ 0 h 138"/>
                  <a:gd name="T4" fmla="*/ 27 w 84"/>
                  <a:gd name="T5" fmla="*/ 0 h 138"/>
                  <a:gd name="T6" fmla="*/ 21 w 84"/>
                  <a:gd name="T7" fmla="*/ 14 h 138"/>
                  <a:gd name="T8" fmla="*/ 17 w 84"/>
                  <a:gd name="T9" fmla="*/ 19 h 138"/>
                  <a:gd name="T10" fmla="*/ 21 w 84"/>
                  <a:gd name="T11" fmla="*/ 34 h 138"/>
                  <a:gd name="T12" fmla="*/ 40 w 84"/>
                  <a:gd name="T13" fmla="*/ 56 h 138"/>
                  <a:gd name="T14" fmla="*/ 43 w 84"/>
                  <a:gd name="T15" fmla="*/ 72 h 138"/>
                  <a:gd name="T16" fmla="*/ 60 w 84"/>
                  <a:gd name="T17" fmla="*/ 91 h 138"/>
                  <a:gd name="T18" fmla="*/ 73 w 84"/>
                  <a:gd name="T19" fmla="*/ 95 h 138"/>
                  <a:gd name="T20" fmla="*/ 79 w 84"/>
                  <a:gd name="T21" fmla="*/ 107 h 138"/>
                  <a:gd name="T22" fmla="*/ 68 w 84"/>
                  <a:gd name="T23" fmla="*/ 118 h 138"/>
                  <a:gd name="T24" fmla="*/ 79 w 84"/>
                  <a:gd name="T25" fmla="*/ 117 h 138"/>
                  <a:gd name="T26" fmla="*/ 83 w 84"/>
                  <a:gd name="T27" fmla="*/ 127 h 138"/>
                  <a:gd name="T28" fmla="*/ 33 w 84"/>
                  <a:gd name="T29" fmla="*/ 137 h 138"/>
                  <a:gd name="T30" fmla="*/ 0 w 84"/>
                  <a:gd name="T31" fmla="*/ 13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38"/>
                  <a:gd name="T50" fmla="*/ 84 w 84"/>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38">
                    <a:moveTo>
                      <a:pt x="0" y="13"/>
                    </a:moveTo>
                    <a:lnTo>
                      <a:pt x="11" y="0"/>
                    </a:lnTo>
                    <a:lnTo>
                      <a:pt x="27" y="0"/>
                    </a:lnTo>
                    <a:lnTo>
                      <a:pt x="21" y="14"/>
                    </a:lnTo>
                    <a:lnTo>
                      <a:pt x="17" y="19"/>
                    </a:lnTo>
                    <a:lnTo>
                      <a:pt x="21" y="34"/>
                    </a:lnTo>
                    <a:lnTo>
                      <a:pt x="40" y="56"/>
                    </a:lnTo>
                    <a:lnTo>
                      <a:pt x="43" y="72"/>
                    </a:lnTo>
                    <a:lnTo>
                      <a:pt x="60" y="91"/>
                    </a:lnTo>
                    <a:lnTo>
                      <a:pt x="73" y="95"/>
                    </a:lnTo>
                    <a:lnTo>
                      <a:pt x="79" y="107"/>
                    </a:lnTo>
                    <a:lnTo>
                      <a:pt x="68" y="118"/>
                    </a:lnTo>
                    <a:lnTo>
                      <a:pt x="79" y="117"/>
                    </a:lnTo>
                    <a:lnTo>
                      <a:pt x="83" y="127"/>
                    </a:lnTo>
                    <a:lnTo>
                      <a:pt x="33" y="137"/>
                    </a:lnTo>
                    <a:lnTo>
                      <a:pt x="0" y="13"/>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7" name="Freeform 176"/>
              <p:cNvSpPr>
                <a:spLocks/>
              </p:cNvSpPr>
              <p:nvPr/>
            </p:nvSpPr>
            <p:spPr bwMode="auto">
              <a:xfrm>
                <a:off x="6835098" y="2939418"/>
                <a:ext cx="738318" cy="421922"/>
              </a:xfrm>
              <a:custGeom>
                <a:avLst/>
                <a:gdLst>
                  <a:gd name="T0" fmla="*/ 36 w 463"/>
                  <a:gd name="T1" fmla="*/ 296 h 297"/>
                  <a:gd name="T2" fmla="*/ 113 w 463"/>
                  <a:gd name="T3" fmla="*/ 282 h 297"/>
                  <a:gd name="T4" fmla="*/ 391 w 463"/>
                  <a:gd name="T5" fmla="*/ 229 h 297"/>
                  <a:gd name="T6" fmla="*/ 402 w 463"/>
                  <a:gd name="T7" fmla="*/ 216 h 297"/>
                  <a:gd name="T8" fmla="*/ 419 w 463"/>
                  <a:gd name="T9" fmla="*/ 216 h 297"/>
                  <a:gd name="T10" fmla="*/ 436 w 463"/>
                  <a:gd name="T11" fmla="*/ 203 h 297"/>
                  <a:gd name="T12" fmla="*/ 462 w 463"/>
                  <a:gd name="T13" fmla="*/ 169 h 297"/>
                  <a:gd name="T14" fmla="*/ 417 w 463"/>
                  <a:gd name="T15" fmla="*/ 132 h 297"/>
                  <a:gd name="T16" fmla="*/ 415 w 463"/>
                  <a:gd name="T17" fmla="*/ 98 h 297"/>
                  <a:gd name="T18" fmla="*/ 436 w 463"/>
                  <a:gd name="T19" fmla="*/ 51 h 297"/>
                  <a:gd name="T20" fmla="*/ 406 w 463"/>
                  <a:gd name="T21" fmla="*/ 34 h 297"/>
                  <a:gd name="T22" fmla="*/ 372 w 463"/>
                  <a:gd name="T23" fmla="*/ 0 h 297"/>
                  <a:gd name="T24" fmla="*/ 66 w 463"/>
                  <a:gd name="T25" fmla="*/ 58 h 297"/>
                  <a:gd name="T26" fmla="*/ 50 w 463"/>
                  <a:gd name="T27" fmla="*/ 34 h 297"/>
                  <a:gd name="T28" fmla="*/ 0 w 463"/>
                  <a:gd name="T29" fmla="*/ 72 h 297"/>
                  <a:gd name="T30" fmla="*/ 36 w 463"/>
                  <a:gd name="T31" fmla="*/ 296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
                  <a:gd name="T49" fmla="*/ 0 h 297"/>
                  <a:gd name="T50" fmla="*/ 463 w 463"/>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 h="297">
                    <a:moveTo>
                      <a:pt x="36" y="296"/>
                    </a:moveTo>
                    <a:lnTo>
                      <a:pt x="113" y="282"/>
                    </a:lnTo>
                    <a:lnTo>
                      <a:pt x="391" y="229"/>
                    </a:lnTo>
                    <a:lnTo>
                      <a:pt x="402" y="216"/>
                    </a:lnTo>
                    <a:lnTo>
                      <a:pt x="419" y="216"/>
                    </a:lnTo>
                    <a:lnTo>
                      <a:pt x="436" y="203"/>
                    </a:lnTo>
                    <a:lnTo>
                      <a:pt x="462" y="169"/>
                    </a:lnTo>
                    <a:lnTo>
                      <a:pt x="417" y="132"/>
                    </a:lnTo>
                    <a:lnTo>
                      <a:pt x="415" y="98"/>
                    </a:lnTo>
                    <a:lnTo>
                      <a:pt x="436" y="51"/>
                    </a:lnTo>
                    <a:lnTo>
                      <a:pt x="406" y="34"/>
                    </a:lnTo>
                    <a:lnTo>
                      <a:pt x="372" y="0"/>
                    </a:lnTo>
                    <a:lnTo>
                      <a:pt x="66" y="58"/>
                    </a:lnTo>
                    <a:lnTo>
                      <a:pt x="50" y="34"/>
                    </a:lnTo>
                    <a:lnTo>
                      <a:pt x="0" y="72"/>
                    </a:lnTo>
                    <a:lnTo>
                      <a:pt x="36" y="296"/>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8" name="Freeform 177"/>
              <p:cNvSpPr>
                <a:spLocks/>
              </p:cNvSpPr>
              <p:nvPr/>
            </p:nvSpPr>
            <p:spPr bwMode="auto">
              <a:xfrm>
                <a:off x="7493678" y="3013618"/>
                <a:ext cx="160953" cy="343357"/>
              </a:xfrm>
              <a:custGeom>
                <a:avLst/>
                <a:gdLst>
                  <a:gd name="T0" fmla="*/ 6 w 101"/>
                  <a:gd name="T1" fmla="*/ 164 h 242"/>
                  <a:gd name="T2" fmla="*/ 24 w 101"/>
                  <a:gd name="T3" fmla="*/ 151 h 242"/>
                  <a:gd name="T4" fmla="*/ 49 w 101"/>
                  <a:gd name="T5" fmla="*/ 117 h 242"/>
                  <a:gd name="T6" fmla="*/ 4 w 101"/>
                  <a:gd name="T7" fmla="*/ 80 h 242"/>
                  <a:gd name="T8" fmla="*/ 3 w 101"/>
                  <a:gd name="T9" fmla="*/ 47 h 242"/>
                  <a:gd name="T10" fmla="*/ 23 w 101"/>
                  <a:gd name="T11" fmla="*/ 0 h 242"/>
                  <a:gd name="T12" fmla="*/ 91 w 101"/>
                  <a:gd name="T13" fmla="*/ 23 h 242"/>
                  <a:gd name="T14" fmla="*/ 91 w 101"/>
                  <a:gd name="T15" fmla="*/ 32 h 242"/>
                  <a:gd name="T16" fmla="*/ 84 w 101"/>
                  <a:gd name="T17" fmla="*/ 58 h 242"/>
                  <a:gd name="T18" fmla="*/ 77 w 101"/>
                  <a:gd name="T19" fmla="*/ 65 h 242"/>
                  <a:gd name="T20" fmla="*/ 75 w 101"/>
                  <a:gd name="T21" fmla="*/ 78 h 242"/>
                  <a:gd name="T22" fmla="*/ 83 w 101"/>
                  <a:gd name="T23" fmla="*/ 82 h 242"/>
                  <a:gd name="T24" fmla="*/ 99 w 101"/>
                  <a:gd name="T25" fmla="*/ 78 h 242"/>
                  <a:gd name="T26" fmla="*/ 100 w 101"/>
                  <a:gd name="T27" fmla="*/ 119 h 242"/>
                  <a:gd name="T28" fmla="*/ 99 w 101"/>
                  <a:gd name="T29" fmla="*/ 145 h 242"/>
                  <a:gd name="T30" fmla="*/ 100 w 101"/>
                  <a:gd name="T31" fmla="*/ 158 h 242"/>
                  <a:gd name="T32" fmla="*/ 94 w 101"/>
                  <a:gd name="T33" fmla="*/ 171 h 242"/>
                  <a:gd name="T34" fmla="*/ 87 w 101"/>
                  <a:gd name="T35" fmla="*/ 172 h 242"/>
                  <a:gd name="T36" fmla="*/ 90 w 101"/>
                  <a:gd name="T37" fmla="*/ 184 h 242"/>
                  <a:gd name="T38" fmla="*/ 66 w 101"/>
                  <a:gd name="T39" fmla="*/ 241 h 242"/>
                  <a:gd name="T40" fmla="*/ 58 w 101"/>
                  <a:gd name="T41" fmla="*/ 241 h 242"/>
                  <a:gd name="T42" fmla="*/ 57 w 101"/>
                  <a:gd name="T43" fmla="*/ 219 h 242"/>
                  <a:gd name="T44" fmla="*/ 39 w 101"/>
                  <a:gd name="T45" fmla="*/ 220 h 242"/>
                  <a:gd name="T46" fmla="*/ 5 w 101"/>
                  <a:gd name="T47" fmla="*/ 197 h 242"/>
                  <a:gd name="T48" fmla="*/ 0 w 101"/>
                  <a:gd name="T49" fmla="*/ 178 h 242"/>
                  <a:gd name="T50" fmla="*/ 6 w 101"/>
                  <a:gd name="T51" fmla="*/ 164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242"/>
                  <a:gd name="T80" fmla="*/ 101 w 101"/>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242">
                    <a:moveTo>
                      <a:pt x="6" y="164"/>
                    </a:moveTo>
                    <a:lnTo>
                      <a:pt x="24" y="151"/>
                    </a:lnTo>
                    <a:lnTo>
                      <a:pt x="49" y="117"/>
                    </a:lnTo>
                    <a:lnTo>
                      <a:pt x="4" y="80"/>
                    </a:lnTo>
                    <a:lnTo>
                      <a:pt x="3" y="47"/>
                    </a:lnTo>
                    <a:lnTo>
                      <a:pt x="23" y="0"/>
                    </a:lnTo>
                    <a:lnTo>
                      <a:pt x="91" y="23"/>
                    </a:lnTo>
                    <a:lnTo>
                      <a:pt x="91" y="32"/>
                    </a:lnTo>
                    <a:lnTo>
                      <a:pt x="84" y="58"/>
                    </a:lnTo>
                    <a:lnTo>
                      <a:pt x="77" y="65"/>
                    </a:lnTo>
                    <a:lnTo>
                      <a:pt x="75" y="78"/>
                    </a:lnTo>
                    <a:lnTo>
                      <a:pt x="83" y="82"/>
                    </a:lnTo>
                    <a:lnTo>
                      <a:pt x="99" y="78"/>
                    </a:lnTo>
                    <a:lnTo>
                      <a:pt x="100" y="119"/>
                    </a:lnTo>
                    <a:lnTo>
                      <a:pt x="99" y="145"/>
                    </a:lnTo>
                    <a:lnTo>
                      <a:pt x="100" y="158"/>
                    </a:lnTo>
                    <a:lnTo>
                      <a:pt x="94" y="171"/>
                    </a:lnTo>
                    <a:lnTo>
                      <a:pt x="87" y="172"/>
                    </a:lnTo>
                    <a:lnTo>
                      <a:pt x="90" y="184"/>
                    </a:lnTo>
                    <a:lnTo>
                      <a:pt x="66" y="241"/>
                    </a:lnTo>
                    <a:lnTo>
                      <a:pt x="58" y="241"/>
                    </a:lnTo>
                    <a:lnTo>
                      <a:pt x="57" y="219"/>
                    </a:lnTo>
                    <a:lnTo>
                      <a:pt x="39" y="220"/>
                    </a:lnTo>
                    <a:lnTo>
                      <a:pt x="5" y="197"/>
                    </a:lnTo>
                    <a:lnTo>
                      <a:pt x="0" y="178"/>
                    </a:lnTo>
                    <a:lnTo>
                      <a:pt x="6" y="164"/>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9" name="Freeform 178"/>
              <p:cNvSpPr>
                <a:spLocks/>
              </p:cNvSpPr>
              <p:nvPr/>
            </p:nvSpPr>
            <p:spPr bwMode="auto">
              <a:xfrm>
                <a:off x="6914837" y="2475303"/>
                <a:ext cx="754561" cy="597966"/>
              </a:xfrm>
              <a:custGeom>
                <a:avLst/>
                <a:gdLst>
                  <a:gd name="T0" fmla="*/ 16 w 473"/>
                  <a:gd name="T1" fmla="*/ 385 h 421"/>
                  <a:gd name="T2" fmla="*/ 323 w 473"/>
                  <a:gd name="T3" fmla="*/ 327 h 421"/>
                  <a:gd name="T4" fmla="*/ 356 w 473"/>
                  <a:gd name="T5" fmla="*/ 362 h 421"/>
                  <a:gd name="T6" fmla="*/ 386 w 473"/>
                  <a:gd name="T7" fmla="*/ 378 h 421"/>
                  <a:gd name="T8" fmla="*/ 454 w 473"/>
                  <a:gd name="T9" fmla="*/ 401 h 421"/>
                  <a:gd name="T10" fmla="*/ 459 w 473"/>
                  <a:gd name="T11" fmla="*/ 420 h 421"/>
                  <a:gd name="T12" fmla="*/ 471 w 473"/>
                  <a:gd name="T13" fmla="*/ 394 h 421"/>
                  <a:gd name="T14" fmla="*/ 472 w 473"/>
                  <a:gd name="T15" fmla="*/ 358 h 421"/>
                  <a:gd name="T16" fmla="*/ 459 w 473"/>
                  <a:gd name="T17" fmla="*/ 291 h 421"/>
                  <a:gd name="T18" fmla="*/ 459 w 473"/>
                  <a:gd name="T19" fmla="*/ 220 h 421"/>
                  <a:gd name="T20" fmla="*/ 426 w 473"/>
                  <a:gd name="T21" fmla="*/ 116 h 421"/>
                  <a:gd name="T22" fmla="*/ 421 w 473"/>
                  <a:gd name="T23" fmla="*/ 71 h 421"/>
                  <a:gd name="T24" fmla="*/ 400 w 473"/>
                  <a:gd name="T25" fmla="*/ 0 h 421"/>
                  <a:gd name="T26" fmla="*/ 301 w 473"/>
                  <a:gd name="T27" fmla="*/ 23 h 421"/>
                  <a:gd name="T28" fmla="*/ 245 w 473"/>
                  <a:gd name="T29" fmla="*/ 83 h 421"/>
                  <a:gd name="T30" fmla="*/ 242 w 473"/>
                  <a:gd name="T31" fmla="*/ 98 h 421"/>
                  <a:gd name="T32" fmla="*/ 210 w 473"/>
                  <a:gd name="T33" fmla="*/ 135 h 421"/>
                  <a:gd name="T34" fmla="*/ 219 w 473"/>
                  <a:gd name="T35" fmla="*/ 147 h 421"/>
                  <a:gd name="T36" fmla="*/ 225 w 473"/>
                  <a:gd name="T37" fmla="*/ 156 h 421"/>
                  <a:gd name="T38" fmla="*/ 220 w 473"/>
                  <a:gd name="T39" fmla="*/ 159 h 421"/>
                  <a:gd name="T40" fmla="*/ 229 w 473"/>
                  <a:gd name="T41" fmla="*/ 173 h 421"/>
                  <a:gd name="T42" fmla="*/ 231 w 473"/>
                  <a:gd name="T43" fmla="*/ 186 h 421"/>
                  <a:gd name="T44" fmla="*/ 200 w 473"/>
                  <a:gd name="T45" fmla="*/ 216 h 421"/>
                  <a:gd name="T46" fmla="*/ 155 w 473"/>
                  <a:gd name="T47" fmla="*/ 229 h 421"/>
                  <a:gd name="T48" fmla="*/ 144 w 473"/>
                  <a:gd name="T49" fmla="*/ 237 h 421"/>
                  <a:gd name="T50" fmla="*/ 127 w 473"/>
                  <a:gd name="T51" fmla="*/ 230 h 421"/>
                  <a:gd name="T52" fmla="*/ 76 w 473"/>
                  <a:gd name="T53" fmla="*/ 236 h 421"/>
                  <a:gd name="T54" fmla="*/ 38 w 473"/>
                  <a:gd name="T55" fmla="*/ 251 h 421"/>
                  <a:gd name="T56" fmla="*/ 38 w 473"/>
                  <a:gd name="T57" fmla="*/ 270 h 421"/>
                  <a:gd name="T58" fmla="*/ 46 w 473"/>
                  <a:gd name="T59" fmla="*/ 284 h 421"/>
                  <a:gd name="T60" fmla="*/ 51 w 473"/>
                  <a:gd name="T61" fmla="*/ 284 h 421"/>
                  <a:gd name="T62" fmla="*/ 56 w 473"/>
                  <a:gd name="T63" fmla="*/ 300 h 421"/>
                  <a:gd name="T64" fmla="*/ 46 w 473"/>
                  <a:gd name="T65" fmla="*/ 308 h 421"/>
                  <a:gd name="T66" fmla="*/ 42 w 473"/>
                  <a:gd name="T67" fmla="*/ 322 h 421"/>
                  <a:gd name="T68" fmla="*/ 0 w 473"/>
                  <a:gd name="T69" fmla="*/ 362 h 421"/>
                  <a:gd name="T70" fmla="*/ 16 w 473"/>
                  <a:gd name="T71" fmla="*/ 385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3"/>
                  <a:gd name="T109" fmla="*/ 0 h 421"/>
                  <a:gd name="T110" fmla="*/ 473 w 47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3" h="421">
                    <a:moveTo>
                      <a:pt x="16" y="385"/>
                    </a:moveTo>
                    <a:lnTo>
                      <a:pt x="323" y="327"/>
                    </a:lnTo>
                    <a:lnTo>
                      <a:pt x="356" y="362"/>
                    </a:lnTo>
                    <a:lnTo>
                      <a:pt x="386" y="378"/>
                    </a:lnTo>
                    <a:lnTo>
                      <a:pt x="454" y="401"/>
                    </a:lnTo>
                    <a:lnTo>
                      <a:pt x="459" y="420"/>
                    </a:lnTo>
                    <a:lnTo>
                      <a:pt x="471" y="394"/>
                    </a:lnTo>
                    <a:lnTo>
                      <a:pt x="472" y="358"/>
                    </a:lnTo>
                    <a:lnTo>
                      <a:pt x="459" y="291"/>
                    </a:lnTo>
                    <a:lnTo>
                      <a:pt x="459" y="220"/>
                    </a:lnTo>
                    <a:lnTo>
                      <a:pt x="426" y="116"/>
                    </a:lnTo>
                    <a:lnTo>
                      <a:pt x="421" y="71"/>
                    </a:lnTo>
                    <a:lnTo>
                      <a:pt x="400" y="0"/>
                    </a:lnTo>
                    <a:lnTo>
                      <a:pt x="301" y="23"/>
                    </a:lnTo>
                    <a:lnTo>
                      <a:pt x="245" y="83"/>
                    </a:lnTo>
                    <a:lnTo>
                      <a:pt x="242" y="98"/>
                    </a:lnTo>
                    <a:lnTo>
                      <a:pt x="210" y="135"/>
                    </a:lnTo>
                    <a:lnTo>
                      <a:pt x="219" y="147"/>
                    </a:lnTo>
                    <a:lnTo>
                      <a:pt x="225" y="156"/>
                    </a:lnTo>
                    <a:lnTo>
                      <a:pt x="220" y="159"/>
                    </a:lnTo>
                    <a:lnTo>
                      <a:pt x="229" y="173"/>
                    </a:lnTo>
                    <a:lnTo>
                      <a:pt x="231" y="186"/>
                    </a:lnTo>
                    <a:lnTo>
                      <a:pt x="200" y="216"/>
                    </a:lnTo>
                    <a:lnTo>
                      <a:pt x="155" y="229"/>
                    </a:lnTo>
                    <a:lnTo>
                      <a:pt x="144" y="237"/>
                    </a:lnTo>
                    <a:lnTo>
                      <a:pt x="127" y="230"/>
                    </a:lnTo>
                    <a:lnTo>
                      <a:pt x="76" y="236"/>
                    </a:lnTo>
                    <a:lnTo>
                      <a:pt x="38" y="251"/>
                    </a:lnTo>
                    <a:lnTo>
                      <a:pt x="38" y="270"/>
                    </a:lnTo>
                    <a:lnTo>
                      <a:pt x="46" y="284"/>
                    </a:lnTo>
                    <a:lnTo>
                      <a:pt x="51" y="284"/>
                    </a:lnTo>
                    <a:lnTo>
                      <a:pt x="56" y="300"/>
                    </a:lnTo>
                    <a:lnTo>
                      <a:pt x="46" y="308"/>
                    </a:lnTo>
                    <a:lnTo>
                      <a:pt x="42" y="322"/>
                    </a:lnTo>
                    <a:lnTo>
                      <a:pt x="0" y="362"/>
                    </a:lnTo>
                    <a:lnTo>
                      <a:pt x="16" y="385"/>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0" name="Freeform 179"/>
              <p:cNvSpPr>
                <a:spLocks/>
              </p:cNvSpPr>
              <p:nvPr/>
            </p:nvSpPr>
            <p:spPr bwMode="auto">
              <a:xfrm>
                <a:off x="7616239" y="3095093"/>
                <a:ext cx="28056" cy="30553"/>
              </a:xfrm>
              <a:custGeom>
                <a:avLst/>
                <a:gdLst>
                  <a:gd name="T0" fmla="*/ 0 w 17"/>
                  <a:gd name="T1" fmla="*/ 20 h 21"/>
                  <a:gd name="T2" fmla="*/ 2 w 17"/>
                  <a:gd name="T3" fmla="*/ 6 h 21"/>
                  <a:gd name="T4" fmla="*/ 11 w 17"/>
                  <a:gd name="T5" fmla="*/ 0 h 21"/>
                  <a:gd name="T6" fmla="*/ 16 w 17"/>
                  <a:gd name="T7" fmla="*/ 4 h 21"/>
                  <a:gd name="T8" fmla="*/ 0 w 17"/>
                  <a:gd name="T9" fmla="*/ 20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20"/>
                    </a:moveTo>
                    <a:lnTo>
                      <a:pt x="2" y="6"/>
                    </a:lnTo>
                    <a:lnTo>
                      <a:pt x="11" y="0"/>
                    </a:lnTo>
                    <a:lnTo>
                      <a:pt x="16" y="4"/>
                    </a:lnTo>
                    <a:lnTo>
                      <a:pt x="0" y="20"/>
                    </a:lnTo>
                  </a:path>
                </a:pathLst>
              </a:custGeom>
              <a:solidFill>
                <a:srgbClr val="FF0000"/>
              </a:solidFill>
              <a:ln w="12700" cap="rnd">
                <a:solidFill>
                  <a:srgbClr val="000000"/>
                </a:solidFill>
                <a:round/>
                <a:headEnd/>
                <a:tailEnd/>
              </a:ln>
            </p:spPr>
            <p:txBody>
              <a:bodyPr anchor="ctr" anchorCtr="1">
                <a:noAutofit/>
              </a:bodyPr>
              <a:lstStyle/>
              <a:p>
                <a:pPr>
                  <a:spcBef>
                    <a:spcPts val="0"/>
                  </a:spcBef>
                </a:pPr>
                <a:endParaRPr lang="en-US" sz="800" dirty="0"/>
              </a:p>
            </p:txBody>
          </p:sp>
          <p:sp>
            <p:nvSpPr>
              <p:cNvPr id="181" name="Freeform 180"/>
              <p:cNvSpPr>
                <a:spLocks/>
              </p:cNvSpPr>
              <p:nvPr/>
            </p:nvSpPr>
            <p:spPr bwMode="auto">
              <a:xfrm>
                <a:off x="7636912" y="2983065"/>
                <a:ext cx="236262" cy="123667"/>
              </a:xfrm>
              <a:custGeom>
                <a:avLst/>
                <a:gdLst>
                  <a:gd name="T0" fmla="*/ 10 w 148"/>
                  <a:gd name="T1" fmla="*/ 86 h 87"/>
                  <a:gd name="T2" fmla="*/ 62 w 148"/>
                  <a:gd name="T3" fmla="*/ 56 h 87"/>
                  <a:gd name="T4" fmla="*/ 98 w 148"/>
                  <a:gd name="T5" fmla="*/ 40 h 87"/>
                  <a:gd name="T6" fmla="*/ 60 w 148"/>
                  <a:gd name="T7" fmla="*/ 66 h 87"/>
                  <a:gd name="T8" fmla="*/ 64 w 148"/>
                  <a:gd name="T9" fmla="*/ 68 h 87"/>
                  <a:gd name="T10" fmla="*/ 119 w 148"/>
                  <a:gd name="T11" fmla="*/ 28 h 87"/>
                  <a:gd name="T12" fmla="*/ 147 w 148"/>
                  <a:gd name="T13" fmla="*/ 4 h 87"/>
                  <a:gd name="T14" fmla="*/ 144 w 148"/>
                  <a:gd name="T15" fmla="*/ 0 h 87"/>
                  <a:gd name="T16" fmla="*/ 118 w 148"/>
                  <a:gd name="T17" fmla="*/ 14 h 87"/>
                  <a:gd name="T18" fmla="*/ 116 w 148"/>
                  <a:gd name="T19" fmla="*/ 13 h 87"/>
                  <a:gd name="T20" fmla="*/ 104 w 148"/>
                  <a:gd name="T21" fmla="*/ 28 h 87"/>
                  <a:gd name="T22" fmla="*/ 96 w 148"/>
                  <a:gd name="T23" fmla="*/ 28 h 87"/>
                  <a:gd name="T24" fmla="*/ 115 w 148"/>
                  <a:gd name="T25" fmla="*/ 0 h 87"/>
                  <a:gd name="T26" fmla="*/ 95 w 148"/>
                  <a:gd name="T27" fmla="*/ 22 h 87"/>
                  <a:gd name="T28" fmla="*/ 28 w 148"/>
                  <a:gd name="T29" fmla="*/ 45 h 87"/>
                  <a:gd name="T30" fmla="*/ 17 w 148"/>
                  <a:gd name="T31" fmla="*/ 62 h 87"/>
                  <a:gd name="T32" fmla="*/ 5 w 148"/>
                  <a:gd name="T33" fmla="*/ 66 h 87"/>
                  <a:gd name="T34" fmla="*/ 0 w 148"/>
                  <a:gd name="T35" fmla="*/ 77 h 87"/>
                  <a:gd name="T36" fmla="*/ 10 w 148"/>
                  <a:gd name="T37" fmla="*/ 86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87"/>
                  <a:gd name="T59" fmla="*/ 148 w 148"/>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87">
                    <a:moveTo>
                      <a:pt x="10" y="86"/>
                    </a:moveTo>
                    <a:lnTo>
                      <a:pt x="62" y="56"/>
                    </a:lnTo>
                    <a:lnTo>
                      <a:pt x="98" y="40"/>
                    </a:lnTo>
                    <a:lnTo>
                      <a:pt x="60" y="66"/>
                    </a:lnTo>
                    <a:lnTo>
                      <a:pt x="64" y="68"/>
                    </a:lnTo>
                    <a:lnTo>
                      <a:pt x="119" y="28"/>
                    </a:lnTo>
                    <a:lnTo>
                      <a:pt x="147" y="4"/>
                    </a:lnTo>
                    <a:lnTo>
                      <a:pt x="144" y="0"/>
                    </a:lnTo>
                    <a:lnTo>
                      <a:pt x="118" y="14"/>
                    </a:lnTo>
                    <a:lnTo>
                      <a:pt x="116" y="13"/>
                    </a:lnTo>
                    <a:lnTo>
                      <a:pt x="104" y="28"/>
                    </a:lnTo>
                    <a:lnTo>
                      <a:pt x="96" y="28"/>
                    </a:lnTo>
                    <a:lnTo>
                      <a:pt x="115" y="0"/>
                    </a:lnTo>
                    <a:lnTo>
                      <a:pt x="95" y="22"/>
                    </a:lnTo>
                    <a:lnTo>
                      <a:pt x="28" y="45"/>
                    </a:lnTo>
                    <a:lnTo>
                      <a:pt x="17" y="62"/>
                    </a:lnTo>
                    <a:lnTo>
                      <a:pt x="5" y="66"/>
                    </a:lnTo>
                    <a:lnTo>
                      <a:pt x="0" y="77"/>
                    </a:lnTo>
                    <a:lnTo>
                      <a:pt x="10" y="86"/>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2" name="Freeform 181"/>
              <p:cNvSpPr>
                <a:spLocks/>
              </p:cNvSpPr>
              <p:nvPr/>
            </p:nvSpPr>
            <p:spPr bwMode="auto">
              <a:xfrm>
                <a:off x="7648725" y="2850669"/>
                <a:ext cx="220019" cy="184773"/>
              </a:xfrm>
              <a:custGeom>
                <a:avLst/>
                <a:gdLst>
                  <a:gd name="T0" fmla="*/ 12 w 138"/>
                  <a:gd name="T1" fmla="*/ 93 h 130"/>
                  <a:gd name="T2" fmla="*/ 11 w 138"/>
                  <a:gd name="T3" fmla="*/ 129 h 130"/>
                  <a:gd name="T4" fmla="*/ 22 w 138"/>
                  <a:gd name="T5" fmla="*/ 126 h 130"/>
                  <a:gd name="T6" fmla="*/ 48 w 138"/>
                  <a:gd name="T7" fmla="*/ 107 h 130"/>
                  <a:gd name="T8" fmla="*/ 57 w 138"/>
                  <a:gd name="T9" fmla="*/ 90 h 130"/>
                  <a:gd name="T10" fmla="*/ 62 w 138"/>
                  <a:gd name="T11" fmla="*/ 93 h 130"/>
                  <a:gd name="T12" fmla="*/ 98 w 138"/>
                  <a:gd name="T13" fmla="*/ 83 h 130"/>
                  <a:gd name="T14" fmla="*/ 99 w 138"/>
                  <a:gd name="T15" fmla="*/ 76 h 130"/>
                  <a:gd name="T16" fmla="*/ 105 w 138"/>
                  <a:gd name="T17" fmla="*/ 80 h 130"/>
                  <a:gd name="T18" fmla="*/ 112 w 138"/>
                  <a:gd name="T19" fmla="*/ 75 h 130"/>
                  <a:gd name="T20" fmla="*/ 123 w 138"/>
                  <a:gd name="T21" fmla="*/ 73 h 130"/>
                  <a:gd name="T22" fmla="*/ 137 w 138"/>
                  <a:gd name="T23" fmla="*/ 65 h 130"/>
                  <a:gd name="T24" fmla="*/ 124 w 138"/>
                  <a:gd name="T25" fmla="*/ 0 h 130"/>
                  <a:gd name="T26" fmla="*/ 0 w 138"/>
                  <a:gd name="T27" fmla="*/ 26 h 130"/>
                  <a:gd name="T28" fmla="*/ 12 w 138"/>
                  <a:gd name="T29" fmla="*/ 93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30"/>
                  <a:gd name="T47" fmla="*/ 138 w 138"/>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30">
                    <a:moveTo>
                      <a:pt x="12" y="93"/>
                    </a:moveTo>
                    <a:lnTo>
                      <a:pt x="11" y="129"/>
                    </a:lnTo>
                    <a:lnTo>
                      <a:pt x="22" y="126"/>
                    </a:lnTo>
                    <a:lnTo>
                      <a:pt x="48" y="107"/>
                    </a:lnTo>
                    <a:lnTo>
                      <a:pt x="57" y="90"/>
                    </a:lnTo>
                    <a:lnTo>
                      <a:pt x="62" y="93"/>
                    </a:lnTo>
                    <a:lnTo>
                      <a:pt x="98" y="83"/>
                    </a:lnTo>
                    <a:lnTo>
                      <a:pt x="99" y="76"/>
                    </a:lnTo>
                    <a:lnTo>
                      <a:pt x="105" y="80"/>
                    </a:lnTo>
                    <a:lnTo>
                      <a:pt x="112" y="75"/>
                    </a:lnTo>
                    <a:lnTo>
                      <a:pt x="123" y="73"/>
                    </a:lnTo>
                    <a:lnTo>
                      <a:pt x="137" y="65"/>
                    </a:lnTo>
                    <a:lnTo>
                      <a:pt x="124" y="0"/>
                    </a:lnTo>
                    <a:lnTo>
                      <a:pt x="0" y="26"/>
                    </a:lnTo>
                    <a:lnTo>
                      <a:pt x="12" y="93"/>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3" name="Freeform 182"/>
              <p:cNvSpPr>
                <a:spLocks/>
              </p:cNvSpPr>
              <p:nvPr/>
            </p:nvSpPr>
            <p:spPr bwMode="auto">
              <a:xfrm>
                <a:off x="7647249" y="2710998"/>
                <a:ext cx="428225" cy="190593"/>
              </a:xfrm>
              <a:custGeom>
                <a:avLst/>
                <a:gdLst>
                  <a:gd name="T0" fmla="*/ 0 w 268"/>
                  <a:gd name="T1" fmla="*/ 125 h 134"/>
                  <a:gd name="T2" fmla="*/ 124 w 268"/>
                  <a:gd name="T3" fmla="*/ 99 h 134"/>
                  <a:gd name="T4" fmla="*/ 146 w 268"/>
                  <a:gd name="T5" fmla="*/ 91 h 134"/>
                  <a:gd name="T6" fmla="*/ 155 w 268"/>
                  <a:gd name="T7" fmla="*/ 94 h 134"/>
                  <a:gd name="T8" fmla="*/ 165 w 268"/>
                  <a:gd name="T9" fmla="*/ 114 h 134"/>
                  <a:gd name="T10" fmla="*/ 179 w 268"/>
                  <a:gd name="T11" fmla="*/ 116 h 134"/>
                  <a:gd name="T12" fmla="*/ 186 w 268"/>
                  <a:gd name="T13" fmla="*/ 133 h 134"/>
                  <a:gd name="T14" fmla="*/ 195 w 268"/>
                  <a:gd name="T15" fmla="*/ 133 h 134"/>
                  <a:gd name="T16" fmla="*/ 206 w 268"/>
                  <a:gd name="T17" fmla="*/ 118 h 134"/>
                  <a:gd name="T18" fmla="*/ 209 w 268"/>
                  <a:gd name="T19" fmla="*/ 105 h 134"/>
                  <a:gd name="T20" fmla="*/ 219 w 268"/>
                  <a:gd name="T21" fmla="*/ 122 h 134"/>
                  <a:gd name="T22" fmla="*/ 267 w 268"/>
                  <a:gd name="T23" fmla="*/ 106 h 134"/>
                  <a:gd name="T24" fmla="*/ 264 w 268"/>
                  <a:gd name="T25" fmla="*/ 88 h 134"/>
                  <a:gd name="T26" fmla="*/ 251 w 268"/>
                  <a:gd name="T27" fmla="*/ 65 h 134"/>
                  <a:gd name="T28" fmla="*/ 243 w 268"/>
                  <a:gd name="T29" fmla="*/ 61 h 134"/>
                  <a:gd name="T30" fmla="*/ 236 w 268"/>
                  <a:gd name="T31" fmla="*/ 62 h 134"/>
                  <a:gd name="T32" fmla="*/ 236 w 268"/>
                  <a:gd name="T33" fmla="*/ 68 h 134"/>
                  <a:gd name="T34" fmla="*/ 249 w 268"/>
                  <a:gd name="T35" fmla="*/ 68 h 134"/>
                  <a:gd name="T36" fmla="*/ 253 w 268"/>
                  <a:gd name="T37" fmla="*/ 91 h 134"/>
                  <a:gd name="T38" fmla="*/ 232 w 268"/>
                  <a:gd name="T39" fmla="*/ 100 h 134"/>
                  <a:gd name="T40" fmla="*/ 206 w 268"/>
                  <a:gd name="T41" fmla="*/ 81 h 134"/>
                  <a:gd name="T42" fmla="*/ 196 w 268"/>
                  <a:gd name="T43" fmla="*/ 61 h 134"/>
                  <a:gd name="T44" fmla="*/ 182 w 268"/>
                  <a:gd name="T45" fmla="*/ 55 h 134"/>
                  <a:gd name="T46" fmla="*/ 182 w 268"/>
                  <a:gd name="T47" fmla="*/ 61 h 134"/>
                  <a:gd name="T48" fmla="*/ 170 w 268"/>
                  <a:gd name="T49" fmla="*/ 51 h 134"/>
                  <a:gd name="T50" fmla="*/ 180 w 268"/>
                  <a:gd name="T51" fmla="*/ 36 h 134"/>
                  <a:gd name="T52" fmla="*/ 189 w 268"/>
                  <a:gd name="T53" fmla="*/ 23 h 134"/>
                  <a:gd name="T54" fmla="*/ 172 w 268"/>
                  <a:gd name="T55" fmla="*/ 0 h 134"/>
                  <a:gd name="T56" fmla="*/ 147 w 268"/>
                  <a:gd name="T57" fmla="*/ 19 h 134"/>
                  <a:gd name="T58" fmla="*/ 58 w 268"/>
                  <a:gd name="T59" fmla="*/ 42 h 134"/>
                  <a:gd name="T60" fmla="*/ 0 w 268"/>
                  <a:gd name="T61" fmla="*/ 54 h 134"/>
                  <a:gd name="T62" fmla="*/ 0 w 268"/>
                  <a:gd name="T63" fmla="*/ 125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134"/>
                  <a:gd name="T98" fmla="*/ 268 w 268"/>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134">
                    <a:moveTo>
                      <a:pt x="0" y="125"/>
                    </a:moveTo>
                    <a:lnTo>
                      <a:pt x="124" y="99"/>
                    </a:lnTo>
                    <a:lnTo>
                      <a:pt x="146" y="91"/>
                    </a:lnTo>
                    <a:lnTo>
                      <a:pt x="155" y="94"/>
                    </a:lnTo>
                    <a:lnTo>
                      <a:pt x="165" y="114"/>
                    </a:lnTo>
                    <a:lnTo>
                      <a:pt x="179" y="116"/>
                    </a:lnTo>
                    <a:lnTo>
                      <a:pt x="186" y="133"/>
                    </a:lnTo>
                    <a:lnTo>
                      <a:pt x="195" y="133"/>
                    </a:lnTo>
                    <a:lnTo>
                      <a:pt x="206" y="118"/>
                    </a:lnTo>
                    <a:lnTo>
                      <a:pt x="209" y="105"/>
                    </a:lnTo>
                    <a:lnTo>
                      <a:pt x="219" y="122"/>
                    </a:lnTo>
                    <a:lnTo>
                      <a:pt x="267" y="106"/>
                    </a:lnTo>
                    <a:lnTo>
                      <a:pt x="264" y="88"/>
                    </a:lnTo>
                    <a:lnTo>
                      <a:pt x="251" y="65"/>
                    </a:lnTo>
                    <a:lnTo>
                      <a:pt x="243" y="61"/>
                    </a:lnTo>
                    <a:lnTo>
                      <a:pt x="236" y="62"/>
                    </a:lnTo>
                    <a:lnTo>
                      <a:pt x="236" y="68"/>
                    </a:lnTo>
                    <a:lnTo>
                      <a:pt x="249" y="68"/>
                    </a:lnTo>
                    <a:lnTo>
                      <a:pt x="253" y="91"/>
                    </a:lnTo>
                    <a:lnTo>
                      <a:pt x="232" y="100"/>
                    </a:lnTo>
                    <a:lnTo>
                      <a:pt x="206" y="81"/>
                    </a:lnTo>
                    <a:lnTo>
                      <a:pt x="196" y="61"/>
                    </a:lnTo>
                    <a:lnTo>
                      <a:pt x="182" y="55"/>
                    </a:lnTo>
                    <a:lnTo>
                      <a:pt x="182" y="61"/>
                    </a:lnTo>
                    <a:lnTo>
                      <a:pt x="170" y="51"/>
                    </a:lnTo>
                    <a:lnTo>
                      <a:pt x="180" y="36"/>
                    </a:lnTo>
                    <a:lnTo>
                      <a:pt x="189" y="23"/>
                    </a:lnTo>
                    <a:lnTo>
                      <a:pt x="172" y="0"/>
                    </a:lnTo>
                    <a:lnTo>
                      <a:pt x="147" y="19"/>
                    </a:lnTo>
                    <a:lnTo>
                      <a:pt x="58" y="42"/>
                    </a:lnTo>
                    <a:lnTo>
                      <a:pt x="0" y="54"/>
                    </a:lnTo>
                    <a:lnTo>
                      <a:pt x="0" y="125"/>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4" name="Freeform 183"/>
              <p:cNvSpPr>
                <a:spLocks/>
              </p:cNvSpPr>
              <p:nvPr/>
            </p:nvSpPr>
            <p:spPr bwMode="auto">
              <a:xfrm>
                <a:off x="7554220" y="2431656"/>
                <a:ext cx="206729" cy="359361"/>
              </a:xfrm>
              <a:custGeom>
                <a:avLst/>
                <a:gdLst>
                  <a:gd name="T0" fmla="*/ 21 w 129"/>
                  <a:gd name="T1" fmla="*/ 102 h 253"/>
                  <a:gd name="T2" fmla="*/ 25 w 129"/>
                  <a:gd name="T3" fmla="*/ 148 h 253"/>
                  <a:gd name="T4" fmla="*/ 58 w 129"/>
                  <a:gd name="T5" fmla="*/ 252 h 253"/>
                  <a:gd name="T6" fmla="*/ 116 w 129"/>
                  <a:gd name="T7" fmla="*/ 239 h 253"/>
                  <a:gd name="T8" fmla="*/ 111 w 129"/>
                  <a:gd name="T9" fmla="*/ 92 h 253"/>
                  <a:gd name="T10" fmla="*/ 126 w 129"/>
                  <a:gd name="T11" fmla="*/ 63 h 253"/>
                  <a:gd name="T12" fmla="*/ 128 w 129"/>
                  <a:gd name="T13" fmla="*/ 0 h 253"/>
                  <a:gd name="T14" fmla="*/ 0 w 129"/>
                  <a:gd name="T15" fmla="*/ 31 h 253"/>
                  <a:gd name="T16" fmla="*/ 21 w 129"/>
                  <a:gd name="T17" fmla="*/ 102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53"/>
                  <a:gd name="T29" fmla="*/ 129 w 129"/>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53">
                    <a:moveTo>
                      <a:pt x="21" y="102"/>
                    </a:moveTo>
                    <a:lnTo>
                      <a:pt x="25" y="148"/>
                    </a:lnTo>
                    <a:lnTo>
                      <a:pt x="58" y="252"/>
                    </a:lnTo>
                    <a:lnTo>
                      <a:pt x="116" y="239"/>
                    </a:lnTo>
                    <a:lnTo>
                      <a:pt x="111" y="92"/>
                    </a:lnTo>
                    <a:lnTo>
                      <a:pt x="126" y="63"/>
                    </a:lnTo>
                    <a:lnTo>
                      <a:pt x="128" y="0"/>
                    </a:lnTo>
                    <a:lnTo>
                      <a:pt x="0" y="31"/>
                    </a:lnTo>
                    <a:lnTo>
                      <a:pt x="21" y="102"/>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5" name="Freeform 184"/>
              <p:cNvSpPr>
                <a:spLocks/>
              </p:cNvSpPr>
              <p:nvPr/>
            </p:nvSpPr>
            <p:spPr bwMode="auto">
              <a:xfrm>
                <a:off x="7732893" y="2377825"/>
                <a:ext cx="191963" cy="394279"/>
              </a:xfrm>
              <a:custGeom>
                <a:avLst/>
                <a:gdLst>
                  <a:gd name="T0" fmla="*/ 0 w 120"/>
                  <a:gd name="T1" fmla="*/ 128 h 277"/>
                  <a:gd name="T2" fmla="*/ 14 w 120"/>
                  <a:gd name="T3" fmla="*/ 99 h 277"/>
                  <a:gd name="T4" fmla="*/ 16 w 120"/>
                  <a:gd name="T5" fmla="*/ 36 h 277"/>
                  <a:gd name="T6" fmla="*/ 16 w 120"/>
                  <a:gd name="T7" fmla="*/ 12 h 277"/>
                  <a:gd name="T8" fmla="*/ 38 w 120"/>
                  <a:gd name="T9" fmla="*/ 0 h 277"/>
                  <a:gd name="T10" fmla="*/ 92 w 120"/>
                  <a:gd name="T11" fmla="*/ 172 h 277"/>
                  <a:gd name="T12" fmla="*/ 119 w 120"/>
                  <a:gd name="T13" fmla="*/ 208 h 277"/>
                  <a:gd name="T14" fmla="*/ 118 w 120"/>
                  <a:gd name="T15" fmla="*/ 233 h 277"/>
                  <a:gd name="T16" fmla="*/ 93 w 120"/>
                  <a:gd name="T17" fmla="*/ 252 h 277"/>
                  <a:gd name="T18" fmla="*/ 4 w 120"/>
                  <a:gd name="T19" fmla="*/ 276 h 277"/>
                  <a:gd name="T20" fmla="*/ 0 w 120"/>
                  <a:gd name="T21" fmla="*/ 128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77"/>
                  <a:gd name="T35" fmla="*/ 120 w 12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77">
                    <a:moveTo>
                      <a:pt x="0" y="128"/>
                    </a:moveTo>
                    <a:lnTo>
                      <a:pt x="14" y="99"/>
                    </a:lnTo>
                    <a:lnTo>
                      <a:pt x="16" y="36"/>
                    </a:lnTo>
                    <a:lnTo>
                      <a:pt x="16" y="12"/>
                    </a:lnTo>
                    <a:lnTo>
                      <a:pt x="38" y="0"/>
                    </a:lnTo>
                    <a:lnTo>
                      <a:pt x="92" y="172"/>
                    </a:lnTo>
                    <a:lnTo>
                      <a:pt x="119" y="208"/>
                    </a:lnTo>
                    <a:lnTo>
                      <a:pt x="118" y="233"/>
                    </a:lnTo>
                    <a:lnTo>
                      <a:pt x="93" y="252"/>
                    </a:lnTo>
                    <a:lnTo>
                      <a:pt x="4" y="276"/>
                    </a:lnTo>
                    <a:lnTo>
                      <a:pt x="0" y="128"/>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6" name="Freeform 185"/>
              <p:cNvSpPr>
                <a:spLocks/>
              </p:cNvSpPr>
              <p:nvPr/>
            </p:nvSpPr>
            <p:spPr bwMode="auto">
              <a:xfrm>
                <a:off x="7793436" y="2030103"/>
                <a:ext cx="468094" cy="647433"/>
              </a:xfrm>
              <a:custGeom>
                <a:avLst/>
                <a:gdLst>
                  <a:gd name="T0" fmla="*/ 0 w 293"/>
                  <a:gd name="T1" fmla="*/ 245 h 456"/>
                  <a:gd name="T2" fmla="*/ 17 w 293"/>
                  <a:gd name="T3" fmla="*/ 246 h 456"/>
                  <a:gd name="T4" fmla="*/ 18 w 293"/>
                  <a:gd name="T5" fmla="*/ 217 h 456"/>
                  <a:gd name="T6" fmla="*/ 38 w 293"/>
                  <a:gd name="T7" fmla="*/ 176 h 456"/>
                  <a:gd name="T8" fmla="*/ 29 w 293"/>
                  <a:gd name="T9" fmla="*/ 146 h 456"/>
                  <a:gd name="T10" fmla="*/ 70 w 293"/>
                  <a:gd name="T11" fmla="*/ 4 h 456"/>
                  <a:gd name="T12" fmla="*/ 80 w 293"/>
                  <a:gd name="T13" fmla="*/ 4 h 456"/>
                  <a:gd name="T14" fmla="*/ 84 w 293"/>
                  <a:gd name="T15" fmla="*/ 22 h 456"/>
                  <a:gd name="T16" fmla="*/ 125 w 293"/>
                  <a:gd name="T17" fmla="*/ 6 h 456"/>
                  <a:gd name="T18" fmla="*/ 126 w 293"/>
                  <a:gd name="T19" fmla="*/ 0 h 456"/>
                  <a:gd name="T20" fmla="*/ 159 w 293"/>
                  <a:gd name="T21" fmla="*/ 7 h 456"/>
                  <a:gd name="T22" fmla="*/ 214 w 293"/>
                  <a:gd name="T23" fmla="*/ 148 h 456"/>
                  <a:gd name="T24" fmla="*/ 239 w 293"/>
                  <a:gd name="T25" fmla="*/ 148 h 456"/>
                  <a:gd name="T26" fmla="*/ 283 w 293"/>
                  <a:gd name="T27" fmla="*/ 201 h 456"/>
                  <a:gd name="T28" fmla="*/ 277 w 293"/>
                  <a:gd name="T29" fmla="*/ 211 h 456"/>
                  <a:gd name="T30" fmla="*/ 292 w 293"/>
                  <a:gd name="T31" fmla="*/ 211 h 456"/>
                  <a:gd name="T32" fmla="*/ 282 w 293"/>
                  <a:gd name="T33" fmla="*/ 236 h 456"/>
                  <a:gd name="T34" fmla="*/ 259 w 293"/>
                  <a:gd name="T35" fmla="*/ 253 h 456"/>
                  <a:gd name="T36" fmla="*/ 234 w 293"/>
                  <a:gd name="T37" fmla="*/ 266 h 456"/>
                  <a:gd name="T38" fmla="*/ 231 w 293"/>
                  <a:gd name="T39" fmla="*/ 282 h 456"/>
                  <a:gd name="T40" fmla="*/ 219 w 293"/>
                  <a:gd name="T41" fmla="*/ 268 h 456"/>
                  <a:gd name="T42" fmla="*/ 195 w 293"/>
                  <a:gd name="T43" fmla="*/ 287 h 456"/>
                  <a:gd name="T44" fmla="*/ 184 w 293"/>
                  <a:gd name="T45" fmla="*/ 286 h 456"/>
                  <a:gd name="T46" fmla="*/ 176 w 293"/>
                  <a:gd name="T47" fmla="*/ 275 h 456"/>
                  <a:gd name="T48" fmla="*/ 169 w 293"/>
                  <a:gd name="T49" fmla="*/ 330 h 456"/>
                  <a:gd name="T50" fmla="*/ 149 w 293"/>
                  <a:gd name="T51" fmla="*/ 338 h 456"/>
                  <a:gd name="T52" fmla="*/ 139 w 293"/>
                  <a:gd name="T53" fmla="*/ 360 h 456"/>
                  <a:gd name="T54" fmla="*/ 126 w 293"/>
                  <a:gd name="T55" fmla="*/ 359 h 456"/>
                  <a:gd name="T56" fmla="*/ 97 w 293"/>
                  <a:gd name="T57" fmla="*/ 391 h 456"/>
                  <a:gd name="T58" fmla="*/ 96 w 293"/>
                  <a:gd name="T59" fmla="*/ 417 h 456"/>
                  <a:gd name="T60" fmla="*/ 89 w 293"/>
                  <a:gd name="T61" fmla="*/ 427 h 456"/>
                  <a:gd name="T62" fmla="*/ 81 w 293"/>
                  <a:gd name="T63" fmla="*/ 455 h 456"/>
                  <a:gd name="T64" fmla="*/ 54 w 293"/>
                  <a:gd name="T65" fmla="*/ 417 h 456"/>
                  <a:gd name="T66" fmla="*/ 0 w 293"/>
                  <a:gd name="T67" fmla="*/ 245 h 4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56"/>
                  <a:gd name="T104" fmla="*/ 293 w 293"/>
                  <a:gd name="T105" fmla="*/ 456 h 4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56">
                    <a:moveTo>
                      <a:pt x="0" y="245"/>
                    </a:moveTo>
                    <a:lnTo>
                      <a:pt x="17" y="246"/>
                    </a:lnTo>
                    <a:lnTo>
                      <a:pt x="18" y="217"/>
                    </a:lnTo>
                    <a:lnTo>
                      <a:pt x="38" y="176"/>
                    </a:lnTo>
                    <a:lnTo>
                      <a:pt x="29" y="146"/>
                    </a:lnTo>
                    <a:lnTo>
                      <a:pt x="70" y="4"/>
                    </a:lnTo>
                    <a:lnTo>
                      <a:pt x="80" y="4"/>
                    </a:lnTo>
                    <a:lnTo>
                      <a:pt x="84" y="22"/>
                    </a:lnTo>
                    <a:lnTo>
                      <a:pt x="125" y="6"/>
                    </a:lnTo>
                    <a:lnTo>
                      <a:pt x="126" y="0"/>
                    </a:lnTo>
                    <a:lnTo>
                      <a:pt x="159" y="7"/>
                    </a:lnTo>
                    <a:lnTo>
                      <a:pt x="214" y="148"/>
                    </a:lnTo>
                    <a:lnTo>
                      <a:pt x="239" y="148"/>
                    </a:lnTo>
                    <a:lnTo>
                      <a:pt x="283" y="201"/>
                    </a:lnTo>
                    <a:lnTo>
                      <a:pt x="277" y="211"/>
                    </a:lnTo>
                    <a:lnTo>
                      <a:pt x="292" y="211"/>
                    </a:lnTo>
                    <a:lnTo>
                      <a:pt x="282" y="236"/>
                    </a:lnTo>
                    <a:lnTo>
                      <a:pt x="259" y="253"/>
                    </a:lnTo>
                    <a:lnTo>
                      <a:pt x="234" y="266"/>
                    </a:lnTo>
                    <a:lnTo>
                      <a:pt x="231" y="282"/>
                    </a:lnTo>
                    <a:lnTo>
                      <a:pt x="219" y="268"/>
                    </a:lnTo>
                    <a:lnTo>
                      <a:pt x="195" y="287"/>
                    </a:lnTo>
                    <a:lnTo>
                      <a:pt x="184" y="286"/>
                    </a:lnTo>
                    <a:lnTo>
                      <a:pt x="176" y="275"/>
                    </a:lnTo>
                    <a:lnTo>
                      <a:pt x="169" y="330"/>
                    </a:lnTo>
                    <a:lnTo>
                      <a:pt x="149" y="338"/>
                    </a:lnTo>
                    <a:lnTo>
                      <a:pt x="139" y="360"/>
                    </a:lnTo>
                    <a:lnTo>
                      <a:pt x="126" y="359"/>
                    </a:lnTo>
                    <a:lnTo>
                      <a:pt x="97" y="391"/>
                    </a:lnTo>
                    <a:lnTo>
                      <a:pt x="96" y="417"/>
                    </a:lnTo>
                    <a:lnTo>
                      <a:pt x="89" y="427"/>
                    </a:lnTo>
                    <a:lnTo>
                      <a:pt x="81" y="455"/>
                    </a:lnTo>
                    <a:lnTo>
                      <a:pt x="54" y="417"/>
                    </a:lnTo>
                    <a:lnTo>
                      <a:pt x="0" y="245"/>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7" name="Rectangle 186"/>
              <p:cNvSpPr>
                <a:spLocks noChangeArrowheads="1"/>
              </p:cNvSpPr>
              <p:nvPr/>
            </p:nvSpPr>
            <p:spPr bwMode="auto">
              <a:xfrm>
                <a:off x="7937987" y="2227970"/>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ME</a:t>
                </a:r>
              </a:p>
            </p:txBody>
          </p:sp>
          <p:sp>
            <p:nvSpPr>
              <p:cNvPr id="188" name="Rectangle 187"/>
              <p:cNvSpPr>
                <a:spLocks noChangeArrowheads="1"/>
              </p:cNvSpPr>
              <p:nvPr/>
            </p:nvSpPr>
            <p:spPr bwMode="auto">
              <a:xfrm>
                <a:off x="7608842" y="2481123"/>
                <a:ext cx="131447"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VT</a:t>
                </a:r>
              </a:p>
            </p:txBody>
          </p:sp>
          <p:sp>
            <p:nvSpPr>
              <p:cNvPr id="189" name="Rectangle 188"/>
              <p:cNvSpPr>
                <a:spLocks noChangeArrowheads="1"/>
              </p:cNvSpPr>
              <p:nvPr/>
            </p:nvSpPr>
            <p:spPr bwMode="auto">
              <a:xfrm>
                <a:off x="7744800" y="2590241"/>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NH</a:t>
                </a:r>
              </a:p>
            </p:txBody>
          </p:sp>
          <p:sp>
            <p:nvSpPr>
              <p:cNvPr id="190" name="Rectangle 189"/>
              <p:cNvSpPr>
                <a:spLocks noChangeArrowheads="1"/>
              </p:cNvSpPr>
              <p:nvPr/>
            </p:nvSpPr>
            <p:spPr bwMode="auto">
              <a:xfrm>
                <a:off x="8020838" y="2577147"/>
                <a:ext cx="344056" cy="216781"/>
              </a:xfrm>
              <a:prstGeom prst="rect">
                <a:avLst/>
              </a:prstGeom>
              <a:solidFill>
                <a:schemeClr val="tx2"/>
              </a:solidFill>
              <a:ln w="3175">
                <a:noFill/>
                <a:miter lim="800000"/>
                <a:headEnd/>
                <a:tailEnd/>
              </a:ln>
            </p:spPr>
            <p:txBody>
              <a:bodyPr wrap="none" lIns="45720" tIns="27432" rIns="45720" bIns="27432" anchor="ctr" anchorCtr="1">
                <a:noAutofit/>
              </a:bodyPr>
              <a:lstStyle/>
              <a:p>
                <a:pPr eaLnBrk="0" hangingPunct="0">
                  <a:spcBef>
                    <a:spcPts val="0"/>
                  </a:spcBef>
                  <a:buSzTx/>
                </a:pPr>
                <a:r>
                  <a:rPr lang="en-US" sz="800" b="1" dirty="0">
                    <a:solidFill>
                      <a:schemeClr val="bg1"/>
                    </a:solidFill>
                  </a:rPr>
                  <a:t>MA</a:t>
                </a:r>
              </a:p>
            </p:txBody>
          </p:sp>
          <p:sp>
            <p:nvSpPr>
              <p:cNvPr id="191" name="Rectangle 190"/>
              <p:cNvSpPr>
                <a:spLocks noChangeArrowheads="1"/>
              </p:cNvSpPr>
              <p:nvPr/>
            </p:nvSpPr>
            <p:spPr bwMode="auto">
              <a:xfrm>
                <a:off x="7361063" y="2735731"/>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NY</a:t>
                </a:r>
              </a:p>
            </p:txBody>
          </p:sp>
          <p:sp>
            <p:nvSpPr>
              <p:cNvPr id="192" name="Rectangle 191"/>
              <p:cNvSpPr>
                <a:spLocks noChangeArrowheads="1"/>
              </p:cNvSpPr>
              <p:nvPr/>
            </p:nvSpPr>
            <p:spPr bwMode="auto">
              <a:xfrm>
                <a:off x="7712017" y="2863681"/>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smtClean="0">
                    <a:solidFill>
                      <a:schemeClr val="bg1"/>
                    </a:solidFill>
                  </a:rPr>
                  <a:t>CT</a:t>
                </a:r>
                <a:endParaRPr lang="en-US" sz="800" b="1" dirty="0">
                  <a:solidFill>
                    <a:schemeClr val="bg1"/>
                  </a:solidFill>
                </a:endParaRPr>
              </a:p>
            </p:txBody>
          </p:sp>
          <p:sp>
            <p:nvSpPr>
              <p:cNvPr id="193" name="Rectangle 192"/>
              <p:cNvSpPr>
                <a:spLocks noChangeArrowheads="1"/>
              </p:cNvSpPr>
              <p:nvPr/>
            </p:nvSpPr>
            <p:spPr bwMode="auto">
              <a:xfrm>
                <a:off x="7132184" y="3054355"/>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PA</a:t>
                </a:r>
              </a:p>
            </p:txBody>
          </p:sp>
          <p:sp>
            <p:nvSpPr>
              <p:cNvPr id="194" name="Rectangle 193"/>
              <p:cNvSpPr>
                <a:spLocks noChangeArrowheads="1"/>
              </p:cNvSpPr>
              <p:nvPr/>
            </p:nvSpPr>
            <p:spPr bwMode="auto">
              <a:xfrm>
                <a:off x="7635435" y="3426811"/>
                <a:ext cx="344056" cy="216781"/>
              </a:xfrm>
              <a:prstGeom prst="rect">
                <a:avLst/>
              </a:prstGeom>
              <a:solidFill>
                <a:schemeClr val="tx2"/>
              </a:solidFill>
              <a:ln w="9525">
                <a:noFill/>
                <a:miter lim="800000"/>
                <a:headEnd/>
                <a:tailEnd/>
              </a:ln>
            </p:spPr>
            <p:txBody>
              <a:bodyPr wrap="none" lIns="45720" tIns="27432" rIns="45720" bIns="27432" anchor="ctr" anchorCtr="1">
                <a:noAutofit/>
              </a:bodyPr>
              <a:lstStyle/>
              <a:p>
                <a:pPr eaLnBrk="0" hangingPunct="0">
                  <a:spcBef>
                    <a:spcPts val="0"/>
                  </a:spcBef>
                  <a:buSzTx/>
                </a:pPr>
                <a:r>
                  <a:rPr lang="en-US" sz="800" b="1" dirty="0">
                    <a:solidFill>
                      <a:schemeClr val="bg1"/>
                    </a:solidFill>
                  </a:rPr>
                  <a:t>MD</a:t>
                </a:r>
              </a:p>
            </p:txBody>
          </p:sp>
          <p:sp>
            <p:nvSpPr>
              <p:cNvPr id="195" name="Rectangle 194"/>
              <p:cNvSpPr>
                <a:spLocks noChangeArrowheads="1"/>
              </p:cNvSpPr>
              <p:nvPr/>
            </p:nvSpPr>
            <p:spPr bwMode="auto">
              <a:xfrm>
                <a:off x="7687118" y="3157654"/>
                <a:ext cx="329290" cy="216781"/>
              </a:xfrm>
              <a:prstGeom prst="rect">
                <a:avLst/>
              </a:prstGeom>
              <a:solidFill>
                <a:schemeClr val="accent2"/>
              </a:solidFill>
              <a:ln w="9525">
                <a:noFill/>
                <a:miter lim="800000"/>
                <a:headEnd/>
                <a:tailEnd/>
              </a:ln>
            </p:spPr>
            <p:txBody>
              <a:bodyPr wrap="none" lIns="45720" tIns="27432" rIns="45720" bIns="27432" anchor="ctr" anchorCtr="1">
                <a:noAutofit/>
              </a:bodyPr>
              <a:lstStyle/>
              <a:p>
                <a:pPr eaLnBrk="0" hangingPunct="0">
                  <a:spcBef>
                    <a:spcPts val="0"/>
                  </a:spcBef>
                  <a:buSzTx/>
                </a:pPr>
                <a:r>
                  <a:rPr lang="en-US" sz="800" b="1" dirty="0">
                    <a:solidFill>
                      <a:schemeClr val="bg1"/>
                    </a:solidFill>
                  </a:rPr>
                  <a:t>DE</a:t>
                </a:r>
              </a:p>
            </p:txBody>
          </p:sp>
          <p:sp>
            <p:nvSpPr>
              <p:cNvPr id="196" name="Rectangle 195"/>
              <p:cNvSpPr>
                <a:spLocks noChangeArrowheads="1"/>
              </p:cNvSpPr>
              <p:nvPr/>
            </p:nvSpPr>
            <p:spPr bwMode="auto">
              <a:xfrm>
                <a:off x="7146951" y="3537384"/>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VA</a:t>
                </a:r>
              </a:p>
            </p:txBody>
          </p:sp>
          <p:sp>
            <p:nvSpPr>
              <p:cNvPr id="197" name="Rectangle 196"/>
              <p:cNvSpPr>
                <a:spLocks noChangeArrowheads="1"/>
              </p:cNvSpPr>
              <p:nvPr/>
            </p:nvSpPr>
            <p:spPr bwMode="auto">
              <a:xfrm>
                <a:off x="6790935" y="3435540"/>
                <a:ext cx="165110"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WV</a:t>
                </a:r>
              </a:p>
            </p:txBody>
          </p:sp>
          <p:sp>
            <p:nvSpPr>
              <p:cNvPr id="198" name="Rectangle 197"/>
              <p:cNvSpPr>
                <a:spLocks noChangeArrowheads="1"/>
              </p:cNvSpPr>
              <p:nvPr/>
            </p:nvSpPr>
            <p:spPr bwMode="auto">
              <a:xfrm>
                <a:off x="7084744" y="3807996"/>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NC</a:t>
                </a:r>
              </a:p>
            </p:txBody>
          </p:sp>
          <p:sp>
            <p:nvSpPr>
              <p:cNvPr id="199" name="Rectangle 198"/>
              <p:cNvSpPr>
                <a:spLocks noChangeArrowheads="1"/>
              </p:cNvSpPr>
              <p:nvPr/>
            </p:nvSpPr>
            <p:spPr bwMode="auto">
              <a:xfrm>
                <a:off x="6963848" y="4093157"/>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SC</a:t>
                </a:r>
              </a:p>
            </p:txBody>
          </p:sp>
          <p:sp>
            <p:nvSpPr>
              <p:cNvPr id="200" name="Rectangle 199"/>
              <p:cNvSpPr>
                <a:spLocks noChangeArrowheads="1"/>
              </p:cNvSpPr>
              <p:nvPr/>
            </p:nvSpPr>
            <p:spPr bwMode="auto">
              <a:xfrm>
                <a:off x="6647407" y="4317213"/>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GA</a:t>
                </a:r>
              </a:p>
            </p:txBody>
          </p:sp>
          <p:sp>
            <p:nvSpPr>
              <p:cNvPr id="201" name="Rectangle 200"/>
              <p:cNvSpPr>
                <a:spLocks noChangeArrowheads="1"/>
              </p:cNvSpPr>
              <p:nvPr/>
            </p:nvSpPr>
            <p:spPr bwMode="auto">
              <a:xfrm>
                <a:off x="6956423" y="4880261"/>
                <a:ext cx="125035"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FL</a:t>
                </a:r>
              </a:p>
            </p:txBody>
          </p:sp>
          <p:sp>
            <p:nvSpPr>
              <p:cNvPr id="202" name="Rectangle 201"/>
              <p:cNvSpPr>
                <a:spLocks noChangeArrowheads="1"/>
              </p:cNvSpPr>
              <p:nvPr/>
            </p:nvSpPr>
            <p:spPr bwMode="auto">
              <a:xfrm>
                <a:off x="5767580" y="3310419"/>
                <a:ext cx="9137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IL</a:t>
                </a:r>
              </a:p>
            </p:txBody>
          </p:sp>
          <p:sp>
            <p:nvSpPr>
              <p:cNvPr id="203" name="Rectangle 202"/>
              <p:cNvSpPr>
                <a:spLocks noChangeArrowheads="1"/>
              </p:cNvSpPr>
              <p:nvPr/>
            </p:nvSpPr>
            <p:spPr bwMode="auto">
              <a:xfrm>
                <a:off x="6521892" y="3244948"/>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OH</a:t>
                </a:r>
              </a:p>
            </p:txBody>
          </p:sp>
          <p:sp>
            <p:nvSpPr>
              <p:cNvPr id="204" name="Rectangle 203"/>
              <p:cNvSpPr>
                <a:spLocks noChangeArrowheads="1"/>
              </p:cNvSpPr>
              <p:nvPr/>
            </p:nvSpPr>
            <p:spPr bwMode="auto">
              <a:xfrm>
                <a:off x="6136297" y="3300234"/>
                <a:ext cx="10259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IN</a:t>
                </a:r>
              </a:p>
            </p:txBody>
          </p:sp>
          <p:sp>
            <p:nvSpPr>
              <p:cNvPr id="205" name="Rectangle 204"/>
              <p:cNvSpPr>
                <a:spLocks noChangeArrowheads="1"/>
              </p:cNvSpPr>
              <p:nvPr/>
            </p:nvSpPr>
            <p:spPr bwMode="auto">
              <a:xfrm>
                <a:off x="6214854" y="2722637"/>
                <a:ext cx="113814"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MI</a:t>
                </a:r>
              </a:p>
            </p:txBody>
          </p:sp>
          <p:sp>
            <p:nvSpPr>
              <p:cNvPr id="206" name="Rectangle 205"/>
              <p:cNvSpPr>
                <a:spLocks noChangeArrowheads="1"/>
              </p:cNvSpPr>
              <p:nvPr/>
            </p:nvSpPr>
            <p:spPr bwMode="auto">
              <a:xfrm>
                <a:off x="5621543" y="2678990"/>
                <a:ext cx="125034"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WI</a:t>
                </a:r>
              </a:p>
            </p:txBody>
          </p:sp>
          <p:sp>
            <p:nvSpPr>
              <p:cNvPr id="207" name="Rectangle 206"/>
              <p:cNvSpPr>
                <a:spLocks noChangeArrowheads="1"/>
              </p:cNvSpPr>
              <p:nvPr/>
            </p:nvSpPr>
            <p:spPr bwMode="auto">
              <a:xfrm>
                <a:off x="6342184" y="3639227"/>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KY</a:t>
                </a:r>
              </a:p>
            </p:txBody>
          </p:sp>
          <p:sp>
            <p:nvSpPr>
              <p:cNvPr id="208" name="Rectangle 207"/>
              <p:cNvSpPr>
                <a:spLocks noChangeArrowheads="1"/>
              </p:cNvSpPr>
              <p:nvPr/>
            </p:nvSpPr>
            <p:spPr bwMode="auto">
              <a:xfrm>
                <a:off x="6154166" y="3908384"/>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TN</a:t>
                </a:r>
              </a:p>
            </p:txBody>
          </p:sp>
          <p:sp>
            <p:nvSpPr>
              <p:cNvPr id="209" name="Rectangle 208"/>
              <p:cNvSpPr>
                <a:spLocks noChangeArrowheads="1"/>
              </p:cNvSpPr>
              <p:nvPr/>
            </p:nvSpPr>
            <p:spPr bwMode="auto">
              <a:xfrm>
                <a:off x="6179269" y="4337581"/>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AL</a:t>
                </a:r>
              </a:p>
            </p:txBody>
          </p:sp>
          <p:sp>
            <p:nvSpPr>
              <p:cNvPr id="210" name="Rectangle 209"/>
              <p:cNvSpPr>
                <a:spLocks noChangeArrowheads="1"/>
              </p:cNvSpPr>
              <p:nvPr/>
            </p:nvSpPr>
            <p:spPr bwMode="auto">
              <a:xfrm>
                <a:off x="5771761" y="4355040"/>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MS</a:t>
                </a:r>
              </a:p>
            </p:txBody>
          </p:sp>
          <p:sp>
            <p:nvSpPr>
              <p:cNvPr id="211" name="Rectangle 210"/>
              <p:cNvSpPr>
                <a:spLocks noChangeArrowheads="1"/>
              </p:cNvSpPr>
              <p:nvPr/>
            </p:nvSpPr>
            <p:spPr bwMode="auto">
              <a:xfrm>
                <a:off x="5371846" y="4093157"/>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AR</a:t>
                </a:r>
              </a:p>
            </p:txBody>
          </p:sp>
          <p:sp>
            <p:nvSpPr>
              <p:cNvPr id="212" name="Rectangle 211"/>
              <p:cNvSpPr>
                <a:spLocks noChangeArrowheads="1"/>
              </p:cNvSpPr>
              <p:nvPr/>
            </p:nvSpPr>
            <p:spPr bwMode="auto">
              <a:xfrm>
                <a:off x="5396651" y="4631472"/>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LA</a:t>
                </a:r>
              </a:p>
            </p:txBody>
          </p:sp>
          <p:sp>
            <p:nvSpPr>
              <p:cNvPr id="213" name="Rectangle 212"/>
              <p:cNvSpPr>
                <a:spLocks noChangeArrowheads="1"/>
              </p:cNvSpPr>
              <p:nvPr/>
            </p:nvSpPr>
            <p:spPr bwMode="auto">
              <a:xfrm>
                <a:off x="4484279" y="4598009"/>
                <a:ext cx="131447"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TX</a:t>
                </a:r>
              </a:p>
            </p:txBody>
          </p:sp>
          <p:sp>
            <p:nvSpPr>
              <p:cNvPr id="214" name="Rectangle 213"/>
              <p:cNvSpPr>
                <a:spLocks noChangeArrowheads="1"/>
              </p:cNvSpPr>
              <p:nvPr/>
            </p:nvSpPr>
            <p:spPr bwMode="auto">
              <a:xfrm>
                <a:off x="4786845" y="4017502"/>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OK</a:t>
                </a:r>
              </a:p>
            </p:txBody>
          </p:sp>
          <p:sp>
            <p:nvSpPr>
              <p:cNvPr id="215" name="Rectangle 214"/>
              <p:cNvSpPr>
                <a:spLocks noChangeArrowheads="1"/>
              </p:cNvSpPr>
              <p:nvPr/>
            </p:nvSpPr>
            <p:spPr bwMode="auto">
              <a:xfrm>
                <a:off x="5357121" y="3602854"/>
                <a:ext cx="165110"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MO</a:t>
                </a:r>
              </a:p>
            </p:txBody>
          </p:sp>
          <p:sp>
            <p:nvSpPr>
              <p:cNvPr id="216" name="Rectangle 215"/>
              <p:cNvSpPr>
                <a:spLocks noChangeArrowheads="1"/>
              </p:cNvSpPr>
              <p:nvPr/>
            </p:nvSpPr>
            <p:spPr bwMode="auto">
              <a:xfrm>
                <a:off x="4632239" y="3565027"/>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KS</a:t>
                </a:r>
              </a:p>
            </p:txBody>
          </p:sp>
          <p:sp>
            <p:nvSpPr>
              <p:cNvPr id="217" name="Rectangle 216"/>
              <p:cNvSpPr>
                <a:spLocks noChangeArrowheads="1"/>
              </p:cNvSpPr>
              <p:nvPr/>
            </p:nvSpPr>
            <p:spPr bwMode="auto">
              <a:xfrm>
                <a:off x="5241456" y="3057265"/>
                <a:ext cx="10259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IA</a:t>
                </a:r>
              </a:p>
            </p:txBody>
          </p:sp>
          <p:sp>
            <p:nvSpPr>
              <p:cNvPr id="218" name="Rectangle 217"/>
              <p:cNvSpPr>
                <a:spLocks noChangeArrowheads="1"/>
              </p:cNvSpPr>
              <p:nvPr/>
            </p:nvSpPr>
            <p:spPr bwMode="auto">
              <a:xfrm>
                <a:off x="5061649" y="2370550"/>
                <a:ext cx="18755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MN </a:t>
                </a:r>
              </a:p>
            </p:txBody>
          </p:sp>
          <p:sp>
            <p:nvSpPr>
              <p:cNvPr id="219" name="Rectangle 218"/>
              <p:cNvSpPr>
                <a:spLocks noChangeArrowheads="1"/>
              </p:cNvSpPr>
              <p:nvPr/>
            </p:nvSpPr>
            <p:spPr bwMode="auto">
              <a:xfrm>
                <a:off x="4447471" y="2284711"/>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ND</a:t>
                </a:r>
              </a:p>
            </p:txBody>
          </p:sp>
          <p:sp>
            <p:nvSpPr>
              <p:cNvPr id="220" name="Rectangle 219"/>
              <p:cNvSpPr>
                <a:spLocks noChangeArrowheads="1"/>
              </p:cNvSpPr>
              <p:nvPr/>
            </p:nvSpPr>
            <p:spPr bwMode="auto">
              <a:xfrm>
                <a:off x="4477192" y="2715363"/>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t>SD</a:t>
                </a:r>
              </a:p>
            </p:txBody>
          </p:sp>
          <p:sp>
            <p:nvSpPr>
              <p:cNvPr id="221" name="Rectangle 220"/>
              <p:cNvSpPr>
                <a:spLocks noChangeArrowheads="1"/>
              </p:cNvSpPr>
              <p:nvPr/>
            </p:nvSpPr>
            <p:spPr bwMode="auto">
              <a:xfrm>
                <a:off x="4480145" y="3131465"/>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NE</a:t>
                </a:r>
              </a:p>
            </p:txBody>
          </p:sp>
          <p:sp>
            <p:nvSpPr>
              <p:cNvPr id="222" name="Rectangle 221"/>
              <p:cNvSpPr>
                <a:spLocks noChangeArrowheads="1"/>
              </p:cNvSpPr>
              <p:nvPr/>
            </p:nvSpPr>
            <p:spPr bwMode="auto">
              <a:xfrm>
                <a:off x="3597962" y="4075698"/>
                <a:ext cx="15869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NM</a:t>
                </a:r>
              </a:p>
            </p:txBody>
          </p:sp>
          <p:sp>
            <p:nvSpPr>
              <p:cNvPr id="223" name="Rectangle 222"/>
              <p:cNvSpPr>
                <a:spLocks noChangeArrowheads="1"/>
              </p:cNvSpPr>
              <p:nvPr/>
            </p:nvSpPr>
            <p:spPr bwMode="auto">
              <a:xfrm>
                <a:off x="2867173" y="4032051"/>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AZ</a:t>
                </a:r>
              </a:p>
            </p:txBody>
          </p:sp>
          <p:sp>
            <p:nvSpPr>
              <p:cNvPr id="224" name="Rectangle 223"/>
              <p:cNvSpPr>
                <a:spLocks noChangeArrowheads="1"/>
              </p:cNvSpPr>
              <p:nvPr/>
            </p:nvSpPr>
            <p:spPr bwMode="auto">
              <a:xfrm>
                <a:off x="3745816" y="3442815"/>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CO</a:t>
                </a:r>
              </a:p>
            </p:txBody>
          </p:sp>
          <p:sp>
            <p:nvSpPr>
              <p:cNvPr id="225" name="Rectangle 224"/>
              <p:cNvSpPr>
                <a:spLocks noChangeArrowheads="1"/>
              </p:cNvSpPr>
              <p:nvPr/>
            </p:nvSpPr>
            <p:spPr bwMode="auto">
              <a:xfrm>
                <a:off x="3019267" y="3335152"/>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smtClean="0">
                    <a:solidFill>
                      <a:schemeClr val="bg1"/>
                    </a:solidFill>
                  </a:rPr>
                  <a:t>UT</a:t>
                </a:r>
                <a:endParaRPr lang="en-US" sz="800" b="1" dirty="0">
                  <a:solidFill>
                    <a:schemeClr val="bg1"/>
                  </a:solidFill>
                </a:endParaRPr>
              </a:p>
            </p:txBody>
          </p:sp>
          <p:sp>
            <p:nvSpPr>
              <p:cNvPr id="226" name="Rectangle 225"/>
              <p:cNvSpPr>
                <a:spLocks noChangeArrowheads="1"/>
              </p:cNvSpPr>
              <p:nvPr/>
            </p:nvSpPr>
            <p:spPr bwMode="auto">
              <a:xfrm>
                <a:off x="3577774" y="2849214"/>
                <a:ext cx="165110"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t>WY</a:t>
                </a:r>
              </a:p>
            </p:txBody>
          </p:sp>
          <p:sp>
            <p:nvSpPr>
              <p:cNvPr id="227" name="Rectangle 226"/>
              <p:cNvSpPr>
                <a:spLocks noChangeArrowheads="1"/>
              </p:cNvSpPr>
              <p:nvPr/>
            </p:nvSpPr>
            <p:spPr bwMode="auto">
              <a:xfrm>
                <a:off x="3486180" y="2284711"/>
                <a:ext cx="147477"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MT</a:t>
                </a:r>
              </a:p>
            </p:txBody>
          </p:sp>
          <p:sp>
            <p:nvSpPr>
              <p:cNvPr id="228" name="Rectangle 227"/>
              <p:cNvSpPr>
                <a:spLocks noChangeArrowheads="1"/>
              </p:cNvSpPr>
              <p:nvPr/>
            </p:nvSpPr>
            <p:spPr bwMode="auto">
              <a:xfrm>
                <a:off x="2350501" y="1980636"/>
                <a:ext cx="16991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t>WA</a:t>
                </a:r>
              </a:p>
            </p:txBody>
          </p:sp>
          <p:sp>
            <p:nvSpPr>
              <p:cNvPr id="229" name="Rectangle 228"/>
              <p:cNvSpPr>
                <a:spLocks noChangeArrowheads="1"/>
              </p:cNvSpPr>
              <p:nvPr/>
            </p:nvSpPr>
            <p:spPr bwMode="auto">
              <a:xfrm>
                <a:off x="2121516" y="2466574"/>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OR</a:t>
                </a:r>
              </a:p>
            </p:txBody>
          </p:sp>
          <p:sp>
            <p:nvSpPr>
              <p:cNvPr id="230" name="Rectangle 229"/>
              <p:cNvSpPr>
                <a:spLocks noChangeArrowheads="1"/>
              </p:cNvSpPr>
              <p:nvPr/>
            </p:nvSpPr>
            <p:spPr bwMode="auto">
              <a:xfrm>
                <a:off x="2825678" y="2623704"/>
                <a:ext cx="10259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ID</a:t>
                </a:r>
              </a:p>
            </p:txBody>
          </p:sp>
          <p:sp>
            <p:nvSpPr>
              <p:cNvPr id="231" name="Rectangle 230"/>
              <p:cNvSpPr>
                <a:spLocks noChangeArrowheads="1"/>
              </p:cNvSpPr>
              <p:nvPr/>
            </p:nvSpPr>
            <p:spPr bwMode="auto">
              <a:xfrm>
                <a:off x="2386275" y="3131465"/>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t>NV</a:t>
                </a:r>
              </a:p>
            </p:txBody>
          </p:sp>
          <p:sp>
            <p:nvSpPr>
              <p:cNvPr id="232" name="Rectangle 231"/>
              <p:cNvSpPr>
                <a:spLocks noChangeArrowheads="1"/>
              </p:cNvSpPr>
              <p:nvPr/>
            </p:nvSpPr>
            <p:spPr bwMode="auto">
              <a:xfrm>
                <a:off x="1934236" y="3413717"/>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CA</a:t>
                </a:r>
              </a:p>
            </p:txBody>
          </p:sp>
          <p:sp>
            <p:nvSpPr>
              <p:cNvPr id="233" name="Text Box 117"/>
              <p:cNvSpPr txBox="1">
                <a:spLocks noChangeArrowheads="1"/>
              </p:cNvSpPr>
              <p:nvPr/>
            </p:nvSpPr>
            <p:spPr bwMode="auto">
              <a:xfrm>
                <a:off x="7644295" y="3666870"/>
                <a:ext cx="363253" cy="215326"/>
              </a:xfrm>
              <a:prstGeom prst="rect">
                <a:avLst/>
              </a:prstGeom>
              <a:solidFill>
                <a:schemeClr val="accent2"/>
              </a:solidFill>
              <a:ln w="9525">
                <a:noFill/>
                <a:miter lim="800000"/>
                <a:headEnd/>
                <a:tailEnd/>
              </a:ln>
            </p:spPr>
            <p:txBody>
              <a:bodyPr lIns="45720" tIns="27432" rIns="45720" bIns="27432" anchor="ctr" anchorCtr="1">
                <a:noAutofit/>
              </a:bodyPr>
              <a:lstStyle/>
              <a:p>
                <a:pPr eaLnBrk="0" hangingPunct="0">
                  <a:spcBef>
                    <a:spcPts val="0"/>
                  </a:spcBef>
                  <a:buSzTx/>
                </a:pPr>
                <a:r>
                  <a:rPr lang="en-US" sz="800" b="1" dirty="0">
                    <a:solidFill>
                      <a:schemeClr val="bg1"/>
                    </a:solidFill>
                  </a:rPr>
                  <a:t>DC</a:t>
                </a:r>
                <a:endParaRPr lang="en-GB" sz="800" b="1" dirty="0">
                  <a:solidFill>
                    <a:schemeClr val="bg1"/>
                  </a:solidFill>
                </a:endParaRPr>
              </a:p>
            </p:txBody>
          </p:sp>
          <p:sp>
            <p:nvSpPr>
              <p:cNvPr id="234" name="Rectangle 122"/>
              <p:cNvSpPr>
                <a:spLocks noChangeArrowheads="1"/>
              </p:cNvSpPr>
              <p:nvPr/>
            </p:nvSpPr>
            <p:spPr bwMode="auto">
              <a:xfrm>
                <a:off x="7526151" y="3102367"/>
                <a:ext cx="131447" cy="123111"/>
              </a:xfrm>
              <a:prstGeom prst="rect">
                <a:avLst/>
              </a:prstGeom>
              <a:noFill/>
              <a:ln w="3175">
                <a:noFill/>
                <a:miter lim="800000"/>
                <a:headEnd/>
                <a:tailEnd/>
              </a:ln>
            </p:spPr>
            <p:txBody>
              <a:bodyPr vert="horz" wrap="none" lIns="0" tIns="0" rIns="0" bIns="0" anchor="t" anchorCtr="0">
                <a:spAutoFit/>
              </a:bodyPr>
              <a:lstStyle/>
              <a:p>
                <a:pPr eaLnBrk="0" hangingPunct="0">
                  <a:spcBef>
                    <a:spcPts val="0"/>
                  </a:spcBef>
                  <a:buSzTx/>
                </a:pPr>
                <a:r>
                  <a:rPr lang="en-US" sz="800" b="1" dirty="0" smtClean="0">
                    <a:solidFill>
                      <a:schemeClr val="bg1"/>
                    </a:solidFill>
                  </a:rPr>
                  <a:t>NJ</a:t>
                </a:r>
                <a:endParaRPr lang="en-US" sz="800" b="1" dirty="0">
                  <a:solidFill>
                    <a:schemeClr val="bg1"/>
                  </a:solidFill>
                </a:endParaRPr>
              </a:p>
            </p:txBody>
          </p:sp>
          <p:sp>
            <p:nvSpPr>
              <p:cNvPr id="235" name="Line 124"/>
              <p:cNvSpPr>
                <a:spLocks noChangeShapeType="1"/>
              </p:cNvSpPr>
              <p:nvPr/>
            </p:nvSpPr>
            <p:spPr bwMode="blackWhite">
              <a:xfrm>
                <a:off x="7867267" y="2887041"/>
                <a:ext cx="224449" cy="151310"/>
              </a:xfrm>
              <a:prstGeom prst="line">
                <a:avLst/>
              </a:prstGeom>
              <a:noFill/>
              <a:ln w="9525">
                <a:solidFill>
                  <a:srgbClr val="000000"/>
                </a:solidFill>
                <a:round/>
                <a:headEnd/>
                <a:tailEnd/>
              </a:ln>
            </p:spPr>
            <p:txBody>
              <a:bodyPr wrap="none" lIns="63500" tIns="0" rIns="64800" bIns="0" anchor="ctr" anchorCtr="1">
                <a:noAutofit/>
              </a:bodyPr>
              <a:lstStyle/>
              <a:p>
                <a:pPr>
                  <a:spcBef>
                    <a:spcPts val="0"/>
                  </a:spcBef>
                </a:pPr>
                <a:endParaRPr lang="en-US" sz="800" dirty="0"/>
              </a:p>
            </p:txBody>
          </p:sp>
          <p:sp>
            <p:nvSpPr>
              <p:cNvPr id="236" name="Rectangle 125"/>
              <p:cNvSpPr>
                <a:spLocks noChangeArrowheads="1"/>
              </p:cNvSpPr>
              <p:nvPr/>
            </p:nvSpPr>
            <p:spPr bwMode="auto">
              <a:xfrm rot="10800000" flipV="1">
                <a:off x="8017884" y="2921959"/>
                <a:ext cx="370636" cy="216781"/>
              </a:xfrm>
              <a:prstGeom prst="rect">
                <a:avLst/>
              </a:prstGeom>
              <a:solidFill>
                <a:schemeClr val="accent2"/>
              </a:solidFill>
              <a:ln w="9525">
                <a:noFill/>
                <a:miter lim="800000"/>
                <a:headEnd/>
                <a:tailEnd/>
              </a:ln>
            </p:spPr>
            <p:txBody>
              <a:bodyPr wrap="square" lIns="45720" tIns="27432" rIns="45720" bIns="27432" anchor="ctr" anchorCtr="1">
                <a:noAutofit/>
              </a:bodyPr>
              <a:lstStyle/>
              <a:p>
                <a:pPr eaLnBrk="0" hangingPunct="0">
                  <a:spcBef>
                    <a:spcPts val="0"/>
                  </a:spcBef>
                  <a:buSzTx/>
                </a:pPr>
                <a:r>
                  <a:rPr lang="en-US" sz="800" dirty="0">
                    <a:solidFill>
                      <a:schemeClr val="bg1"/>
                    </a:solidFill>
                  </a:rPr>
                  <a:t>RI</a:t>
                </a:r>
              </a:p>
            </p:txBody>
          </p:sp>
          <p:grpSp>
            <p:nvGrpSpPr>
              <p:cNvPr id="237" name="Group 236"/>
              <p:cNvGrpSpPr/>
              <p:nvPr/>
            </p:nvGrpSpPr>
            <p:grpSpPr>
              <a:xfrm>
                <a:off x="2598629" y="4806061"/>
                <a:ext cx="735365" cy="494671"/>
                <a:chOff x="2598629" y="4806061"/>
                <a:chExt cx="735365" cy="494671"/>
              </a:xfrm>
            </p:grpSpPr>
            <p:sp>
              <p:nvSpPr>
                <p:cNvPr id="238" name="Rectangle 12"/>
                <p:cNvSpPr>
                  <a:spLocks noChangeArrowheads="1"/>
                </p:cNvSpPr>
                <p:nvPr/>
              </p:nvSpPr>
              <p:spPr bwMode="auto">
                <a:xfrm>
                  <a:off x="3047841" y="4806061"/>
                  <a:ext cx="286153" cy="212608"/>
                </a:xfrm>
                <a:prstGeom prst="rect">
                  <a:avLst/>
                </a:prstGeom>
                <a:solidFill>
                  <a:schemeClr val="accent2"/>
                </a:solidFill>
                <a:ln w="12700">
                  <a:noFill/>
                  <a:miter lim="800000"/>
                  <a:headEnd/>
                  <a:tailEnd/>
                </a:ln>
              </p:spPr>
              <p:txBody>
                <a:bodyPr wrap="none" lIns="90488" tIns="44450" rIns="90488" bIns="44450" anchor="ctr" anchorCtr="1">
                  <a:noAutofit/>
                </a:bodyPr>
                <a:lstStyle/>
                <a:p>
                  <a:pPr eaLnBrk="0" hangingPunct="0">
                    <a:spcBef>
                      <a:spcPts val="0"/>
                    </a:spcBef>
                    <a:buSzTx/>
                  </a:pPr>
                  <a:r>
                    <a:rPr lang="en-US" sz="800" b="1" dirty="0">
                      <a:solidFill>
                        <a:schemeClr val="bg1"/>
                      </a:solidFill>
                    </a:rPr>
                    <a:t>HI</a:t>
                  </a:r>
                </a:p>
              </p:txBody>
            </p:sp>
            <p:sp>
              <p:nvSpPr>
                <p:cNvPr id="239" name="Freeform 14"/>
                <p:cNvSpPr>
                  <a:spLocks/>
                </p:cNvSpPr>
                <p:nvPr/>
              </p:nvSpPr>
              <p:spPr bwMode="auto">
                <a:xfrm>
                  <a:off x="3140561" y="5147654"/>
                  <a:ext cx="153468" cy="65200"/>
                </a:xfrm>
                <a:custGeom>
                  <a:avLst/>
                  <a:gdLst>
                    <a:gd name="T0" fmla="*/ 43 w 96"/>
                    <a:gd name="T1" fmla="*/ 0 h 46"/>
                    <a:gd name="T2" fmla="*/ 95 w 96"/>
                    <a:gd name="T3" fmla="*/ 45 h 46"/>
                    <a:gd name="T4" fmla="*/ 0 w 96"/>
                    <a:gd name="T5" fmla="*/ 45 h 46"/>
                    <a:gd name="T6" fmla="*/ 43 w 96"/>
                    <a:gd name="T7" fmla="*/ 0 h 46"/>
                    <a:gd name="T8" fmla="*/ 0 60000 65536"/>
                    <a:gd name="T9" fmla="*/ 0 60000 65536"/>
                    <a:gd name="T10" fmla="*/ 0 60000 65536"/>
                    <a:gd name="T11" fmla="*/ 0 60000 65536"/>
                    <a:gd name="T12" fmla="*/ 0 w 96"/>
                    <a:gd name="T13" fmla="*/ 0 h 46"/>
                    <a:gd name="T14" fmla="*/ 96 w 96"/>
                    <a:gd name="T15" fmla="*/ 46 h 46"/>
                  </a:gdLst>
                  <a:ahLst/>
                  <a:cxnLst>
                    <a:cxn ang="T8">
                      <a:pos x="T0" y="T1"/>
                    </a:cxn>
                    <a:cxn ang="T9">
                      <a:pos x="T2" y="T3"/>
                    </a:cxn>
                    <a:cxn ang="T10">
                      <a:pos x="T4" y="T5"/>
                    </a:cxn>
                    <a:cxn ang="T11">
                      <a:pos x="T6" y="T7"/>
                    </a:cxn>
                  </a:cxnLst>
                  <a:rect l="T12" t="T13" r="T14" b="T15"/>
                  <a:pathLst>
                    <a:path w="96" h="46">
                      <a:moveTo>
                        <a:pt x="43" y="0"/>
                      </a:moveTo>
                      <a:lnTo>
                        <a:pt x="95" y="45"/>
                      </a:lnTo>
                      <a:lnTo>
                        <a:pt x="0" y="45"/>
                      </a:lnTo>
                      <a:lnTo>
                        <a:pt x="43" y="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0" name="Freeform 15"/>
                <p:cNvSpPr>
                  <a:spLocks/>
                </p:cNvSpPr>
                <p:nvPr/>
              </p:nvSpPr>
              <p:spPr bwMode="auto">
                <a:xfrm>
                  <a:off x="2993488" y="5187341"/>
                  <a:ext cx="131087" cy="113391"/>
                </a:xfrm>
                <a:custGeom>
                  <a:avLst/>
                  <a:gdLst>
                    <a:gd name="T0" fmla="*/ 81 w 82"/>
                    <a:gd name="T1" fmla="*/ 12 h 80"/>
                    <a:gd name="T2" fmla="*/ 0 w 82"/>
                    <a:gd name="T3" fmla="*/ 79 h 80"/>
                    <a:gd name="T4" fmla="*/ 37 w 82"/>
                    <a:gd name="T5" fmla="*/ 0 h 80"/>
                    <a:gd name="T6" fmla="*/ 81 w 82"/>
                    <a:gd name="T7" fmla="*/ 12 h 80"/>
                    <a:gd name="T8" fmla="*/ 0 60000 65536"/>
                    <a:gd name="T9" fmla="*/ 0 60000 65536"/>
                    <a:gd name="T10" fmla="*/ 0 60000 65536"/>
                    <a:gd name="T11" fmla="*/ 0 60000 65536"/>
                    <a:gd name="T12" fmla="*/ 0 w 82"/>
                    <a:gd name="T13" fmla="*/ 0 h 80"/>
                    <a:gd name="T14" fmla="*/ 82 w 82"/>
                    <a:gd name="T15" fmla="*/ 80 h 80"/>
                  </a:gdLst>
                  <a:ahLst/>
                  <a:cxnLst>
                    <a:cxn ang="T8">
                      <a:pos x="T0" y="T1"/>
                    </a:cxn>
                    <a:cxn ang="T9">
                      <a:pos x="T2" y="T3"/>
                    </a:cxn>
                    <a:cxn ang="T10">
                      <a:pos x="T4" y="T5"/>
                    </a:cxn>
                    <a:cxn ang="T11">
                      <a:pos x="T6" y="T7"/>
                    </a:cxn>
                  </a:cxnLst>
                  <a:rect l="T12" t="T13" r="T14" b="T15"/>
                  <a:pathLst>
                    <a:path w="82" h="80">
                      <a:moveTo>
                        <a:pt x="81" y="12"/>
                      </a:moveTo>
                      <a:lnTo>
                        <a:pt x="0" y="79"/>
                      </a:lnTo>
                      <a:lnTo>
                        <a:pt x="37" y="0"/>
                      </a:lnTo>
                      <a:lnTo>
                        <a:pt x="81" y="12"/>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1" name="Freeform 16"/>
                <p:cNvSpPr>
                  <a:spLocks/>
                </p:cNvSpPr>
                <p:nvPr/>
              </p:nvSpPr>
              <p:spPr bwMode="auto">
                <a:xfrm>
                  <a:off x="2886381" y="5191593"/>
                  <a:ext cx="95917" cy="100634"/>
                </a:xfrm>
                <a:custGeom>
                  <a:avLst/>
                  <a:gdLst>
                    <a:gd name="T0" fmla="*/ 59 w 60"/>
                    <a:gd name="T1" fmla="*/ 10 h 71"/>
                    <a:gd name="T2" fmla="*/ 17 w 60"/>
                    <a:gd name="T3" fmla="*/ 57 h 71"/>
                    <a:gd name="T4" fmla="*/ 0 w 60"/>
                    <a:gd name="T5" fmla="*/ 70 h 71"/>
                    <a:gd name="T6" fmla="*/ 33 w 60"/>
                    <a:gd name="T7" fmla="*/ 0 h 71"/>
                    <a:gd name="T8" fmla="*/ 59 w 60"/>
                    <a:gd name="T9" fmla="*/ 10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59" y="10"/>
                      </a:moveTo>
                      <a:lnTo>
                        <a:pt x="17" y="57"/>
                      </a:lnTo>
                      <a:lnTo>
                        <a:pt x="0" y="70"/>
                      </a:lnTo>
                      <a:lnTo>
                        <a:pt x="33" y="0"/>
                      </a:lnTo>
                      <a:lnTo>
                        <a:pt x="59" y="1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2" name="Freeform 17"/>
                <p:cNvSpPr>
                  <a:spLocks/>
                </p:cNvSpPr>
                <p:nvPr/>
              </p:nvSpPr>
              <p:spPr bwMode="auto">
                <a:xfrm>
                  <a:off x="2819239" y="5214271"/>
                  <a:ext cx="65543" cy="75122"/>
                </a:xfrm>
                <a:custGeom>
                  <a:avLst/>
                  <a:gdLst>
                    <a:gd name="T0" fmla="*/ 0 w 41"/>
                    <a:gd name="T1" fmla="*/ 0 h 53"/>
                    <a:gd name="T2" fmla="*/ 10 w 41"/>
                    <a:gd name="T3" fmla="*/ 52 h 53"/>
                    <a:gd name="T4" fmla="*/ 40 w 41"/>
                    <a:gd name="T5" fmla="*/ 11 h 53"/>
                    <a:gd name="T6" fmla="*/ 0 w 41"/>
                    <a:gd name="T7" fmla="*/ 0 h 53"/>
                    <a:gd name="T8" fmla="*/ 0 60000 65536"/>
                    <a:gd name="T9" fmla="*/ 0 60000 65536"/>
                    <a:gd name="T10" fmla="*/ 0 60000 65536"/>
                    <a:gd name="T11" fmla="*/ 0 60000 65536"/>
                    <a:gd name="T12" fmla="*/ 0 w 41"/>
                    <a:gd name="T13" fmla="*/ 0 h 53"/>
                    <a:gd name="T14" fmla="*/ 41 w 41"/>
                    <a:gd name="T15" fmla="*/ 53 h 53"/>
                  </a:gdLst>
                  <a:ahLst/>
                  <a:cxnLst>
                    <a:cxn ang="T8">
                      <a:pos x="T0" y="T1"/>
                    </a:cxn>
                    <a:cxn ang="T9">
                      <a:pos x="T2" y="T3"/>
                    </a:cxn>
                    <a:cxn ang="T10">
                      <a:pos x="T4" y="T5"/>
                    </a:cxn>
                    <a:cxn ang="T11">
                      <a:pos x="T6" y="T7"/>
                    </a:cxn>
                  </a:cxnLst>
                  <a:rect l="T12" t="T13" r="T14" b="T15"/>
                  <a:pathLst>
                    <a:path w="41" h="53">
                      <a:moveTo>
                        <a:pt x="0" y="0"/>
                      </a:moveTo>
                      <a:lnTo>
                        <a:pt x="10" y="52"/>
                      </a:lnTo>
                      <a:lnTo>
                        <a:pt x="40" y="11"/>
                      </a:lnTo>
                      <a:lnTo>
                        <a:pt x="0" y="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3" name="Freeform 18"/>
                <p:cNvSpPr>
                  <a:spLocks/>
                </p:cNvSpPr>
                <p:nvPr/>
              </p:nvSpPr>
              <p:spPr bwMode="auto">
                <a:xfrm>
                  <a:off x="2742505" y="5225610"/>
                  <a:ext cx="76734" cy="58113"/>
                </a:xfrm>
                <a:custGeom>
                  <a:avLst/>
                  <a:gdLst>
                    <a:gd name="T0" fmla="*/ 0 w 48"/>
                    <a:gd name="T1" fmla="*/ 0 h 41"/>
                    <a:gd name="T2" fmla="*/ 11 w 48"/>
                    <a:gd name="T3" fmla="*/ 29 h 41"/>
                    <a:gd name="T4" fmla="*/ 47 w 48"/>
                    <a:gd name="T5" fmla="*/ 40 h 41"/>
                    <a:gd name="T6" fmla="*/ 36 w 48"/>
                    <a:gd name="T7" fmla="*/ 9 h 41"/>
                    <a:gd name="T8" fmla="*/ 0 w 48"/>
                    <a:gd name="T9" fmla="*/ 0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0" y="0"/>
                      </a:moveTo>
                      <a:lnTo>
                        <a:pt x="11" y="29"/>
                      </a:lnTo>
                      <a:lnTo>
                        <a:pt x="47" y="40"/>
                      </a:lnTo>
                      <a:lnTo>
                        <a:pt x="36" y="9"/>
                      </a:lnTo>
                      <a:lnTo>
                        <a:pt x="0" y="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4" name="Freeform 19"/>
                <p:cNvSpPr>
                  <a:spLocks/>
                </p:cNvSpPr>
                <p:nvPr/>
              </p:nvSpPr>
              <p:spPr bwMode="auto">
                <a:xfrm>
                  <a:off x="2598629" y="5151906"/>
                  <a:ext cx="142277" cy="60948"/>
                </a:xfrm>
                <a:custGeom>
                  <a:avLst/>
                  <a:gdLst>
                    <a:gd name="T0" fmla="*/ 88 w 89"/>
                    <a:gd name="T1" fmla="*/ 0 h 43"/>
                    <a:gd name="T2" fmla="*/ 77 w 89"/>
                    <a:gd name="T3" fmla="*/ 42 h 43"/>
                    <a:gd name="T4" fmla="*/ 0 w 89"/>
                    <a:gd name="T5" fmla="*/ 0 h 43"/>
                    <a:gd name="T6" fmla="*/ 88 w 89"/>
                    <a:gd name="T7" fmla="*/ 0 h 43"/>
                    <a:gd name="T8" fmla="*/ 0 60000 65536"/>
                    <a:gd name="T9" fmla="*/ 0 60000 65536"/>
                    <a:gd name="T10" fmla="*/ 0 60000 65536"/>
                    <a:gd name="T11" fmla="*/ 0 60000 65536"/>
                    <a:gd name="T12" fmla="*/ 0 w 89"/>
                    <a:gd name="T13" fmla="*/ 0 h 43"/>
                    <a:gd name="T14" fmla="*/ 89 w 89"/>
                    <a:gd name="T15" fmla="*/ 43 h 43"/>
                  </a:gdLst>
                  <a:ahLst/>
                  <a:cxnLst>
                    <a:cxn ang="T8">
                      <a:pos x="T0" y="T1"/>
                    </a:cxn>
                    <a:cxn ang="T9">
                      <a:pos x="T2" y="T3"/>
                    </a:cxn>
                    <a:cxn ang="T10">
                      <a:pos x="T4" y="T5"/>
                    </a:cxn>
                    <a:cxn ang="T11">
                      <a:pos x="T6" y="T7"/>
                    </a:cxn>
                  </a:cxnLst>
                  <a:rect l="T12" t="T13" r="T14" b="T15"/>
                  <a:pathLst>
                    <a:path w="89" h="43">
                      <a:moveTo>
                        <a:pt x="88" y="0"/>
                      </a:moveTo>
                      <a:lnTo>
                        <a:pt x="77" y="42"/>
                      </a:lnTo>
                      <a:lnTo>
                        <a:pt x="0" y="0"/>
                      </a:lnTo>
                      <a:lnTo>
                        <a:pt x="88" y="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cxnSp>
              <p:nvCxnSpPr>
                <p:cNvPr id="245" name="Straight Arrow Connector 244"/>
                <p:cNvCxnSpPr>
                  <a:stCxn id="238" idx="2"/>
                  <a:endCxn id="241" idx="3"/>
                </p:cNvCxnSpPr>
                <p:nvPr/>
              </p:nvCxnSpPr>
              <p:spPr>
                <a:xfrm flipH="1">
                  <a:off x="2939135" y="5018669"/>
                  <a:ext cx="251783" cy="172924"/>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05872936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232</a:t>
            </a:fld>
            <a:endParaRPr lang="en-GB" dirty="0"/>
          </a:p>
        </p:txBody>
      </p:sp>
      <p:sp>
        <p:nvSpPr>
          <p:cNvPr id="5" name="Title 4"/>
          <p:cNvSpPr>
            <a:spLocks noGrp="1"/>
          </p:cNvSpPr>
          <p:nvPr>
            <p:ph type="title"/>
          </p:nvPr>
        </p:nvSpPr>
        <p:spPr/>
        <p:txBody>
          <a:bodyPr/>
          <a:lstStyle/>
          <a:p>
            <a:r>
              <a:rPr lang="en-US" dirty="0"/>
              <a:t>Advanced Income Tax Track</a:t>
            </a:r>
            <a:br>
              <a:rPr lang="en-US" dirty="0"/>
            </a:br>
            <a:r>
              <a:rPr lang="en-US" b="0" i="0" dirty="0"/>
              <a:t>Nationwide Trends </a:t>
            </a:r>
            <a:r>
              <a:rPr lang="en-US" b="0" i="0" dirty="0" smtClean="0"/>
              <a:t>– </a:t>
            </a:r>
            <a:r>
              <a:rPr lang="en-US" b="0" i="0" dirty="0"/>
              <a:t>Apportionment Formulas* </a:t>
            </a:r>
            <a:r>
              <a:rPr lang="en-US" b="0" i="0" dirty="0" smtClean="0"/>
              <a:t>– 2003</a:t>
            </a:r>
            <a:endParaRPr lang="en-US" b="0" i="0" dirty="0"/>
          </a:p>
        </p:txBody>
      </p:sp>
      <p:grpSp>
        <p:nvGrpSpPr>
          <p:cNvPr id="127" name="Group 126"/>
          <p:cNvGrpSpPr/>
          <p:nvPr/>
        </p:nvGrpSpPr>
        <p:grpSpPr>
          <a:xfrm>
            <a:off x="546643" y="1808957"/>
            <a:ext cx="8063957" cy="4361518"/>
            <a:chOff x="546643" y="1808957"/>
            <a:chExt cx="8063957" cy="4361518"/>
          </a:xfrm>
        </p:grpSpPr>
        <p:grpSp>
          <p:nvGrpSpPr>
            <p:cNvPr id="128" name="Group 127"/>
            <p:cNvGrpSpPr/>
            <p:nvPr/>
          </p:nvGrpSpPr>
          <p:grpSpPr>
            <a:xfrm>
              <a:off x="5232944" y="5534563"/>
              <a:ext cx="3377656" cy="635912"/>
              <a:chOff x="5232944" y="5534563"/>
              <a:chExt cx="3377656" cy="635912"/>
            </a:xfrm>
          </p:grpSpPr>
          <p:sp>
            <p:nvSpPr>
              <p:cNvPr id="246" name="Text Box 118"/>
              <p:cNvSpPr txBox="1">
                <a:spLocks noChangeArrowheads="1"/>
              </p:cNvSpPr>
              <p:nvPr/>
            </p:nvSpPr>
            <p:spPr bwMode="auto">
              <a:xfrm>
                <a:off x="5639023" y="5534563"/>
                <a:ext cx="2971577" cy="615553"/>
              </a:xfrm>
              <a:prstGeom prst="rect">
                <a:avLst/>
              </a:prstGeom>
              <a:noFill/>
              <a:ln w="12700" cap="rnd">
                <a:noFill/>
                <a:miter lim="800000"/>
                <a:headEnd/>
                <a:tailEnd/>
              </a:ln>
            </p:spPr>
            <p:txBody>
              <a:bodyPr wrap="square" lIns="0" tIns="0" rIns="0" bIns="0" anchor="t">
                <a:spAutoFit/>
              </a:bodyPr>
              <a:lstStyle/>
              <a:p>
                <a:pPr eaLnBrk="0" hangingPunct="0">
                  <a:spcBef>
                    <a:spcPts val="0"/>
                  </a:spcBef>
                  <a:spcAft>
                    <a:spcPts val="600"/>
                  </a:spcAft>
                  <a:buSzTx/>
                </a:pPr>
                <a:r>
                  <a:rPr lang="en-US" sz="1000" dirty="0" smtClean="0"/>
                  <a:t>Equally weighted three factor formula</a:t>
                </a:r>
                <a:endParaRPr lang="en-US" sz="1000" dirty="0"/>
              </a:p>
              <a:p>
                <a:pPr eaLnBrk="0" hangingPunct="0">
                  <a:spcBef>
                    <a:spcPts val="0"/>
                  </a:spcBef>
                  <a:spcAft>
                    <a:spcPts val="600"/>
                  </a:spcAft>
                  <a:buSzTx/>
                </a:pPr>
                <a:r>
                  <a:rPr lang="en-US" sz="1000" dirty="0"/>
                  <a:t>Double weighted sales factor</a:t>
                </a:r>
              </a:p>
              <a:p>
                <a:pPr eaLnBrk="0" hangingPunct="0">
                  <a:spcBef>
                    <a:spcPts val="0"/>
                  </a:spcBef>
                  <a:spcAft>
                    <a:spcPts val="600"/>
                  </a:spcAft>
                  <a:buSzTx/>
                </a:pPr>
                <a:r>
                  <a:rPr lang="en-US" sz="1000" dirty="0"/>
                  <a:t>Triple or greater weighted or single sales factor</a:t>
                </a:r>
              </a:p>
            </p:txBody>
          </p:sp>
          <p:grpSp>
            <p:nvGrpSpPr>
              <p:cNvPr id="247" name="Group 126"/>
              <p:cNvGrpSpPr>
                <a:grpSpLocks/>
              </p:cNvGrpSpPr>
              <p:nvPr/>
            </p:nvGrpSpPr>
            <p:grpSpPr bwMode="auto">
              <a:xfrm>
                <a:off x="5232944" y="5544869"/>
                <a:ext cx="354393" cy="625606"/>
                <a:chOff x="3092" y="3140"/>
                <a:chExt cx="240" cy="430"/>
              </a:xfrm>
            </p:grpSpPr>
            <p:sp>
              <p:nvSpPr>
                <p:cNvPr id="248" name="Rectangle 119"/>
                <p:cNvSpPr>
                  <a:spLocks noChangeArrowheads="1"/>
                </p:cNvSpPr>
                <p:nvPr/>
              </p:nvSpPr>
              <p:spPr bwMode="auto">
                <a:xfrm>
                  <a:off x="3092" y="3140"/>
                  <a:ext cx="240" cy="126"/>
                </a:xfrm>
                <a:prstGeom prst="rect">
                  <a:avLst/>
                </a:prstGeom>
                <a:solidFill>
                  <a:schemeClr val="accent2"/>
                </a:solidFill>
                <a:ln w="9525">
                  <a:noFill/>
                  <a:miter lim="800000"/>
                  <a:headEnd/>
                  <a:tailEnd/>
                </a:ln>
              </p:spPr>
              <p:txBody>
                <a:bodyPr wrap="none" lIns="45720" tIns="27432" rIns="45720" bIns="27432" anchor="ctr" anchorCtr="1"/>
                <a:lstStyle/>
                <a:p>
                  <a:endParaRPr lang="en-US" dirty="0"/>
                </a:p>
              </p:txBody>
            </p:sp>
            <p:sp>
              <p:nvSpPr>
                <p:cNvPr id="249" name="Rectangle 120"/>
                <p:cNvSpPr>
                  <a:spLocks noChangeArrowheads="1"/>
                </p:cNvSpPr>
                <p:nvPr/>
              </p:nvSpPr>
              <p:spPr bwMode="auto">
                <a:xfrm>
                  <a:off x="3092" y="3292"/>
                  <a:ext cx="240" cy="126"/>
                </a:xfrm>
                <a:prstGeom prst="rect">
                  <a:avLst/>
                </a:prstGeom>
                <a:solidFill>
                  <a:schemeClr val="tx2"/>
                </a:solidFill>
                <a:ln w="9525">
                  <a:noFill/>
                  <a:miter lim="800000"/>
                  <a:headEnd/>
                  <a:tailEnd/>
                </a:ln>
              </p:spPr>
              <p:txBody>
                <a:bodyPr wrap="none" lIns="45720" tIns="27432" rIns="45720" bIns="27432" anchor="ctr" anchorCtr="1"/>
                <a:lstStyle/>
                <a:p>
                  <a:endParaRPr lang="en-US" dirty="0"/>
                </a:p>
              </p:txBody>
            </p:sp>
            <p:sp>
              <p:nvSpPr>
                <p:cNvPr id="250" name="Rectangle 121"/>
                <p:cNvSpPr>
                  <a:spLocks noChangeArrowheads="1"/>
                </p:cNvSpPr>
                <p:nvPr/>
              </p:nvSpPr>
              <p:spPr bwMode="auto">
                <a:xfrm>
                  <a:off x="3092" y="3444"/>
                  <a:ext cx="240" cy="126"/>
                </a:xfrm>
                <a:prstGeom prst="rect">
                  <a:avLst/>
                </a:prstGeom>
                <a:solidFill>
                  <a:schemeClr val="accent5"/>
                </a:solidFill>
                <a:ln w="9525">
                  <a:noFill/>
                  <a:miter lim="800000"/>
                  <a:headEnd/>
                  <a:tailEnd/>
                </a:ln>
              </p:spPr>
              <p:txBody>
                <a:bodyPr wrap="none" lIns="45720" tIns="27432" rIns="45720" bIns="27432" anchor="ctr" anchorCtr="1"/>
                <a:lstStyle/>
                <a:p>
                  <a:endParaRPr lang="en-US" dirty="0"/>
                </a:p>
              </p:txBody>
            </p:sp>
          </p:grpSp>
        </p:grpSp>
        <p:sp>
          <p:nvSpPr>
            <p:cNvPr id="129" name="Rectangle 123"/>
            <p:cNvSpPr>
              <a:spLocks noChangeArrowheads="1"/>
            </p:cNvSpPr>
            <p:nvPr/>
          </p:nvSpPr>
          <p:spPr bwMode="auto">
            <a:xfrm>
              <a:off x="546643" y="6015761"/>
              <a:ext cx="3452868" cy="153888"/>
            </a:xfrm>
            <a:prstGeom prst="rect">
              <a:avLst/>
            </a:prstGeom>
            <a:noFill/>
            <a:ln w="12700" cap="sq">
              <a:noFill/>
              <a:miter lim="800000"/>
              <a:headEnd type="none" w="sm" len="sm"/>
              <a:tailEnd type="none" w="sm" len="sm"/>
            </a:ln>
          </p:spPr>
          <p:txBody>
            <a:bodyPr wrap="none" lIns="0" tIns="0" rIns="0" bIns="0" anchor="t">
              <a:spAutoFit/>
            </a:bodyPr>
            <a:lstStyle/>
            <a:p>
              <a:pPr eaLnBrk="0" hangingPunct="0">
                <a:spcBef>
                  <a:spcPts val="0"/>
                </a:spcBef>
                <a:buSzTx/>
              </a:pPr>
              <a:r>
                <a:rPr lang="en-US" sz="1000" b="1" dirty="0"/>
                <a:t>*Does not address industry-specific or optional formulas</a:t>
              </a:r>
            </a:p>
          </p:txBody>
        </p:sp>
        <p:grpSp>
          <p:nvGrpSpPr>
            <p:cNvPr id="130" name="Group 129"/>
            <p:cNvGrpSpPr/>
            <p:nvPr/>
          </p:nvGrpSpPr>
          <p:grpSpPr>
            <a:xfrm>
              <a:off x="1045207" y="1808957"/>
              <a:ext cx="7343313" cy="3631442"/>
              <a:chOff x="1045207" y="1808957"/>
              <a:chExt cx="7343313" cy="3631442"/>
            </a:xfrm>
          </p:grpSpPr>
          <p:sp>
            <p:nvSpPr>
              <p:cNvPr id="131" name="Line 2"/>
              <p:cNvSpPr>
                <a:spLocks noChangeShapeType="1"/>
              </p:cNvSpPr>
              <p:nvPr/>
            </p:nvSpPr>
            <p:spPr bwMode="blackWhite">
              <a:xfrm>
                <a:off x="7478912" y="3464638"/>
                <a:ext cx="189009" cy="58196"/>
              </a:xfrm>
              <a:prstGeom prst="line">
                <a:avLst/>
              </a:prstGeom>
              <a:noFill/>
              <a:ln w="9525">
                <a:solidFill>
                  <a:srgbClr val="000000"/>
                </a:solidFill>
                <a:round/>
                <a:headEnd/>
                <a:tailEnd/>
              </a:ln>
            </p:spPr>
            <p:txBody>
              <a:bodyPr wrap="none" lIns="63500" tIns="0" rIns="64800" bIns="0" anchor="ctr" anchorCtr="1">
                <a:noAutofit/>
              </a:bodyPr>
              <a:lstStyle/>
              <a:p>
                <a:pPr>
                  <a:spcBef>
                    <a:spcPts val="0"/>
                  </a:spcBef>
                </a:pPr>
                <a:endParaRPr lang="en-US" sz="800" dirty="0"/>
              </a:p>
            </p:txBody>
          </p:sp>
          <p:sp>
            <p:nvSpPr>
              <p:cNvPr id="132" name="Line 3"/>
              <p:cNvSpPr>
                <a:spLocks noChangeShapeType="1"/>
              </p:cNvSpPr>
              <p:nvPr/>
            </p:nvSpPr>
            <p:spPr bwMode="blackWhite">
              <a:xfrm flipV="1">
                <a:off x="7554220" y="3288595"/>
                <a:ext cx="248075" cy="104753"/>
              </a:xfrm>
              <a:prstGeom prst="line">
                <a:avLst/>
              </a:prstGeom>
              <a:noFill/>
              <a:ln w="9525">
                <a:solidFill>
                  <a:srgbClr val="000000"/>
                </a:solidFill>
                <a:round/>
                <a:headEnd/>
                <a:tailEnd/>
              </a:ln>
            </p:spPr>
            <p:txBody>
              <a:bodyPr wrap="none" lIns="63500" tIns="0" rIns="64800" bIns="0" anchor="ctr" anchorCtr="1">
                <a:noAutofit/>
              </a:bodyPr>
              <a:lstStyle/>
              <a:p>
                <a:pPr>
                  <a:spcBef>
                    <a:spcPts val="0"/>
                  </a:spcBef>
                </a:pPr>
                <a:endParaRPr lang="en-US" sz="800" dirty="0"/>
              </a:p>
            </p:txBody>
          </p:sp>
          <p:sp>
            <p:nvSpPr>
              <p:cNvPr id="133" name="Line 4"/>
              <p:cNvSpPr>
                <a:spLocks noChangeShapeType="1"/>
              </p:cNvSpPr>
              <p:nvPr/>
            </p:nvSpPr>
            <p:spPr bwMode="blackWhite">
              <a:xfrm flipV="1">
                <a:off x="7930763" y="2687719"/>
                <a:ext cx="248075" cy="104753"/>
              </a:xfrm>
              <a:prstGeom prst="line">
                <a:avLst/>
              </a:prstGeom>
              <a:noFill/>
              <a:ln w="9525">
                <a:solidFill>
                  <a:srgbClr val="000000"/>
                </a:solidFill>
                <a:round/>
                <a:headEnd/>
                <a:tailEnd/>
              </a:ln>
            </p:spPr>
            <p:txBody>
              <a:bodyPr wrap="none" lIns="63500" tIns="0" rIns="64800" bIns="0" anchor="ctr" anchorCtr="1">
                <a:noAutofit/>
              </a:bodyPr>
              <a:lstStyle/>
              <a:p>
                <a:pPr>
                  <a:spcBef>
                    <a:spcPts val="0"/>
                  </a:spcBef>
                </a:pPr>
                <a:endParaRPr lang="en-US" sz="800" dirty="0"/>
              </a:p>
            </p:txBody>
          </p:sp>
          <p:sp>
            <p:nvSpPr>
              <p:cNvPr id="134" name="Freeform 7"/>
              <p:cNvSpPr>
                <a:spLocks/>
              </p:cNvSpPr>
              <p:nvPr/>
            </p:nvSpPr>
            <p:spPr bwMode="auto">
              <a:xfrm>
                <a:off x="1934142" y="1808957"/>
                <a:ext cx="850543" cy="549954"/>
              </a:xfrm>
              <a:custGeom>
                <a:avLst/>
                <a:gdLst>
                  <a:gd name="T0" fmla="*/ 19 w 533"/>
                  <a:gd name="T1" fmla="*/ 84 h 387"/>
                  <a:gd name="T2" fmla="*/ 12 w 533"/>
                  <a:gd name="T3" fmla="*/ 190 h 387"/>
                  <a:gd name="T4" fmla="*/ 24 w 533"/>
                  <a:gd name="T5" fmla="*/ 190 h 387"/>
                  <a:gd name="T6" fmla="*/ 17 w 533"/>
                  <a:gd name="T7" fmla="*/ 212 h 387"/>
                  <a:gd name="T8" fmla="*/ 8 w 533"/>
                  <a:gd name="T9" fmla="*/ 199 h 387"/>
                  <a:gd name="T10" fmla="*/ 0 w 533"/>
                  <a:gd name="T11" fmla="*/ 227 h 387"/>
                  <a:gd name="T12" fmla="*/ 37 w 533"/>
                  <a:gd name="T13" fmla="*/ 248 h 387"/>
                  <a:gd name="T14" fmla="*/ 38 w 533"/>
                  <a:gd name="T15" fmla="*/ 258 h 387"/>
                  <a:gd name="T16" fmla="*/ 48 w 533"/>
                  <a:gd name="T17" fmla="*/ 259 h 387"/>
                  <a:gd name="T18" fmla="*/ 97 w 533"/>
                  <a:gd name="T19" fmla="*/ 337 h 387"/>
                  <a:gd name="T20" fmla="*/ 150 w 533"/>
                  <a:gd name="T21" fmla="*/ 335 h 387"/>
                  <a:gd name="T22" fmla="*/ 191 w 533"/>
                  <a:gd name="T23" fmla="*/ 353 h 387"/>
                  <a:gd name="T24" fmla="*/ 210 w 533"/>
                  <a:gd name="T25" fmla="*/ 350 h 387"/>
                  <a:gd name="T26" fmla="*/ 332 w 533"/>
                  <a:gd name="T27" fmla="*/ 353 h 387"/>
                  <a:gd name="T28" fmla="*/ 471 w 533"/>
                  <a:gd name="T29" fmla="*/ 386 h 387"/>
                  <a:gd name="T30" fmla="*/ 473 w 533"/>
                  <a:gd name="T31" fmla="*/ 343 h 387"/>
                  <a:gd name="T32" fmla="*/ 532 w 533"/>
                  <a:gd name="T33" fmla="*/ 96 h 387"/>
                  <a:gd name="T34" fmla="*/ 163 w 533"/>
                  <a:gd name="T35" fmla="*/ 0 h 387"/>
                  <a:gd name="T36" fmla="*/ 166 w 533"/>
                  <a:gd name="T37" fmla="*/ 73 h 387"/>
                  <a:gd name="T38" fmla="*/ 148 w 533"/>
                  <a:gd name="T39" fmla="*/ 132 h 387"/>
                  <a:gd name="T40" fmla="*/ 145 w 533"/>
                  <a:gd name="T41" fmla="*/ 163 h 387"/>
                  <a:gd name="T42" fmla="*/ 107 w 533"/>
                  <a:gd name="T43" fmla="*/ 173 h 387"/>
                  <a:gd name="T44" fmla="*/ 103 w 533"/>
                  <a:gd name="T45" fmla="*/ 159 h 387"/>
                  <a:gd name="T46" fmla="*/ 136 w 533"/>
                  <a:gd name="T47" fmla="*/ 139 h 387"/>
                  <a:gd name="T48" fmla="*/ 133 w 533"/>
                  <a:gd name="T49" fmla="*/ 122 h 387"/>
                  <a:gd name="T50" fmla="*/ 105 w 533"/>
                  <a:gd name="T51" fmla="*/ 126 h 387"/>
                  <a:gd name="T52" fmla="*/ 127 w 533"/>
                  <a:gd name="T53" fmla="*/ 108 h 387"/>
                  <a:gd name="T54" fmla="*/ 142 w 533"/>
                  <a:gd name="T55" fmla="*/ 95 h 387"/>
                  <a:gd name="T56" fmla="*/ 22 w 533"/>
                  <a:gd name="T57" fmla="*/ 19 h 387"/>
                  <a:gd name="T58" fmla="*/ 12 w 533"/>
                  <a:gd name="T59" fmla="*/ 40 h 387"/>
                  <a:gd name="T60" fmla="*/ 19 w 533"/>
                  <a:gd name="T61" fmla="*/ 84 h 3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387"/>
                  <a:gd name="T95" fmla="*/ 533 w 533"/>
                  <a:gd name="T96" fmla="*/ 387 h 3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387">
                    <a:moveTo>
                      <a:pt x="19" y="84"/>
                    </a:moveTo>
                    <a:lnTo>
                      <a:pt x="12" y="190"/>
                    </a:lnTo>
                    <a:lnTo>
                      <a:pt x="24" y="190"/>
                    </a:lnTo>
                    <a:lnTo>
                      <a:pt x="17" y="212"/>
                    </a:lnTo>
                    <a:lnTo>
                      <a:pt x="8" y="199"/>
                    </a:lnTo>
                    <a:lnTo>
                      <a:pt x="0" y="227"/>
                    </a:lnTo>
                    <a:lnTo>
                      <a:pt x="37" y="248"/>
                    </a:lnTo>
                    <a:lnTo>
                      <a:pt x="38" y="258"/>
                    </a:lnTo>
                    <a:lnTo>
                      <a:pt x="48" y="259"/>
                    </a:lnTo>
                    <a:lnTo>
                      <a:pt x="97" y="337"/>
                    </a:lnTo>
                    <a:lnTo>
                      <a:pt x="150" y="335"/>
                    </a:lnTo>
                    <a:lnTo>
                      <a:pt x="191" y="353"/>
                    </a:lnTo>
                    <a:lnTo>
                      <a:pt x="210" y="350"/>
                    </a:lnTo>
                    <a:lnTo>
                      <a:pt x="332" y="353"/>
                    </a:lnTo>
                    <a:lnTo>
                      <a:pt x="471" y="386"/>
                    </a:lnTo>
                    <a:lnTo>
                      <a:pt x="473" y="343"/>
                    </a:lnTo>
                    <a:lnTo>
                      <a:pt x="532" y="96"/>
                    </a:lnTo>
                    <a:lnTo>
                      <a:pt x="163" y="0"/>
                    </a:lnTo>
                    <a:lnTo>
                      <a:pt x="166" y="73"/>
                    </a:lnTo>
                    <a:lnTo>
                      <a:pt x="148" y="132"/>
                    </a:lnTo>
                    <a:lnTo>
                      <a:pt x="145" y="163"/>
                    </a:lnTo>
                    <a:lnTo>
                      <a:pt x="107" y="173"/>
                    </a:lnTo>
                    <a:lnTo>
                      <a:pt x="103" y="159"/>
                    </a:lnTo>
                    <a:lnTo>
                      <a:pt x="136" y="139"/>
                    </a:lnTo>
                    <a:lnTo>
                      <a:pt x="133" y="122"/>
                    </a:lnTo>
                    <a:lnTo>
                      <a:pt x="105" y="126"/>
                    </a:lnTo>
                    <a:lnTo>
                      <a:pt x="127" y="108"/>
                    </a:lnTo>
                    <a:lnTo>
                      <a:pt x="142" y="95"/>
                    </a:lnTo>
                    <a:lnTo>
                      <a:pt x="22" y="19"/>
                    </a:lnTo>
                    <a:lnTo>
                      <a:pt x="12" y="40"/>
                    </a:lnTo>
                    <a:lnTo>
                      <a:pt x="19" y="84"/>
                    </a:lnTo>
                  </a:path>
                </a:pathLst>
              </a:custGeom>
              <a:noFill/>
              <a:ln w="12700" cap="rnd">
                <a:solidFill>
                  <a:schemeClr val="tx2"/>
                </a:solidFill>
                <a:round/>
                <a:headEnd/>
                <a:tailEnd/>
              </a:ln>
            </p:spPr>
            <p:txBody>
              <a:bodyPr anchor="ctr" anchorCtr="1">
                <a:noAutofit/>
              </a:bodyPr>
              <a:lstStyle/>
              <a:p>
                <a:pPr>
                  <a:spcBef>
                    <a:spcPts val="0"/>
                  </a:spcBef>
                </a:pPr>
                <a:endParaRPr lang="en-US" sz="800" dirty="0"/>
              </a:p>
            </p:txBody>
          </p:sp>
          <p:sp>
            <p:nvSpPr>
              <p:cNvPr id="135" name="Freeform 9"/>
              <p:cNvSpPr>
                <a:spLocks/>
              </p:cNvSpPr>
              <p:nvPr/>
            </p:nvSpPr>
            <p:spPr bwMode="auto">
              <a:xfrm>
                <a:off x="1045207" y="4034961"/>
                <a:ext cx="1354076" cy="1306504"/>
              </a:xfrm>
              <a:custGeom>
                <a:avLst/>
                <a:gdLst>
                  <a:gd name="T0" fmla="*/ 551 w 849"/>
                  <a:gd name="T1" fmla="*/ 597 h 920"/>
                  <a:gd name="T2" fmla="*/ 655 w 849"/>
                  <a:gd name="T3" fmla="*/ 682 h 920"/>
                  <a:gd name="T4" fmla="*/ 655 w 849"/>
                  <a:gd name="T5" fmla="*/ 651 h 920"/>
                  <a:gd name="T6" fmla="*/ 734 w 849"/>
                  <a:gd name="T7" fmla="*/ 669 h 920"/>
                  <a:gd name="T8" fmla="*/ 793 w 849"/>
                  <a:gd name="T9" fmla="*/ 762 h 920"/>
                  <a:gd name="T10" fmla="*/ 784 w 849"/>
                  <a:gd name="T11" fmla="*/ 803 h 920"/>
                  <a:gd name="T12" fmla="*/ 827 w 849"/>
                  <a:gd name="T13" fmla="*/ 835 h 920"/>
                  <a:gd name="T14" fmla="*/ 827 w 849"/>
                  <a:gd name="T15" fmla="*/ 916 h 920"/>
                  <a:gd name="T16" fmla="*/ 775 w 849"/>
                  <a:gd name="T17" fmla="*/ 919 h 920"/>
                  <a:gd name="T18" fmla="*/ 687 w 849"/>
                  <a:gd name="T19" fmla="*/ 799 h 920"/>
                  <a:gd name="T20" fmla="*/ 664 w 849"/>
                  <a:gd name="T21" fmla="*/ 759 h 920"/>
                  <a:gd name="T22" fmla="*/ 661 w 849"/>
                  <a:gd name="T23" fmla="*/ 709 h 920"/>
                  <a:gd name="T24" fmla="*/ 623 w 849"/>
                  <a:gd name="T25" fmla="*/ 686 h 920"/>
                  <a:gd name="T26" fmla="*/ 551 w 849"/>
                  <a:gd name="T27" fmla="*/ 629 h 920"/>
                  <a:gd name="T28" fmla="*/ 451 w 849"/>
                  <a:gd name="T29" fmla="*/ 574 h 920"/>
                  <a:gd name="T30" fmla="*/ 393 w 849"/>
                  <a:gd name="T31" fmla="*/ 583 h 920"/>
                  <a:gd name="T32" fmla="*/ 369 w 849"/>
                  <a:gd name="T33" fmla="*/ 651 h 920"/>
                  <a:gd name="T34" fmla="*/ 355 w 849"/>
                  <a:gd name="T35" fmla="*/ 651 h 920"/>
                  <a:gd name="T36" fmla="*/ 329 w 849"/>
                  <a:gd name="T37" fmla="*/ 619 h 920"/>
                  <a:gd name="T38" fmla="*/ 308 w 849"/>
                  <a:gd name="T39" fmla="*/ 602 h 920"/>
                  <a:gd name="T40" fmla="*/ 379 w 849"/>
                  <a:gd name="T41" fmla="*/ 606 h 920"/>
                  <a:gd name="T42" fmla="*/ 381 w 849"/>
                  <a:gd name="T43" fmla="*/ 534 h 920"/>
                  <a:gd name="T44" fmla="*/ 326 w 849"/>
                  <a:gd name="T45" fmla="*/ 516 h 920"/>
                  <a:gd name="T46" fmla="*/ 242 w 849"/>
                  <a:gd name="T47" fmla="*/ 637 h 920"/>
                  <a:gd name="T48" fmla="*/ 300 w 849"/>
                  <a:gd name="T49" fmla="*/ 691 h 920"/>
                  <a:gd name="T50" fmla="*/ 200 w 849"/>
                  <a:gd name="T51" fmla="*/ 709 h 920"/>
                  <a:gd name="T52" fmla="*/ 210 w 849"/>
                  <a:gd name="T53" fmla="*/ 767 h 920"/>
                  <a:gd name="T54" fmla="*/ 81 w 849"/>
                  <a:gd name="T55" fmla="*/ 786 h 920"/>
                  <a:gd name="T56" fmla="*/ 0 w 849"/>
                  <a:gd name="T57" fmla="*/ 808 h 920"/>
                  <a:gd name="T58" fmla="*/ 119 w 849"/>
                  <a:gd name="T59" fmla="*/ 750 h 920"/>
                  <a:gd name="T60" fmla="*/ 154 w 849"/>
                  <a:gd name="T61" fmla="*/ 718 h 920"/>
                  <a:gd name="T62" fmla="*/ 224 w 849"/>
                  <a:gd name="T63" fmla="*/ 646 h 920"/>
                  <a:gd name="T64" fmla="*/ 151 w 849"/>
                  <a:gd name="T65" fmla="*/ 669 h 920"/>
                  <a:gd name="T66" fmla="*/ 116 w 849"/>
                  <a:gd name="T67" fmla="*/ 664 h 920"/>
                  <a:gd name="T68" fmla="*/ 72 w 849"/>
                  <a:gd name="T69" fmla="*/ 624 h 920"/>
                  <a:gd name="T70" fmla="*/ 35 w 849"/>
                  <a:gd name="T71" fmla="*/ 583 h 920"/>
                  <a:gd name="T72" fmla="*/ 40 w 849"/>
                  <a:gd name="T73" fmla="*/ 479 h 920"/>
                  <a:gd name="T74" fmla="*/ 69 w 849"/>
                  <a:gd name="T75" fmla="*/ 367 h 920"/>
                  <a:gd name="T76" fmla="*/ 160 w 849"/>
                  <a:gd name="T77" fmla="*/ 367 h 920"/>
                  <a:gd name="T78" fmla="*/ 180 w 849"/>
                  <a:gd name="T79" fmla="*/ 309 h 920"/>
                  <a:gd name="T80" fmla="*/ 116 w 849"/>
                  <a:gd name="T81" fmla="*/ 332 h 920"/>
                  <a:gd name="T82" fmla="*/ 67 w 849"/>
                  <a:gd name="T83" fmla="*/ 277 h 920"/>
                  <a:gd name="T84" fmla="*/ 75 w 849"/>
                  <a:gd name="T85" fmla="*/ 229 h 920"/>
                  <a:gd name="T86" fmla="*/ 95 w 849"/>
                  <a:gd name="T87" fmla="*/ 219 h 920"/>
                  <a:gd name="T88" fmla="*/ 142 w 849"/>
                  <a:gd name="T89" fmla="*/ 251 h 920"/>
                  <a:gd name="T90" fmla="*/ 195 w 849"/>
                  <a:gd name="T91" fmla="*/ 183 h 920"/>
                  <a:gd name="T92" fmla="*/ 99 w 849"/>
                  <a:gd name="T93" fmla="*/ 161 h 920"/>
                  <a:gd name="T94" fmla="*/ 101 w 849"/>
                  <a:gd name="T95" fmla="*/ 89 h 920"/>
                  <a:gd name="T96" fmla="*/ 210 w 849"/>
                  <a:gd name="T97" fmla="*/ 31 h 920"/>
                  <a:gd name="T98" fmla="*/ 314 w 849"/>
                  <a:gd name="T99" fmla="*/ 0 h 920"/>
                  <a:gd name="T100" fmla="*/ 343 w 849"/>
                  <a:gd name="T101" fmla="*/ 0 h 920"/>
                  <a:gd name="T102" fmla="*/ 379 w 849"/>
                  <a:gd name="T103" fmla="*/ 57 h 920"/>
                  <a:gd name="T104" fmla="*/ 460 w 849"/>
                  <a:gd name="T105" fmla="*/ 85 h 920"/>
                  <a:gd name="T106" fmla="*/ 539 w 849"/>
                  <a:gd name="T107" fmla="*/ 121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9"/>
                  <a:gd name="T163" fmla="*/ 0 h 920"/>
                  <a:gd name="T164" fmla="*/ 849 w 849"/>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9" h="920">
                    <a:moveTo>
                      <a:pt x="551" y="121"/>
                    </a:moveTo>
                    <a:lnTo>
                      <a:pt x="551" y="597"/>
                    </a:lnTo>
                    <a:lnTo>
                      <a:pt x="577" y="597"/>
                    </a:lnTo>
                    <a:lnTo>
                      <a:pt x="655" y="682"/>
                    </a:lnTo>
                    <a:lnTo>
                      <a:pt x="679" y="682"/>
                    </a:lnTo>
                    <a:lnTo>
                      <a:pt x="655" y="651"/>
                    </a:lnTo>
                    <a:lnTo>
                      <a:pt x="673" y="629"/>
                    </a:lnTo>
                    <a:lnTo>
                      <a:pt x="734" y="669"/>
                    </a:lnTo>
                    <a:lnTo>
                      <a:pt x="711" y="709"/>
                    </a:lnTo>
                    <a:lnTo>
                      <a:pt x="793" y="762"/>
                    </a:lnTo>
                    <a:lnTo>
                      <a:pt x="772" y="786"/>
                    </a:lnTo>
                    <a:lnTo>
                      <a:pt x="784" y="803"/>
                    </a:lnTo>
                    <a:lnTo>
                      <a:pt x="827" y="803"/>
                    </a:lnTo>
                    <a:lnTo>
                      <a:pt x="827" y="835"/>
                    </a:lnTo>
                    <a:lnTo>
                      <a:pt x="848" y="862"/>
                    </a:lnTo>
                    <a:lnTo>
                      <a:pt x="827" y="916"/>
                    </a:lnTo>
                    <a:lnTo>
                      <a:pt x="775" y="853"/>
                    </a:lnTo>
                    <a:lnTo>
                      <a:pt x="775" y="919"/>
                    </a:lnTo>
                    <a:lnTo>
                      <a:pt x="731" y="799"/>
                    </a:lnTo>
                    <a:lnTo>
                      <a:pt x="687" y="799"/>
                    </a:lnTo>
                    <a:lnTo>
                      <a:pt x="687" y="759"/>
                    </a:lnTo>
                    <a:lnTo>
                      <a:pt x="664" y="759"/>
                    </a:lnTo>
                    <a:lnTo>
                      <a:pt x="676" y="731"/>
                    </a:lnTo>
                    <a:lnTo>
                      <a:pt x="661" y="709"/>
                    </a:lnTo>
                    <a:lnTo>
                      <a:pt x="623" y="731"/>
                    </a:lnTo>
                    <a:lnTo>
                      <a:pt x="623" y="686"/>
                    </a:lnTo>
                    <a:lnTo>
                      <a:pt x="605" y="686"/>
                    </a:lnTo>
                    <a:lnTo>
                      <a:pt x="551" y="629"/>
                    </a:lnTo>
                    <a:lnTo>
                      <a:pt x="460" y="629"/>
                    </a:lnTo>
                    <a:lnTo>
                      <a:pt x="451" y="574"/>
                    </a:lnTo>
                    <a:lnTo>
                      <a:pt x="415" y="556"/>
                    </a:lnTo>
                    <a:lnTo>
                      <a:pt x="393" y="583"/>
                    </a:lnTo>
                    <a:lnTo>
                      <a:pt x="408" y="606"/>
                    </a:lnTo>
                    <a:lnTo>
                      <a:pt x="369" y="651"/>
                    </a:lnTo>
                    <a:lnTo>
                      <a:pt x="355" y="615"/>
                    </a:lnTo>
                    <a:lnTo>
                      <a:pt x="355" y="651"/>
                    </a:lnTo>
                    <a:lnTo>
                      <a:pt x="294" y="664"/>
                    </a:lnTo>
                    <a:lnTo>
                      <a:pt x="329" y="619"/>
                    </a:lnTo>
                    <a:lnTo>
                      <a:pt x="308" y="624"/>
                    </a:lnTo>
                    <a:lnTo>
                      <a:pt x="308" y="602"/>
                    </a:lnTo>
                    <a:lnTo>
                      <a:pt x="343" y="579"/>
                    </a:lnTo>
                    <a:lnTo>
                      <a:pt x="379" y="606"/>
                    </a:lnTo>
                    <a:lnTo>
                      <a:pt x="358" y="565"/>
                    </a:lnTo>
                    <a:lnTo>
                      <a:pt x="381" y="534"/>
                    </a:lnTo>
                    <a:lnTo>
                      <a:pt x="326" y="565"/>
                    </a:lnTo>
                    <a:lnTo>
                      <a:pt x="326" y="516"/>
                    </a:lnTo>
                    <a:lnTo>
                      <a:pt x="285" y="615"/>
                    </a:lnTo>
                    <a:lnTo>
                      <a:pt x="242" y="637"/>
                    </a:lnTo>
                    <a:lnTo>
                      <a:pt x="242" y="654"/>
                    </a:lnTo>
                    <a:lnTo>
                      <a:pt x="300" y="691"/>
                    </a:lnTo>
                    <a:lnTo>
                      <a:pt x="224" y="736"/>
                    </a:lnTo>
                    <a:lnTo>
                      <a:pt x="200" y="709"/>
                    </a:lnTo>
                    <a:lnTo>
                      <a:pt x="160" y="736"/>
                    </a:lnTo>
                    <a:lnTo>
                      <a:pt x="210" y="767"/>
                    </a:lnTo>
                    <a:lnTo>
                      <a:pt x="87" y="799"/>
                    </a:lnTo>
                    <a:lnTo>
                      <a:pt x="81" y="786"/>
                    </a:lnTo>
                    <a:lnTo>
                      <a:pt x="29" y="813"/>
                    </a:lnTo>
                    <a:lnTo>
                      <a:pt x="0" y="808"/>
                    </a:lnTo>
                    <a:lnTo>
                      <a:pt x="20" y="790"/>
                    </a:lnTo>
                    <a:lnTo>
                      <a:pt x="119" y="750"/>
                    </a:lnTo>
                    <a:lnTo>
                      <a:pt x="119" y="736"/>
                    </a:lnTo>
                    <a:lnTo>
                      <a:pt x="154" y="718"/>
                    </a:lnTo>
                    <a:lnTo>
                      <a:pt x="163" y="682"/>
                    </a:lnTo>
                    <a:lnTo>
                      <a:pt x="224" y="646"/>
                    </a:lnTo>
                    <a:lnTo>
                      <a:pt x="168" y="646"/>
                    </a:lnTo>
                    <a:lnTo>
                      <a:pt x="151" y="669"/>
                    </a:lnTo>
                    <a:lnTo>
                      <a:pt x="136" y="654"/>
                    </a:lnTo>
                    <a:lnTo>
                      <a:pt x="116" y="664"/>
                    </a:lnTo>
                    <a:lnTo>
                      <a:pt x="104" y="624"/>
                    </a:lnTo>
                    <a:lnTo>
                      <a:pt x="72" y="624"/>
                    </a:lnTo>
                    <a:lnTo>
                      <a:pt x="87" y="570"/>
                    </a:lnTo>
                    <a:lnTo>
                      <a:pt x="35" y="583"/>
                    </a:lnTo>
                    <a:lnTo>
                      <a:pt x="5" y="511"/>
                    </a:lnTo>
                    <a:lnTo>
                      <a:pt x="40" y="479"/>
                    </a:lnTo>
                    <a:lnTo>
                      <a:pt x="20" y="426"/>
                    </a:lnTo>
                    <a:lnTo>
                      <a:pt x="69" y="367"/>
                    </a:lnTo>
                    <a:lnTo>
                      <a:pt x="95" y="394"/>
                    </a:lnTo>
                    <a:lnTo>
                      <a:pt x="160" y="367"/>
                    </a:lnTo>
                    <a:lnTo>
                      <a:pt x="145" y="332"/>
                    </a:lnTo>
                    <a:lnTo>
                      <a:pt x="180" y="309"/>
                    </a:lnTo>
                    <a:lnTo>
                      <a:pt x="160" y="287"/>
                    </a:lnTo>
                    <a:lnTo>
                      <a:pt x="116" y="332"/>
                    </a:lnTo>
                    <a:lnTo>
                      <a:pt x="72" y="309"/>
                    </a:lnTo>
                    <a:lnTo>
                      <a:pt x="67" y="277"/>
                    </a:lnTo>
                    <a:lnTo>
                      <a:pt x="14" y="274"/>
                    </a:lnTo>
                    <a:lnTo>
                      <a:pt x="75" y="229"/>
                    </a:lnTo>
                    <a:lnTo>
                      <a:pt x="95" y="242"/>
                    </a:lnTo>
                    <a:lnTo>
                      <a:pt x="95" y="219"/>
                    </a:lnTo>
                    <a:lnTo>
                      <a:pt x="136" y="207"/>
                    </a:lnTo>
                    <a:lnTo>
                      <a:pt x="142" y="251"/>
                    </a:lnTo>
                    <a:lnTo>
                      <a:pt x="171" y="251"/>
                    </a:lnTo>
                    <a:lnTo>
                      <a:pt x="195" y="183"/>
                    </a:lnTo>
                    <a:lnTo>
                      <a:pt x="145" y="188"/>
                    </a:lnTo>
                    <a:lnTo>
                      <a:pt x="99" y="161"/>
                    </a:lnTo>
                    <a:lnTo>
                      <a:pt x="113" y="129"/>
                    </a:lnTo>
                    <a:lnTo>
                      <a:pt x="101" y="89"/>
                    </a:lnTo>
                    <a:lnTo>
                      <a:pt x="210" y="63"/>
                    </a:lnTo>
                    <a:lnTo>
                      <a:pt x="210" y="31"/>
                    </a:lnTo>
                    <a:lnTo>
                      <a:pt x="270" y="0"/>
                    </a:lnTo>
                    <a:lnTo>
                      <a:pt x="314" y="0"/>
                    </a:lnTo>
                    <a:lnTo>
                      <a:pt x="343" y="31"/>
                    </a:lnTo>
                    <a:lnTo>
                      <a:pt x="343" y="0"/>
                    </a:lnTo>
                    <a:lnTo>
                      <a:pt x="355" y="0"/>
                    </a:lnTo>
                    <a:lnTo>
                      <a:pt x="379" y="57"/>
                    </a:lnTo>
                    <a:lnTo>
                      <a:pt x="415" y="57"/>
                    </a:lnTo>
                    <a:lnTo>
                      <a:pt x="460" y="85"/>
                    </a:lnTo>
                    <a:lnTo>
                      <a:pt x="506" y="85"/>
                    </a:lnTo>
                    <a:lnTo>
                      <a:pt x="539" y="121"/>
                    </a:lnTo>
                    <a:lnTo>
                      <a:pt x="551" y="121"/>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136" name="Rectangle 10"/>
              <p:cNvSpPr>
                <a:spLocks noChangeArrowheads="1"/>
              </p:cNvSpPr>
              <p:nvPr/>
            </p:nvSpPr>
            <p:spPr bwMode="auto">
              <a:xfrm>
                <a:off x="1420273" y="4437970"/>
                <a:ext cx="147476" cy="123111"/>
              </a:xfrm>
              <a:prstGeom prst="rect">
                <a:avLst/>
              </a:prstGeom>
              <a:noFill/>
              <a:ln w="12700">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AK</a:t>
                </a:r>
              </a:p>
            </p:txBody>
          </p:sp>
          <p:sp>
            <p:nvSpPr>
              <p:cNvPr id="137" name="Freeform 136"/>
              <p:cNvSpPr>
                <a:spLocks/>
              </p:cNvSpPr>
              <p:nvPr/>
            </p:nvSpPr>
            <p:spPr bwMode="auto">
              <a:xfrm>
                <a:off x="2718236" y="2971426"/>
                <a:ext cx="723552" cy="798743"/>
              </a:xfrm>
              <a:custGeom>
                <a:avLst/>
                <a:gdLst>
                  <a:gd name="T0" fmla="*/ 98 w 453"/>
                  <a:gd name="T1" fmla="*/ 0 h 562"/>
                  <a:gd name="T2" fmla="*/ 316 w 453"/>
                  <a:gd name="T3" fmla="*/ 40 h 562"/>
                  <a:gd name="T4" fmla="*/ 301 w 453"/>
                  <a:gd name="T5" fmla="*/ 139 h 562"/>
                  <a:gd name="T6" fmla="*/ 452 w 453"/>
                  <a:gd name="T7" fmla="*/ 163 h 562"/>
                  <a:gd name="T8" fmla="*/ 393 w 453"/>
                  <a:gd name="T9" fmla="*/ 561 h 562"/>
                  <a:gd name="T10" fmla="*/ 0 w 453"/>
                  <a:gd name="T11" fmla="*/ 493 h 562"/>
                  <a:gd name="T12" fmla="*/ 98 w 453"/>
                  <a:gd name="T13" fmla="*/ 0 h 562"/>
                  <a:gd name="T14" fmla="*/ 0 60000 65536"/>
                  <a:gd name="T15" fmla="*/ 0 60000 65536"/>
                  <a:gd name="T16" fmla="*/ 0 60000 65536"/>
                  <a:gd name="T17" fmla="*/ 0 60000 65536"/>
                  <a:gd name="T18" fmla="*/ 0 60000 65536"/>
                  <a:gd name="T19" fmla="*/ 0 60000 65536"/>
                  <a:gd name="T20" fmla="*/ 0 60000 65536"/>
                  <a:gd name="T21" fmla="*/ 0 w 453"/>
                  <a:gd name="T22" fmla="*/ 0 h 562"/>
                  <a:gd name="T23" fmla="*/ 453 w 453"/>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562">
                    <a:moveTo>
                      <a:pt x="98" y="0"/>
                    </a:moveTo>
                    <a:lnTo>
                      <a:pt x="316" y="40"/>
                    </a:lnTo>
                    <a:lnTo>
                      <a:pt x="301" y="139"/>
                    </a:lnTo>
                    <a:lnTo>
                      <a:pt x="452" y="163"/>
                    </a:lnTo>
                    <a:lnTo>
                      <a:pt x="393" y="561"/>
                    </a:lnTo>
                    <a:lnTo>
                      <a:pt x="0" y="493"/>
                    </a:lnTo>
                    <a:lnTo>
                      <a:pt x="98"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38" name="Freeform 137"/>
              <p:cNvSpPr>
                <a:spLocks/>
              </p:cNvSpPr>
              <p:nvPr/>
            </p:nvSpPr>
            <p:spPr bwMode="auto">
              <a:xfrm>
                <a:off x="1711170" y="2143585"/>
                <a:ext cx="1015926" cy="763825"/>
              </a:xfrm>
              <a:custGeom>
                <a:avLst/>
                <a:gdLst>
                  <a:gd name="T0" fmla="*/ 0 w 636"/>
                  <a:gd name="T1" fmla="*/ 399 h 537"/>
                  <a:gd name="T2" fmla="*/ 27 w 636"/>
                  <a:gd name="T3" fmla="*/ 263 h 537"/>
                  <a:gd name="T4" fmla="*/ 59 w 636"/>
                  <a:gd name="T5" fmla="*/ 224 h 537"/>
                  <a:gd name="T6" fmla="*/ 136 w 636"/>
                  <a:gd name="T7" fmla="*/ 0 h 537"/>
                  <a:gd name="T8" fmla="*/ 176 w 636"/>
                  <a:gd name="T9" fmla="*/ 11 h 537"/>
                  <a:gd name="T10" fmla="*/ 178 w 636"/>
                  <a:gd name="T11" fmla="*/ 21 h 537"/>
                  <a:gd name="T12" fmla="*/ 187 w 636"/>
                  <a:gd name="T13" fmla="*/ 22 h 537"/>
                  <a:gd name="T14" fmla="*/ 236 w 636"/>
                  <a:gd name="T15" fmla="*/ 100 h 537"/>
                  <a:gd name="T16" fmla="*/ 289 w 636"/>
                  <a:gd name="T17" fmla="*/ 97 h 537"/>
                  <a:gd name="T18" fmla="*/ 331 w 636"/>
                  <a:gd name="T19" fmla="*/ 116 h 537"/>
                  <a:gd name="T20" fmla="*/ 350 w 636"/>
                  <a:gd name="T21" fmla="*/ 112 h 537"/>
                  <a:gd name="T22" fmla="*/ 473 w 636"/>
                  <a:gd name="T23" fmla="*/ 116 h 537"/>
                  <a:gd name="T24" fmla="*/ 611 w 636"/>
                  <a:gd name="T25" fmla="*/ 148 h 537"/>
                  <a:gd name="T26" fmla="*/ 618 w 636"/>
                  <a:gd name="T27" fmla="*/ 165 h 537"/>
                  <a:gd name="T28" fmla="*/ 635 w 636"/>
                  <a:gd name="T29" fmla="*/ 190 h 537"/>
                  <a:gd name="T30" fmla="*/ 588 w 636"/>
                  <a:gd name="T31" fmla="*/ 263 h 537"/>
                  <a:gd name="T32" fmla="*/ 558 w 636"/>
                  <a:gd name="T33" fmla="*/ 290 h 537"/>
                  <a:gd name="T34" fmla="*/ 554 w 636"/>
                  <a:gd name="T35" fmla="*/ 309 h 537"/>
                  <a:gd name="T36" fmla="*/ 571 w 636"/>
                  <a:gd name="T37" fmla="*/ 330 h 537"/>
                  <a:gd name="T38" fmla="*/ 552 w 636"/>
                  <a:gd name="T39" fmla="*/ 373 h 537"/>
                  <a:gd name="T40" fmla="*/ 513 w 636"/>
                  <a:gd name="T41" fmla="*/ 536 h 537"/>
                  <a:gd name="T42" fmla="*/ 298 w 636"/>
                  <a:gd name="T43" fmla="*/ 483 h 537"/>
                  <a:gd name="T44" fmla="*/ 0 w 636"/>
                  <a:gd name="T45" fmla="*/ 399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537"/>
                  <a:gd name="T71" fmla="*/ 636 w 636"/>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537">
                    <a:moveTo>
                      <a:pt x="0" y="399"/>
                    </a:moveTo>
                    <a:lnTo>
                      <a:pt x="27" y="263"/>
                    </a:lnTo>
                    <a:lnTo>
                      <a:pt x="59" y="224"/>
                    </a:lnTo>
                    <a:lnTo>
                      <a:pt x="136" y="0"/>
                    </a:lnTo>
                    <a:lnTo>
                      <a:pt x="176" y="11"/>
                    </a:lnTo>
                    <a:lnTo>
                      <a:pt x="178" y="21"/>
                    </a:lnTo>
                    <a:lnTo>
                      <a:pt x="187" y="22"/>
                    </a:lnTo>
                    <a:lnTo>
                      <a:pt x="236" y="100"/>
                    </a:lnTo>
                    <a:lnTo>
                      <a:pt x="289" y="97"/>
                    </a:lnTo>
                    <a:lnTo>
                      <a:pt x="331" y="116"/>
                    </a:lnTo>
                    <a:lnTo>
                      <a:pt x="350" y="112"/>
                    </a:lnTo>
                    <a:lnTo>
                      <a:pt x="473" y="116"/>
                    </a:lnTo>
                    <a:lnTo>
                      <a:pt x="611" y="148"/>
                    </a:lnTo>
                    <a:lnTo>
                      <a:pt x="618" y="165"/>
                    </a:lnTo>
                    <a:lnTo>
                      <a:pt x="635" y="190"/>
                    </a:lnTo>
                    <a:lnTo>
                      <a:pt x="588" y="263"/>
                    </a:lnTo>
                    <a:lnTo>
                      <a:pt x="558" y="290"/>
                    </a:lnTo>
                    <a:lnTo>
                      <a:pt x="554" y="309"/>
                    </a:lnTo>
                    <a:lnTo>
                      <a:pt x="571" y="330"/>
                    </a:lnTo>
                    <a:lnTo>
                      <a:pt x="552" y="373"/>
                    </a:lnTo>
                    <a:lnTo>
                      <a:pt x="513" y="536"/>
                    </a:lnTo>
                    <a:lnTo>
                      <a:pt x="298" y="483"/>
                    </a:lnTo>
                    <a:lnTo>
                      <a:pt x="0" y="399"/>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39" name="Freeform 138"/>
              <p:cNvSpPr>
                <a:spLocks/>
              </p:cNvSpPr>
              <p:nvPr/>
            </p:nvSpPr>
            <p:spPr bwMode="auto">
              <a:xfrm>
                <a:off x="1612235" y="2712453"/>
                <a:ext cx="1012973" cy="1527650"/>
              </a:xfrm>
              <a:custGeom>
                <a:avLst/>
                <a:gdLst>
                  <a:gd name="T0" fmla="*/ 22 w 634"/>
                  <a:gd name="T1" fmla="*/ 218 h 1076"/>
                  <a:gd name="T2" fmla="*/ 4 w 634"/>
                  <a:gd name="T3" fmla="*/ 302 h 1076"/>
                  <a:gd name="T4" fmla="*/ 65 w 634"/>
                  <a:gd name="T5" fmla="*/ 436 h 1076"/>
                  <a:gd name="T6" fmla="*/ 76 w 634"/>
                  <a:gd name="T7" fmla="*/ 427 h 1076"/>
                  <a:gd name="T8" fmla="*/ 95 w 634"/>
                  <a:gd name="T9" fmla="*/ 484 h 1076"/>
                  <a:gd name="T10" fmla="*/ 64 w 634"/>
                  <a:gd name="T11" fmla="*/ 445 h 1076"/>
                  <a:gd name="T12" fmla="*/ 58 w 634"/>
                  <a:gd name="T13" fmla="*/ 508 h 1076"/>
                  <a:gd name="T14" fmla="*/ 92 w 634"/>
                  <a:gd name="T15" fmla="*/ 545 h 1076"/>
                  <a:gd name="T16" fmla="*/ 69 w 634"/>
                  <a:gd name="T17" fmla="*/ 597 h 1076"/>
                  <a:gd name="T18" fmla="*/ 135 w 634"/>
                  <a:gd name="T19" fmla="*/ 739 h 1076"/>
                  <a:gd name="T20" fmla="*/ 120 w 634"/>
                  <a:gd name="T21" fmla="*/ 792 h 1076"/>
                  <a:gd name="T22" fmla="*/ 209 w 634"/>
                  <a:gd name="T23" fmla="*/ 834 h 1076"/>
                  <a:gd name="T24" fmla="*/ 239 w 634"/>
                  <a:gd name="T25" fmla="*/ 876 h 1076"/>
                  <a:gd name="T26" fmla="*/ 277 w 634"/>
                  <a:gd name="T27" fmla="*/ 890 h 1076"/>
                  <a:gd name="T28" fmla="*/ 277 w 634"/>
                  <a:gd name="T29" fmla="*/ 916 h 1076"/>
                  <a:gd name="T30" fmla="*/ 301 w 634"/>
                  <a:gd name="T31" fmla="*/ 921 h 1076"/>
                  <a:gd name="T32" fmla="*/ 351 w 634"/>
                  <a:gd name="T33" fmla="*/ 1003 h 1076"/>
                  <a:gd name="T34" fmla="*/ 353 w 634"/>
                  <a:gd name="T35" fmla="*/ 1061 h 1076"/>
                  <a:gd name="T36" fmla="*/ 577 w 634"/>
                  <a:gd name="T37" fmla="*/ 1075 h 1076"/>
                  <a:gd name="T38" fmla="*/ 563 w 634"/>
                  <a:gd name="T39" fmla="*/ 1051 h 1076"/>
                  <a:gd name="T40" fmla="*/ 569 w 634"/>
                  <a:gd name="T41" fmla="*/ 1017 h 1076"/>
                  <a:gd name="T42" fmla="*/ 606 w 634"/>
                  <a:gd name="T43" fmla="*/ 958 h 1076"/>
                  <a:gd name="T44" fmla="*/ 633 w 634"/>
                  <a:gd name="T45" fmla="*/ 941 h 1076"/>
                  <a:gd name="T46" fmla="*/ 617 w 634"/>
                  <a:gd name="T47" fmla="*/ 921 h 1076"/>
                  <a:gd name="T48" fmla="*/ 607 w 634"/>
                  <a:gd name="T49" fmla="*/ 863 h 1076"/>
                  <a:gd name="T50" fmla="*/ 284 w 634"/>
                  <a:gd name="T51" fmla="*/ 369 h 1076"/>
                  <a:gd name="T52" fmla="*/ 359 w 634"/>
                  <a:gd name="T53" fmla="*/ 83 h 1076"/>
                  <a:gd name="T54" fmla="*/ 61 w 634"/>
                  <a:gd name="T55" fmla="*/ 0 h 1076"/>
                  <a:gd name="T56" fmla="*/ 52 w 634"/>
                  <a:gd name="T57" fmla="*/ 17 h 1076"/>
                  <a:gd name="T58" fmla="*/ 0 w 634"/>
                  <a:gd name="T59" fmla="*/ 143 h 1076"/>
                  <a:gd name="T60" fmla="*/ 22 w 634"/>
                  <a:gd name="T61" fmla="*/ 218 h 10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4"/>
                  <a:gd name="T94" fmla="*/ 0 h 1076"/>
                  <a:gd name="T95" fmla="*/ 634 w 634"/>
                  <a:gd name="T96" fmla="*/ 1076 h 10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4" h="1076">
                    <a:moveTo>
                      <a:pt x="22" y="218"/>
                    </a:moveTo>
                    <a:lnTo>
                      <a:pt x="4" y="302"/>
                    </a:lnTo>
                    <a:lnTo>
                      <a:pt x="65" y="436"/>
                    </a:lnTo>
                    <a:lnTo>
                      <a:pt x="76" y="427"/>
                    </a:lnTo>
                    <a:lnTo>
                      <a:pt x="95" y="484"/>
                    </a:lnTo>
                    <a:lnTo>
                      <a:pt x="64" y="445"/>
                    </a:lnTo>
                    <a:lnTo>
                      <a:pt x="58" y="508"/>
                    </a:lnTo>
                    <a:lnTo>
                      <a:pt x="92" y="545"/>
                    </a:lnTo>
                    <a:lnTo>
                      <a:pt x="69" y="597"/>
                    </a:lnTo>
                    <a:lnTo>
                      <a:pt x="135" y="739"/>
                    </a:lnTo>
                    <a:lnTo>
                      <a:pt x="120" y="792"/>
                    </a:lnTo>
                    <a:lnTo>
                      <a:pt x="209" y="834"/>
                    </a:lnTo>
                    <a:lnTo>
                      <a:pt x="239" y="876"/>
                    </a:lnTo>
                    <a:lnTo>
                      <a:pt x="277" y="890"/>
                    </a:lnTo>
                    <a:lnTo>
                      <a:pt x="277" y="916"/>
                    </a:lnTo>
                    <a:lnTo>
                      <a:pt x="301" y="921"/>
                    </a:lnTo>
                    <a:lnTo>
                      <a:pt x="351" y="1003"/>
                    </a:lnTo>
                    <a:lnTo>
                      <a:pt x="353" y="1061"/>
                    </a:lnTo>
                    <a:lnTo>
                      <a:pt x="577" y="1075"/>
                    </a:lnTo>
                    <a:lnTo>
                      <a:pt x="563" y="1051"/>
                    </a:lnTo>
                    <a:lnTo>
                      <a:pt x="569" y="1017"/>
                    </a:lnTo>
                    <a:lnTo>
                      <a:pt x="606" y="958"/>
                    </a:lnTo>
                    <a:lnTo>
                      <a:pt x="633" y="941"/>
                    </a:lnTo>
                    <a:lnTo>
                      <a:pt x="617" y="921"/>
                    </a:lnTo>
                    <a:lnTo>
                      <a:pt x="607" y="863"/>
                    </a:lnTo>
                    <a:lnTo>
                      <a:pt x="284" y="369"/>
                    </a:lnTo>
                    <a:lnTo>
                      <a:pt x="359" y="83"/>
                    </a:lnTo>
                    <a:lnTo>
                      <a:pt x="61" y="0"/>
                    </a:lnTo>
                    <a:lnTo>
                      <a:pt x="52" y="17"/>
                    </a:lnTo>
                    <a:lnTo>
                      <a:pt x="0" y="143"/>
                    </a:lnTo>
                    <a:lnTo>
                      <a:pt x="22" y="218"/>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0" name="Freeform 139"/>
              <p:cNvSpPr>
                <a:spLocks/>
              </p:cNvSpPr>
              <p:nvPr/>
            </p:nvSpPr>
            <p:spPr bwMode="auto">
              <a:xfrm>
                <a:off x="2067039" y="2830300"/>
                <a:ext cx="809197" cy="1108637"/>
              </a:xfrm>
              <a:custGeom>
                <a:avLst/>
                <a:gdLst>
                  <a:gd name="T0" fmla="*/ 0 w 507"/>
                  <a:gd name="T1" fmla="*/ 285 h 781"/>
                  <a:gd name="T2" fmla="*/ 321 w 507"/>
                  <a:gd name="T3" fmla="*/ 780 h 781"/>
                  <a:gd name="T4" fmla="*/ 333 w 507"/>
                  <a:gd name="T5" fmla="*/ 674 h 781"/>
                  <a:gd name="T6" fmla="*/ 351 w 507"/>
                  <a:gd name="T7" fmla="*/ 668 h 781"/>
                  <a:gd name="T8" fmla="*/ 382 w 507"/>
                  <a:gd name="T9" fmla="*/ 686 h 781"/>
                  <a:gd name="T10" fmla="*/ 408 w 507"/>
                  <a:gd name="T11" fmla="*/ 593 h 781"/>
                  <a:gd name="T12" fmla="*/ 506 w 507"/>
                  <a:gd name="T13" fmla="*/ 99 h 781"/>
                  <a:gd name="T14" fmla="*/ 289 w 507"/>
                  <a:gd name="T15" fmla="*/ 52 h 781"/>
                  <a:gd name="T16" fmla="*/ 75 w 507"/>
                  <a:gd name="T17" fmla="*/ 0 h 781"/>
                  <a:gd name="T18" fmla="*/ 0 w 507"/>
                  <a:gd name="T19" fmla="*/ 285 h 7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781"/>
                  <a:gd name="T32" fmla="*/ 507 w 507"/>
                  <a:gd name="T33" fmla="*/ 781 h 7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781">
                    <a:moveTo>
                      <a:pt x="0" y="285"/>
                    </a:moveTo>
                    <a:lnTo>
                      <a:pt x="321" y="780"/>
                    </a:lnTo>
                    <a:lnTo>
                      <a:pt x="333" y="674"/>
                    </a:lnTo>
                    <a:lnTo>
                      <a:pt x="351" y="668"/>
                    </a:lnTo>
                    <a:lnTo>
                      <a:pt x="382" y="686"/>
                    </a:lnTo>
                    <a:lnTo>
                      <a:pt x="408" y="593"/>
                    </a:lnTo>
                    <a:lnTo>
                      <a:pt x="506" y="99"/>
                    </a:lnTo>
                    <a:lnTo>
                      <a:pt x="289" y="52"/>
                    </a:lnTo>
                    <a:lnTo>
                      <a:pt x="75" y="0"/>
                    </a:lnTo>
                    <a:lnTo>
                      <a:pt x="0" y="285"/>
                    </a:lnTo>
                  </a:path>
                </a:pathLst>
              </a:custGeom>
              <a:noFill/>
              <a:ln w="12700" cap="rnd">
                <a:solidFill>
                  <a:schemeClr val="tx2"/>
                </a:solidFill>
                <a:round/>
                <a:headEnd/>
                <a:tailEnd/>
              </a:ln>
            </p:spPr>
            <p:txBody>
              <a:bodyPr anchor="ctr" anchorCtr="1">
                <a:noAutofit/>
              </a:bodyPr>
              <a:lstStyle/>
              <a:p>
                <a:pPr>
                  <a:spcBef>
                    <a:spcPts val="0"/>
                  </a:spcBef>
                </a:pPr>
                <a:endParaRPr lang="en-US" sz="800" dirty="0"/>
              </a:p>
            </p:txBody>
          </p:sp>
          <p:sp>
            <p:nvSpPr>
              <p:cNvPr id="141" name="Freeform 140"/>
              <p:cNvSpPr>
                <a:spLocks/>
              </p:cNvSpPr>
              <p:nvPr/>
            </p:nvSpPr>
            <p:spPr bwMode="auto">
              <a:xfrm>
                <a:off x="2529227" y="1944263"/>
                <a:ext cx="761944" cy="1085359"/>
              </a:xfrm>
              <a:custGeom>
                <a:avLst/>
                <a:gdLst>
                  <a:gd name="T0" fmla="*/ 0 w 478"/>
                  <a:gd name="T1" fmla="*/ 677 h 765"/>
                  <a:gd name="T2" fmla="*/ 38 w 478"/>
                  <a:gd name="T3" fmla="*/ 514 h 765"/>
                  <a:gd name="T4" fmla="*/ 57 w 478"/>
                  <a:gd name="T5" fmla="*/ 470 h 765"/>
                  <a:gd name="T6" fmla="*/ 40 w 478"/>
                  <a:gd name="T7" fmla="*/ 450 h 765"/>
                  <a:gd name="T8" fmla="*/ 45 w 478"/>
                  <a:gd name="T9" fmla="*/ 431 h 765"/>
                  <a:gd name="T10" fmla="*/ 74 w 478"/>
                  <a:gd name="T11" fmla="*/ 403 h 765"/>
                  <a:gd name="T12" fmla="*/ 121 w 478"/>
                  <a:gd name="T13" fmla="*/ 331 h 765"/>
                  <a:gd name="T14" fmla="*/ 105 w 478"/>
                  <a:gd name="T15" fmla="*/ 306 h 765"/>
                  <a:gd name="T16" fmla="*/ 97 w 478"/>
                  <a:gd name="T17" fmla="*/ 289 h 765"/>
                  <a:gd name="T18" fmla="*/ 100 w 478"/>
                  <a:gd name="T19" fmla="*/ 247 h 765"/>
                  <a:gd name="T20" fmla="*/ 158 w 478"/>
                  <a:gd name="T21" fmla="*/ 0 h 765"/>
                  <a:gd name="T22" fmla="*/ 222 w 478"/>
                  <a:gd name="T23" fmla="*/ 14 h 765"/>
                  <a:gd name="T24" fmla="*/ 200 w 478"/>
                  <a:gd name="T25" fmla="*/ 110 h 765"/>
                  <a:gd name="T26" fmla="*/ 215 w 478"/>
                  <a:gd name="T27" fmla="*/ 144 h 765"/>
                  <a:gd name="T28" fmla="*/ 216 w 478"/>
                  <a:gd name="T29" fmla="*/ 166 h 765"/>
                  <a:gd name="T30" fmla="*/ 208 w 478"/>
                  <a:gd name="T31" fmla="*/ 169 h 765"/>
                  <a:gd name="T32" fmla="*/ 233 w 478"/>
                  <a:gd name="T33" fmla="*/ 193 h 765"/>
                  <a:gd name="T34" fmla="*/ 258 w 478"/>
                  <a:gd name="T35" fmla="*/ 254 h 765"/>
                  <a:gd name="T36" fmla="*/ 266 w 478"/>
                  <a:gd name="T37" fmla="*/ 309 h 765"/>
                  <a:gd name="T38" fmla="*/ 270 w 478"/>
                  <a:gd name="T39" fmla="*/ 340 h 765"/>
                  <a:gd name="T40" fmla="*/ 251 w 478"/>
                  <a:gd name="T41" fmla="*/ 368 h 765"/>
                  <a:gd name="T42" fmla="*/ 264 w 478"/>
                  <a:gd name="T43" fmla="*/ 380 h 765"/>
                  <a:gd name="T44" fmla="*/ 298 w 478"/>
                  <a:gd name="T45" fmla="*/ 362 h 765"/>
                  <a:gd name="T46" fmla="*/ 320 w 478"/>
                  <a:gd name="T47" fmla="*/ 460 h 765"/>
                  <a:gd name="T48" fmla="*/ 335 w 478"/>
                  <a:gd name="T49" fmla="*/ 465 h 765"/>
                  <a:gd name="T50" fmla="*/ 338 w 478"/>
                  <a:gd name="T51" fmla="*/ 493 h 765"/>
                  <a:gd name="T52" fmla="*/ 381 w 478"/>
                  <a:gd name="T53" fmla="*/ 504 h 765"/>
                  <a:gd name="T54" fmla="*/ 448 w 478"/>
                  <a:gd name="T55" fmla="*/ 505 h 765"/>
                  <a:gd name="T56" fmla="*/ 477 w 478"/>
                  <a:gd name="T57" fmla="*/ 517 h 765"/>
                  <a:gd name="T58" fmla="*/ 435 w 478"/>
                  <a:gd name="T59" fmla="*/ 764 h 765"/>
                  <a:gd name="T60" fmla="*/ 217 w 478"/>
                  <a:gd name="T61" fmla="*/ 723 h 765"/>
                  <a:gd name="T62" fmla="*/ 0 w 478"/>
                  <a:gd name="T63" fmla="*/ 677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8"/>
                  <a:gd name="T97" fmla="*/ 0 h 765"/>
                  <a:gd name="T98" fmla="*/ 478 w 478"/>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8" h="765">
                    <a:moveTo>
                      <a:pt x="0" y="677"/>
                    </a:moveTo>
                    <a:lnTo>
                      <a:pt x="38" y="514"/>
                    </a:lnTo>
                    <a:lnTo>
                      <a:pt x="57" y="470"/>
                    </a:lnTo>
                    <a:lnTo>
                      <a:pt x="40" y="450"/>
                    </a:lnTo>
                    <a:lnTo>
                      <a:pt x="45" y="431"/>
                    </a:lnTo>
                    <a:lnTo>
                      <a:pt x="74" y="403"/>
                    </a:lnTo>
                    <a:lnTo>
                      <a:pt x="121" y="331"/>
                    </a:lnTo>
                    <a:lnTo>
                      <a:pt x="105" y="306"/>
                    </a:lnTo>
                    <a:lnTo>
                      <a:pt x="97" y="289"/>
                    </a:lnTo>
                    <a:lnTo>
                      <a:pt x="100" y="247"/>
                    </a:lnTo>
                    <a:lnTo>
                      <a:pt x="158" y="0"/>
                    </a:lnTo>
                    <a:lnTo>
                      <a:pt x="222" y="14"/>
                    </a:lnTo>
                    <a:lnTo>
                      <a:pt x="200" y="110"/>
                    </a:lnTo>
                    <a:lnTo>
                      <a:pt x="215" y="144"/>
                    </a:lnTo>
                    <a:lnTo>
                      <a:pt x="216" y="166"/>
                    </a:lnTo>
                    <a:lnTo>
                      <a:pt x="208" y="169"/>
                    </a:lnTo>
                    <a:lnTo>
                      <a:pt x="233" y="193"/>
                    </a:lnTo>
                    <a:lnTo>
                      <a:pt x="258" y="254"/>
                    </a:lnTo>
                    <a:lnTo>
                      <a:pt x="266" y="309"/>
                    </a:lnTo>
                    <a:lnTo>
                      <a:pt x="270" y="340"/>
                    </a:lnTo>
                    <a:lnTo>
                      <a:pt x="251" y="368"/>
                    </a:lnTo>
                    <a:lnTo>
                      <a:pt x="264" y="380"/>
                    </a:lnTo>
                    <a:lnTo>
                      <a:pt x="298" y="362"/>
                    </a:lnTo>
                    <a:lnTo>
                      <a:pt x="320" y="460"/>
                    </a:lnTo>
                    <a:lnTo>
                      <a:pt x="335" y="465"/>
                    </a:lnTo>
                    <a:lnTo>
                      <a:pt x="338" y="493"/>
                    </a:lnTo>
                    <a:lnTo>
                      <a:pt x="381" y="504"/>
                    </a:lnTo>
                    <a:lnTo>
                      <a:pt x="448" y="505"/>
                    </a:lnTo>
                    <a:lnTo>
                      <a:pt x="477" y="517"/>
                    </a:lnTo>
                    <a:lnTo>
                      <a:pt x="435" y="764"/>
                    </a:lnTo>
                    <a:lnTo>
                      <a:pt x="217" y="723"/>
                    </a:lnTo>
                    <a:lnTo>
                      <a:pt x="0" y="677"/>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2" name="Freeform 141"/>
              <p:cNvSpPr>
                <a:spLocks/>
              </p:cNvSpPr>
              <p:nvPr/>
            </p:nvSpPr>
            <p:spPr bwMode="auto">
              <a:xfrm>
                <a:off x="2849657" y="1963177"/>
                <a:ext cx="1303870" cy="733272"/>
              </a:xfrm>
              <a:custGeom>
                <a:avLst/>
                <a:gdLst>
                  <a:gd name="T0" fmla="*/ 14 w 817"/>
                  <a:gd name="T1" fmla="*/ 129 h 516"/>
                  <a:gd name="T2" fmla="*/ 15 w 817"/>
                  <a:gd name="T3" fmla="*/ 152 h 516"/>
                  <a:gd name="T4" fmla="*/ 8 w 817"/>
                  <a:gd name="T5" fmla="*/ 155 h 516"/>
                  <a:gd name="T6" fmla="*/ 32 w 817"/>
                  <a:gd name="T7" fmla="*/ 179 h 516"/>
                  <a:gd name="T8" fmla="*/ 57 w 817"/>
                  <a:gd name="T9" fmla="*/ 240 h 516"/>
                  <a:gd name="T10" fmla="*/ 65 w 817"/>
                  <a:gd name="T11" fmla="*/ 295 h 516"/>
                  <a:gd name="T12" fmla="*/ 69 w 817"/>
                  <a:gd name="T13" fmla="*/ 326 h 516"/>
                  <a:gd name="T14" fmla="*/ 51 w 817"/>
                  <a:gd name="T15" fmla="*/ 354 h 516"/>
                  <a:gd name="T16" fmla="*/ 64 w 817"/>
                  <a:gd name="T17" fmla="*/ 366 h 516"/>
                  <a:gd name="T18" fmla="*/ 97 w 817"/>
                  <a:gd name="T19" fmla="*/ 348 h 516"/>
                  <a:gd name="T20" fmla="*/ 119 w 817"/>
                  <a:gd name="T21" fmla="*/ 446 h 516"/>
                  <a:gd name="T22" fmla="*/ 134 w 817"/>
                  <a:gd name="T23" fmla="*/ 451 h 516"/>
                  <a:gd name="T24" fmla="*/ 137 w 817"/>
                  <a:gd name="T25" fmla="*/ 479 h 516"/>
                  <a:gd name="T26" fmla="*/ 149 w 817"/>
                  <a:gd name="T27" fmla="*/ 492 h 516"/>
                  <a:gd name="T28" fmla="*/ 180 w 817"/>
                  <a:gd name="T29" fmla="*/ 490 h 516"/>
                  <a:gd name="T30" fmla="*/ 247 w 817"/>
                  <a:gd name="T31" fmla="*/ 491 h 516"/>
                  <a:gd name="T32" fmla="*/ 276 w 817"/>
                  <a:gd name="T33" fmla="*/ 503 h 516"/>
                  <a:gd name="T34" fmla="*/ 285 w 817"/>
                  <a:gd name="T35" fmla="*/ 453 h 516"/>
                  <a:gd name="T36" fmla="*/ 506 w 817"/>
                  <a:gd name="T37" fmla="*/ 486 h 516"/>
                  <a:gd name="T38" fmla="*/ 780 w 817"/>
                  <a:gd name="T39" fmla="*/ 515 h 516"/>
                  <a:gd name="T40" fmla="*/ 789 w 817"/>
                  <a:gd name="T41" fmla="*/ 422 h 516"/>
                  <a:gd name="T42" fmla="*/ 816 w 817"/>
                  <a:gd name="T43" fmla="*/ 120 h 516"/>
                  <a:gd name="T44" fmla="*/ 454 w 817"/>
                  <a:gd name="T45" fmla="*/ 77 h 516"/>
                  <a:gd name="T46" fmla="*/ 274 w 817"/>
                  <a:gd name="T47" fmla="*/ 48 h 516"/>
                  <a:gd name="T48" fmla="*/ 21 w 817"/>
                  <a:gd name="T49" fmla="*/ 0 h 516"/>
                  <a:gd name="T50" fmla="*/ 0 w 817"/>
                  <a:gd name="T51" fmla="*/ 96 h 516"/>
                  <a:gd name="T52" fmla="*/ 14 w 817"/>
                  <a:gd name="T53" fmla="*/ 129 h 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7"/>
                  <a:gd name="T82" fmla="*/ 0 h 516"/>
                  <a:gd name="T83" fmla="*/ 817 w 817"/>
                  <a:gd name="T84" fmla="*/ 516 h 5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7" h="516">
                    <a:moveTo>
                      <a:pt x="14" y="129"/>
                    </a:moveTo>
                    <a:lnTo>
                      <a:pt x="15" y="152"/>
                    </a:lnTo>
                    <a:lnTo>
                      <a:pt x="8" y="155"/>
                    </a:lnTo>
                    <a:lnTo>
                      <a:pt x="32" y="179"/>
                    </a:lnTo>
                    <a:lnTo>
                      <a:pt x="57" y="240"/>
                    </a:lnTo>
                    <a:lnTo>
                      <a:pt x="65" y="295"/>
                    </a:lnTo>
                    <a:lnTo>
                      <a:pt x="69" y="326"/>
                    </a:lnTo>
                    <a:lnTo>
                      <a:pt x="51" y="354"/>
                    </a:lnTo>
                    <a:lnTo>
                      <a:pt x="64" y="366"/>
                    </a:lnTo>
                    <a:lnTo>
                      <a:pt x="97" y="348"/>
                    </a:lnTo>
                    <a:lnTo>
                      <a:pt x="119" y="446"/>
                    </a:lnTo>
                    <a:lnTo>
                      <a:pt x="134" y="451"/>
                    </a:lnTo>
                    <a:lnTo>
                      <a:pt x="137" y="479"/>
                    </a:lnTo>
                    <a:lnTo>
                      <a:pt x="149" y="492"/>
                    </a:lnTo>
                    <a:lnTo>
                      <a:pt x="180" y="490"/>
                    </a:lnTo>
                    <a:lnTo>
                      <a:pt x="247" y="491"/>
                    </a:lnTo>
                    <a:lnTo>
                      <a:pt x="276" y="503"/>
                    </a:lnTo>
                    <a:lnTo>
                      <a:pt x="285" y="453"/>
                    </a:lnTo>
                    <a:lnTo>
                      <a:pt x="506" y="486"/>
                    </a:lnTo>
                    <a:lnTo>
                      <a:pt x="780" y="515"/>
                    </a:lnTo>
                    <a:lnTo>
                      <a:pt x="789" y="422"/>
                    </a:lnTo>
                    <a:lnTo>
                      <a:pt x="816" y="120"/>
                    </a:lnTo>
                    <a:lnTo>
                      <a:pt x="454" y="77"/>
                    </a:lnTo>
                    <a:lnTo>
                      <a:pt x="274" y="48"/>
                    </a:lnTo>
                    <a:lnTo>
                      <a:pt x="21" y="0"/>
                    </a:lnTo>
                    <a:lnTo>
                      <a:pt x="0" y="96"/>
                    </a:lnTo>
                    <a:lnTo>
                      <a:pt x="14" y="129"/>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3" name="Freeform 142"/>
              <p:cNvSpPr>
                <a:spLocks/>
              </p:cNvSpPr>
              <p:nvPr/>
            </p:nvSpPr>
            <p:spPr bwMode="auto">
              <a:xfrm>
                <a:off x="2477544" y="3674145"/>
                <a:ext cx="869739" cy="890402"/>
              </a:xfrm>
              <a:custGeom>
                <a:avLst/>
                <a:gdLst>
                  <a:gd name="T0" fmla="*/ 35 w 545"/>
                  <a:gd name="T1" fmla="*/ 398 h 627"/>
                  <a:gd name="T2" fmla="*/ 21 w 545"/>
                  <a:gd name="T3" fmla="*/ 374 h 627"/>
                  <a:gd name="T4" fmla="*/ 27 w 545"/>
                  <a:gd name="T5" fmla="*/ 340 h 627"/>
                  <a:gd name="T6" fmla="*/ 63 w 545"/>
                  <a:gd name="T7" fmla="*/ 281 h 627"/>
                  <a:gd name="T8" fmla="*/ 90 w 545"/>
                  <a:gd name="T9" fmla="*/ 264 h 627"/>
                  <a:gd name="T10" fmla="*/ 75 w 545"/>
                  <a:gd name="T11" fmla="*/ 244 h 627"/>
                  <a:gd name="T12" fmla="*/ 64 w 545"/>
                  <a:gd name="T13" fmla="*/ 186 h 627"/>
                  <a:gd name="T14" fmla="*/ 76 w 545"/>
                  <a:gd name="T15" fmla="*/ 81 h 627"/>
                  <a:gd name="T16" fmla="*/ 94 w 545"/>
                  <a:gd name="T17" fmla="*/ 74 h 627"/>
                  <a:gd name="T18" fmla="*/ 125 w 545"/>
                  <a:gd name="T19" fmla="*/ 92 h 627"/>
                  <a:gd name="T20" fmla="*/ 151 w 545"/>
                  <a:gd name="T21" fmla="*/ 0 h 627"/>
                  <a:gd name="T22" fmla="*/ 544 w 545"/>
                  <a:gd name="T23" fmla="*/ 67 h 627"/>
                  <a:gd name="T24" fmla="*/ 461 w 545"/>
                  <a:gd name="T25" fmla="*/ 626 h 627"/>
                  <a:gd name="T26" fmla="*/ 341 w 545"/>
                  <a:gd name="T27" fmla="*/ 608 h 627"/>
                  <a:gd name="T28" fmla="*/ 266 w 545"/>
                  <a:gd name="T29" fmla="*/ 587 h 627"/>
                  <a:gd name="T30" fmla="*/ 112 w 545"/>
                  <a:gd name="T31" fmla="*/ 524 h 627"/>
                  <a:gd name="T32" fmla="*/ 0 w 545"/>
                  <a:gd name="T33" fmla="*/ 428 h 627"/>
                  <a:gd name="T34" fmla="*/ 35 w 545"/>
                  <a:gd name="T35" fmla="*/ 398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5"/>
                  <a:gd name="T55" fmla="*/ 0 h 627"/>
                  <a:gd name="T56" fmla="*/ 545 w 545"/>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5" h="627">
                    <a:moveTo>
                      <a:pt x="35" y="398"/>
                    </a:moveTo>
                    <a:lnTo>
                      <a:pt x="21" y="374"/>
                    </a:lnTo>
                    <a:lnTo>
                      <a:pt x="27" y="340"/>
                    </a:lnTo>
                    <a:lnTo>
                      <a:pt x="63" y="281"/>
                    </a:lnTo>
                    <a:lnTo>
                      <a:pt x="90" y="264"/>
                    </a:lnTo>
                    <a:lnTo>
                      <a:pt x="75" y="244"/>
                    </a:lnTo>
                    <a:lnTo>
                      <a:pt x="64" y="186"/>
                    </a:lnTo>
                    <a:lnTo>
                      <a:pt x="76" y="81"/>
                    </a:lnTo>
                    <a:lnTo>
                      <a:pt x="94" y="74"/>
                    </a:lnTo>
                    <a:lnTo>
                      <a:pt x="125" y="92"/>
                    </a:lnTo>
                    <a:lnTo>
                      <a:pt x="151" y="0"/>
                    </a:lnTo>
                    <a:lnTo>
                      <a:pt x="544" y="67"/>
                    </a:lnTo>
                    <a:lnTo>
                      <a:pt x="461" y="626"/>
                    </a:lnTo>
                    <a:lnTo>
                      <a:pt x="341" y="608"/>
                    </a:lnTo>
                    <a:lnTo>
                      <a:pt x="266" y="587"/>
                    </a:lnTo>
                    <a:lnTo>
                      <a:pt x="112" y="524"/>
                    </a:lnTo>
                    <a:lnTo>
                      <a:pt x="0" y="428"/>
                    </a:lnTo>
                    <a:lnTo>
                      <a:pt x="35" y="398"/>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4" name="Freeform 143"/>
              <p:cNvSpPr>
                <a:spLocks/>
              </p:cNvSpPr>
              <p:nvPr/>
            </p:nvSpPr>
            <p:spPr bwMode="auto">
              <a:xfrm>
                <a:off x="3201096" y="2609155"/>
                <a:ext cx="894842" cy="654707"/>
              </a:xfrm>
              <a:custGeom>
                <a:avLst/>
                <a:gdLst>
                  <a:gd name="T0" fmla="*/ 0 w 561"/>
                  <a:gd name="T1" fmla="*/ 394 h 461"/>
                  <a:gd name="T2" fmla="*/ 66 w 561"/>
                  <a:gd name="T3" fmla="*/ 0 h 461"/>
                  <a:gd name="T4" fmla="*/ 286 w 561"/>
                  <a:gd name="T5" fmla="*/ 33 h 461"/>
                  <a:gd name="T6" fmla="*/ 560 w 561"/>
                  <a:gd name="T7" fmla="*/ 61 h 461"/>
                  <a:gd name="T8" fmla="*/ 541 w 561"/>
                  <a:gd name="T9" fmla="*/ 261 h 461"/>
                  <a:gd name="T10" fmla="*/ 522 w 561"/>
                  <a:gd name="T11" fmla="*/ 460 h 461"/>
                  <a:gd name="T12" fmla="*/ 150 w 561"/>
                  <a:gd name="T13" fmla="*/ 418 h 461"/>
                  <a:gd name="T14" fmla="*/ 0 w 561"/>
                  <a:gd name="T15" fmla="*/ 394 h 461"/>
                  <a:gd name="T16" fmla="*/ 0 60000 65536"/>
                  <a:gd name="T17" fmla="*/ 0 60000 65536"/>
                  <a:gd name="T18" fmla="*/ 0 60000 65536"/>
                  <a:gd name="T19" fmla="*/ 0 60000 65536"/>
                  <a:gd name="T20" fmla="*/ 0 60000 65536"/>
                  <a:gd name="T21" fmla="*/ 0 60000 65536"/>
                  <a:gd name="T22" fmla="*/ 0 60000 65536"/>
                  <a:gd name="T23" fmla="*/ 0 60000 65536"/>
                  <a:gd name="T24" fmla="*/ 0 w 561"/>
                  <a:gd name="T25" fmla="*/ 0 h 461"/>
                  <a:gd name="T26" fmla="*/ 561 w 561"/>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1" h="461">
                    <a:moveTo>
                      <a:pt x="0" y="394"/>
                    </a:moveTo>
                    <a:lnTo>
                      <a:pt x="66" y="0"/>
                    </a:lnTo>
                    <a:lnTo>
                      <a:pt x="286" y="33"/>
                    </a:lnTo>
                    <a:lnTo>
                      <a:pt x="560" y="61"/>
                    </a:lnTo>
                    <a:lnTo>
                      <a:pt x="541" y="261"/>
                    </a:lnTo>
                    <a:lnTo>
                      <a:pt x="522" y="460"/>
                    </a:lnTo>
                    <a:lnTo>
                      <a:pt x="150" y="418"/>
                    </a:lnTo>
                    <a:lnTo>
                      <a:pt x="0" y="394"/>
                    </a:lnTo>
                  </a:path>
                </a:pathLst>
              </a:custGeom>
              <a:noFill/>
              <a:ln w="12700" cap="rnd">
                <a:solidFill>
                  <a:schemeClr val="tx2"/>
                </a:solidFill>
                <a:round/>
                <a:headEnd/>
                <a:tailEnd/>
              </a:ln>
            </p:spPr>
            <p:txBody>
              <a:bodyPr anchor="ctr" anchorCtr="1">
                <a:noAutofit/>
              </a:bodyPr>
              <a:lstStyle/>
              <a:p>
                <a:pPr>
                  <a:spcBef>
                    <a:spcPts val="0"/>
                  </a:spcBef>
                </a:pPr>
                <a:endParaRPr lang="en-US" sz="800" dirty="0"/>
              </a:p>
            </p:txBody>
          </p:sp>
          <p:sp>
            <p:nvSpPr>
              <p:cNvPr id="145" name="Freeform 144"/>
              <p:cNvSpPr>
                <a:spLocks/>
              </p:cNvSpPr>
              <p:nvPr/>
            </p:nvSpPr>
            <p:spPr bwMode="auto">
              <a:xfrm>
                <a:off x="3345807" y="3204211"/>
                <a:ext cx="928804" cy="647433"/>
              </a:xfrm>
              <a:custGeom>
                <a:avLst/>
                <a:gdLst>
                  <a:gd name="T0" fmla="*/ 58 w 582"/>
                  <a:gd name="T1" fmla="*/ 0 h 456"/>
                  <a:gd name="T2" fmla="*/ 431 w 582"/>
                  <a:gd name="T3" fmla="*/ 41 h 456"/>
                  <a:gd name="T4" fmla="*/ 581 w 582"/>
                  <a:gd name="T5" fmla="*/ 54 h 456"/>
                  <a:gd name="T6" fmla="*/ 574 w 582"/>
                  <a:gd name="T7" fmla="*/ 153 h 456"/>
                  <a:gd name="T8" fmla="*/ 554 w 582"/>
                  <a:gd name="T9" fmla="*/ 455 h 456"/>
                  <a:gd name="T10" fmla="*/ 478 w 582"/>
                  <a:gd name="T11" fmla="*/ 450 h 456"/>
                  <a:gd name="T12" fmla="*/ 240 w 582"/>
                  <a:gd name="T13" fmla="*/ 428 h 456"/>
                  <a:gd name="T14" fmla="*/ 0 w 582"/>
                  <a:gd name="T15" fmla="*/ 397 h 456"/>
                  <a:gd name="T16" fmla="*/ 58 w 582"/>
                  <a:gd name="T17" fmla="*/ 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456"/>
                  <a:gd name="T29" fmla="*/ 582 w 582"/>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456">
                    <a:moveTo>
                      <a:pt x="58" y="0"/>
                    </a:moveTo>
                    <a:lnTo>
                      <a:pt x="431" y="41"/>
                    </a:lnTo>
                    <a:lnTo>
                      <a:pt x="581" y="54"/>
                    </a:lnTo>
                    <a:lnTo>
                      <a:pt x="574" y="153"/>
                    </a:lnTo>
                    <a:lnTo>
                      <a:pt x="554" y="455"/>
                    </a:lnTo>
                    <a:lnTo>
                      <a:pt x="478" y="450"/>
                    </a:lnTo>
                    <a:lnTo>
                      <a:pt x="240" y="428"/>
                    </a:lnTo>
                    <a:lnTo>
                      <a:pt x="0" y="397"/>
                    </a:lnTo>
                    <a:lnTo>
                      <a:pt x="58"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6" name="Freeform 145"/>
              <p:cNvSpPr>
                <a:spLocks/>
              </p:cNvSpPr>
              <p:nvPr/>
            </p:nvSpPr>
            <p:spPr bwMode="auto">
              <a:xfrm>
                <a:off x="3214386" y="3768714"/>
                <a:ext cx="897795" cy="808927"/>
              </a:xfrm>
              <a:custGeom>
                <a:avLst/>
                <a:gdLst>
                  <a:gd name="T0" fmla="*/ 71 w 562"/>
                  <a:gd name="T1" fmla="*/ 569 h 570"/>
                  <a:gd name="T2" fmla="*/ 77 w 562"/>
                  <a:gd name="T3" fmla="*/ 525 h 570"/>
                  <a:gd name="T4" fmla="*/ 218 w 562"/>
                  <a:gd name="T5" fmla="*/ 544 h 570"/>
                  <a:gd name="T6" fmla="*/ 212 w 562"/>
                  <a:gd name="T7" fmla="*/ 523 h 570"/>
                  <a:gd name="T8" fmla="*/ 514 w 562"/>
                  <a:gd name="T9" fmla="*/ 552 h 570"/>
                  <a:gd name="T10" fmla="*/ 561 w 562"/>
                  <a:gd name="T11" fmla="*/ 52 h 570"/>
                  <a:gd name="T12" fmla="*/ 322 w 562"/>
                  <a:gd name="T13" fmla="*/ 30 h 570"/>
                  <a:gd name="T14" fmla="*/ 82 w 562"/>
                  <a:gd name="T15" fmla="*/ 0 h 570"/>
                  <a:gd name="T16" fmla="*/ 0 w 562"/>
                  <a:gd name="T17" fmla="*/ 559 h 570"/>
                  <a:gd name="T18" fmla="*/ 71 w 562"/>
                  <a:gd name="T19" fmla="*/ 569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
                  <a:gd name="T31" fmla="*/ 0 h 570"/>
                  <a:gd name="T32" fmla="*/ 562 w 562"/>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 h="570">
                    <a:moveTo>
                      <a:pt x="71" y="569"/>
                    </a:moveTo>
                    <a:lnTo>
                      <a:pt x="77" y="525"/>
                    </a:lnTo>
                    <a:lnTo>
                      <a:pt x="218" y="544"/>
                    </a:lnTo>
                    <a:lnTo>
                      <a:pt x="212" y="523"/>
                    </a:lnTo>
                    <a:lnTo>
                      <a:pt x="514" y="552"/>
                    </a:lnTo>
                    <a:lnTo>
                      <a:pt x="561" y="52"/>
                    </a:lnTo>
                    <a:lnTo>
                      <a:pt x="322" y="30"/>
                    </a:lnTo>
                    <a:lnTo>
                      <a:pt x="82" y="0"/>
                    </a:lnTo>
                    <a:lnTo>
                      <a:pt x="0" y="559"/>
                    </a:lnTo>
                    <a:lnTo>
                      <a:pt x="71" y="569"/>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7" name="Freeform 146"/>
              <p:cNvSpPr>
                <a:spLocks/>
              </p:cNvSpPr>
              <p:nvPr/>
            </p:nvSpPr>
            <p:spPr bwMode="auto">
              <a:xfrm>
                <a:off x="3554012" y="3915659"/>
                <a:ext cx="1779347" cy="1524740"/>
              </a:xfrm>
              <a:custGeom>
                <a:avLst/>
                <a:gdLst>
                  <a:gd name="T0" fmla="*/ 0 w 1115"/>
                  <a:gd name="T1" fmla="*/ 419 h 1074"/>
                  <a:gd name="T2" fmla="*/ 303 w 1115"/>
                  <a:gd name="T3" fmla="*/ 448 h 1074"/>
                  <a:gd name="T4" fmla="*/ 344 w 1115"/>
                  <a:gd name="T5" fmla="*/ 0 h 1074"/>
                  <a:gd name="T6" fmla="*/ 585 w 1115"/>
                  <a:gd name="T7" fmla="*/ 14 h 1074"/>
                  <a:gd name="T8" fmla="*/ 577 w 1115"/>
                  <a:gd name="T9" fmla="*/ 207 h 1074"/>
                  <a:gd name="T10" fmla="*/ 600 w 1115"/>
                  <a:gd name="T11" fmla="*/ 226 h 1074"/>
                  <a:gd name="T12" fmla="*/ 623 w 1115"/>
                  <a:gd name="T13" fmla="*/ 227 h 1074"/>
                  <a:gd name="T14" fmla="*/ 641 w 1115"/>
                  <a:gd name="T15" fmla="*/ 245 h 1074"/>
                  <a:gd name="T16" fmla="*/ 678 w 1115"/>
                  <a:gd name="T17" fmla="*/ 255 h 1074"/>
                  <a:gd name="T18" fmla="*/ 750 w 1115"/>
                  <a:gd name="T19" fmla="*/ 286 h 1074"/>
                  <a:gd name="T20" fmla="*/ 764 w 1115"/>
                  <a:gd name="T21" fmla="*/ 273 h 1074"/>
                  <a:gd name="T22" fmla="*/ 810 w 1115"/>
                  <a:gd name="T23" fmla="*/ 300 h 1074"/>
                  <a:gd name="T24" fmla="*/ 872 w 1115"/>
                  <a:gd name="T25" fmla="*/ 299 h 1074"/>
                  <a:gd name="T26" fmla="*/ 916 w 1115"/>
                  <a:gd name="T27" fmla="*/ 286 h 1074"/>
                  <a:gd name="T28" fmla="*/ 974 w 1115"/>
                  <a:gd name="T29" fmla="*/ 275 h 1074"/>
                  <a:gd name="T30" fmla="*/ 1029 w 1115"/>
                  <a:gd name="T31" fmla="*/ 305 h 1074"/>
                  <a:gd name="T32" fmla="*/ 1038 w 1115"/>
                  <a:gd name="T33" fmla="*/ 315 h 1074"/>
                  <a:gd name="T34" fmla="*/ 1067 w 1115"/>
                  <a:gd name="T35" fmla="*/ 315 h 1074"/>
                  <a:gd name="T36" fmla="*/ 1073 w 1115"/>
                  <a:gd name="T37" fmla="*/ 474 h 1074"/>
                  <a:gd name="T38" fmla="*/ 1114 w 1115"/>
                  <a:gd name="T39" fmla="*/ 550 h 1074"/>
                  <a:gd name="T40" fmla="*/ 1099 w 1115"/>
                  <a:gd name="T41" fmla="*/ 612 h 1074"/>
                  <a:gd name="T42" fmla="*/ 1101 w 1115"/>
                  <a:gd name="T43" fmla="*/ 664 h 1074"/>
                  <a:gd name="T44" fmla="*/ 1083 w 1115"/>
                  <a:gd name="T45" fmla="*/ 688 h 1074"/>
                  <a:gd name="T46" fmla="*/ 1091 w 1115"/>
                  <a:gd name="T47" fmla="*/ 697 h 1074"/>
                  <a:gd name="T48" fmla="*/ 1045 w 1115"/>
                  <a:gd name="T49" fmla="*/ 712 h 1074"/>
                  <a:gd name="T50" fmla="*/ 1008 w 1115"/>
                  <a:gd name="T51" fmla="*/ 716 h 1074"/>
                  <a:gd name="T52" fmla="*/ 1015 w 1115"/>
                  <a:gd name="T53" fmla="*/ 688 h 1074"/>
                  <a:gd name="T54" fmla="*/ 995 w 1115"/>
                  <a:gd name="T55" fmla="*/ 703 h 1074"/>
                  <a:gd name="T56" fmla="*/ 997 w 1115"/>
                  <a:gd name="T57" fmla="*/ 736 h 1074"/>
                  <a:gd name="T58" fmla="*/ 973 w 1115"/>
                  <a:gd name="T59" fmla="*/ 767 h 1074"/>
                  <a:gd name="T60" fmla="*/ 841 w 1115"/>
                  <a:gd name="T61" fmla="*/ 837 h 1074"/>
                  <a:gd name="T62" fmla="*/ 798 w 1115"/>
                  <a:gd name="T63" fmla="*/ 880 h 1074"/>
                  <a:gd name="T64" fmla="*/ 760 w 1115"/>
                  <a:gd name="T65" fmla="*/ 974 h 1074"/>
                  <a:gd name="T66" fmla="*/ 793 w 1115"/>
                  <a:gd name="T67" fmla="*/ 1072 h 1074"/>
                  <a:gd name="T68" fmla="*/ 761 w 1115"/>
                  <a:gd name="T69" fmla="*/ 1073 h 1074"/>
                  <a:gd name="T70" fmla="*/ 619 w 1115"/>
                  <a:gd name="T71" fmla="*/ 1022 h 1074"/>
                  <a:gd name="T72" fmla="*/ 604 w 1115"/>
                  <a:gd name="T73" fmla="*/ 978 h 1074"/>
                  <a:gd name="T74" fmla="*/ 589 w 1115"/>
                  <a:gd name="T75" fmla="*/ 960 h 1074"/>
                  <a:gd name="T76" fmla="*/ 583 w 1115"/>
                  <a:gd name="T77" fmla="*/ 904 h 1074"/>
                  <a:gd name="T78" fmla="*/ 556 w 1115"/>
                  <a:gd name="T79" fmla="*/ 883 h 1074"/>
                  <a:gd name="T80" fmla="*/ 479 w 1115"/>
                  <a:gd name="T81" fmla="*/ 734 h 1074"/>
                  <a:gd name="T82" fmla="*/ 443 w 1115"/>
                  <a:gd name="T83" fmla="*/ 706 h 1074"/>
                  <a:gd name="T84" fmla="*/ 431 w 1115"/>
                  <a:gd name="T85" fmla="*/ 682 h 1074"/>
                  <a:gd name="T86" fmla="*/ 320 w 1115"/>
                  <a:gd name="T87" fmla="*/ 675 h 1074"/>
                  <a:gd name="T88" fmla="*/ 259 w 1115"/>
                  <a:gd name="T89" fmla="*/ 746 h 1074"/>
                  <a:gd name="T90" fmla="*/ 157 w 1115"/>
                  <a:gd name="T91" fmla="*/ 673 h 1074"/>
                  <a:gd name="T92" fmla="*/ 128 w 1115"/>
                  <a:gd name="T93" fmla="*/ 571 h 1074"/>
                  <a:gd name="T94" fmla="*/ 30 w 1115"/>
                  <a:gd name="T95" fmla="*/ 476 h 1074"/>
                  <a:gd name="T96" fmla="*/ 19 w 1115"/>
                  <a:gd name="T97" fmla="*/ 446 h 1074"/>
                  <a:gd name="T98" fmla="*/ 6 w 1115"/>
                  <a:gd name="T99" fmla="*/ 441 h 1074"/>
                  <a:gd name="T100" fmla="*/ 0 w 1115"/>
                  <a:gd name="T101" fmla="*/ 419 h 10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074"/>
                  <a:gd name="T155" fmla="*/ 1115 w 1115"/>
                  <a:gd name="T156" fmla="*/ 1074 h 10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074">
                    <a:moveTo>
                      <a:pt x="0" y="419"/>
                    </a:moveTo>
                    <a:lnTo>
                      <a:pt x="303" y="448"/>
                    </a:lnTo>
                    <a:lnTo>
                      <a:pt x="344" y="0"/>
                    </a:lnTo>
                    <a:lnTo>
                      <a:pt x="585" y="14"/>
                    </a:lnTo>
                    <a:lnTo>
                      <a:pt x="577" y="207"/>
                    </a:lnTo>
                    <a:lnTo>
                      <a:pt x="600" y="226"/>
                    </a:lnTo>
                    <a:lnTo>
                      <a:pt x="623" y="227"/>
                    </a:lnTo>
                    <a:lnTo>
                      <a:pt x="641" y="245"/>
                    </a:lnTo>
                    <a:lnTo>
                      <a:pt x="678" y="255"/>
                    </a:lnTo>
                    <a:lnTo>
                      <a:pt x="750" y="286"/>
                    </a:lnTo>
                    <a:lnTo>
                      <a:pt x="764" y="273"/>
                    </a:lnTo>
                    <a:lnTo>
                      <a:pt x="810" y="300"/>
                    </a:lnTo>
                    <a:lnTo>
                      <a:pt x="872" y="299"/>
                    </a:lnTo>
                    <a:lnTo>
                      <a:pt x="916" y="286"/>
                    </a:lnTo>
                    <a:lnTo>
                      <a:pt x="974" y="275"/>
                    </a:lnTo>
                    <a:lnTo>
                      <a:pt x="1029" y="305"/>
                    </a:lnTo>
                    <a:lnTo>
                      <a:pt x="1038" y="315"/>
                    </a:lnTo>
                    <a:lnTo>
                      <a:pt x="1067" y="315"/>
                    </a:lnTo>
                    <a:lnTo>
                      <a:pt x="1073" y="474"/>
                    </a:lnTo>
                    <a:lnTo>
                      <a:pt x="1114" y="550"/>
                    </a:lnTo>
                    <a:lnTo>
                      <a:pt x="1099" y="612"/>
                    </a:lnTo>
                    <a:lnTo>
                      <a:pt x="1101" y="664"/>
                    </a:lnTo>
                    <a:lnTo>
                      <a:pt x="1083" y="688"/>
                    </a:lnTo>
                    <a:lnTo>
                      <a:pt x="1091" y="697"/>
                    </a:lnTo>
                    <a:lnTo>
                      <a:pt x="1045" y="712"/>
                    </a:lnTo>
                    <a:lnTo>
                      <a:pt x="1008" y="716"/>
                    </a:lnTo>
                    <a:lnTo>
                      <a:pt x="1015" y="688"/>
                    </a:lnTo>
                    <a:lnTo>
                      <a:pt x="995" y="703"/>
                    </a:lnTo>
                    <a:lnTo>
                      <a:pt x="997" y="736"/>
                    </a:lnTo>
                    <a:lnTo>
                      <a:pt x="973" y="767"/>
                    </a:lnTo>
                    <a:lnTo>
                      <a:pt x="841" y="837"/>
                    </a:lnTo>
                    <a:lnTo>
                      <a:pt x="798" y="880"/>
                    </a:lnTo>
                    <a:lnTo>
                      <a:pt x="760" y="974"/>
                    </a:lnTo>
                    <a:lnTo>
                      <a:pt x="793" y="1072"/>
                    </a:lnTo>
                    <a:lnTo>
                      <a:pt x="761" y="1073"/>
                    </a:lnTo>
                    <a:lnTo>
                      <a:pt x="619" y="1022"/>
                    </a:lnTo>
                    <a:lnTo>
                      <a:pt x="604" y="978"/>
                    </a:lnTo>
                    <a:lnTo>
                      <a:pt x="589" y="960"/>
                    </a:lnTo>
                    <a:lnTo>
                      <a:pt x="583" y="904"/>
                    </a:lnTo>
                    <a:lnTo>
                      <a:pt x="556" y="883"/>
                    </a:lnTo>
                    <a:lnTo>
                      <a:pt x="479" y="734"/>
                    </a:lnTo>
                    <a:lnTo>
                      <a:pt x="443" y="706"/>
                    </a:lnTo>
                    <a:lnTo>
                      <a:pt x="431" y="682"/>
                    </a:lnTo>
                    <a:lnTo>
                      <a:pt x="320" y="675"/>
                    </a:lnTo>
                    <a:lnTo>
                      <a:pt x="259" y="746"/>
                    </a:lnTo>
                    <a:lnTo>
                      <a:pt x="157" y="673"/>
                    </a:lnTo>
                    <a:lnTo>
                      <a:pt x="128" y="571"/>
                    </a:lnTo>
                    <a:lnTo>
                      <a:pt x="30" y="476"/>
                    </a:lnTo>
                    <a:lnTo>
                      <a:pt x="19" y="446"/>
                    </a:lnTo>
                    <a:lnTo>
                      <a:pt x="6" y="441"/>
                    </a:lnTo>
                    <a:lnTo>
                      <a:pt x="0" y="419"/>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8" name="Freeform 147"/>
              <p:cNvSpPr>
                <a:spLocks/>
              </p:cNvSpPr>
              <p:nvPr/>
            </p:nvSpPr>
            <p:spPr bwMode="auto">
              <a:xfrm>
                <a:off x="4107751" y="2136311"/>
                <a:ext cx="837253" cy="467024"/>
              </a:xfrm>
              <a:custGeom>
                <a:avLst/>
                <a:gdLst>
                  <a:gd name="T0" fmla="*/ 26 w 525"/>
                  <a:gd name="T1" fmla="*/ 0 h 329"/>
                  <a:gd name="T2" fmla="*/ 483 w 525"/>
                  <a:gd name="T3" fmla="*/ 24 h 329"/>
                  <a:gd name="T4" fmla="*/ 486 w 525"/>
                  <a:gd name="T5" fmla="*/ 106 h 329"/>
                  <a:gd name="T6" fmla="*/ 506 w 525"/>
                  <a:gd name="T7" fmla="*/ 173 h 329"/>
                  <a:gd name="T8" fmla="*/ 510 w 525"/>
                  <a:gd name="T9" fmla="*/ 259 h 329"/>
                  <a:gd name="T10" fmla="*/ 524 w 525"/>
                  <a:gd name="T11" fmla="*/ 328 h 329"/>
                  <a:gd name="T12" fmla="*/ 247 w 525"/>
                  <a:gd name="T13" fmla="*/ 319 h 329"/>
                  <a:gd name="T14" fmla="*/ 0 w 525"/>
                  <a:gd name="T15" fmla="*/ 301 h 329"/>
                  <a:gd name="T16" fmla="*/ 26 w 525"/>
                  <a:gd name="T17" fmla="*/ 0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329"/>
                  <a:gd name="T29" fmla="*/ 525 w 525"/>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329">
                    <a:moveTo>
                      <a:pt x="26" y="0"/>
                    </a:moveTo>
                    <a:lnTo>
                      <a:pt x="483" y="24"/>
                    </a:lnTo>
                    <a:lnTo>
                      <a:pt x="486" y="106"/>
                    </a:lnTo>
                    <a:lnTo>
                      <a:pt x="506" y="173"/>
                    </a:lnTo>
                    <a:lnTo>
                      <a:pt x="510" y="259"/>
                    </a:lnTo>
                    <a:lnTo>
                      <a:pt x="524" y="328"/>
                    </a:lnTo>
                    <a:lnTo>
                      <a:pt x="247" y="319"/>
                    </a:lnTo>
                    <a:lnTo>
                      <a:pt x="0" y="301"/>
                    </a:lnTo>
                    <a:lnTo>
                      <a:pt x="26"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9" name="Freeform 148"/>
              <p:cNvSpPr>
                <a:spLocks/>
              </p:cNvSpPr>
              <p:nvPr/>
            </p:nvSpPr>
            <p:spPr bwMode="auto">
              <a:xfrm>
                <a:off x="4063452" y="2562598"/>
                <a:ext cx="896318" cy="532495"/>
              </a:xfrm>
              <a:custGeom>
                <a:avLst/>
                <a:gdLst>
                  <a:gd name="T0" fmla="*/ 27 w 561"/>
                  <a:gd name="T1" fmla="*/ 0 h 375"/>
                  <a:gd name="T2" fmla="*/ 275 w 561"/>
                  <a:gd name="T3" fmla="*/ 18 h 375"/>
                  <a:gd name="T4" fmla="*/ 551 w 561"/>
                  <a:gd name="T5" fmla="*/ 26 h 375"/>
                  <a:gd name="T6" fmla="*/ 533 w 561"/>
                  <a:gd name="T7" fmla="*/ 62 h 375"/>
                  <a:gd name="T8" fmla="*/ 560 w 561"/>
                  <a:gd name="T9" fmla="*/ 87 h 375"/>
                  <a:gd name="T10" fmla="*/ 558 w 561"/>
                  <a:gd name="T11" fmla="*/ 272 h 375"/>
                  <a:gd name="T12" fmla="*/ 547 w 561"/>
                  <a:gd name="T13" fmla="*/ 271 h 375"/>
                  <a:gd name="T14" fmla="*/ 548 w 561"/>
                  <a:gd name="T15" fmla="*/ 294 h 375"/>
                  <a:gd name="T16" fmla="*/ 557 w 561"/>
                  <a:gd name="T17" fmla="*/ 312 h 375"/>
                  <a:gd name="T18" fmla="*/ 551 w 561"/>
                  <a:gd name="T19" fmla="*/ 330 h 375"/>
                  <a:gd name="T20" fmla="*/ 557 w 561"/>
                  <a:gd name="T21" fmla="*/ 374 h 375"/>
                  <a:gd name="T22" fmla="*/ 544 w 561"/>
                  <a:gd name="T23" fmla="*/ 369 h 375"/>
                  <a:gd name="T24" fmla="*/ 530 w 561"/>
                  <a:gd name="T25" fmla="*/ 352 h 375"/>
                  <a:gd name="T26" fmla="*/ 481 w 561"/>
                  <a:gd name="T27" fmla="*/ 336 h 375"/>
                  <a:gd name="T28" fmla="*/ 432 w 561"/>
                  <a:gd name="T29" fmla="*/ 338 h 375"/>
                  <a:gd name="T30" fmla="*/ 405 w 561"/>
                  <a:gd name="T31" fmla="*/ 317 h 375"/>
                  <a:gd name="T32" fmla="*/ 0 w 561"/>
                  <a:gd name="T33" fmla="*/ 293 h 375"/>
                  <a:gd name="T34" fmla="*/ 27 w 561"/>
                  <a:gd name="T35" fmla="*/ 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1"/>
                  <a:gd name="T55" fmla="*/ 0 h 375"/>
                  <a:gd name="T56" fmla="*/ 561 w 561"/>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1" h="375">
                    <a:moveTo>
                      <a:pt x="27" y="0"/>
                    </a:moveTo>
                    <a:lnTo>
                      <a:pt x="275" y="18"/>
                    </a:lnTo>
                    <a:lnTo>
                      <a:pt x="551" y="26"/>
                    </a:lnTo>
                    <a:lnTo>
                      <a:pt x="533" y="62"/>
                    </a:lnTo>
                    <a:lnTo>
                      <a:pt x="560" y="87"/>
                    </a:lnTo>
                    <a:lnTo>
                      <a:pt x="558" y="272"/>
                    </a:lnTo>
                    <a:lnTo>
                      <a:pt x="547" y="271"/>
                    </a:lnTo>
                    <a:lnTo>
                      <a:pt x="548" y="294"/>
                    </a:lnTo>
                    <a:lnTo>
                      <a:pt x="557" y="312"/>
                    </a:lnTo>
                    <a:lnTo>
                      <a:pt x="551" y="330"/>
                    </a:lnTo>
                    <a:lnTo>
                      <a:pt x="557" y="374"/>
                    </a:lnTo>
                    <a:lnTo>
                      <a:pt x="544" y="369"/>
                    </a:lnTo>
                    <a:lnTo>
                      <a:pt x="530" y="352"/>
                    </a:lnTo>
                    <a:lnTo>
                      <a:pt x="481" y="336"/>
                    </a:lnTo>
                    <a:lnTo>
                      <a:pt x="432" y="338"/>
                    </a:lnTo>
                    <a:lnTo>
                      <a:pt x="405" y="317"/>
                    </a:lnTo>
                    <a:lnTo>
                      <a:pt x="0" y="293"/>
                    </a:lnTo>
                    <a:lnTo>
                      <a:pt x="27" y="0"/>
                    </a:lnTo>
                  </a:path>
                </a:pathLst>
              </a:custGeom>
              <a:noFill/>
              <a:ln w="12700" cap="rnd">
                <a:solidFill>
                  <a:schemeClr val="tx2"/>
                </a:solidFill>
                <a:round/>
                <a:headEnd/>
                <a:tailEnd/>
              </a:ln>
            </p:spPr>
            <p:txBody>
              <a:bodyPr anchor="ctr" anchorCtr="1">
                <a:noAutofit/>
              </a:bodyPr>
              <a:lstStyle/>
              <a:p>
                <a:pPr>
                  <a:spcBef>
                    <a:spcPts val="0"/>
                  </a:spcBef>
                </a:pPr>
                <a:endParaRPr lang="en-US" sz="800" dirty="0"/>
              </a:p>
            </p:txBody>
          </p:sp>
          <p:sp>
            <p:nvSpPr>
              <p:cNvPr id="150" name="Freeform 149"/>
              <p:cNvSpPr>
                <a:spLocks/>
              </p:cNvSpPr>
              <p:nvPr/>
            </p:nvSpPr>
            <p:spPr bwMode="auto">
              <a:xfrm>
                <a:off x="4033919" y="2980155"/>
                <a:ext cx="1049889" cy="465569"/>
              </a:xfrm>
              <a:custGeom>
                <a:avLst/>
                <a:gdLst>
                  <a:gd name="T0" fmla="*/ 18 w 658"/>
                  <a:gd name="T1" fmla="*/ 0 h 328"/>
                  <a:gd name="T2" fmla="*/ 423 w 658"/>
                  <a:gd name="T3" fmla="*/ 23 h 328"/>
                  <a:gd name="T4" fmla="*/ 451 w 658"/>
                  <a:gd name="T5" fmla="*/ 44 h 328"/>
                  <a:gd name="T6" fmla="*/ 499 w 658"/>
                  <a:gd name="T7" fmla="*/ 42 h 328"/>
                  <a:gd name="T8" fmla="*/ 548 w 658"/>
                  <a:gd name="T9" fmla="*/ 58 h 328"/>
                  <a:gd name="T10" fmla="*/ 563 w 658"/>
                  <a:gd name="T11" fmla="*/ 75 h 328"/>
                  <a:gd name="T12" fmla="*/ 575 w 658"/>
                  <a:gd name="T13" fmla="*/ 80 h 328"/>
                  <a:gd name="T14" fmla="*/ 597 w 658"/>
                  <a:gd name="T15" fmla="*/ 142 h 328"/>
                  <a:gd name="T16" fmla="*/ 598 w 658"/>
                  <a:gd name="T17" fmla="*/ 161 h 328"/>
                  <a:gd name="T18" fmla="*/ 613 w 658"/>
                  <a:gd name="T19" fmla="*/ 189 h 328"/>
                  <a:gd name="T20" fmla="*/ 620 w 658"/>
                  <a:gd name="T21" fmla="*/ 236 h 328"/>
                  <a:gd name="T22" fmla="*/ 616 w 658"/>
                  <a:gd name="T23" fmla="*/ 251 h 328"/>
                  <a:gd name="T24" fmla="*/ 625 w 658"/>
                  <a:gd name="T25" fmla="*/ 267 h 328"/>
                  <a:gd name="T26" fmla="*/ 657 w 658"/>
                  <a:gd name="T27" fmla="*/ 327 h 328"/>
                  <a:gd name="T28" fmla="*/ 364 w 658"/>
                  <a:gd name="T29" fmla="*/ 322 h 328"/>
                  <a:gd name="T30" fmla="*/ 143 w 658"/>
                  <a:gd name="T31" fmla="*/ 310 h 328"/>
                  <a:gd name="T32" fmla="*/ 149 w 658"/>
                  <a:gd name="T33" fmla="*/ 211 h 328"/>
                  <a:gd name="T34" fmla="*/ 0 w 658"/>
                  <a:gd name="T35" fmla="*/ 198 h 328"/>
                  <a:gd name="T36" fmla="*/ 18 w 658"/>
                  <a:gd name="T37" fmla="*/ 0 h 3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328"/>
                  <a:gd name="T59" fmla="*/ 658 w 658"/>
                  <a:gd name="T60" fmla="*/ 328 h 3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328">
                    <a:moveTo>
                      <a:pt x="18" y="0"/>
                    </a:moveTo>
                    <a:lnTo>
                      <a:pt x="423" y="23"/>
                    </a:lnTo>
                    <a:lnTo>
                      <a:pt x="451" y="44"/>
                    </a:lnTo>
                    <a:lnTo>
                      <a:pt x="499" y="42"/>
                    </a:lnTo>
                    <a:lnTo>
                      <a:pt x="548" y="58"/>
                    </a:lnTo>
                    <a:lnTo>
                      <a:pt x="563" y="75"/>
                    </a:lnTo>
                    <a:lnTo>
                      <a:pt x="575" y="80"/>
                    </a:lnTo>
                    <a:lnTo>
                      <a:pt x="597" y="142"/>
                    </a:lnTo>
                    <a:lnTo>
                      <a:pt x="598" y="161"/>
                    </a:lnTo>
                    <a:lnTo>
                      <a:pt x="613" y="189"/>
                    </a:lnTo>
                    <a:lnTo>
                      <a:pt x="620" y="236"/>
                    </a:lnTo>
                    <a:lnTo>
                      <a:pt x="616" y="251"/>
                    </a:lnTo>
                    <a:lnTo>
                      <a:pt x="625" y="267"/>
                    </a:lnTo>
                    <a:lnTo>
                      <a:pt x="657" y="327"/>
                    </a:lnTo>
                    <a:lnTo>
                      <a:pt x="364" y="322"/>
                    </a:lnTo>
                    <a:lnTo>
                      <a:pt x="143" y="310"/>
                    </a:lnTo>
                    <a:lnTo>
                      <a:pt x="149" y="211"/>
                    </a:lnTo>
                    <a:lnTo>
                      <a:pt x="0" y="198"/>
                    </a:lnTo>
                    <a:lnTo>
                      <a:pt x="18" y="0"/>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1" name="Freeform 150"/>
              <p:cNvSpPr>
                <a:spLocks/>
              </p:cNvSpPr>
              <p:nvPr/>
            </p:nvSpPr>
            <p:spPr bwMode="auto">
              <a:xfrm>
                <a:off x="4230312" y="3422446"/>
                <a:ext cx="948001" cy="451020"/>
              </a:xfrm>
              <a:custGeom>
                <a:avLst/>
                <a:gdLst>
                  <a:gd name="T0" fmla="*/ 20 w 594"/>
                  <a:gd name="T1" fmla="*/ 0 h 318"/>
                  <a:gd name="T2" fmla="*/ 241 w 594"/>
                  <a:gd name="T3" fmla="*/ 12 h 318"/>
                  <a:gd name="T4" fmla="*/ 533 w 594"/>
                  <a:gd name="T5" fmla="*/ 16 h 318"/>
                  <a:gd name="T6" fmla="*/ 550 w 594"/>
                  <a:gd name="T7" fmla="*/ 29 h 318"/>
                  <a:gd name="T8" fmla="*/ 559 w 594"/>
                  <a:gd name="T9" fmla="*/ 26 h 318"/>
                  <a:gd name="T10" fmla="*/ 570 w 594"/>
                  <a:gd name="T11" fmla="*/ 42 h 318"/>
                  <a:gd name="T12" fmla="*/ 561 w 594"/>
                  <a:gd name="T13" fmla="*/ 42 h 318"/>
                  <a:gd name="T14" fmla="*/ 551 w 594"/>
                  <a:gd name="T15" fmla="*/ 62 h 318"/>
                  <a:gd name="T16" fmla="*/ 575 w 594"/>
                  <a:gd name="T17" fmla="*/ 96 h 318"/>
                  <a:gd name="T18" fmla="*/ 593 w 594"/>
                  <a:gd name="T19" fmla="*/ 102 h 318"/>
                  <a:gd name="T20" fmla="*/ 590 w 594"/>
                  <a:gd name="T21" fmla="*/ 316 h 318"/>
                  <a:gd name="T22" fmla="*/ 338 w 594"/>
                  <a:gd name="T23" fmla="*/ 317 h 318"/>
                  <a:gd name="T24" fmla="*/ 0 w 594"/>
                  <a:gd name="T25" fmla="*/ 301 h 318"/>
                  <a:gd name="T26" fmla="*/ 20 w 594"/>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18"/>
                  <a:gd name="T44" fmla="*/ 594 w 594"/>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18">
                    <a:moveTo>
                      <a:pt x="20" y="0"/>
                    </a:moveTo>
                    <a:lnTo>
                      <a:pt x="241" y="12"/>
                    </a:lnTo>
                    <a:lnTo>
                      <a:pt x="533" y="16"/>
                    </a:lnTo>
                    <a:lnTo>
                      <a:pt x="550" y="29"/>
                    </a:lnTo>
                    <a:lnTo>
                      <a:pt x="559" y="26"/>
                    </a:lnTo>
                    <a:lnTo>
                      <a:pt x="570" y="42"/>
                    </a:lnTo>
                    <a:lnTo>
                      <a:pt x="561" y="42"/>
                    </a:lnTo>
                    <a:lnTo>
                      <a:pt x="551" y="62"/>
                    </a:lnTo>
                    <a:lnTo>
                      <a:pt x="575" y="96"/>
                    </a:lnTo>
                    <a:lnTo>
                      <a:pt x="593" y="102"/>
                    </a:lnTo>
                    <a:lnTo>
                      <a:pt x="590" y="316"/>
                    </a:lnTo>
                    <a:lnTo>
                      <a:pt x="338" y="317"/>
                    </a:lnTo>
                    <a:lnTo>
                      <a:pt x="0" y="301"/>
                    </a:lnTo>
                    <a:lnTo>
                      <a:pt x="20"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2" name="Freeform 151"/>
              <p:cNvSpPr>
                <a:spLocks/>
              </p:cNvSpPr>
              <p:nvPr/>
            </p:nvSpPr>
            <p:spPr bwMode="auto">
              <a:xfrm>
                <a:off x="4101844" y="3842914"/>
                <a:ext cx="1101571" cy="507762"/>
              </a:xfrm>
              <a:custGeom>
                <a:avLst/>
                <a:gdLst>
                  <a:gd name="T0" fmla="*/ 4 w 690"/>
                  <a:gd name="T1" fmla="*/ 0 h 358"/>
                  <a:gd name="T2" fmla="*/ 80 w 690"/>
                  <a:gd name="T3" fmla="*/ 4 h 358"/>
                  <a:gd name="T4" fmla="*/ 419 w 690"/>
                  <a:gd name="T5" fmla="*/ 20 h 358"/>
                  <a:gd name="T6" fmla="*/ 671 w 690"/>
                  <a:gd name="T7" fmla="*/ 19 h 358"/>
                  <a:gd name="T8" fmla="*/ 672 w 690"/>
                  <a:gd name="T9" fmla="*/ 72 h 358"/>
                  <a:gd name="T10" fmla="*/ 689 w 690"/>
                  <a:gd name="T11" fmla="*/ 183 h 358"/>
                  <a:gd name="T12" fmla="*/ 685 w 690"/>
                  <a:gd name="T13" fmla="*/ 357 h 358"/>
                  <a:gd name="T14" fmla="*/ 630 w 690"/>
                  <a:gd name="T15" fmla="*/ 327 h 358"/>
                  <a:gd name="T16" fmla="*/ 572 w 690"/>
                  <a:gd name="T17" fmla="*/ 337 h 358"/>
                  <a:gd name="T18" fmla="*/ 528 w 690"/>
                  <a:gd name="T19" fmla="*/ 351 h 358"/>
                  <a:gd name="T20" fmla="*/ 466 w 690"/>
                  <a:gd name="T21" fmla="*/ 352 h 358"/>
                  <a:gd name="T22" fmla="*/ 419 w 690"/>
                  <a:gd name="T23" fmla="*/ 324 h 358"/>
                  <a:gd name="T24" fmla="*/ 406 w 690"/>
                  <a:gd name="T25" fmla="*/ 337 h 358"/>
                  <a:gd name="T26" fmla="*/ 333 w 690"/>
                  <a:gd name="T27" fmla="*/ 306 h 358"/>
                  <a:gd name="T28" fmla="*/ 297 w 690"/>
                  <a:gd name="T29" fmla="*/ 296 h 358"/>
                  <a:gd name="T30" fmla="*/ 279 w 690"/>
                  <a:gd name="T31" fmla="*/ 279 h 358"/>
                  <a:gd name="T32" fmla="*/ 256 w 690"/>
                  <a:gd name="T33" fmla="*/ 278 h 358"/>
                  <a:gd name="T34" fmla="*/ 233 w 690"/>
                  <a:gd name="T35" fmla="*/ 259 h 358"/>
                  <a:gd name="T36" fmla="*/ 241 w 690"/>
                  <a:gd name="T37" fmla="*/ 66 h 358"/>
                  <a:gd name="T38" fmla="*/ 0 w 690"/>
                  <a:gd name="T39" fmla="*/ 51 h 358"/>
                  <a:gd name="T40" fmla="*/ 4 w 690"/>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358"/>
                  <a:gd name="T65" fmla="*/ 690 w 690"/>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358">
                    <a:moveTo>
                      <a:pt x="4" y="0"/>
                    </a:moveTo>
                    <a:lnTo>
                      <a:pt x="80" y="4"/>
                    </a:lnTo>
                    <a:lnTo>
                      <a:pt x="419" y="20"/>
                    </a:lnTo>
                    <a:lnTo>
                      <a:pt x="671" y="19"/>
                    </a:lnTo>
                    <a:lnTo>
                      <a:pt x="672" y="72"/>
                    </a:lnTo>
                    <a:lnTo>
                      <a:pt x="689" y="183"/>
                    </a:lnTo>
                    <a:lnTo>
                      <a:pt x="685" y="357"/>
                    </a:lnTo>
                    <a:lnTo>
                      <a:pt x="630" y="327"/>
                    </a:lnTo>
                    <a:lnTo>
                      <a:pt x="572" y="337"/>
                    </a:lnTo>
                    <a:lnTo>
                      <a:pt x="528" y="351"/>
                    </a:lnTo>
                    <a:lnTo>
                      <a:pt x="466" y="352"/>
                    </a:lnTo>
                    <a:lnTo>
                      <a:pt x="419" y="324"/>
                    </a:lnTo>
                    <a:lnTo>
                      <a:pt x="406" y="337"/>
                    </a:lnTo>
                    <a:lnTo>
                      <a:pt x="333" y="306"/>
                    </a:lnTo>
                    <a:lnTo>
                      <a:pt x="297" y="296"/>
                    </a:lnTo>
                    <a:lnTo>
                      <a:pt x="279" y="279"/>
                    </a:lnTo>
                    <a:lnTo>
                      <a:pt x="256" y="278"/>
                    </a:lnTo>
                    <a:lnTo>
                      <a:pt x="233" y="259"/>
                    </a:lnTo>
                    <a:lnTo>
                      <a:pt x="241" y="66"/>
                    </a:lnTo>
                    <a:lnTo>
                      <a:pt x="0" y="51"/>
                    </a:lnTo>
                    <a:lnTo>
                      <a:pt x="4"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3" name="Freeform 152"/>
              <p:cNvSpPr>
                <a:spLocks/>
              </p:cNvSpPr>
              <p:nvPr/>
            </p:nvSpPr>
            <p:spPr bwMode="auto">
              <a:xfrm>
                <a:off x="4881508" y="2133401"/>
                <a:ext cx="828393" cy="817656"/>
              </a:xfrm>
              <a:custGeom>
                <a:avLst/>
                <a:gdLst>
                  <a:gd name="T0" fmla="*/ 3 w 519"/>
                  <a:gd name="T1" fmla="*/ 109 h 576"/>
                  <a:gd name="T2" fmla="*/ 23 w 519"/>
                  <a:gd name="T3" fmla="*/ 175 h 576"/>
                  <a:gd name="T4" fmla="*/ 26 w 519"/>
                  <a:gd name="T5" fmla="*/ 261 h 576"/>
                  <a:gd name="T6" fmla="*/ 40 w 519"/>
                  <a:gd name="T7" fmla="*/ 330 h 576"/>
                  <a:gd name="T8" fmla="*/ 21 w 519"/>
                  <a:gd name="T9" fmla="*/ 365 h 576"/>
                  <a:gd name="T10" fmla="*/ 48 w 519"/>
                  <a:gd name="T11" fmla="*/ 391 h 576"/>
                  <a:gd name="T12" fmla="*/ 46 w 519"/>
                  <a:gd name="T13" fmla="*/ 575 h 576"/>
                  <a:gd name="T14" fmla="*/ 424 w 519"/>
                  <a:gd name="T15" fmla="*/ 567 h 576"/>
                  <a:gd name="T16" fmla="*/ 418 w 519"/>
                  <a:gd name="T17" fmla="*/ 531 h 576"/>
                  <a:gd name="T18" fmla="*/ 377 w 519"/>
                  <a:gd name="T19" fmla="*/ 499 h 576"/>
                  <a:gd name="T20" fmla="*/ 357 w 519"/>
                  <a:gd name="T21" fmla="*/ 477 h 576"/>
                  <a:gd name="T22" fmla="*/ 305 w 519"/>
                  <a:gd name="T23" fmla="*/ 445 h 576"/>
                  <a:gd name="T24" fmla="*/ 308 w 519"/>
                  <a:gd name="T25" fmla="*/ 392 h 576"/>
                  <a:gd name="T26" fmla="*/ 296 w 519"/>
                  <a:gd name="T27" fmla="*/ 357 h 576"/>
                  <a:gd name="T28" fmla="*/ 339 w 519"/>
                  <a:gd name="T29" fmla="*/ 306 h 576"/>
                  <a:gd name="T30" fmla="*/ 336 w 519"/>
                  <a:gd name="T31" fmla="*/ 255 h 576"/>
                  <a:gd name="T32" fmla="*/ 406 w 519"/>
                  <a:gd name="T33" fmla="*/ 203 h 576"/>
                  <a:gd name="T34" fmla="*/ 422 w 519"/>
                  <a:gd name="T35" fmla="*/ 173 h 576"/>
                  <a:gd name="T36" fmla="*/ 518 w 519"/>
                  <a:gd name="T37" fmla="*/ 122 h 576"/>
                  <a:gd name="T38" fmla="*/ 475 w 519"/>
                  <a:gd name="T39" fmla="*/ 104 h 576"/>
                  <a:gd name="T40" fmla="*/ 437 w 519"/>
                  <a:gd name="T41" fmla="*/ 107 h 576"/>
                  <a:gd name="T42" fmla="*/ 429 w 519"/>
                  <a:gd name="T43" fmla="*/ 93 h 576"/>
                  <a:gd name="T44" fmla="*/ 360 w 519"/>
                  <a:gd name="T45" fmla="*/ 91 h 576"/>
                  <a:gd name="T46" fmla="*/ 314 w 519"/>
                  <a:gd name="T47" fmla="*/ 78 h 576"/>
                  <a:gd name="T48" fmla="*/ 219 w 519"/>
                  <a:gd name="T49" fmla="*/ 69 h 576"/>
                  <a:gd name="T50" fmla="*/ 204 w 519"/>
                  <a:gd name="T51" fmla="*/ 51 h 576"/>
                  <a:gd name="T52" fmla="*/ 166 w 519"/>
                  <a:gd name="T53" fmla="*/ 35 h 576"/>
                  <a:gd name="T54" fmla="*/ 159 w 519"/>
                  <a:gd name="T55" fmla="*/ 0 h 576"/>
                  <a:gd name="T56" fmla="*/ 135 w 519"/>
                  <a:gd name="T57" fmla="*/ 0 h 576"/>
                  <a:gd name="T58" fmla="*/ 135 w 519"/>
                  <a:gd name="T59" fmla="*/ 26 h 576"/>
                  <a:gd name="T60" fmla="*/ 0 w 519"/>
                  <a:gd name="T61" fmla="*/ 26 h 576"/>
                  <a:gd name="T62" fmla="*/ 3 w 519"/>
                  <a:gd name="T63" fmla="*/ 109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576"/>
                  <a:gd name="T98" fmla="*/ 519 w 519"/>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576">
                    <a:moveTo>
                      <a:pt x="3" y="109"/>
                    </a:moveTo>
                    <a:lnTo>
                      <a:pt x="23" y="175"/>
                    </a:lnTo>
                    <a:lnTo>
                      <a:pt x="26" y="261"/>
                    </a:lnTo>
                    <a:lnTo>
                      <a:pt x="40" y="330"/>
                    </a:lnTo>
                    <a:lnTo>
                      <a:pt x="21" y="365"/>
                    </a:lnTo>
                    <a:lnTo>
                      <a:pt x="48" y="391"/>
                    </a:lnTo>
                    <a:lnTo>
                      <a:pt x="46" y="575"/>
                    </a:lnTo>
                    <a:lnTo>
                      <a:pt x="424" y="567"/>
                    </a:lnTo>
                    <a:lnTo>
                      <a:pt x="418" y="531"/>
                    </a:lnTo>
                    <a:lnTo>
                      <a:pt x="377" y="499"/>
                    </a:lnTo>
                    <a:lnTo>
                      <a:pt x="357" y="477"/>
                    </a:lnTo>
                    <a:lnTo>
                      <a:pt x="305" y="445"/>
                    </a:lnTo>
                    <a:lnTo>
                      <a:pt x="308" y="392"/>
                    </a:lnTo>
                    <a:lnTo>
                      <a:pt x="296" y="357"/>
                    </a:lnTo>
                    <a:lnTo>
                      <a:pt x="339" y="306"/>
                    </a:lnTo>
                    <a:lnTo>
                      <a:pt x="336" y="255"/>
                    </a:lnTo>
                    <a:lnTo>
                      <a:pt x="406" y="203"/>
                    </a:lnTo>
                    <a:lnTo>
                      <a:pt x="422" y="173"/>
                    </a:lnTo>
                    <a:lnTo>
                      <a:pt x="518" y="122"/>
                    </a:lnTo>
                    <a:lnTo>
                      <a:pt x="475" y="104"/>
                    </a:lnTo>
                    <a:lnTo>
                      <a:pt x="437" y="107"/>
                    </a:lnTo>
                    <a:lnTo>
                      <a:pt x="429" y="93"/>
                    </a:lnTo>
                    <a:lnTo>
                      <a:pt x="360" y="91"/>
                    </a:lnTo>
                    <a:lnTo>
                      <a:pt x="314" y="78"/>
                    </a:lnTo>
                    <a:lnTo>
                      <a:pt x="219" y="69"/>
                    </a:lnTo>
                    <a:lnTo>
                      <a:pt x="204" y="51"/>
                    </a:lnTo>
                    <a:lnTo>
                      <a:pt x="166" y="35"/>
                    </a:lnTo>
                    <a:lnTo>
                      <a:pt x="159" y="0"/>
                    </a:lnTo>
                    <a:lnTo>
                      <a:pt x="135" y="0"/>
                    </a:lnTo>
                    <a:lnTo>
                      <a:pt x="135" y="26"/>
                    </a:lnTo>
                    <a:lnTo>
                      <a:pt x="0" y="26"/>
                    </a:lnTo>
                    <a:lnTo>
                      <a:pt x="3" y="109"/>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4" name="Freeform 153"/>
              <p:cNvSpPr>
                <a:spLocks/>
              </p:cNvSpPr>
              <p:nvPr/>
            </p:nvSpPr>
            <p:spPr bwMode="auto">
              <a:xfrm>
                <a:off x="4937621" y="2939418"/>
                <a:ext cx="761944" cy="446656"/>
              </a:xfrm>
              <a:custGeom>
                <a:avLst/>
                <a:gdLst>
                  <a:gd name="T0" fmla="*/ 0 w 478"/>
                  <a:gd name="T1" fmla="*/ 29 h 314"/>
                  <a:gd name="T2" fmla="*/ 9 w 478"/>
                  <a:gd name="T3" fmla="*/ 47 h 314"/>
                  <a:gd name="T4" fmla="*/ 4 w 478"/>
                  <a:gd name="T5" fmla="*/ 66 h 314"/>
                  <a:gd name="T6" fmla="*/ 9 w 478"/>
                  <a:gd name="T7" fmla="*/ 109 h 314"/>
                  <a:gd name="T8" fmla="*/ 31 w 478"/>
                  <a:gd name="T9" fmla="*/ 170 h 314"/>
                  <a:gd name="T10" fmla="*/ 32 w 478"/>
                  <a:gd name="T11" fmla="*/ 189 h 314"/>
                  <a:gd name="T12" fmla="*/ 47 w 478"/>
                  <a:gd name="T13" fmla="*/ 218 h 314"/>
                  <a:gd name="T14" fmla="*/ 54 w 478"/>
                  <a:gd name="T15" fmla="*/ 265 h 314"/>
                  <a:gd name="T16" fmla="*/ 50 w 478"/>
                  <a:gd name="T17" fmla="*/ 280 h 314"/>
                  <a:gd name="T18" fmla="*/ 59 w 478"/>
                  <a:gd name="T19" fmla="*/ 296 h 314"/>
                  <a:gd name="T20" fmla="*/ 367 w 478"/>
                  <a:gd name="T21" fmla="*/ 289 h 314"/>
                  <a:gd name="T22" fmla="*/ 390 w 478"/>
                  <a:gd name="T23" fmla="*/ 313 h 314"/>
                  <a:gd name="T24" fmla="*/ 422 w 478"/>
                  <a:gd name="T25" fmla="*/ 241 h 314"/>
                  <a:gd name="T26" fmla="*/ 412 w 478"/>
                  <a:gd name="T27" fmla="*/ 214 h 314"/>
                  <a:gd name="T28" fmla="*/ 465 w 478"/>
                  <a:gd name="T29" fmla="*/ 172 h 314"/>
                  <a:gd name="T30" fmla="*/ 477 w 478"/>
                  <a:gd name="T31" fmla="*/ 142 h 314"/>
                  <a:gd name="T32" fmla="*/ 438 w 478"/>
                  <a:gd name="T33" fmla="*/ 97 h 314"/>
                  <a:gd name="T34" fmla="*/ 397 w 478"/>
                  <a:gd name="T35" fmla="*/ 50 h 314"/>
                  <a:gd name="T36" fmla="*/ 390 w 478"/>
                  <a:gd name="T37" fmla="*/ 0 h 314"/>
                  <a:gd name="T38" fmla="*/ 10 w 478"/>
                  <a:gd name="T39" fmla="*/ 7 h 314"/>
                  <a:gd name="T40" fmla="*/ 0 w 478"/>
                  <a:gd name="T41" fmla="*/ 6 h 314"/>
                  <a:gd name="T42" fmla="*/ 0 w 478"/>
                  <a:gd name="T43" fmla="*/ 29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8"/>
                  <a:gd name="T67" fmla="*/ 0 h 314"/>
                  <a:gd name="T68" fmla="*/ 478 w 478"/>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8" h="314">
                    <a:moveTo>
                      <a:pt x="0" y="29"/>
                    </a:moveTo>
                    <a:lnTo>
                      <a:pt x="9" y="47"/>
                    </a:lnTo>
                    <a:lnTo>
                      <a:pt x="4" y="66"/>
                    </a:lnTo>
                    <a:lnTo>
                      <a:pt x="9" y="109"/>
                    </a:lnTo>
                    <a:lnTo>
                      <a:pt x="31" y="170"/>
                    </a:lnTo>
                    <a:lnTo>
                      <a:pt x="32" y="189"/>
                    </a:lnTo>
                    <a:lnTo>
                      <a:pt x="47" y="218"/>
                    </a:lnTo>
                    <a:lnTo>
                      <a:pt x="54" y="265"/>
                    </a:lnTo>
                    <a:lnTo>
                      <a:pt x="50" y="280"/>
                    </a:lnTo>
                    <a:lnTo>
                      <a:pt x="59" y="296"/>
                    </a:lnTo>
                    <a:lnTo>
                      <a:pt x="367" y="289"/>
                    </a:lnTo>
                    <a:lnTo>
                      <a:pt x="390" y="313"/>
                    </a:lnTo>
                    <a:lnTo>
                      <a:pt x="422" y="241"/>
                    </a:lnTo>
                    <a:lnTo>
                      <a:pt x="412" y="214"/>
                    </a:lnTo>
                    <a:lnTo>
                      <a:pt x="465" y="172"/>
                    </a:lnTo>
                    <a:lnTo>
                      <a:pt x="477" y="142"/>
                    </a:lnTo>
                    <a:lnTo>
                      <a:pt x="438" y="97"/>
                    </a:lnTo>
                    <a:lnTo>
                      <a:pt x="397" y="50"/>
                    </a:lnTo>
                    <a:lnTo>
                      <a:pt x="390" y="0"/>
                    </a:lnTo>
                    <a:lnTo>
                      <a:pt x="10" y="7"/>
                    </a:lnTo>
                    <a:lnTo>
                      <a:pt x="0" y="6"/>
                    </a:lnTo>
                    <a:lnTo>
                      <a:pt x="0" y="29"/>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5" name="Freeform 154"/>
              <p:cNvSpPr>
                <a:spLocks/>
              </p:cNvSpPr>
              <p:nvPr/>
            </p:nvSpPr>
            <p:spPr bwMode="auto">
              <a:xfrm>
                <a:off x="5030649" y="3349701"/>
                <a:ext cx="849066" cy="653252"/>
              </a:xfrm>
              <a:custGeom>
                <a:avLst/>
                <a:gdLst>
                  <a:gd name="T0" fmla="*/ 31 w 532"/>
                  <a:gd name="T1" fmla="*/ 67 h 460"/>
                  <a:gd name="T2" fmla="*/ 47 w 532"/>
                  <a:gd name="T3" fmla="*/ 80 h 460"/>
                  <a:gd name="T4" fmla="*/ 57 w 532"/>
                  <a:gd name="T5" fmla="*/ 77 h 460"/>
                  <a:gd name="T6" fmla="*/ 68 w 532"/>
                  <a:gd name="T7" fmla="*/ 92 h 460"/>
                  <a:gd name="T8" fmla="*/ 59 w 532"/>
                  <a:gd name="T9" fmla="*/ 92 h 460"/>
                  <a:gd name="T10" fmla="*/ 49 w 532"/>
                  <a:gd name="T11" fmla="*/ 113 h 460"/>
                  <a:gd name="T12" fmla="*/ 72 w 532"/>
                  <a:gd name="T13" fmla="*/ 147 h 460"/>
                  <a:gd name="T14" fmla="*/ 90 w 532"/>
                  <a:gd name="T15" fmla="*/ 153 h 460"/>
                  <a:gd name="T16" fmla="*/ 88 w 532"/>
                  <a:gd name="T17" fmla="*/ 367 h 460"/>
                  <a:gd name="T18" fmla="*/ 89 w 532"/>
                  <a:gd name="T19" fmla="*/ 419 h 460"/>
                  <a:gd name="T20" fmla="*/ 444 w 532"/>
                  <a:gd name="T21" fmla="*/ 407 h 460"/>
                  <a:gd name="T22" fmla="*/ 447 w 532"/>
                  <a:gd name="T23" fmla="*/ 439 h 460"/>
                  <a:gd name="T24" fmla="*/ 433 w 532"/>
                  <a:gd name="T25" fmla="*/ 459 h 460"/>
                  <a:gd name="T26" fmla="*/ 487 w 532"/>
                  <a:gd name="T27" fmla="*/ 456 h 460"/>
                  <a:gd name="T28" fmla="*/ 496 w 532"/>
                  <a:gd name="T29" fmla="*/ 439 h 460"/>
                  <a:gd name="T30" fmla="*/ 496 w 532"/>
                  <a:gd name="T31" fmla="*/ 419 h 460"/>
                  <a:gd name="T32" fmla="*/ 509 w 532"/>
                  <a:gd name="T33" fmla="*/ 404 h 460"/>
                  <a:gd name="T34" fmla="*/ 513 w 532"/>
                  <a:gd name="T35" fmla="*/ 390 h 460"/>
                  <a:gd name="T36" fmla="*/ 527 w 532"/>
                  <a:gd name="T37" fmla="*/ 387 h 460"/>
                  <a:gd name="T38" fmla="*/ 531 w 532"/>
                  <a:gd name="T39" fmla="*/ 357 h 460"/>
                  <a:gd name="T40" fmla="*/ 512 w 532"/>
                  <a:gd name="T41" fmla="*/ 352 h 460"/>
                  <a:gd name="T42" fmla="*/ 499 w 532"/>
                  <a:gd name="T43" fmla="*/ 329 h 460"/>
                  <a:gd name="T44" fmla="*/ 479 w 532"/>
                  <a:gd name="T45" fmla="*/ 275 h 460"/>
                  <a:gd name="T46" fmla="*/ 458 w 532"/>
                  <a:gd name="T47" fmla="*/ 266 h 460"/>
                  <a:gd name="T48" fmla="*/ 432 w 532"/>
                  <a:gd name="T49" fmla="*/ 246 h 460"/>
                  <a:gd name="T50" fmla="*/ 423 w 532"/>
                  <a:gd name="T51" fmla="*/ 217 h 460"/>
                  <a:gd name="T52" fmla="*/ 438 w 532"/>
                  <a:gd name="T53" fmla="*/ 173 h 460"/>
                  <a:gd name="T54" fmla="*/ 426 w 532"/>
                  <a:gd name="T55" fmla="*/ 164 h 460"/>
                  <a:gd name="T56" fmla="*/ 394 w 532"/>
                  <a:gd name="T57" fmla="*/ 165 h 460"/>
                  <a:gd name="T58" fmla="*/ 389 w 532"/>
                  <a:gd name="T59" fmla="*/ 138 h 460"/>
                  <a:gd name="T60" fmla="*/ 338 w 532"/>
                  <a:gd name="T61" fmla="*/ 85 h 460"/>
                  <a:gd name="T62" fmla="*/ 325 w 532"/>
                  <a:gd name="T63" fmla="*/ 41 h 460"/>
                  <a:gd name="T64" fmla="*/ 331 w 532"/>
                  <a:gd name="T65" fmla="*/ 24 h 460"/>
                  <a:gd name="T66" fmla="*/ 308 w 532"/>
                  <a:gd name="T67" fmla="*/ 0 h 460"/>
                  <a:gd name="T68" fmla="*/ 0 w 532"/>
                  <a:gd name="T69" fmla="*/ 7 h 460"/>
                  <a:gd name="T70" fmla="*/ 31 w 532"/>
                  <a:gd name="T71" fmla="*/ 67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460"/>
                  <a:gd name="T110" fmla="*/ 532 w 532"/>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460">
                    <a:moveTo>
                      <a:pt x="31" y="67"/>
                    </a:moveTo>
                    <a:lnTo>
                      <a:pt x="47" y="80"/>
                    </a:lnTo>
                    <a:lnTo>
                      <a:pt x="57" y="77"/>
                    </a:lnTo>
                    <a:lnTo>
                      <a:pt x="68" y="92"/>
                    </a:lnTo>
                    <a:lnTo>
                      <a:pt x="59" y="92"/>
                    </a:lnTo>
                    <a:lnTo>
                      <a:pt x="49" y="113"/>
                    </a:lnTo>
                    <a:lnTo>
                      <a:pt x="72" y="147"/>
                    </a:lnTo>
                    <a:lnTo>
                      <a:pt x="90" y="153"/>
                    </a:lnTo>
                    <a:lnTo>
                      <a:pt x="88" y="367"/>
                    </a:lnTo>
                    <a:lnTo>
                      <a:pt x="89" y="419"/>
                    </a:lnTo>
                    <a:lnTo>
                      <a:pt x="444" y="407"/>
                    </a:lnTo>
                    <a:lnTo>
                      <a:pt x="447" y="439"/>
                    </a:lnTo>
                    <a:lnTo>
                      <a:pt x="433" y="459"/>
                    </a:lnTo>
                    <a:lnTo>
                      <a:pt x="487" y="456"/>
                    </a:lnTo>
                    <a:lnTo>
                      <a:pt x="496" y="439"/>
                    </a:lnTo>
                    <a:lnTo>
                      <a:pt x="496" y="419"/>
                    </a:lnTo>
                    <a:lnTo>
                      <a:pt x="509" y="404"/>
                    </a:lnTo>
                    <a:lnTo>
                      <a:pt x="513" y="390"/>
                    </a:lnTo>
                    <a:lnTo>
                      <a:pt x="527" y="387"/>
                    </a:lnTo>
                    <a:lnTo>
                      <a:pt x="531" y="357"/>
                    </a:lnTo>
                    <a:lnTo>
                      <a:pt x="512" y="352"/>
                    </a:lnTo>
                    <a:lnTo>
                      <a:pt x="499" y="329"/>
                    </a:lnTo>
                    <a:lnTo>
                      <a:pt x="479" y="275"/>
                    </a:lnTo>
                    <a:lnTo>
                      <a:pt x="458" y="266"/>
                    </a:lnTo>
                    <a:lnTo>
                      <a:pt x="432" y="246"/>
                    </a:lnTo>
                    <a:lnTo>
                      <a:pt x="423" y="217"/>
                    </a:lnTo>
                    <a:lnTo>
                      <a:pt x="438" y="173"/>
                    </a:lnTo>
                    <a:lnTo>
                      <a:pt x="426" y="164"/>
                    </a:lnTo>
                    <a:lnTo>
                      <a:pt x="394" y="165"/>
                    </a:lnTo>
                    <a:lnTo>
                      <a:pt x="389" y="138"/>
                    </a:lnTo>
                    <a:lnTo>
                      <a:pt x="338" y="85"/>
                    </a:lnTo>
                    <a:lnTo>
                      <a:pt x="325" y="41"/>
                    </a:lnTo>
                    <a:lnTo>
                      <a:pt x="331" y="24"/>
                    </a:lnTo>
                    <a:lnTo>
                      <a:pt x="308" y="0"/>
                    </a:lnTo>
                    <a:lnTo>
                      <a:pt x="0" y="7"/>
                    </a:lnTo>
                    <a:lnTo>
                      <a:pt x="31" y="67"/>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6" name="Freeform 155"/>
              <p:cNvSpPr>
                <a:spLocks/>
              </p:cNvSpPr>
              <p:nvPr/>
            </p:nvSpPr>
            <p:spPr bwMode="auto">
              <a:xfrm>
                <a:off x="5175359" y="3928753"/>
                <a:ext cx="643813" cy="512126"/>
              </a:xfrm>
              <a:custGeom>
                <a:avLst/>
                <a:gdLst>
                  <a:gd name="T0" fmla="*/ 16 w 404"/>
                  <a:gd name="T1" fmla="*/ 122 h 360"/>
                  <a:gd name="T2" fmla="*/ 12 w 404"/>
                  <a:gd name="T3" fmla="*/ 296 h 360"/>
                  <a:gd name="T4" fmla="*/ 21 w 404"/>
                  <a:gd name="T5" fmla="*/ 306 h 360"/>
                  <a:gd name="T6" fmla="*/ 50 w 404"/>
                  <a:gd name="T7" fmla="*/ 306 h 360"/>
                  <a:gd name="T8" fmla="*/ 51 w 404"/>
                  <a:gd name="T9" fmla="*/ 359 h 360"/>
                  <a:gd name="T10" fmla="*/ 291 w 404"/>
                  <a:gd name="T11" fmla="*/ 355 h 360"/>
                  <a:gd name="T12" fmla="*/ 286 w 404"/>
                  <a:gd name="T13" fmla="*/ 301 h 360"/>
                  <a:gd name="T14" fmla="*/ 306 w 404"/>
                  <a:gd name="T15" fmla="*/ 241 h 360"/>
                  <a:gd name="T16" fmla="*/ 336 w 404"/>
                  <a:gd name="T17" fmla="*/ 201 h 360"/>
                  <a:gd name="T18" fmla="*/ 334 w 404"/>
                  <a:gd name="T19" fmla="*/ 189 h 360"/>
                  <a:gd name="T20" fmla="*/ 356 w 404"/>
                  <a:gd name="T21" fmla="*/ 151 h 360"/>
                  <a:gd name="T22" fmla="*/ 368 w 404"/>
                  <a:gd name="T23" fmla="*/ 111 h 360"/>
                  <a:gd name="T24" fmla="*/ 364 w 404"/>
                  <a:gd name="T25" fmla="*/ 108 h 360"/>
                  <a:gd name="T26" fmla="*/ 384 w 404"/>
                  <a:gd name="T27" fmla="*/ 92 h 360"/>
                  <a:gd name="T28" fmla="*/ 403 w 404"/>
                  <a:gd name="T29" fmla="*/ 56 h 360"/>
                  <a:gd name="T30" fmla="*/ 396 w 404"/>
                  <a:gd name="T31" fmla="*/ 48 h 360"/>
                  <a:gd name="T32" fmla="*/ 342 w 404"/>
                  <a:gd name="T33" fmla="*/ 51 h 360"/>
                  <a:gd name="T34" fmla="*/ 356 w 404"/>
                  <a:gd name="T35" fmla="*/ 31 h 360"/>
                  <a:gd name="T36" fmla="*/ 353 w 404"/>
                  <a:gd name="T37" fmla="*/ 0 h 360"/>
                  <a:gd name="T38" fmla="*/ 0 w 404"/>
                  <a:gd name="T39" fmla="*/ 11 h 360"/>
                  <a:gd name="T40" fmla="*/ 16 w 404"/>
                  <a:gd name="T41" fmla="*/ 122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4"/>
                  <a:gd name="T64" fmla="*/ 0 h 360"/>
                  <a:gd name="T65" fmla="*/ 404 w 404"/>
                  <a:gd name="T66" fmla="*/ 360 h 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4" h="360">
                    <a:moveTo>
                      <a:pt x="16" y="122"/>
                    </a:moveTo>
                    <a:lnTo>
                      <a:pt x="12" y="296"/>
                    </a:lnTo>
                    <a:lnTo>
                      <a:pt x="21" y="306"/>
                    </a:lnTo>
                    <a:lnTo>
                      <a:pt x="50" y="306"/>
                    </a:lnTo>
                    <a:lnTo>
                      <a:pt x="51" y="359"/>
                    </a:lnTo>
                    <a:lnTo>
                      <a:pt x="291" y="355"/>
                    </a:lnTo>
                    <a:lnTo>
                      <a:pt x="286" y="301"/>
                    </a:lnTo>
                    <a:lnTo>
                      <a:pt x="306" y="241"/>
                    </a:lnTo>
                    <a:lnTo>
                      <a:pt x="336" y="201"/>
                    </a:lnTo>
                    <a:lnTo>
                      <a:pt x="334" y="189"/>
                    </a:lnTo>
                    <a:lnTo>
                      <a:pt x="356" y="151"/>
                    </a:lnTo>
                    <a:lnTo>
                      <a:pt x="368" y="111"/>
                    </a:lnTo>
                    <a:lnTo>
                      <a:pt x="364" y="108"/>
                    </a:lnTo>
                    <a:lnTo>
                      <a:pt x="384" y="92"/>
                    </a:lnTo>
                    <a:lnTo>
                      <a:pt x="403" y="56"/>
                    </a:lnTo>
                    <a:lnTo>
                      <a:pt x="396" y="48"/>
                    </a:lnTo>
                    <a:lnTo>
                      <a:pt x="342" y="51"/>
                    </a:lnTo>
                    <a:lnTo>
                      <a:pt x="356" y="31"/>
                    </a:lnTo>
                    <a:lnTo>
                      <a:pt x="353" y="0"/>
                    </a:lnTo>
                    <a:lnTo>
                      <a:pt x="0" y="11"/>
                    </a:lnTo>
                    <a:lnTo>
                      <a:pt x="16" y="122"/>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7" name="Freeform 156"/>
              <p:cNvSpPr>
                <a:spLocks/>
              </p:cNvSpPr>
              <p:nvPr/>
            </p:nvSpPr>
            <p:spPr bwMode="auto">
              <a:xfrm>
                <a:off x="5258051" y="4435060"/>
                <a:ext cx="727982" cy="558683"/>
              </a:xfrm>
              <a:custGeom>
                <a:avLst/>
                <a:gdLst>
                  <a:gd name="T0" fmla="*/ 0 w 456"/>
                  <a:gd name="T1" fmla="*/ 3 h 393"/>
                  <a:gd name="T2" fmla="*/ 5 w 456"/>
                  <a:gd name="T3" fmla="*/ 109 h 393"/>
                  <a:gd name="T4" fmla="*/ 46 w 456"/>
                  <a:gd name="T5" fmla="*/ 185 h 393"/>
                  <a:gd name="T6" fmla="*/ 31 w 456"/>
                  <a:gd name="T7" fmla="*/ 247 h 393"/>
                  <a:gd name="T8" fmla="*/ 34 w 456"/>
                  <a:gd name="T9" fmla="*/ 298 h 393"/>
                  <a:gd name="T10" fmla="*/ 15 w 456"/>
                  <a:gd name="T11" fmla="*/ 323 h 393"/>
                  <a:gd name="T12" fmla="*/ 23 w 456"/>
                  <a:gd name="T13" fmla="*/ 331 h 393"/>
                  <a:gd name="T14" fmla="*/ 83 w 456"/>
                  <a:gd name="T15" fmla="*/ 324 h 393"/>
                  <a:gd name="T16" fmla="*/ 159 w 456"/>
                  <a:gd name="T17" fmla="*/ 344 h 393"/>
                  <a:gd name="T18" fmla="*/ 182 w 456"/>
                  <a:gd name="T19" fmla="*/ 324 h 393"/>
                  <a:gd name="T20" fmla="*/ 255 w 456"/>
                  <a:gd name="T21" fmla="*/ 355 h 393"/>
                  <a:gd name="T22" fmla="*/ 261 w 456"/>
                  <a:gd name="T23" fmla="*/ 372 h 393"/>
                  <a:gd name="T24" fmla="*/ 290 w 456"/>
                  <a:gd name="T25" fmla="*/ 386 h 393"/>
                  <a:gd name="T26" fmla="*/ 304 w 456"/>
                  <a:gd name="T27" fmla="*/ 370 h 393"/>
                  <a:gd name="T28" fmla="*/ 340 w 456"/>
                  <a:gd name="T29" fmla="*/ 383 h 393"/>
                  <a:gd name="T30" fmla="*/ 361 w 456"/>
                  <a:gd name="T31" fmla="*/ 372 h 393"/>
                  <a:gd name="T32" fmla="*/ 357 w 456"/>
                  <a:gd name="T33" fmla="*/ 349 h 393"/>
                  <a:gd name="T34" fmla="*/ 416 w 456"/>
                  <a:gd name="T35" fmla="*/ 370 h 393"/>
                  <a:gd name="T36" fmla="*/ 414 w 456"/>
                  <a:gd name="T37" fmla="*/ 392 h 393"/>
                  <a:gd name="T38" fmla="*/ 455 w 456"/>
                  <a:gd name="T39" fmla="*/ 363 h 393"/>
                  <a:gd name="T40" fmla="*/ 418 w 456"/>
                  <a:gd name="T41" fmla="*/ 359 h 393"/>
                  <a:gd name="T42" fmla="*/ 391 w 456"/>
                  <a:gd name="T43" fmla="*/ 329 h 393"/>
                  <a:gd name="T44" fmla="*/ 425 w 456"/>
                  <a:gd name="T45" fmla="*/ 294 h 393"/>
                  <a:gd name="T46" fmla="*/ 425 w 456"/>
                  <a:gd name="T47" fmla="*/ 272 h 393"/>
                  <a:gd name="T48" fmla="*/ 387 w 456"/>
                  <a:gd name="T49" fmla="*/ 303 h 393"/>
                  <a:gd name="T50" fmla="*/ 369 w 456"/>
                  <a:gd name="T51" fmla="*/ 294 h 393"/>
                  <a:gd name="T52" fmla="*/ 386 w 456"/>
                  <a:gd name="T53" fmla="*/ 276 h 393"/>
                  <a:gd name="T54" fmla="*/ 344 w 456"/>
                  <a:gd name="T55" fmla="*/ 288 h 393"/>
                  <a:gd name="T56" fmla="*/ 317 w 456"/>
                  <a:gd name="T57" fmla="*/ 277 h 393"/>
                  <a:gd name="T58" fmla="*/ 324 w 456"/>
                  <a:gd name="T59" fmla="*/ 258 h 393"/>
                  <a:gd name="T60" fmla="*/ 394 w 456"/>
                  <a:gd name="T61" fmla="*/ 272 h 393"/>
                  <a:gd name="T62" fmla="*/ 366 w 456"/>
                  <a:gd name="T63" fmla="*/ 225 h 393"/>
                  <a:gd name="T64" fmla="*/ 371 w 456"/>
                  <a:gd name="T65" fmla="*/ 191 h 393"/>
                  <a:gd name="T66" fmla="*/ 212 w 456"/>
                  <a:gd name="T67" fmla="*/ 198 h 393"/>
                  <a:gd name="T68" fmla="*/ 229 w 456"/>
                  <a:gd name="T69" fmla="*/ 126 h 393"/>
                  <a:gd name="T70" fmla="*/ 258 w 456"/>
                  <a:gd name="T71" fmla="*/ 88 h 393"/>
                  <a:gd name="T72" fmla="*/ 249 w 456"/>
                  <a:gd name="T73" fmla="*/ 78 h 393"/>
                  <a:gd name="T74" fmla="*/ 238 w 456"/>
                  <a:gd name="T75" fmla="*/ 0 h 393"/>
                  <a:gd name="T76" fmla="*/ 0 w 456"/>
                  <a:gd name="T77" fmla="*/ 3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6"/>
                  <a:gd name="T118" fmla="*/ 0 h 393"/>
                  <a:gd name="T119" fmla="*/ 456 w 456"/>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6" h="393">
                    <a:moveTo>
                      <a:pt x="0" y="3"/>
                    </a:moveTo>
                    <a:lnTo>
                      <a:pt x="5" y="109"/>
                    </a:lnTo>
                    <a:lnTo>
                      <a:pt x="46" y="185"/>
                    </a:lnTo>
                    <a:lnTo>
                      <a:pt x="31" y="247"/>
                    </a:lnTo>
                    <a:lnTo>
                      <a:pt x="34" y="298"/>
                    </a:lnTo>
                    <a:lnTo>
                      <a:pt x="15" y="323"/>
                    </a:lnTo>
                    <a:lnTo>
                      <a:pt x="23" y="331"/>
                    </a:lnTo>
                    <a:lnTo>
                      <a:pt x="83" y="324"/>
                    </a:lnTo>
                    <a:lnTo>
                      <a:pt x="159" y="344"/>
                    </a:lnTo>
                    <a:lnTo>
                      <a:pt x="182" y="324"/>
                    </a:lnTo>
                    <a:lnTo>
                      <a:pt x="255" y="355"/>
                    </a:lnTo>
                    <a:lnTo>
                      <a:pt x="261" y="372"/>
                    </a:lnTo>
                    <a:lnTo>
                      <a:pt x="290" y="386"/>
                    </a:lnTo>
                    <a:lnTo>
                      <a:pt x="304" y="370"/>
                    </a:lnTo>
                    <a:lnTo>
                      <a:pt x="340" y="383"/>
                    </a:lnTo>
                    <a:lnTo>
                      <a:pt x="361" y="372"/>
                    </a:lnTo>
                    <a:lnTo>
                      <a:pt x="357" y="349"/>
                    </a:lnTo>
                    <a:lnTo>
                      <a:pt x="416" y="370"/>
                    </a:lnTo>
                    <a:lnTo>
                      <a:pt x="414" y="392"/>
                    </a:lnTo>
                    <a:lnTo>
                      <a:pt x="455" y="363"/>
                    </a:lnTo>
                    <a:lnTo>
                      <a:pt x="418" y="359"/>
                    </a:lnTo>
                    <a:lnTo>
                      <a:pt x="391" y="329"/>
                    </a:lnTo>
                    <a:lnTo>
                      <a:pt x="425" y="294"/>
                    </a:lnTo>
                    <a:lnTo>
                      <a:pt x="425" y="272"/>
                    </a:lnTo>
                    <a:lnTo>
                      <a:pt x="387" y="303"/>
                    </a:lnTo>
                    <a:lnTo>
                      <a:pt x="369" y="294"/>
                    </a:lnTo>
                    <a:lnTo>
                      <a:pt x="386" y="276"/>
                    </a:lnTo>
                    <a:lnTo>
                      <a:pt x="344" y="288"/>
                    </a:lnTo>
                    <a:lnTo>
                      <a:pt x="317" y="277"/>
                    </a:lnTo>
                    <a:lnTo>
                      <a:pt x="324" y="258"/>
                    </a:lnTo>
                    <a:lnTo>
                      <a:pt x="394" y="272"/>
                    </a:lnTo>
                    <a:lnTo>
                      <a:pt x="366" y="225"/>
                    </a:lnTo>
                    <a:lnTo>
                      <a:pt x="371" y="191"/>
                    </a:lnTo>
                    <a:lnTo>
                      <a:pt x="212" y="198"/>
                    </a:lnTo>
                    <a:lnTo>
                      <a:pt x="229" y="126"/>
                    </a:lnTo>
                    <a:lnTo>
                      <a:pt x="258" y="88"/>
                    </a:lnTo>
                    <a:lnTo>
                      <a:pt x="249" y="78"/>
                    </a:lnTo>
                    <a:lnTo>
                      <a:pt x="238" y="0"/>
                    </a:lnTo>
                    <a:lnTo>
                      <a:pt x="0" y="3"/>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8" name="Freeform 157"/>
              <p:cNvSpPr>
                <a:spLocks/>
              </p:cNvSpPr>
              <p:nvPr/>
            </p:nvSpPr>
            <p:spPr bwMode="auto">
              <a:xfrm>
                <a:off x="5627210" y="2360366"/>
                <a:ext cx="725028" cy="328808"/>
              </a:xfrm>
              <a:custGeom>
                <a:avLst/>
                <a:gdLst>
                  <a:gd name="T0" fmla="*/ 163 w 455"/>
                  <a:gd name="T1" fmla="*/ 151 h 232"/>
                  <a:gd name="T2" fmla="*/ 170 w 455"/>
                  <a:gd name="T3" fmla="*/ 165 h 232"/>
                  <a:gd name="T4" fmla="*/ 185 w 455"/>
                  <a:gd name="T5" fmla="*/ 170 h 232"/>
                  <a:gd name="T6" fmla="*/ 207 w 455"/>
                  <a:gd name="T7" fmla="*/ 231 h 232"/>
                  <a:gd name="T8" fmla="*/ 248 w 455"/>
                  <a:gd name="T9" fmla="*/ 147 h 232"/>
                  <a:gd name="T10" fmla="*/ 269 w 455"/>
                  <a:gd name="T11" fmla="*/ 150 h 232"/>
                  <a:gd name="T12" fmla="*/ 294 w 455"/>
                  <a:gd name="T13" fmla="*/ 138 h 232"/>
                  <a:gd name="T14" fmla="*/ 338 w 455"/>
                  <a:gd name="T15" fmla="*/ 138 h 232"/>
                  <a:gd name="T16" fmla="*/ 353 w 455"/>
                  <a:gd name="T17" fmla="*/ 117 h 232"/>
                  <a:gd name="T18" fmla="*/ 437 w 455"/>
                  <a:gd name="T19" fmla="*/ 120 h 232"/>
                  <a:gd name="T20" fmla="*/ 454 w 455"/>
                  <a:gd name="T21" fmla="*/ 107 h 232"/>
                  <a:gd name="T22" fmla="*/ 427 w 455"/>
                  <a:gd name="T23" fmla="*/ 75 h 232"/>
                  <a:gd name="T24" fmla="*/ 374 w 455"/>
                  <a:gd name="T25" fmla="*/ 76 h 232"/>
                  <a:gd name="T26" fmla="*/ 333 w 455"/>
                  <a:gd name="T27" fmla="*/ 71 h 232"/>
                  <a:gd name="T28" fmla="*/ 280 w 455"/>
                  <a:gd name="T29" fmla="*/ 71 h 232"/>
                  <a:gd name="T30" fmla="*/ 263 w 455"/>
                  <a:gd name="T31" fmla="*/ 97 h 232"/>
                  <a:gd name="T32" fmla="*/ 236 w 455"/>
                  <a:gd name="T33" fmla="*/ 82 h 232"/>
                  <a:gd name="T34" fmla="*/ 208 w 455"/>
                  <a:gd name="T35" fmla="*/ 84 h 232"/>
                  <a:gd name="T36" fmla="*/ 198 w 455"/>
                  <a:gd name="T37" fmla="*/ 57 h 232"/>
                  <a:gd name="T38" fmla="*/ 139 w 455"/>
                  <a:gd name="T39" fmla="*/ 52 h 232"/>
                  <a:gd name="T40" fmla="*/ 132 w 455"/>
                  <a:gd name="T41" fmla="*/ 42 h 232"/>
                  <a:gd name="T42" fmla="*/ 158 w 455"/>
                  <a:gd name="T43" fmla="*/ 13 h 232"/>
                  <a:gd name="T44" fmla="*/ 180 w 455"/>
                  <a:gd name="T45" fmla="*/ 10 h 232"/>
                  <a:gd name="T46" fmla="*/ 158 w 455"/>
                  <a:gd name="T47" fmla="*/ 0 h 232"/>
                  <a:gd name="T48" fmla="*/ 126 w 455"/>
                  <a:gd name="T49" fmla="*/ 8 h 232"/>
                  <a:gd name="T50" fmla="*/ 70 w 455"/>
                  <a:gd name="T51" fmla="*/ 66 h 232"/>
                  <a:gd name="T52" fmla="*/ 42 w 455"/>
                  <a:gd name="T53" fmla="*/ 70 h 232"/>
                  <a:gd name="T54" fmla="*/ 0 w 455"/>
                  <a:gd name="T55" fmla="*/ 99 h 232"/>
                  <a:gd name="T56" fmla="*/ 163 w 455"/>
                  <a:gd name="T57" fmla="*/ 151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232"/>
                  <a:gd name="T89" fmla="*/ 455 w 455"/>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232">
                    <a:moveTo>
                      <a:pt x="163" y="151"/>
                    </a:moveTo>
                    <a:lnTo>
                      <a:pt x="170" y="165"/>
                    </a:lnTo>
                    <a:lnTo>
                      <a:pt x="185" y="170"/>
                    </a:lnTo>
                    <a:lnTo>
                      <a:pt x="207" y="231"/>
                    </a:lnTo>
                    <a:lnTo>
                      <a:pt x="248" y="147"/>
                    </a:lnTo>
                    <a:lnTo>
                      <a:pt x="269" y="150"/>
                    </a:lnTo>
                    <a:lnTo>
                      <a:pt x="294" y="138"/>
                    </a:lnTo>
                    <a:lnTo>
                      <a:pt x="338" y="138"/>
                    </a:lnTo>
                    <a:lnTo>
                      <a:pt x="353" y="117"/>
                    </a:lnTo>
                    <a:lnTo>
                      <a:pt x="437" y="120"/>
                    </a:lnTo>
                    <a:lnTo>
                      <a:pt x="454" y="107"/>
                    </a:lnTo>
                    <a:lnTo>
                      <a:pt x="427" y="75"/>
                    </a:lnTo>
                    <a:lnTo>
                      <a:pt x="374" y="76"/>
                    </a:lnTo>
                    <a:lnTo>
                      <a:pt x="333" y="71"/>
                    </a:lnTo>
                    <a:lnTo>
                      <a:pt x="280" y="71"/>
                    </a:lnTo>
                    <a:lnTo>
                      <a:pt x="263" y="97"/>
                    </a:lnTo>
                    <a:lnTo>
                      <a:pt x="236" y="82"/>
                    </a:lnTo>
                    <a:lnTo>
                      <a:pt x="208" y="84"/>
                    </a:lnTo>
                    <a:lnTo>
                      <a:pt x="198" y="57"/>
                    </a:lnTo>
                    <a:lnTo>
                      <a:pt x="139" y="52"/>
                    </a:lnTo>
                    <a:lnTo>
                      <a:pt x="132" y="42"/>
                    </a:lnTo>
                    <a:lnTo>
                      <a:pt x="158" y="13"/>
                    </a:lnTo>
                    <a:lnTo>
                      <a:pt x="180" y="10"/>
                    </a:lnTo>
                    <a:lnTo>
                      <a:pt x="158" y="0"/>
                    </a:lnTo>
                    <a:lnTo>
                      <a:pt x="126" y="8"/>
                    </a:lnTo>
                    <a:lnTo>
                      <a:pt x="70" y="66"/>
                    </a:lnTo>
                    <a:lnTo>
                      <a:pt x="42" y="70"/>
                    </a:lnTo>
                    <a:lnTo>
                      <a:pt x="0" y="99"/>
                    </a:lnTo>
                    <a:lnTo>
                      <a:pt x="163" y="151"/>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9" name="Freeform 158"/>
              <p:cNvSpPr>
                <a:spLocks/>
              </p:cNvSpPr>
              <p:nvPr/>
            </p:nvSpPr>
            <p:spPr bwMode="auto">
              <a:xfrm>
                <a:off x="6095304" y="2562598"/>
                <a:ext cx="493197" cy="592146"/>
              </a:xfrm>
              <a:custGeom>
                <a:avLst/>
                <a:gdLst>
                  <a:gd name="T0" fmla="*/ 35 w 309"/>
                  <a:gd name="T1" fmla="*/ 346 h 417"/>
                  <a:gd name="T2" fmla="*/ 29 w 309"/>
                  <a:gd name="T3" fmla="*/ 277 h 417"/>
                  <a:gd name="T4" fmla="*/ 4 w 309"/>
                  <a:gd name="T5" fmla="*/ 224 h 417"/>
                  <a:gd name="T6" fmla="*/ 16 w 309"/>
                  <a:gd name="T7" fmla="*/ 119 h 417"/>
                  <a:gd name="T8" fmla="*/ 59 w 309"/>
                  <a:gd name="T9" fmla="*/ 63 h 417"/>
                  <a:gd name="T10" fmla="*/ 57 w 309"/>
                  <a:gd name="T11" fmla="*/ 105 h 417"/>
                  <a:gd name="T12" fmla="*/ 71 w 309"/>
                  <a:gd name="T13" fmla="*/ 96 h 417"/>
                  <a:gd name="T14" fmla="*/ 70 w 309"/>
                  <a:gd name="T15" fmla="*/ 62 h 417"/>
                  <a:gd name="T16" fmla="*/ 87 w 309"/>
                  <a:gd name="T17" fmla="*/ 43 h 417"/>
                  <a:gd name="T18" fmla="*/ 93 w 309"/>
                  <a:gd name="T19" fmla="*/ 5 h 417"/>
                  <a:gd name="T20" fmla="*/ 108 w 309"/>
                  <a:gd name="T21" fmla="*/ 0 h 417"/>
                  <a:gd name="T22" fmla="*/ 201 w 309"/>
                  <a:gd name="T23" fmla="*/ 33 h 417"/>
                  <a:gd name="T24" fmla="*/ 209 w 309"/>
                  <a:gd name="T25" fmla="*/ 60 h 417"/>
                  <a:gd name="T26" fmla="*/ 222 w 309"/>
                  <a:gd name="T27" fmla="*/ 85 h 417"/>
                  <a:gd name="T28" fmla="*/ 225 w 309"/>
                  <a:gd name="T29" fmla="*/ 131 h 417"/>
                  <a:gd name="T30" fmla="*/ 192 w 309"/>
                  <a:gd name="T31" fmla="*/ 169 h 417"/>
                  <a:gd name="T32" fmla="*/ 192 w 309"/>
                  <a:gd name="T33" fmla="*/ 199 h 417"/>
                  <a:gd name="T34" fmla="*/ 209 w 309"/>
                  <a:gd name="T35" fmla="*/ 210 h 417"/>
                  <a:gd name="T36" fmla="*/ 235 w 309"/>
                  <a:gd name="T37" fmla="*/ 169 h 417"/>
                  <a:gd name="T38" fmla="*/ 259 w 309"/>
                  <a:gd name="T39" fmla="*/ 154 h 417"/>
                  <a:gd name="T40" fmla="*/ 276 w 309"/>
                  <a:gd name="T41" fmla="*/ 163 h 417"/>
                  <a:gd name="T42" fmla="*/ 308 w 309"/>
                  <a:gd name="T43" fmla="*/ 255 h 417"/>
                  <a:gd name="T44" fmla="*/ 285 w 309"/>
                  <a:gd name="T45" fmla="*/ 294 h 417"/>
                  <a:gd name="T46" fmla="*/ 281 w 309"/>
                  <a:gd name="T47" fmla="*/ 322 h 417"/>
                  <a:gd name="T48" fmla="*/ 268 w 309"/>
                  <a:gd name="T49" fmla="*/ 331 h 417"/>
                  <a:gd name="T50" fmla="*/ 267 w 309"/>
                  <a:gd name="T51" fmla="*/ 358 h 417"/>
                  <a:gd name="T52" fmla="*/ 251 w 309"/>
                  <a:gd name="T53" fmla="*/ 390 h 417"/>
                  <a:gd name="T54" fmla="*/ 150 w 309"/>
                  <a:gd name="T55" fmla="*/ 405 h 417"/>
                  <a:gd name="T56" fmla="*/ 147 w 309"/>
                  <a:gd name="T57" fmla="*/ 399 h 417"/>
                  <a:gd name="T58" fmla="*/ 0 w 309"/>
                  <a:gd name="T59" fmla="*/ 416 h 417"/>
                  <a:gd name="T60" fmla="*/ 35 w 309"/>
                  <a:gd name="T61" fmla="*/ 346 h 4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417"/>
                  <a:gd name="T95" fmla="*/ 309 w 309"/>
                  <a:gd name="T96" fmla="*/ 417 h 4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417">
                    <a:moveTo>
                      <a:pt x="35" y="346"/>
                    </a:moveTo>
                    <a:lnTo>
                      <a:pt x="29" y="277"/>
                    </a:lnTo>
                    <a:lnTo>
                      <a:pt x="4" y="224"/>
                    </a:lnTo>
                    <a:lnTo>
                      <a:pt x="16" y="119"/>
                    </a:lnTo>
                    <a:lnTo>
                      <a:pt x="59" y="63"/>
                    </a:lnTo>
                    <a:lnTo>
                      <a:pt x="57" y="105"/>
                    </a:lnTo>
                    <a:lnTo>
                      <a:pt x="71" y="96"/>
                    </a:lnTo>
                    <a:lnTo>
                      <a:pt x="70" y="62"/>
                    </a:lnTo>
                    <a:lnTo>
                      <a:pt x="87" y="43"/>
                    </a:lnTo>
                    <a:lnTo>
                      <a:pt x="93" y="5"/>
                    </a:lnTo>
                    <a:lnTo>
                      <a:pt x="108" y="0"/>
                    </a:lnTo>
                    <a:lnTo>
                      <a:pt x="201" y="33"/>
                    </a:lnTo>
                    <a:lnTo>
                      <a:pt x="209" y="60"/>
                    </a:lnTo>
                    <a:lnTo>
                      <a:pt x="222" y="85"/>
                    </a:lnTo>
                    <a:lnTo>
                      <a:pt x="225" y="131"/>
                    </a:lnTo>
                    <a:lnTo>
                      <a:pt x="192" y="169"/>
                    </a:lnTo>
                    <a:lnTo>
                      <a:pt x="192" y="199"/>
                    </a:lnTo>
                    <a:lnTo>
                      <a:pt x="209" y="210"/>
                    </a:lnTo>
                    <a:lnTo>
                      <a:pt x="235" y="169"/>
                    </a:lnTo>
                    <a:lnTo>
                      <a:pt x="259" y="154"/>
                    </a:lnTo>
                    <a:lnTo>
                      <a:pt x="276" y="163"/>
                    </a:lnTo>
                    <a:lnTo>
                      <a:pt x="308" y="255"/>
                    </a:lnTo>
                    <a:lnTo>
                      <a:pt x="285" y="294"/>
                    </a:lnTo>
                    <a:lnTo>
                      <a:pt x="281" y="322"/>
                    </a:lnTo>
                    <a:lnTo>
                      <a:pt x="268" y="331"/>
                    </a:lnTo>
                    <a:lnTo>
                      <a:pt x="267" y="358"/>
                    </a:lnTo>
                    <a:lnTo>
                      <a:pt x="251" y="390"/>
                    </a:lnTo>
                    <a:lnTo>
                      <a:pt x="150" y="405"/>
                    </a:lnTo>
                    <a:lnTo>
                      <a:pt x="147" y="399"/>
                    </a:lnTo>
                    <a:lnTo>
                      <a:pt x="0" y="416"/>
                    </a:lnTo>
                    <a:lnTo>
                      <a:pt x="35" y="346"/>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0" name="Freeform 159"/>
              <p:cNvSpPr>
                <a:spLocks/>
              </p:cNvSpPr>
              <p:nvPr/>
            </p:nvSpPr>
            <p:spPr bwMode="auto">
              <a:xfrm>
                <a:off x="5354032" y="2450570"/>
                <a:ext cx="676299" cy="628519"/>
              </a:xfrm>
              <a:custGeom>
                <a:avLst/>
                <a:gdLst>
                  <a:gd name="T0" fmla="*/ 12 w 424"/>
                  <a:gd name="T1" fmla="*/ 167 h 442"/>
                  <a:gd name="T2" fmla="*/ 9 w 424"/>
                  <a:gd name="T3" fmla="*/ 220 h 442"/>
                  <a:gd name="T4" fmla="*/ 61 w 424"/>
                  <a:gd name="T5" fmla="*/ 253 h 442"/>
                  <a:gd name="T6" fmla="*/ 81 w 424"/>
                  <a:gd name="T7" fmla="*/ 275 h 442"/>
                  <a:gd name="T8" fmla="*/ 122 w 424"/>
                  <a:gd name="T9" fmla="*/ 307 h 442"/>
                  <a:gd name="T10" fmla="*/ 128 w 424"/>
                  <a:gd name="T11" fmla="*/ 343 h 442"/>
                  <a:gd name="T12" fmla="*/ 136 w 424"/>
                  <a:gd name="T13" fmla="*/ 393 h 442"/>
                  <a:gd name="T14" fmla="*/ 176 w 424"/>
                  <a:gd name="T15" fmla="*/ 441 h 442"/>
                  <a:gd name="T16" fmla="*/ 385 w 424"/>
                  <a:gd name="T17" fmla="*/ 426 h 442"/>
                  <a:gd name="T18" fmla="*/ 373 w 424"/>
                  <a:gd name="T19" fmla="*/ 359 h 442"/>
                  <a:gd name="T20" fmla="*/ 393 w 424"/>
                  <a:gd name="T21" fmla="*/ 256 h 442"/>
                  <a:gd name="T22" fmla="*/ 391 w 424"/>
                  <a:gd name="T23" fmla="*/ 228 h 442"/>
                  <a:gd name="T24" fmla="*/ 423 w 424"/>
                  <a:gd name="T25" fmla="*/ 147 h 442"/>
                  <a:gd name="T26" fmla="*/ 414 w 424"/>
                  <a:gd name="T27" fmla="*/ 144 h 442"/>
                  <a:gd name="T28" fmla="*/ 395 w 424"/>
                  <a:gd name="T29" fmla="*/ 190 h 442"/>
                  <a:gd name="T30" fmla="*/ 378 w 424"/>
                  <a:gd name="T31" fmla="*/ 193 h 442"/>
                  <a:gd name="T32" fmla="*/ 371 w 424"/>
                  <a:gd name="T33" fmla="*/ 213 h 442"/>
                  <a:gd name="T34" fmla="*/ 353 w 424"/>
                  <a:gd name="T35" fmla="*/ 226 h 442"/>
                  <a:gd name="T36" fmla="*/ 366 w 424"/>
                  <a:gd name="T37" fmla="*/ 183 h 442"/>
                  <a:gd name="T38" fmla="*/ 378 w 424"/>
                  <a:gd name="T39" fmla="*/ 167 h 442"/>
                  <a:gd name="T40" fmla="*/ 356 w 424"/>
                  <a:gd name="T41" fmla="*/ 106 h 442"/>
                  <a:gd name="T42" fmla="*/ 341 w 424"/>
                  <a:gd name="T43" fmla="*/ 101 h 442"/>
                  <a:gd name="T44" fmla="*/ 334 w 424"/>
                  <a:gd name="T45" fmla="*/ 87 h 442"/>
                  <a:gd name="T46" fmla="*/ 170 w 424"/>
                  <a:gd name="T47" fmla="*/ 35 h 442"/>
                  <a:gd name="T48" fmla="*/ 151 w 424"/>
                  <a:gd name="T49" fmla="*/ 26 h 442"/>
                  <a:gd name="T50" fmla="*/ 139 w 424"/>
                  <a:gd name="T51" fmla="*/ 35 h 442"/>
                  <a:gd name="T52" fmla="*/ 135 w 424"/>
                  <a:gd name="T53" fmla="*/ 33 h 442"/>
                  <a:gd name="T54" fmla="*/ 141 w 424"/>
                  <a:gd name="T55" fmla="*/ 14 h 442"/>
                  <a:gd name="T56" fmla="*/ 145 w 424"/>
                  <a:gd name="T57" fmla="*/ 2 h 442"/>
                  <a:gd name="T58" fmla="*/ 140 w 424"/>
                  <a:gd name="T59" fmla="*/ 0 h 442"/>
                  <a:gd name="T60" fmla="*/ 72 w 424"/>
                  <a:gd name="T61" fmla="*/ 28 h 442"/>
                  <a:gd name="T62" fmla="*/ 65 w 424"/>
                  <a:gd name="T63" fmla="*/ 28 h 442"/>
                  <a:gd name="T64" fmla="*/ 52 w 424"/>
                  <a:gd name="T65" fmla="*/ 23 h 442"/>
                  <a:gd name="T66" fmla="*/ 40 w 424"/>
                  <a:gd name="T67" fmla="*/ 31 h 442"/>
                  <a:gd name="T68" fmla="*/ 42 w 424"/>
                  <a:gd name="T69" fmla="*/ 81 h 442"/>
                  <a:gd name="T70" fmla="*/ 0 w 424"/>
                  <a:gd name="T71" fmla="*/ 133 h 442"/>
                  <a:gd name="T72" fmla="*/ 12 w 424"/>
                  <a:gd name="T73" fmla="*/ 167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4"/>
                  <a:gd name="T112" fmla="*/ 0 h 442"/>
                  <a:gd name="T113" fmla="*/ 424 w 424"/>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4" h="442">
                    <a:moveTo>
                      <a:pt x="12" y="167"/>
                    </a:moveTo>
                    <a:lnTo>
                      <a:pt x="9" y="220"/>
                    </a:lnTo>
                    <a:lnTo>
                      <a:pt x="61" y="253"/>
                    </a:lnTo>
                    <a:lnTo>
                      <a:pt x="81" y="275"/>
                    </a:lnTo>
                    <a:lnTo>
                      <a:pt x="122" y="307"/>
                    </a:lnTo>
                    <a:lnTo>
                      <a:pt x="128" y="343"/>
                    </a:lnTo>
                    <a:lnTo>
                      <a:pt x="136" y="393"/>
                    </a:lnTo>
                    <a:lnTo>
                      <a:pt x="176" y="441"/>
                    </a:lnTo>
                    <a:lnTo>
                      <a:pt x="385" y="426"/>
                    </a:lnTo>
                    <a:lnTo>
                      <a:pt x="373" y="359"/>
                    </a:lnTo>
                    <a:lnTo>
                      <a:pt x="393" y="256"/>
                    </a:lnTo>
                    <a:lnTo>
                      <a:pt x="391" y="228"/>
                    </a:lnTo>
                    <a:lnTo>
                      <a:pt x="423" y="147"/>
                    </a:lnTo>
                    <a:lnTo>
                      <a:pt x="414" y="144"/>
                    </a:lnTo>
                    <a:lnTo>
                      <a:pt x="395" y="190"/>
                    </a:lnTo>
                    <a:lnTo>
                      <a:pt x="378" y="193"/>
                    </a:lnTo>
                    <a:lnTo>
                      <a:pt x="371" y="213"/>
                    </a:lnTo>
                    <a:lnTo>
                      <a:pt x="353" y="226"/>
                    </a:lnTo>
                    <a:lnTo>
                      <a:pt x="366" y="183"/>
                    </a:lnTo>
                    <a:lnTo>
                      <a:pt x="378" y="167"/>
                    </a:lnTo>
                    <a:lnTo>
                      <a:pt x="356" y="106"/>
                    </a:lnTo>
                    <a:lnTo>
                      <a:pt x="341" y="101"/>
                    </a:lnTo>
                    <a:lnTo>
                      <a:pt x="334" y="87"/>
                    </a:lnTo>
                    <a:lnTo>
                      <a:pt x="170" y="35"/>
                    </a:lnTo>
                    <a:lnTo>
                      <a:pt x="151" y="26"/>
                    </a:lnTo>
                    <a:lnTo>
                      <a:pt x="139" y="35"/>
                    </a:lnTo>
                    <a:lnTo>
                      <a:pt x="135" y="33"/>
                    </a:lnTo>
                    <a:lnTo>
                      <a:pt x="141" y="14"/>
                    </a:lnTo>
                    <a:lnTo>
                      <a:pt x="145" y="2"/>
                    </a:lnTo>
                    <a:lnTo>
                      <a:pt x="140" y="0"/>
                    </a:lnTo>
                    <a:lnTo>
                      <a:pt x="72" y="28"/>
                    </a:lnTo>
                    <a:lnTo>
                      <a:pt x="65" y="28"/>
                    </a:lnTo>
                    <a:lnTo>
                      <a:pt x="52" y="23"/>
                    </a:lnTo>
                    <a:lnTo>
                      <a:pt x="40" y="31"/>
                    </a:lnTo>
                    <a:lnTo>
                      <a:pt x="42" y="81"/>
                    </a:lnTo>
                    <a:lnTo>
                      <a:pt x="0" y="133"/>
                    </a:lnTo>
                    <a:lnTo>
                      <a:pt x="12" y="167"/>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1" name="Freeform 160"/>
              <p:cNvSpPr>
                <a:spLocks/>
              </p:cNvSpPr>
              <p:nvPr/>
            </p:nvSpPr>
            <p:spPr bwMode="auto">
              <a:xfrm>
                <a:off x="5531228" y="3057265"/>
                <a:ext cx="510916" cy="798743"/>
              </a:xfrm>
              <a:custGeom>
                <a:avLst/>
                <a:gdLst>
                  <a:gd name="T0" fmla="*/ 5 w 314"/>
                  <a:gd name="T1" fmla="*/ 230 h 562"/>
                  <a:gd name="T2" fmla="*/ 38 w 314"/>
                  <a:gd name="T3" fmla="*/ 159 h 562"/>
                  <a:gd name="T4" fmla="*/ 27 w 314"/>
                  <a:gd name="T5" fmla="*/ 131 h 562"/>
                  <a:gd name="T6" fmla="*/ 81 w 314"/>
                  <a:gd name="T7" fmla="*/ 89 h 562"/>
                  <a:gd name="T8" fmla="*/ 92 w 314"/>
                  <a:gd name="T9" fmla="*/ 58 h 562"/>
                  <a:gd name="T10" fmla="*/ 53 w 314"/>
                  <a:gd name="T11" fmla="*/ 14 h 562"/>
                  <a:gd name="T12" fmla="*/ 262 w 314"/>
                  <a:gd name="T13" fmla="*/ 0 h 562"/>
                  <a:gd name="T14" fmla="*/ 267 w 314"/>
                  <a:gd name="T15" fmla="*/ 33 h 562"/>
                  <a:gd name="T16" fmla="*/ 289 w 314"/>
                  <a:gd name="T17" fmla="*/ 75 h 562"/>
                  <a:gd name="T18" fmla="*/ 307 w 314"/>
                  <a:gd name="T19" fmla="*/ 289 h 562"/>
                  <a:gd name="T20" fmla="*/ 303 w 314"/>
                  <a:gd name="T21" fmla="*/ 333 h 562"/>
                  <a:gd name="T22" fmla="*/ 313 w 314"/>
                  <a:gd name="T23" fmla="*/ 359 h 562"/>
                  <a:gd name="T24" fmla="*/ 300 w 314"/>
                  <a:gd name="T25" fmla="*/ 407 h 562"/>
                  <a:gd name="T26" fmla="*/ 284 w 314"/>
                  <a:gd name="T27" fmla="*/ 429 h 562"/>
                  <a:gd name="T28" fmla="*/ 276 w 314"/>
                  <a:gd name="T29" fmla="*/ 463 h 562"/>
                  <a:gd name="T30" fmla="*/ 285 w 314"/>
                  <a:gd name="T31" fmla="*/ 474 h 562"/>
                  <a:gd name="T32" fmla="*/ 277 w 314"/>
                  <a:gd name="T33" fmla="*/ 494 h 562"/>
                  <a:gd name="T34" fmla="*/ 281 w 314"/>
                  <a:gd name="T35" fmla="*/ 502 h 562"/>
                  <a:gd name="T36" fmla="*/ 256 w 314"/>
                  <a:gd name="T37" fmla="*/ 512 h 562"/>
                  <a:gd name="T38" fmla="*/ 251 w 314"/>
                  <a:gd name="T39" fmla="*/ 547 h 562"/>
                  <a:gd name="T40" fmla="*/ 215 w 314"/>
                  <a:gd name="T41" fmla="*/ 536 h 562"/>
                  <a:gd name="T42" fmla="*/ 197 w 314"/>
                  <a:gd name="T43" fmla="*/ 561 h 562"/>
                  <a:gd name="T44" fmla="*/ 186 w 314"/>
                  <a:gd name="T45" fmla="*/ 559 h 562"/>
                  <a:gd name="T46" fmla="*/ 173 w 314"/>
                  <a:gd name="T47" fmla="*/ 536 h 562"/>
                  <a:gd name="T48" fmla="*/ 154 w 314"/>
                  <a:gd name="T49" fmla="*/ 481 h 562"/>
                  <a:gd name="T50" fmla="*/ 107 w 314"/>
                  <a:gd name="T51" fmla="*/ 452 h 562"/>
                  <a:gd name="T52" fmla="*/ 98 w 314"/>
                  <a:gd name="T53" fmla="*/ 424 h 562"/>
                  <a:gd name="T54" fmla="*/ 112 w 314"/>
                  <a:gd name="T55" fmla="*/ 380 h 562"/>
                  <a:gd name="T56" fmla="*/ 100 w 314"/>
                  <a:gd name="T57" fmla="*/ 371 h 562"/>
                  <a:gd name="T58" fmla="*/ 68 w 314"/>
                  <a:gd name="T59" fmla="*/ 372 h 562"/>
                  <a:gd name="T60" fmla="*/ 63 w 314"/>
                  <a:gd name="T61" fmla="*/ 344 h 562"/>
                  <a:gd name="T62" fmla="*/ 12 w 314"/>
                  <a:gd name="T63" fmla="*/ 291 h 562"/>
                  <a:gd name="T64" fmla="*/ 0 w 314"/>
                  <a:gd name="T65" fmla="*/ 247 h 562"/>
                  <a:gd name="T66" fmla="*/ 5 w 314"/>
                  <a:gd name="T67" fmla="*/ 23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562"/>
                  <a:gd name="T104" fmla="*/ 314 w 314"/>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562">
                    <a:moveTo>
                      <a:pt x="5" y="230"/>
                    </a:moveTo>
                    <a:lnTo>
                      <a:pt x="38" y="159"/>
                    </a:lnTo>
                    <a:lnTo>
                      <a:pt x="27" y="131"/>
                    </a:lnTo>
                    <a:lnTo>
                      <a:pt x="81" y="89"/>
                    </a:lnTo>
                    <a:lnTo>
                      <a:pt x="92" y="58"/>
                    </a:lnTo>
                    <a:lnTo>
                      <a:pt x="53" y="14"/>
                    </a:lnTo>
                    <a:lnTo>
                      <a:pt x="262" y="0"/>
                    </a:lnTo>
                    <a:lnTo>
                      <a:pt x="267" y="33"/>
                    </a:lnTo>
                    <a:lnTo>
                      <a:pt x="289" y="75"/>
                    </a:lnTo>
                    <a:lnTo>
                      <a:pt x="307" y="289"/>
                    </a:lnTo>
                    <a:lnTo>
                      <a:pt x="303" y="333"/>
                    </a:lnTo>
                    <a:lnTo>
                      <a:pt x="313" y="359"/>
                    </a:lnTo>
                    <a:lnTo>
                      <a:pt x="300" y="407"/>
                    </a:lnTo>
                    <a:lnTo>
                      <a:pt x="284" y="429"/>
                    </a:lnTo>
                    <a:lnTo>
                      <a:pt x="276" y="463"/>
                    </a:lnTo>
                    <a:lnTo>
                      <a:pt x="285" y="474"/>
                    </a:lnTo>
                    <a:lnTo>
                      <a:pt x="277" y="494"/>
                    </a:lnTo>
                    <a:lnTo>
                      <a:pt x="281" y="502"/>
                    </a:lnTo>
                    <a:lnTo>
                      <a:pt x="256" y="512"/>
                    </a:lnTo>
                    <a:lnTo>
                      <a:pt x="251" y="547"/>
                    </a:lnTo>
                    <a:lnTo>
                      <a:pt x="215" y="536"/>
                    </a:lnTo>
                    <a:lnTo>
                      <a:pt x="197" y="561"/>
                    </a:lnTo>
                    <a:lnTo>
                      <a:pt x="186" y="559"/>
                    </a:lnTo>
                    <a:lnTo>
                      <a:pt x="173" y="536"/>
                    </a:lnTo>
                    <a:lnTo>
                      <a:pt x="154" y="481"/>
                    </a:lnTo>
                    <a:lnTo>
                      <a:pt x="107" y="452"/>
                    </a:lnTo>
                    <a:lnTo>
                      <a:pt x="98" y="424"/>
                    </a:lnTo>
                    <a:lnTo>
                      <a:pt x="112" y="380"/>
                    </a:lnTo>
                    <a:lnTo>
                      <a:pt x="100" y="371"/>
                    </a:lnTo>
                    <a:lnTo>
                      <a:pt x="68" y="372"/>
                    </a:lnTo>
                    <a:lnTo>
                      <a:pt x="63" y="344"/>
                    </a:lnTo>
                    <a:lnTo>
                      <a:pt x="12" y="291"/>
                    </a:lnTo>
                    <a:lnTo>
                      <a:pt x="0" y="247"/>
                    </a:lnTo>
                    <a:lnTo>
                      <a:pt x="5" y="230"/>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2" name="Freeform 161"/>
              <p:cNvSpPr>
                <a:spLocks/>
              </p:cNvSpPr>
              <p:nvPr/>
            </p:nvSpPr>
            <p:spPr bwMode="auto">
              <a:xfrm>
                <a:off x="5991939" y="3130010"/>
                <a:ext cx="395739" cy="600876"/>
              </a:xfrm>
              <a:custGeom>
                <a:avLst/>
                <a:gdLst>
                  <a:gd name="T0" fmla="*/ 8 w 248"/>
                  <a:gd name="T1" fmla="*/ 422 h 423"/>
                  <a:gd name="T2" fmla="*/ 14 w 248"/>
                  <a:gd name="T3" fmla="*/ 410 h 423"/>
                  <a:gd name="T4" fmla="*/ 63 w 248"/>
                  <a:gd name="T5" fmla="*/ 407 h 423"/>
                  <a:gd name="T6" fmla="*/ 101 w 248"/>
                  <a:gd name="T7" fmla="*/ 394 h 423"/>
                  <a:gd name="T8" fmla="*/ 138 w 248"/>
                  <a:gd name="T9" fmla="*/ 369 h 423"/>
                  <a:gd name="T10" fmla="*/ 170 w 248"/>
                  <a:gd name="T11" fmla="*/ 369 h 423"/>
                  <a:gd name="T12" fmla="*/ 207 w 248"/>
                  <a:gd name="T13" fmla="*/ 308 h 423"/>
                  <a:gd name="T14" fmla="*/ 218 w 248"/>
                  <a:gd name="T15" fmla="*/ 311 h 423"/>
                  <a:gd name="T16" fmla="*/ 247 w 248"/>
                  <a:gd name="T17" fmla="*/ 291 h 423"/>
                  <a:gd name="T18" fmla="*/ 239 w 248"/>
                  <a:gd name="T19" fmla="*/ 275 h 423"/>
                  <a:gd name="T20" fmla="*/ 242 w 248"/>
                  <a:gd name="T21" fmla="*/ 266 h 423"/>
                  <a:gd name="T22" fmla="*/ 215 w 248"/>
                  <a:gd name="T23" fmla="*/ 5 h 423"/>
                  <a:gd name="T24" fmla="*/ 212 w 248"/>
                  <a:gd name="T25" fmla="*/ 0 h 423"/>
                  <a:gd name="T26" fmla="*/ 65 w 248"/>
                  <a:gd name="T27" fmla="*/ 16 h 423"/>
                  <a:gd name="T28" fmla="*/ 37 w 248"/>
                  <a:gd name="T29" fmla="*/ 31 h 423"/>
                  <a:gd name="T30" fmla="*/ 13 w 248"/>
                  <a:gd name="T31" fmla="*/ 24 h 423"/>
                  <a:gd name="T32" fmla="*/ 30 w 248"/>
                  <a:gd name="T33" fmla="*/ 237 h 423"/>
                  <a:gd name="T34" fmla="*/ 26 w 248"/>
                  <a:gd name="T35" fmla="*/ 281 h 423"/>
                  <a:gd name="T36" fmla="*/ 36 w 248"/>
                  <a:gd name="T37" fmla="*/ 308 h 423"/>
                  <a:gd name="T38" fmla="*/ 24 w 248"/>
                  <a:gd name="T39" fmla="*/ 356 h 423"/>
                  <a:gd name="T40" fmla="*/ 8 w 248"/>
                  <a:gd name="T41" fmla="*/ 378 h 423"/>
                  <a:gd name="T42" fmla="*/ 0 w 248"/>
                  <a:gd name="T43" fmla="*/ 412 h 423"/>
                  <a:gd name="T44" fmla="*/ 8 w 248"/>
                  <a:gd name="T45" fmla="*/ 422 h 4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423"/>
                  <a:gd name="T71" fmla="*/ 248 w 248"/>
                  <a:gd name="T72" fmla="*/ 423 h 4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423">
                    <a:moveTo>
                      <a:pt x="8" y="422"/>
                    </a:moveTo>
                    <a:lnTo>
                      <a:pt x="14" y="410"/>
                    </a:lnTo>
                    <a:lnTo>
                      <a:pt x="63" y="407"/>
                    </a:lnTo>
                    <a:lnTo>
                      <a:pt x="101" y="394"/>
                    </a:lnTo>
                    <a:lnTo>
                      <a:pt x="138" y="369"/>
                    </a:lnTo>
                    <a:lnTo>
                      <a:pt x="170" y="369"/>
                    </a:lnTo>
                    <a:lnTo>
                      <a:pt x="207" y="308"/>
                    </a:lnTo>
                    <a:lnTo>
                      <a:pt x="218" y="311"/>
                    </a:lnTo>
                    <a:lnTo>
                      <a:pt x="247" y="291"/>
                    </a:lnTo>
                    <a:lnTo>
                      <a:pt x="239" y="275"/>
                    </a:lnTo>
                    <a:lnTo>
                      <a:pt x="242" y="266"/>
                    </a:lnTo>
                    <a:lnTo>
                      <a:pt x="215" y="5"/>
                    </a:lnTo>
                    <a:lnTo>
                      <a:pt x="212" y="0"/>
                    </a:lnTo>
                    <a:lnTo>
                      <a:pt x="65" y="16"/>
                    </a:lnTo>
                    <a:lnTo>
                      <a:pt x="37" y="31"/>
                    </a:lnTo>
                    <a:lnTo>
                      <a:pt x="13" y="24"/>
                    </a:lnTo>
                    <a:lnTo>
                      <a:pt x="30" y="237"/>
                    </a:lnTo>
                    <a:lnTo>
                      <a:pt x="26" y="281"/>
                    </a:lnTo>
                    <a:lnTo>
                      <a:pt x="36" y="308"/>
                    </a:lnTo>
                    <a:lnTo>
                      <a:pt x="24" y="356"/>
                    </a:lnTo>
                    <a:lnTo>
                      <a:pt x="8" y="378"/>
                    </a:lnTo>
                    <a:lnTo>
                      <a:pt x="0" y="412"/>
                    </a:lnTo>
                    <a:lnTo>
                      <a:pt x="8" y="422"/>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3" name="Freeform 162"/>
              <p:cNvSpPr>
                <a:spLocks/>
              </p:cNvSpPr>
              <p:nvPr/>
            </p:nvSpPr>
            <p:spPr bwMode="auto">
              <a:xfrm>
                <a:off x="5844275" y="3505376"/>
                <a:ext cx="924374" cy="419013"/>
              </a:xfrm>
              <a:custGeom>
                <a:avLst/>
                <a:gdLst>
                  <a:gd name="T0" fmla="*/ 4 w 580"/>
                  <a:gd name="T1" fmla="*/ 279 h 295"/>
                  <a:gd name="T2" fmla="*/ 17 w 580"/>
                  <a:gd name="T3" fmla="*/ 277 h 295"/>
                  <a:gd name="T4" fmla="*/ 21 w 580"/>
                  <a:gd name="T5" fmla="*/ 246 h 295"/>
                  <a:gd name="T6" fmla="*/ 12 w 580"/>
                  <a:gd name="T7" fmla="*/ 244 h 295"/>
                  <a:gd name="T8" fmla="*/ 31 w 580"/>
                  <a:gd name="T9" fmla="*/ 219 h 295"/>
                  <a:gd name="T10" fmla="*/ 67 w 580"/>
                  <a:gd name="T11" fmla="*/ 231 h 295"/>
                  <a:gd name="T12" fmla="*/ 72 w 580"/>
                  <a:gd name="T13" fmla="*/ 195 h 295"/>
                  <a:gd name="T14" fmla="*/ 97 w 580"/>
                  <a:gd name="T15" fmla="*/ 186 h 295"/>
                  <a:gd name="T16" fmla="*/ 93 w 580"/>
                  <a:gd name="T17" fmla="*/ 178 h 295"/>
                  <a:gd name="T18" fmla="*/ 106 w 580"/>
                  <a:gd name="T19" fmla="*/ 145 h 295"/>
                  <a:gd name="T20" fmla="*/ 155 w 580"/>
                  <a:gd name="T21" fmla="*/ 142 h 295"/>
                  <a:gd name="T22" fmla="*/ 193 w 580"/>
                  <a:gd name="T23" fmla="*/ 129 h 295"/>
                  <a:gd name="T24" fmla="*/ 218 w 580"/>
                  <a:gd name="T25" fmla="*/ 113 h 295"/>
                  <a:gd name="T26" fmla="*/ 231 w 580"/>
                  <a:gd name="T27" fmla="*/ 104 h 295"/>
                  <a:gd name="T28" fmla="*/ 263 w 580"/>
                  <a:gd name="T29" fmla="*/ 104 h 295"/>
                  <a:gd name="T30" fmla="*/ 300 w 580"/>
                  <a:gd name="T31" fmla="*/ 43 h 295"/>
                  <a:gd name="T32" fmla="*/ 311 w 580"/>
                  <a:gd name="T33" fmla="*/ 47 h 295"/>
                  <a:gd name="T34" fmla="*/ 340 w 580"/>
                  <a:gd name="T35" fmla="*/ 27 h 295"/>
                  <a:gd name="T36" fmla="*/ 332 w 580"/>
                  <a:gd name="T37" fmla="*/ 10 h 295"/>
                  <a:gd name="T38" fmla="*/ 336 w 580"/>
                  <a:gd name="T39" fmla="*/ 1 h 295"/>
                  <a:gd name="T40" fmla="*/ 360 w 580"/>
                  <a:gd name="T41" fmla="*/ 0 h 295"/>
                  <a:gd name="T42" fmla="*/ 377 w 580"/>
                  <a:gd name="T43" fmla="*/ 6 h 295"/>
                  <a:gd name="T44" fmla="*/ 427 w 580"/>
                  <a:gd name="T45" fmla="*/ 36 h 295"/>
                  <a:gd name="T46" fmla="*/ 463 w 580"/>
                  <a:gd name="T47" fmla="*/ 34 h 295"/>
                  <a:gd name="T48" fmla="*/ 480 w 580"/>
                  <a:gd name="T49" fmla="*/ 23 h 295"/>
                  <a:gd name="T50" fmla="*/ 519 w 580"/>
                  <a:gd name="T51" fmla="*/ 48 h 295"/>
                  <a:gd name="T52" fmla="*/ 532 w 580"/>
                  <a:gd name="T53" fmla="*/ 96 h 295"/>
                  <a:gd name="T54" fmla="*/ 579 w 580"/>
                  <a:gd name="T55" fmla="*/ 131 h 295"/>
                  <a:gd name="T56" fmla="*/ 556 w 580"/>
                  <a:gd name="T57" fmla="*/ 156 h 295"/>
                  <a:gd name="T58" fmla="*/ 516 w 580"/>
                  <a:gd name="T59" fmla="*/ 195 h 295"/>
                  <a:gd name="T60" fmla="*/ 516 w 580"/>
                  <a:gd name="T61" fmla="*/ 203 h 295"/>
                  <a:gd name="T62" fmla="*/ 459 w 580"/>
                  <a:gd name="T63" fmla="*/ 241 h 295"/>
                  <a:gd name="T64" fmla="*/ 139 w 580"/>
                  <a:gd name="T65" fmla="*/ 271 h 295"/>
                  <a:gd name="T66" fmla="*/ 105 w 580"/>
                  <a:gd name="T67" fmla="*/ 270 h 295"/>
                  <a:gd name="T68" fmla="*/ 106 w 580"/>
                  <a:gd name="T69" fmla="*/ 286 h 295"/>
                  <a:gd name="T70" fmla="*/ 0 w 580"/>
                  <a:gd name="T71" fmla="*/ 294 h 295"/>
                  <a:gd name="T72" fmla="*/ 4 w 580"/>
                  <a:gd name="T73" fmla="*/ 279 h 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0"/>
                  <a:gd name="T112" fmla="*/ 0 h 295"/>
                  <a:gd name="T113" fmla="*/ 580 w 580"/>
                  <a:gd name="T114" fmla="*/ 295 h 2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0" h="295">
                    <a:moveTo>
                      <a:pt x="4" y="279"/>
                    </a:moveTo>
                    <a:lnTo>
                      <a:pt x="17" y="277"/>
                    </a:lnTo>
                    <a:lnTo>
                      <a:pt x="21" y="246"/>
                    </a:lnTo>
                    <a:lnTo>
                      <a:pt x="12" y="244"/>
                    </a:lnTo>
                    <a:lnTo>
                      <a:pt x="31" y="219"/>
                    </a:lnTo>
                    <a:lnTo>
                      <a:pt x="67" y="231"/>
                    </a:lnTo>
                    <a:lnTo>
                      <a:pt x="72" y="195"/>
                    </a:lnTo>
                    <a:lnTo>
                      <a:pt x="97" y="186"/>
                    </a:lnTo>
                    <a:lnTo>
                      <a:pt x="93" y="178"/>
                    </a:lnTo>
                    <a:lnTo>
                      <a:pt x="106" y="145"/>
                    </a:lnTo>
                    <a:lnTo>
                      <a:pt x="155" y="142"/>
                    </a:lnTo>
                    <a:lnTo>
                      <a:pt x="193" y="129"/>
                    </a:lnTo>
                    <a:lnTo>
                      <a:pt x="218" y="113"/>
                    </a:lnTo>
                    <a:lnTo>
                      <a:pt x="231" y="104"/>
                    </a:lnTo>
                    <a:lnTo>
                      <a:pt x="263" y="104"/>
                    </a:lnTo>
                    <a:lnTo>
                      <a:pt x="300" y="43"/>
                    </a:lnTo>
                    <a:lnTo>
                      <a:pt x="311" y="47"/>
                    </a:lnTo>
                    <a:lnTo>
                      <a:pt x="340" y="27"/>
                    </a:lnTo>
                    <a:lnTo>
                      <a:pt x="332" y="10"/>
                    </a:lnTo>
                    <a:lnTo>
                      <a:pt x="336" y="1"/>
                    </a:lnTo>
                    <a:lnTo>
                      <a:pt x="360" y="0"/>
                    </a:lnTo>
                    <a:lnTo>
                      <a:pt x="377" y="6"/>
                    </a:lnTo>
                    <a:lnTo>
                      <a:pt x="427" y="36"/>
                    </a:lnTo>
                    <a:lnTo>
                      <a:pt x="463" y="34"/>
                    </a:lnTo>
                    <a:lnTo>
                      <a:pt x="480" y="23"/>
                    </a:lnTo>
                    <a:lnTo>
                      <a:pt x="519" y="48"/>
                    </a:lnTo>
                    <a:lnTo>
                      <a:pt x="532" y="96"/>
                    </a:lnTo>
                    <a:lnTo>
                      <a:pt x="579" y="131"/>
                    </a:lnTo>
                    <a:lnTo>
                      <a:pt x="556" y="156"/>
                    </a:lnTo>
                    <a:lnTo>
                      <a:pt x="516" y="195"/>
                    </a:lnTo>
                    <a:lnTo>
                      <a:pt x="516" y="203"/>
                    </a:lnTo>
                    <a:lnTo>
                      <a:pt x="459" y="241"/>
                    </a:lnTo>
                    <a:lnTo>
                      <a:pt x="139" y="271"/>
                    </a:lnTo>
                    <a:lnTo>
                      <a:pt x="105" y="270"/>
                    </a:lnTo>
                    <a:lnTo>
                      <a:pt x="106" y="286"/>
                    </a:lnTo>
                    <a:lnTo>
                      <a:pt x="0" y="294"/>
                    </a:lnTo>
                    <a:lnTo>
                      <a:pt x="4" y="279"/>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4" name="Freeform 163"/>
              <p:cNvSpPr>
                <a:spLocks/>
              </p:cNvSpPr>
              <p:nvPr/>
            </p:nvSpPr>
            <p:spPr bwMode="auto">
              <a:xfrm>
                <a:off x="5745341" y="3819635"/>
                <a:ext cx="1086804" cy="325899"/>
              </a:xfrm>
              <a:custGeom>
                <a:avLst/>
                <a:gdLst>
                  <a:gd name="T0" fmla="*/ 11 w 681"/>
                  <a:gd name="T1" fmla="*/ 188 h 229"/>
                  <a:gd name="T2" fmla="*/ 7 w 681"/>
                  <a:gd name="T3" fmla="*/ 185 h 229"/>
                  <a:gd name="T4" fmla="*/ 27 w 681"/>
                  <a:gd name="T5" fmla="*/ 169 h 229"/>
                  <a:gd name="T6" fmla="*/ 46 w 681"/>
                  <a:gd name="T7" fmla="*/ 133 h 229"/>
                  <a:gd name="T8" fmla="*/ 39 w 681"/>
                  <a:gd name="T9" fmla="*/ 125 h 229"/>
                  <a:gd name="T10" fmla="*/ 48 w 681"/>
                  <a:gd name="T11" fmla="*/ 108 h 229"/>
                  <a:gd name="T12" fmla="*/ 49 w 681"/>
                  <a:gd name="T13" fmla="*/ 88 h 229"/>
                  <a:gd name="T14" fmla="*/ 62 w 681"/>
                  <a:gd name="T15" fmla="*/ 73 h 229"/>
                  <a:gd name="T16" fmla="*/ 169 w 681"/>
                  <a:gd name="T17" fmla="*/ 66 h 229"/>
                  <a:gd name="T18" fmla="*/ 167 w 681"/>
                  <a:gd name="T19" fmla="*/ 49 h 229"/>
                  <a:gd name="T20" fmla="*/ 201 w 681"/>
                  <a:gd name="T21" fmla="*/ 51 h 229"/>
                  <a:gd name="T22" fmla="*/ 521 w 681"/>
                  <a:gd name="T23" fmla="*/ 20 h 229"/>
                  <a:gd name="T24" fmla="*/ 680 w 681"/>
                  <a:gd name="T25" fmla="*/ 0 h 229"/>
                  <a:gd name="T26" fmla="*/ 651 w 681"/>
                  <a:gd name="T27" fmla="*/ 54 h 229"/>
                  <a:gd name="T28" fmla="*/ 607 w 681"/>
                  <a:gd name="T29" fmla="*/ 63 h 229"/>
                  <a:gd name="T30" fmla="*/ 588 w 681"/>
                  <a:gd name="T31" fmla="*/ 91 h 229"/>
                  <a:gd name="T32" fmla="*/ 510 w 681"/>
                  <a:gd name="T33" fmla="*/ 137 h 229"/>
                  <a:gd name="T34" fmla="*/ 505 w 681"/>
                  <a:gd name="T35" fmla="*/ 155 h 229"/>
                  <a:gd name="T36" fmla="*/ 485 w 681"/>
                  <a:gd name="T37" fmla="*/ 165 h 229"/>
                  <a:gd name="T38" fmla="*/ 486 w 681"/>
                  <a:gd name="T39" fmla="*/ 186 h 229"/>
                  <a:gd name="T40" fmla="*/ 382 w 681"/>
                  <a:gd name="T41" fmla="*/ 199 h 229"/>
                  <a:gd name="T42" fmla="*/ 170 w 681"/>
                  <a:gd name="T43" fmla="*/ 218 h 229"/>
                  <a:gd name="T44" fmla="*/ 0 w 681"/>
                  <a:gd name="T45" fmla="*/ 228 h 229"/>
                  <a:gd name="T46" fmla="*/ 11 w 681"/>
                  <a:gd name="T47" fmla="*/ 188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1"/>
                  <a:gd name="T73" fmla="*/ 0 h 229"/>
                  <a:gd name="T74" fmla="*/ 681 w 681"/>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1" h="229">
                    <a:moveTo>
                      <a:pt x="11" y="188"/>
                    </a:moveTo>
                    <a:lnTo>
                      <a:pt x="7" y="185"/>
                    </a:lnTo>
                    <a:lnTo>
                      <a:pt x="27" y="169"/>
                    </a:lnTo>
                    <a:lnTo>
                      <a:pt x="46" y="133"/>
                    </a:lnTo>
                    <a:lnTo>
                      <a:pt x="39" y="125"/>
                    </a:lnTo>
                    <a:lnTo>
                      <a:pt x="48" y="108"/>
                    </a:lnTo>
                    <a:lnTo>
                      <a:pt x="49" y="88"/>
                    </a:lnTo>
                    <a:lnTo>
                      <a:pt x="62" y="73"/>
                    </a:lnTo>
                    <a:lnTo>
                      <a:pt x="169" y="66"/>
                    </a:lnTo>
                    <a:lnTo>
                      <a:pt x="167" y="49"/>
                    </a:lnTo>
                    <a:lnTo>
                      <a:pt x="201" y="51"/>
                    </a:lnTo>
                    <a:lnTo>
                      <a:pt x="521" y="20"/>
                    </a:lnTo>
                    <a:lnTo>
                      <a:pt x="680" y="0"/>
                    </a:lnTo>
                    <a:lnTo>
                      <a:pt x="651" y="54"/>
                    </a:lnTo>
                    <a:lnTo>
                      <a:pt x="607" y="63"/>
                    </a:lnTo>
                    <a:lnTo>
                      <a:pt x="588" y="91"/>
                    </a:lnTo>
                    <a:lnTo>
                      <a:pt x="510" y="137"/>
                    </a:lnTo>
                    <a:lnTo>
                      <a:pt x="505" y="155"/>
                    </a:lnTo>
                    <a:lnTo>
                      <a:pt x="485" y="165"/>
                    </a:lnTo>
                    <a:lnTo>
                      <a:pt x="486" y="186"/>
                    </a:lnTo>
                    <a:lnTo>
                      <a:pt x="382" y="199"/>
                    </a:lnTo>
                    <a:lnTo>
                      <a:pt x="170" y="218"/>
                    </a:lnTo>
                    <a:lnTo>
                      <a:pt x="0" y="228"/>
                    </a:lnTo>
                    <a:lnTo>
                      <a:pt x="11" y="188"/>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5" name="Freeform 164"/>
              <p:cNvSpPr>
                <a:spLocks/>
              </p:cNvSpPr>
              <p:nvPr/>
            </p:nvSpPr>
            <p:spPr bwMode="auto">
              <a:xfrm>
                <a:off x="5596200" y="4129530"/>
                <a:ext cx="451851" cy="692535"/>
              </a:xfrm>
              <a:custGeom>
                <a:avLst/>
                <a:gdLst>
                  <a:gd name="T0" fmla="*/ 18 w 283"/>
                  <a:gd name="T1" fmla="*/ 341 h 488"/>
                  <a:gd name="T2" fmla="*/ 46 w 283"/>
                  <a:gd name="T3" fmla="*/ 303 h 488"/>
                  <a:gd name="T4" fmla="*/ 37 w 283"/>
                  <a:gd name="T5" fmla="*/ 293 h 488"/>
                  <a:gd name="T6" fmla="*/ 27 w 283"/>
                  <a:gd name="T7" fmla="*/ 214 h 488"/>
                  <a:gd name="T8" fmla="*/ 22 w 283"/>
                  <a:gd name="T9" fmla="*/ 159 h 488"/>
                  <a:gd name="T10" fmla="*/ 42 w 283"/>
                  <a:gd name="T11" fmla="*/ 100 h 488"/>
                  <a:gd name="T12" fmla="*/ 72 w 283"/>
                  <a:gd name="T13" fmla="*/ 59 h 488"/>
                  <a:gd name="T14" fmla="*/ 70 w 283"/>
                  <a:gd name="T15" fmla="*/ 48 h 488"/>
                  <a:gd name="T16" fmla="*/ 92 w 283"/>
                  <a:gd name="T17" fmla="*/ 9 h 488"/>
                  <a:gd name="T18" fmla="*/ 262 w 283"/>
                  <a:gd name="T19" fmla="*/ 0 h 488"/>
                  <a:gd name="T20" fmla="*/ 270 w 283"/>
                  <a:gd name="T21" fmla="*/ 9 h 488"/>
                  <a:gd name="T22" fmla="*/ 262 w 283"/>
                  <a:gd name="T23" fmla="*/ 311 h 488"/>
                  <a:gd name="T24" fmla="*/ 282 w 283"/>
                  <a:gd name="T25" fmla="*/ 458 h 488"/>
                  <a:gd name="T26" fmla="*/ 274 w 283"/>
                  <a:gd name="T27" fmla="*/ 464 h 488"/>
                  <a:gd name="T28" fmla="*/ 238 w 283"/>
                  <a:gd name="T29" fmla="*/ 456 h 488"/>
                  <a:gd name="T30" fmla="*/ 182 w 283"/>
                  <a:gd name="T31" fmla="*/ 487 h 488"/>
                  <a:gd name="T32" fmla="*/ 155 w 283"/>
                  <a:gd name="T33" fmla="*/ 440 h 488"/>
                  <a:gd name="T34" fmla="*/ 159 w 283"/>
                  <a:gd name="T35" fmla="*/ 406 h 488"/>
                  <a:gd name="T36" fmla="*/ 0 w 283"/>
                  <a:gd name="T37" fmla="*/ 413 h 488"/>
                  <a:gd name="T38" fmla="*/ 18 w 283"/>
                  <a:gd name="T39" fmla="*/ 341 h 4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88"/>
                  <a:gd name="T62" fmla="*/ 283 w 283"/>
                  <a:gd name="T63" fmla="*/ 488 h 4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88">
                    <a:moveTo>
                      <a:pt x="18" y="341"/>
                    </a:moveTo>
                    <a:lnTo>
                      <a:pt x="46" y="303"/>
                    </a:lnTo>
                    <a:lnTo>
                      <a:pt x="37" y="293"/>
                    </a:lnTo>
                    <a:lnTo>
                      <a:pt x="27" y="214"/>
                    </a:lnTo>
                    <a:lnTo>
                      <a:pt x="22" y="159"/>
                    </a:lnTo>
                    <a:lnTo>
                      <a:pt x="42" y="100"/>
                    </a:lnTo>
                    <a:lnTo>
                      <a:pt x="72" y="59"/>
                    </a:lnTo>
                    <a:lnTo>
                      <a:pt x="70" y="48"/>
                    </a:lnTo>
                    <a:lnTo>
                      <a:pt x="92" y="9"/>
                    </a:lnTo>
                    <a:lnTo>
                      <a:pt x="262" y="0"/>
                    </a:lnTo>
                    <a:lnTo>
                      <a:pt x="270" y="9"/>
                    </a:lnTo>
                    <a:lnTo>
                      <a:pt x="262" y="311"/>
                    </a:lnTo>
                    <a:lnTo>
                      <a:pt x="282" y="458"/>
                    </a:lnTo>
                    <a:lnTo>
                      <a:pt x="274" y="464"/>
                    </a:lnTo>
                    <a:lnTo>
                      <a:pt x="238" y="456"/>
                    </a:lnTo>
                    <a:lnTo>
                      <a:pt x="182" y="487"/>
                    </a:lnTo>
                    <a:lnTo>
                      <a:pt x="155" y="440"/>
                    </a:lnTo>
                    <a:lnTo>
                      <a:pt x="159" y="406"/>
                    </a:lnTo>
                    <a:lnTo>
                      <a:pt x="0" y="413"/>
                    </a:lnTo>
                    <a:lnTo>
                      <a:pt x="18" y="341"/>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6" name="Freeform 165"/>
              <p:cNvSpPr>
                <a:spLocks/>
              </p:cNvSpPr>
              <p:nvPr/>
            </p:nvSpPr>
            <p:spPr bwMode="auto">
              <a:xfrm>
                <a:off x="6015565" y="4101887"/>
                <a:ext cx="487290" cy="701264"/>
              </a:xfrm>
              <a:custGeom>
                <a:avLst/>
                <a:gdLst>
                  <a:gd name="T0" fmla="*/ 8 w 305"/>
                  <a:gd name="T1" fmla="*/ 28 h 493"/>
                  <a:gd name="T2" fmla="*/ 0 w 305"/>
                  <a:gd name="T3" fmla="*/ 330 h 493"/>
                  <a:gd name="T4" fmla="*/ 19 w 305"/>
                  <a:gd name="T5" fmla="*/ 477 h 493"/>
                  <a:gd name="T6" fmla="*/ 40 w 305"/>
                  <a:gd name="T7" fmla="*/ 482 h 493"/>
                  <a:gd name="T8" fmla="*/ 59 w 305"/>
                  <a:gd name="T9" fmla="*/ 470 h 493"/>
                  <a:gd name="T10" fmla="*/ 70 w 305"/>
                  <a:gd name="T11" fmla="*/ 482 h 493"/>
                  <a:gd name="T12" fmla="*/ 52 w 305"/>
                  <a:gd name="T13" fmla="*/ 492 h 493"/>
                  <a:gd name="T14" fmla="*/ 95 w 305"/>
                  <a:gd name="T15" fmla="*/ 481 h 493"/>
                  <a:gd name="T16" fmla="*/ 104 w 305"/>
                  <a:gd name="T17" fmla="*/ 467 h 493"/>
                  <a:gd name="T18" fmla="*/ 98 w 305"/>
                  <a:gd name="T19" fmla="*/ 458 h 493"/>
                  <a:gd name="T20" fmla="*/ 101 w 305"/>
                  <a:gd name="T21" fmla="*/ 447 h 493"/>
                  <a:gd name="T22" fmla="*/ 81 w 305"/>
                  <a:gd name="T23" fmla="*/ 428 h 493"/>
                  <a:gd name="T24" fmla="*/ 81 w 305"/>
                  <a:gd name="T25" fmla="*/ 412 h 493"/>
                  <a:gd name="T26" fmla="*/ 304 w 305"/>
                  <a:gd name="T27" fmla="*/ 392 h 493"/>
                  <a:gd name="T28" fmla="*/ 285 w 305"/>
                  <a:gd name="T29" fmla="*/ 315 h 493"/>
                  <a:gd name="T30" fmla="*/ 297 w 305"/>
                  <a:gd name="T31" fmla="*/ 268 h 493"/>
                  <a:gd name="T32" fmla="*/ 268 w 305"/>
                  <a:gd name="T33" fmla="*/ 207 h 493"/>
                  <a:gd name="T34" fmla="*/ 211 w 305"/>
                  <a:gd name="T35" fmla="*/ 0 h 493"/>
                  <a:gd name="T36" fmla="*/ 0 w 305"/>
                  <a:gd name="T37" fmla="*/ 19 h 493"/>
                  <a:gd name="T38" fmla="*/ 8 w 305"/>
                  <a:gd name="T39" fmla="*/ 28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493"/>
                  <a:gd name="T62" fmla="*/ 305 w 305"/>
                  <a:gd name="T63" fmla="*/ 493 h 4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493">
                    <a:moveTo>
                      <a:pt x="8" y="28"/>
                    </a:moveTo>
                    <a:lnTo>
                      <a:pt x="0" y="330"/>
                    </a:lnTo>
                    <a:lnTo>
                      <a:pt x="19" y="477"/>
                    </a:lnTo>
                    <a:lnTo>
                      <a:pt x="40" y="482"/>
                    </a:lnTo>
                    <a:lnTo>
                      <a:pt x="59" y="470"/>
                    </a:lnTo>
                    <a:lnTo>
                      <a:pt x="70" y="482"/>
                    </a:lnTo>
                    <a:lnTo>
                      <a:pt x="52" y="492"/>
                    </a:lnTo>
                    <a:lnTo>
                      <a:pt x="95" y="481"/>
                    </a:lnTo>
                    <a:lnTo>
                      <a:pt x="104" y="467"/>
                    </a:lnTo>
                    <a:lnTo>
                      <a:pt x="98" y="458"/>
                    </a:lnTo>
                    <a:lnTo>
                      <a:pt x="101" y="447"/>
                    </a:lnTo>
                    <a:lnTo>
                      <a:pt x="81" y="428"/>
                    </a:lnTo>
                    <a:lnTo>
                      <a:pt x="81" y="412"/>
                    </a:lnTo>
                    <a:lnTo>
                      <a:pt x="304" y="392"/>
                    </a:lnTo>
                    <a:lnTo>
                      <a:pt x="285" y="315"/>
                    </a:lnTo>
                    <a:lnTo>
                      <a:pt x="297" y="268"/>
                    </a:lnTo>
                    <a:lnTo>
                      <a:pt x="268" y="207"/>
                    </a:lnTo>
                    <a:lnTo>
                      <a:pt x="211" y="0"/>
                    </a:lnTo>
                    <a:lnTo>
                      <a:pt x="0" y="19"/>
                    </a:lnTo>
                    <a:lnTo>
                      <a:pt x="8" y="28"/>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7" name="Freeform 166"/>
              <p:cNvSpPr>
                <a:spLocks/>
              </p:cNvSpPr>
              <p:nvPr/>
            </p:nvSpPr>
            <p:spPr bwMode="auto">
              <a:xfrm>
                <a:off x="6353715" y="4068424"/>
                <a:ext cx="685159" cy="637248"/>
              </a:xfrm>
              <a:custGeom>
                <a:avLst/>
                <a:gdLst>
                  <a:gd name="T0" fmla="*/ 56 w 429"/>
                  <a:gd name="T1" fmla="*/ 231 h 449"/>
                  <a:gd name="T2" fmla="*/ 85 w 429"/>
                  <a:gd name="T3" fmla="*/ 292 h 449"/>
                  <a:gd name="T4" fmla="*/ 73 w 429"/>
                  <a:gd name="T5" fmla="*/ 339 h 449"/>
                  <a:gd name="T6" fmla="*/ 92 w 429"/>
                  <a:gd name="T7" fmla="*/ 416 h 449"/>
                  <a:gd name="T8" fmla="*/ 108 w 429"/>
                  <a:gd name="T9" fmla="*/ 443 h 449"/>
                  <a:gd name="T10" fmla="*/ 337 w 429"/>
                  <a:gd name="T11" fmla="*/ 428 h 449"/>
                  <a:gd name="T12" fmla="*/ 339 w 429"/>
                  <a:gd name="T13" fmla="*/ 445 h 449"/>
                  <a:gd name="T14" fmla="*/ 353 w 429"/>
                  <a:gd name="T15" fmla="*/ 448 h 449"/>
                  <a:gd name="T16" fmla="*/ 348 w 429"/>
                  <a:gd name="T17" fmla="*/ 410 h 449"/>
                  <a:gd name="T18" fmla="*/ 358 w 429"/>
                  <a:gd name="T19" fmla="*/ 399 h 449"/>
                  <a:gd name="T20" fmla="*/ 391 w 429"/>
                  <a:gd name="T21" fmla="*/ 406 h 449"/>
                  <a:gd name="T22" fmla="*/ 396 w 429"/>
                  <a:gd name="T23" fmla="*/ 380 h 449"/>
                  <a:gd name="T24" fmla="*/ 392 w 429"/>
                  <a:gd name="T25" fmla="*/ 344 h 449"/>
                  <a:gd name="T26" fmla="*/ 406 w 429"/>
                  <a:gd name="T27" fmla="*/ 335 h 449"/>
                  <a:gd name="T28" fmla="*/ 428 w 429"/>
                  <a:gd name="T29" fmla="*/ 266 h 449"/>
                  <a:gd name="T30" fmla="*/ 412 w 429"/>
                  <a:gd name="T31" fmla="*/ 264 h 449"/>
                  <a:gd name="T32" fmla="*/ 357 w 429"/>
                  <a:gd name="T33" fmla="*/ 176 h 449"/>
                  <a:gd name="T34" fmla="*/ 237 w 429"/>
                  <a:gd name="T35" fmla="*/ 65 h 449"/>
                  <a:gd name="T36" fmla="*/ 185 w 429"/>
                  <a:gd name="T37" fmla="*/ 31 h 449"/>
                  <a:gd name="T38" fmla="*/ 202 w 429"/>
                  <a:gd name="T39" fmla="*/ 0 h 449"/>
                  <a:gd name="T40" fmla="*/ 104 w 429"/>
                  <a:gd name="T41" fmla="*/ 11 h 449"/>
                  <a:gd name="T42" fmla="*/ 0 w 429"/>
                  <a:gd name="T43" fmla="*/ 24 h 449"/>
                  <a:gd name="T44" fmla="*/ 56 w 429"/>
                  <a:gd name="T45" fmla="*/ 231 h 4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9"/>
                  <a:gd name="T70" fmla="*/ 0 h 449"/>
                  <a:gd name="T71" fmla="*/ 429 w 429"/>
                  <a:gd name="T72" fmla="*/ 449 h 4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9" h="449">
                    <a:moveTo>
                      <a:pt x="56" y="231"/>
                    </a:moveTo>
                    <a:lnTo>
                      <a:pt x="85" y="292"/>
                    </a:lnTo>
                    <a:lnTo>
                      <a:pt x="73" y="339"/>
                    </a:lnTo>
                    <a:lnTo>
                      <a:pt x="92" y="416"/>
                    </a:lnTo>
                    <a:lnTo>
                      <a:pt x="108" y="443"/>
                    </a:lnTo>
                    <a:lnTo>
                      <a:pt x="337" y="428"/>
                    </a:lnTo>
                    <a:lnTo>
                      <a:pt x="339" y="445"/>
                    </a:lnTo>
                    <a:lnTo>
                      <a:pt x="353" y="448"/>
                    </a:lnTo>
                    <a:lnTo>
                      <a:pt x="348" y="410"/>
                    </a:lnTo>
                    <a:lnTo>
                      <a:pt x="358" y="399"/>
                    </a:lnTo>
                    <a:lnTo>
                      <a:pt x="391" y="406"/>
                    </a:lnTo>
                    <a:lnTo>
                      <a:pt x="396" y="380"/>
                    </a:lnTo>
                    <a:lnTo>
                      <a:pt x="392" y="344"/>
                    </a:lnTo>
                    <a:lnTo>
                      <a:pt x="406" y="335"/>
                    </a:lnTo>
                    <a:lnTo>
                      <a:pt x="428" y="266"/>
                    </a:lnTo>
                    <a:lnTo>
                      <a:pt x="412" y="264"/>
                    </a:lnTo>
                    <a:lnTo>
                      <a:pt x="357" y="176"/>
                    </a:lnTo>
                    <a:lnTo>
                      <a:pt x="237" y="65"/>
                    </a:lnTo>
                    <a:lnTo>
                      <a:pt x="185" y="31"/>
                    </a:lnTo>
                    <a:lnTo>
                      <a:pt x="202" y="0"/>
                    </a:lnTo>
                    <a:lnTo>
                      <a:pt x="104" y="11"/>
                    </a:lnTo>
                    <a:lnTo>
                      <a:pt x="0" y="24"/>
                    </a:lnTo>
                    <a:lnTo>
                      <a:pt x="56" y="231"/>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8" name="Freeform 167"/>
              <p:cNvSpPr>
                <a:spLocks/>
              </p:cNvSpPr>
              <p:nvPr/>
            </p:nvSpPr>
            <p:spPr bwMode="auto">
              <a:xfrm>
                <a:off x="6145509" y="4637292"/>
                <a:ext cx="1156206" cy="774009"/>
              </a:xfrm>
              <a:custGeom>
                <a:avLst/>
                <a:gdLst>
                  <a:gd name="T0" fmla="*/ 0 w 725"/>
                  <a:gd name="T1" fmla="*/ 52 h 546"/>
                  <a:gd name="T2" fmla="*/ 20 w 725"/>
                  <a:gd name="T3" fmla="*/ 71 h 546"/>
                  <a:gd name="T4" fmla="*/ 17 w 725"/>
                  <a:gd name="T5" fmla="*/ 82 h 546"/>
                  <a:gd name="T6" fmla="*/ 23 w 725"/>
                  <a:gd name="T7" fmla="*/ 91 h 546"/>
                  <a:gd name="T8" fmla="*/ 14 w 725"/>
                  <a:gd name="T9" fmla="*/ 105 h 546"/>
                  <a:gd name="T10" fmla="*/ 99 w 725"/>
                  <a:gd name="T11" fmla="*/ 76 h 546"/>
                  <a:gd name="T12" fmla="*/ 207 w 725"/>
                  <a:gd name="T13" fmla="*/ 144 h 546"/>
                  <a:gd name="T14" fmla="*/ 296 w 725"/>
                  <a:gd name="T15" fmla="*/ 96 h 546"/>
                  <a:gd name="T16" fmla="*/ 347 w 725"/>
                  <a:gd name="T17" fmla="*/ 107 h 546"/>
                  <a:gd name="T18" fmla="*/ 413 w 725"/>
                  <a:gd name="T19" fmla="*/ 172 h 546"/>
                  <a:gd name="T20" fmla="*/ 436 w 725"/>
                  <a:gd name="T21" fmla="*/ 173 h 546"/>
                  <a:gd name="T22" fmla="*/ 457 w 725"/>
                  <a:gd name="T23" fmla="*/ 218 h 546"/>
                  <a:gd name="T24" fmla="*/ 452 w 725"/>
                  <a:gd name="T25" fmla="*/ 304 h 546"/>
                  <a:gd name="T26" fmla="*/ 467 w 725"/>
                  <a:gd name="T27" fmla="*/ 314 h 546"/>
                  <a:gd name="T28" fmla="*/ 469 w 725"/>
                  <a:gd name="T29" fmla="*/ 299 h 546"/>
                  <a:gd name="T30" fmla="*/ 490 w 725"/>
                  <a:gd name="T31" fmla="*/ 299 h 546"/>
                  <a:gd name="T32" fmla="*/ 470 w 725"/>
                  <a:gd name="T33" fmla="*/ 340 h 546"/>
                  <a:gd name="T34" fmla="*/ 525 w 725"/>
                  <a:gd name="T35" fmla="*/ 397 h 546"/>
                  <a:gd name="T36" fmla="*/ 534 w 725"/>
                  <a:gd name="T37" fmla="*/ 381 h 546"/>
                  <a:gd name="T38" fmla="*/ 537 w 725"/>
                  <a:gd name="T39" fmla="*/ 420 h 546"/>
                  <a:gd name="T40" fmla="*/ 556 w 725"/>
                  <a:gd name="T41" fmla="*/ 429 h 546"/>
                  <a:gd name="T42" fmla="*/ 575 w 725"/>
                  <a:gd name="T43" fmla="*/ 477 h 546"/>
                  <a:gd name="T44" fmla="*/ 594 w 725"/>
                  <a:gd name="T45" fmla="*/ 477 h 546"/>
                  <a:gd name="T46" fmla="*/ 636 w 725"/>
                  <a:gd name="T47" fmla="*/ 522 h 546"/>
                  <a:gd name="T48" fmla="*/ 660 w 725"/>
                  <a:gd name="T49" fmla="*/ 526 h 546"/>
                  <a:gd name="T50" fmla="*/ 660 w 725"/>
                  <a:gd name="T51" fmla="*/ 533 h 546"/>
                  <a:gd name="T52" fmla="*/ 643 w 725"/>
                  <a:gd name="T53" fmla="*/ 545 h 546"/>
                  <a:gd name="T54" fmla="*/ 680 w 725"/>
                  <a:gd name="T55" fmla="*/ 540 h 546"/>
                  <a:gd name="T56" fmla="*/ 704 w 725"/>
                  <a:gd name="T57" fmla="*/ 529 h 546"/>
                  <a:gd name="T58" fmla="*/ 717 w 725"/>
                  <a:gd name="T59" fmla="*/ 466 h 546"/>
                  <a:gd name="T60" fmla="*/ 724 w 725"/>
                  <a:gd name="T61" fmla="*/ 468 h 546"/>
                  <a:gd name="T62" fmla="*/ 717 w 725"/>
                  <a:gd name="T63" fmla="*/ 381 h 546"/>
                  <a:gd name="T64" fmla="*/ 709 w 725"/>
                  <a:gd name="T65" fmla="*/ 355 h 546"/>
                  <a:gd name="T66" fmla="*/ 630 w 725"/>
                  <a:gd name="T67" fmla="*/ 228 h 546"/>
                  <a:gd name="T68" fmla="*/ 569 w 725"/>
                  <a:gd name="T69" fmla="*/ 107 h 546"/>
                  <a:gd name="T70" fmla="*/ 532 w 725"/>
                  <a:gd name="T71" fmla="*/ 9 h 546"/>
                  <a:gd name="T72" fmla="*/ 523 w 725"/>
                  <a:gd name="T73" fmla="*/ 6 h 546"/>
                  <a:gd name="T74" fmla="*/ 489 w 725"/>
                  <a:gd name="T75" fmla="*/ 0 h 546"/>
                  <a:gd name="T76" fmla="*/ 480 w 725"/>
                  <a:gd name="T77" fmla="*/ 10 h 546"/>
                  <a:gd name="T78" fmla="*/ 485 w 725"/>
                  <a:gd name="T79" fmla="*/ 48 h 546"/>
                  <a:gd name="T80" fmla="*/ 471 w 725"/>
                  <a:gd name="T81" fmla="*/ 45 h 546"/>
                  <a:gd name="T82" fmla="*/ 468 w 725"/>
                  <a:gd name="T83" fmla="*/ 28 h 546"/>
                  <a:gd name="T84" fmla="*/ 238 w 725"/>
                  <a:gd name="T85" fmla="*/ 43 h 546"/>
                  <a:gd name="T86" fmla="*/ 222 w 725"/>
                  <a:gd name="T87" fmla="*/ 16 h 546"/>
                  <a:gd name="T88" fmla="*/ 0 w 725"/>
                  <a:gd name="T89" fmla="*/ 36 h 546"/>
                  <a:gd name="T90" fmla="*/ 0 w 725"/>
                  <a:gd name="T91" fmla="*/ 52 h 5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5"/>
                  <a:gd name="T139" fmla="*/ 0 h 546"/>
                  <a:gd name="T140" fmla="*/ 725 w 725"/>
                  <a:gd name="T141" fmla="*/ 546 h 5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5" h="546">
                    <a:moveTo>
                      <a:pt x="0" y="52"/>
                    </a:moveTo>
                    <a:lnTo>
                      <a:pt x="20" y="71"/>
                    </a:lnTo>
                    <a:lnTo>
                      <a:pt x="17" y="82"/>
                    </a:lnTo>
                    <a:lnTo>
                      <a:pt x="23" y="91"/>
                    </a:lnTo>
                    <a:lnTo>
                      <a:pt x="14" y="105"/>
                    </a:lnTo>
                    <a:lnTo>
                      <a:pt x="99" y="76"/>
                    </a:lnTo>
                    <a:lnTo>
                      <a:pt x="207" y="144"/>
                    </a:lnTo>
                    <a:lnTo>
                      <a:pt x="296" y="96"/>
                    </a:lnTo>
                    <a:lnTo>
                      <a:pt x="347" y="107"/>
                    </a:lnTo>
                    <a:lnTo>
                      <a:pt x="413" y="172"/>
                    </a:lnTo>
                    <a:lnTo>
                      <a:pt x="436" y="173"/>
                    </a:lnTo>
                    <a:lnTo>
                      <a:pt x="457" y="218"/>
                    </a:lnTo>
                    <a:lnTo>
                      <a:pt x="452" y="304"/>
                    </a:lnTo>
                    <a:lnTo>
                      <a:pt x="467" y="314"/>
                    </a:lnTo>
                    <a:lnTo>
                      <a:pt x="469" y="299"/>
                    </a:lnTo>
                    <a:lnTo>
                      <a:pt x="490" y="299"/>
                    </a:lnTo>
                    <a:lnTo>
                      <a:pt x="470" y="340"/>
                    </a:lnTo>
                    <a:lnTo>
                      <a:pt x="525" y="397"/>
                    </a:lnTo>
                    <a:lnTo>
                      <a:pt x="534" y="381"/>
                    </a:lnTo>
                    <a:lnTo>
                      <a:pt x="537" y="420"/>
                    </a:lnTo>
                    <a:lnTo>
                      <a:pt x="556" y="429"/>
                    </a:lnTo>
                    <a:lnTo>
                      <a:pt x="575" y="477"/>
                    </a:lnTo>
                    <a:lnTo>
                      <a:pt x="594" y="477"/>
                    </a:lnTo>
                    <a:lnTo>
                      <a:pt x="636" y="522"/>
                    </a:lnTo>
                    <a:lnTo>
                      <a:pt x="660" y="526"/>
                    </a:lnTo>
                    <a:lnTo>
                      <a:pt x="660" y="533"/>
                    </a:lnTo>
                    <a:lnTo>
                      <a:pt x="643" y="545"/>
                    </a:lnTo>
                    <a:lnTo>
                      <a:pt x="680" y="540"/>
                    </a:lnTo>
                    <a:lnTo>
                      <a:pt x="704" y="529"/>
                    </a:lnTo>
                    <a:lnTo>
                      <a:pt x="717" y="466"/>
                    </a:lnTo>
                    <a:lnTo>
                      <a:pt x="724" y="468"/>
                    </a:lnTo>
                    <a:lnTo>
                      <a:pt x="717" y="381"/>
                    </a:lnTo>
                    <a:lnTo>
                      <a:pt x="709" y="355"/>
                    </a:lnTo>
                    <a:lnTo>
                      <a:pt x="630" y="228"/>
                    </a:lnTo>
                    <a:lnTo>
                      <a:pt x="569" y="107"/>
                    </a:lnTo>
                    <a:lnTo>
                      <a:pt x="532" y="9"/>
                    </a:lnTo>
                    <a:lnTo>
                      <a:pt x="523" y="6"/>
                    </a:lnTo>
                    <a:lnTo>
                      <a:pt x="489" y="0"/>
                    </a:lnTo>
                    <a:lnTo>
                      <a:pt x="480" y="10"/>
                    </a:lnTo>
                    <a:lnTo>
                      <a:pt x="485" y="48"/>
                    </a:lnTo>
                    <a:lnTo>
                      <a:pt x="471" y="45"/>
                    </a:lnTo>
                    <a:lnTo>
                      <a:pt x="468" y="28"/>
                    </a:lnTo>
                    <a:lnTo>
                      <a:pt x="238" y="43"/>
                    </a:lnTo>
                    <a:lnTo>
                      <a:pt x="222" y="16"/>
                    </a:lnTo>
                    <a:lnTo>
                      <a:pt x="0" y="36"/>
                    </a:lnTo>
                    <a:lnTo>
                      <a:pt x="0" y="52"/>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9" name="Freeform 168"/>
              <p:cNvSpPr>
                <a:spLocks/>
              </p:cNvSpPr>
              <p:nvPr/>
            </p:nvSpPr>
            <p:spPr bwMode="auto">
              <a:xfrm>
                <a:off x="6334519" y="3042716"/>
                <a:ext cx="536019" cy="532495"/>
              </a:xfrm>
              <a:custGeom>
                <a:avLst/>
                <a:gdLst>
                  <a:gd name="T0" fmla="*/ 0 w 335"/>
                  <a:gd name="T1" fmla="*/ 67 h 375"/>
                  <a:gd name="T2" fmla="*/ 27 w 335"/>
                  <a:gd name="T3" fmla="*/ 326 h 375"/>
                  <a:gd name="T4" fmla="*/ 68 w 335"/>
                  <a:gd name="T5" fmla="*/ 331 h 375"/>
                  <a:gd name="T6" fmla="*/ 118 w 335"/>
                  <a:gd name="T7" fmla="*/ 361 h 375"/>
                  <a:gd name="T8" fmla="*/ 154 w 335"/>
                  <a:gd name="T9" fmla="*/ 359 h 375"/>
                  <a:gd name="T10" fmla="*/ 171 w 335"/>
                  <a:gd name="T11" fmla="*/ 349 h 375"/>
                  <a:gd name="T12" fmla="*/ 211 w 335"/>
                  <a:gd name="T13" fmla="*/ 374 h 375"/>
                  <a:gd name="T14" fmla="*/ 234 w 335"/>
                  <a:gd name="T15" fmla="*/ 352 h 375"/>
                  <a:gd name="T16" fmla="*/ 239 w 335"/>
                  <a:gd name="T17" fmla="*/ 311 h 375"/>
                  <a:gd name="T18" fmla="*/ 255 w 335"/>
                  <a:gd name="T19" fmla="*/ 319 h 375"/>
                  <a:gd name="T20" fmla="*/ 263 w 335"/>
                  <a:gd name="T21" fmla="*/ 286 h 375"/>
                  <a:gd name="T22" fmla="*/ 319 w 335"/>
                  <a:gd name="T23" fmla="*/ 236 h 375"/>
                  <a:gd name="T24" fmla="*/ 328 w 335"/>
                  <a:gd name="T25" fmla="*/ 155 h 375"/>
                  <a:gd name="T26" fmla="*/ 322 w 335"/>
                  <a:gd name="T27" fmla="*/ 139 h 375"/>
                  <a:gd name="T28" fmla="*/ 334 w 335"/>
                  <a:gd name="T29" fmla="*/ 129 h 375"/>
                  <a:gd name="T30" fmla="*/ 312 w 335"/>
                  <a:gd name="T31" fmla="*/ 0 h 375"/>
                  <a:gd name="T32" fmla="*/ 255 w 335"/>
                  <a:gd name="T33" fmla="*/ 29 h 375"/>
                  <a:gd name="T34" fmla="*/ 227 w 335"/>
                  <a:gd name="T35" fmla="*/ 59 h 375"/>
                  <a:gd name="T36" fmla="*/ 206 w 335"/>
                  <a:gd name="T37" fmla="*/ 62 h 375"/>
                  <a:gd name="T38" fmla="*/ 173 w 335"/>
                  <a:gd name="T39" fmla="*/ 78 h 375"/>
                  <a:gd name="T40" fmla="*/ 100 w 335"/>
                  <a:gd name="T41" fmla="*/ 52 h 375"/>
                  <a:gd name="T42" fmla="*/ 0 w 335"/>
                  <a:gd name="T43" fmla="*/ 67 h 3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375"/>
                  <a:gd name="T68" fmla="*/ 335 w 335"/>
                  <a:gd name="T69" fmla="*/ 375 h 3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375">
                    <a:moveTo>
                      <a:pt x="0" y="67"/>
                    </a:moveTo>
                    <a:lnTo>
                      <a:pt x="27" y="326"/>
                    </a:lnTo>
                    <a:lnTo>
                      <a:pt x="68" y="331"/>
                    </a:lnTo>
                    <a:lnTo>
                      <a:pt x="118" y="361"/>
                    </a:lnTo>
                    <a:lnTo>
                      <a:pt x="154" y="359"/>
                    </a:lnTo>
                    <a:lnTo>
                      <a:pt x="171" y="349"/>
                    </a:lnTo>
                    <a:lnTo>
                      <a:pt x="211" y="374"/>
                    </a:lnTo>
                    <a:lnTo>
                      <a:pt x="234" y="352"/>
                    </a:lnTo>
                    <a:lnTo>
                      <a:pt x="239" y="311"/>
                    </a:lnTo>
                    <a:lnTo>
                      <a:pt x="255" y="319"/>
                    </a:lnTo>
                    <a:lnTo>
                      <a:pt x="263" y="286"/>
                    </a:lnTo>
                    <a:lnTo>
                      <a:pt x="319" y="236"/>
                    </a:lnTo>
                    <a:lnTo>
                      <a:pt x="328" y="155"/>
                    </a:lnTo>
                    <a:lnTo>
                      <a:pt x="322" y="139"/>
                    </a:lnTo>
                    <a:lnTo>
                      <a:pt x="334" y="129"/>
                    </a:lnTo>
                    <a:lnTo>
                      <a:pt x="312" y="0"/>
                    </a:lnTo>
                    <a:lnTo>
                      <a:pt x="255" y="29"/>
                    </a:lnTo>
                    <a:lnTo>
                      <a:pt x="227" y="59"/>
                    </a:lnTo>
                    <a:lnTo>
                      <a:pt x="206" y="62"/>
                    </a:lnTo>
                    <a:lnTo>
                      <a:pt x="173" y="78"/>
                    </a:lnTo>
                    <a:lnTo>
                      <a:pt x="100" y="52"/>
                    </a:lnTo>
                    <a:lnTo>
                      <a:pt x="0" y="67"/>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0" name="Freeform 169"/>
              <p:cNvSpPr>
                <a:spLocks/>
              </p:cNvSpPr>
              <p:nvPr/>
            </p:nvSpPr>
            <p:spPr bwMode="auto">
              <a:xfrm>
                <a:off x="6672668" y="3227489"/>
                <a:ext cx="569982" cy="503397"/>
              </a:xfrm>
              <a:custGeom>
                <a:avLst/>
                <a:gdLst>
                  <a:gd name="T0" fmla="*/ 0 w 358"/>
                  <a:gd name="T1" fmla="*/ 244 h 354"/>
                  <a:gd name="T2" fmla="*/ 12 w 358"/>
                  <a:gd name="T3" fmla="*/ 292 h 354"/>
                  <a:gd name="T4" fmla="*/ 59 w 358"/>
                  <a:gd name="T5" fmla="*/ 327 h 354"/>
                  <a:gd name="T6" fmla="*/ 80 w 358"/>
                  <a:gd name="T7" fmla="*/ 353 h 354"/>
                  <a:gd name="T8" fmla="*/ 149 w 358"/>
                  <a:gd name="T9" fmla="*/ 325 h 354"/>
                  <a:gd name="T10" fmla="*/ 179 w 358"/>
                  <a:gd name="T11" fmla="*/ 320 h 354"/>
                  <a:gd name="T12" fmla="*/ 195 w 358"/>
                  <a:gd name="T13" fmla="*/ 299 h 354"/>
                  <a:gd name="T14" fmla="*/ 223 w 358"/>
                  <a:gd name="T15" fmla="*/ 193 h 354"/>
                  <a:gd name="T16" fmla="*/ 251 w 358"/>
                  <a:gd name="T17" fmla="*/ 206 h 354"/>
                  <a:gd name="T18" fmla="*/ 307 w 358"/>
                  <a:gd name="T19" fmla="*/ 91 h 354"/>
                  <a:gd name="T20" fmla="*/ 350 w 358"/>
                  <a:gd name="T21" fmla="*/ 115 h 354"/>
                  <a:gd name="T22" fmla="*/ 357 w 358"/>
                  <a:gd name="T23" fmla="*/ 95 h 354"/>
                  <a:gd name="T24" fmla="*/ 326 w 358"/>
                  <a:gd name="T25" fmla="*/ 70 h 354"/>
                  <a:gd name="T26" fmla="*/ 302 w 358"/>
                  <a:gd name="T27" fmla="*/ 72 h 354"/>
                  <a:gd name="T28" fmla="*/ 295 w 358"/>
                  <a:gd name="T29" fmla="*/ 86 h 354"/>
                  <a:gd name="T30" fmla="*/ 251 w 358"/>
                  <a:gd name="T31" fmla="*/ 98 h 354"/>
                  <a:gd name="T32" fmla="*/ 223 w 358"/>
                  <a:gd name="T33" fmla="*/ 130 h 354"/>
                  <a:gd name="T34" fmla="*/ 215 w 358"/>
                  <a:gd name="T35" fmla="*/ 79 h 354"/>
                  <a:gd name="T36" fmla="*/ 137 w 358"/>
                  <a:gd name="T37" fmla="*/ 92 h 354"/>
                  <a:gd name="T38" fmla="*/ 123 w 358"/>
                  <a:gd name="T39" fmla="*/ 0 h 354"/>
                  <a:gd name="T40" fmla="*/ 111 w 358"/>
                  <a:gd name="T41" fmla="*/ 9 h 354"/>
                  <a:gd name="T42" fmla="*/ 117 w 358"/>
                  <a:gd name="T43" fmla="*/ 25 h 354"/>
                  <a:gd name="T44" fmla="*/ 108 w 358"/>
                  <a:gd name="T45" fmla="*/ 106 h 354"/>
                  <a:gd name="T46" fmla="*/ 52 w 358"/>
                  <a:gd name="T47" fmla="*/ 156 h 354"/>
                  <a:gd name="T48" fmla="*/ 44 w 358"/>
                  <a:gd name="T49" fmla="*/ 189 h 354"/>
                  <a:gd name="T50" fmla="*/ 28 w 358"/>
                  <a:gd name="T51" fmla="*/ 182 h 354"/>
                  <a:gd name="T52" fmla="*/ 23 w 358"/>
                  <a:gd name="T53" fmla="*/ 222 h 354"/>
                  <a:gd name="T54" fmla="*/ 0 w 358"/>
                  <a:gd name="T55" fmla="*/ 244 h 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8"/>
                  <a:gd name="T85" fmla="*/ 0 h 354"/>
                  <a:gd name="T86" fmla="*/ 358 w 358"/>
                  <a:gd name="T87" fmla="*/ 354 h 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8" h="354">
                    <a:moveTo>
                      <a:pt x="0" y="244"/>
                    </a:moveTo>
                    <a:lnTo>
                      <a:pt x="12" y="292"/>
                    </a:lnTo>
                    <a:lnTo>
                      <a:pt x="59" y="327"/>
                    </a:lnTo>
                    <a:lnTo>
                      <a:pt x="80" y="353"/>
                    </a:lnTo>
                    <a:lnTo>
                      <a:pt x="149" y="325"/>
                    </a:lnTo>
                    <a:lnTo>
                      <a:pt x="179" y="320"/>
                    </a:lnTo>
                    <a:lnTo>
                      <a:pt x="195" y="299"/>
                    </a:lnTo>
                    <a:lnTo>
                      <a:pt x="223" y="193"/>
                    </a:lnTo>
                    <a:lnTo>
                      <a:pt x="251" y="206"/>
                    </a:lnTo>
                    <a:lnTo>
                      <a:pt x="307" y="91"/>
                    </a:lnTo>
                    <a:lnTo>
                      <a:pt x="350" y="115"/>
                    </a:lnTo>
                    <a:lnTo>
                      <a:pt x="357" y="95"/>
                    </a:lnTo>
                    <a:lnTo>
                      <a:pt x="326" y="70"/>
                    </a:lnTo>
                    <a:lnTo>
                      <a:pt x="302" y="72"/>
                    </a:lnTo>
                    <a:lnTo>
                      <a:pt x="295" y="86"/>
                    </a:lnTo>
                    <a:lnTo>
                      <a:pt x="251" y="98"/>
                    </a:lnTo>
                    <a:lnTo>
                      <a:pt x="223" y="130"/>
                    </a:lnTo>
                    <a:lnTo>
                      <a:pt x="215" y="79"/>
                    </a:lnTo>
                    <a:lnTo>
                      <a:pt x="137" y="92"/>
                    </a:lnTo>
                    <a:lnTo>
                      <a:pt x="123" y="0"/>
                    </a:lnTo>
                    <a:lnTo>
                      <a:pt x="111" y="9"/>
                    </a:lnTo>
                    <a:lnTo>
                      <a:pt x="117" y="25"/>
                    </a:lnTo>
                    <a:lnTo>
                      <a:pt x="108" y="106"/>
                    </a:lnTo>
                    <a:lnTo>
                      <a:pt x="52" y="156"/>
                    </a:lnTo>
                    <a:lnTo>
                      <a:pt x="44" y="189"/>
                    </a:lnTo>
                    <a:lnTo>
                      <a:pt x="28" y="182"/>
                    </a:lnTo>
                    <a:lnTo>
                      <a:pt x="23" y="222"/>
                    </a:lnTo>
                    <a:lnTo>
                      <a:pt x="0" y="244"/>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1" name="Freeform 170"/>
              <p:cNvSpPr>
                <a:spLocks/>
              </p:cNvSpPr>
              <p:nvPr/>
            </p:nvSpPr>
            <p:spPr bwMode="auto">
              <a:xfrm>
                <a:off x="7016725" y="3266771"/>
                <a:ext cx="577365" cy="253153"/>
              </a:xfrm>
              <a:custGeom>
                <a:avLst/>
                <a:gdLst>
                  <a:gd name="T0" fmla="*/ 0 w 362"/>
                  <a:gd name="T1" fmla="*/ 52 h 179"/>
                  <a:gd name="T2" fmla="*/ 8 w 362"/>
                  <a:gd name="T3" fmla="*/ 103 h 179"/>
                  <a:gd name="T4" fmla="*/ 36 w 362"/>
                  <a:gd name="T5" fmla="*/ 71 h 179"/>
                  <a:gd name="T6" fmla="*/ 80 w 362"/>
                  <a:gd name="T7" fmla="*/ 59 h 179"/>
                  <a:gd name="T8" fmla="*/ 87 w 362"/>
                  <a:gd name="T9" fmla="*/ 46 h 179"/>
                  <a:gd name="T10" fmla="*/ 111 w 362"/>
                  <a:gd name="T11" fmla="*/ 43 h 179"/>
                  <a:gd name="T12" fmla="*/ 141 w 362"/>
                  <a:gd name="T13" fmla="*/ 68 h 179"/>
                  <a:gd name="T14" fmla="*/ 162 w 362"/>
                  <a:gd name="T15" fmla="*/ 74 h 179"/>
                  <a:gd name="T16" fmla="*/ 201 w 362"/>
                  <a:gd name="T17" fmla="*/ 109 h 179"/>
                  <a:gd name="T18" fmla="*/ 186 w 362"/>
                  <a:gd name="T19" fmla="*/ 143 h 179"/>
                  <a:gd name="T20" fmla="*/ 192 w 362"/>
                  <a:gd name="T21" fmla="*/ 158 h 179"/>
                  <a:gd name="T22" fmla="*/ 208 w 362"/>
                  <a:gd name="T23" fmla="*/ 151 h 179"/>
                  <a:gd name="T24" fmla="*/ 225 w 362"/>
                  <a:gd name="T25" fmla="*/ 151 h 179"/>
                  <a:gd name="T26" fmla="*/ 232 w 362"/>
                  <a:gd name="T27" fmla="*/ 162 h 179"/>
                  <a:gd name="T28" fmla="*/ 250 w 362"/>
                  <a:gd name="T29" fmla="*/ 162 h 179"/>
                  <a:gd name="T30" fmla="*/ 258 w 362"/>
                  <a:gd name="T31" fmla="*/ 159 h 179"/>
                  <a:gd name="T32" fmla="*/ 245 w 362"/>
                  <a:gd name="T33" fmla="*/ 127 h 179"/>
                  <a:gd name="T34" fmla="*/ 243 w 362"/>
                  <a:gd name="T35" fmla="*/ 71 h 179"/>
                  <a:gd name="T36" fmla="*/ 229 w 362"/>
                  <a:gd name="T37" fmla="*/ 63 h 179"/>
                  <a:gd name="T38" fmla="*/ 258 w 362"/>
                  <a:gd name="T39" fmla="*/ 37 h 179"/>
                  <a:gd name="T40" fmla="*/ 259 w 362"/>
                  <a:gd name="T41" fmla="*/ 20 h 179"/>
                  <a:gd name="T42" fmla="*/ 276 w 362"/>
                  <a:gd name="T43" fmla="*/ 22 h 179"/>
                  <a:gd name="T44" fmla="*/ 254 w 362"/>
                  <a:gd name="T45" fmla="*/ 57 h 179"/>
                  <a:gd name="T46" fmla="*/ 267 w 362"/>
                  <a:gd name="T47" fmla="*/ 99 h 179"/>
                  <a:gd name="T48" fmla="*/ 272 w 362"/>
                  <a:gd name="T49" fmla="*/ 111 h 179"/>
                  <a:gd name="T50" fmla="*/ 281 w 362"/>
                  <a:gd name="T51" fmla="*/ 116 h 179"/>
                  <a:gd name="T52" fmla="*/ 264 w 362"/>
                  <a:gd name="T53" fmla="*/ 116 h 179"/>
                  <a:gd name="T54" fmla="*/ 270 w 362"/>
                  <a:gd name="T55" fmla="*/ 141 h 179"/>
                  <a:gd name="T56" fmla="*/ 299 w 362"/>
                  <a:gd name="T57" fmla="*/ 159 h 179"/>
                  <a:gd name="T58" fmla="*/ 305 w 362"/>
                  <a:gd name="T59" fmla="*/ 162 h 179"/>
                  <a:gd name="T60" fmla="*/ 314 w 362"/>
                  <a:gd name="T61" fmla="*/ 162 h 179"/>
                  <a:gd name="T62" fmla="*/ 310 w 362"/>
                  <a:gd name="T63" fmla="*/ 178 h 179"/>
                  <a:gd name="T64" fmla="*/ 346 w 362"/>
                  <a:gd name="T65" fmla="*/ 159 h 179"/>
                  <a:gd name="T66" fmla="*/ 352 w 362"/>
                  <a:gd name="T67" fmla="*/ 135 h 179"/>
                  <a:gd name="T68" fmla="*/ 361 w 362"/>
                  <a:gd name="T69" fmla="*/ 112 h 179"/>
                  <a:gd name="T70" fmla="*/ 310 w 362"/>
                  <a:gd name="T71" fmla="*/ 122 h 179"/>
                  <a:gd name="T72" fmla="*/ 277 w 362"/>
                  <a:gd name="T73" fmla="*/ 0 h 179"/>
                  <a:gd name="T74" fmla="*/ 0 w 362"/>
                  <a:gd name="T75" fmla="*/ 52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2"/>
                  <a:gd name="T115" fmla="*/ 0 h 179"/>
                  <a:gd name="T116" fmla="*/ 362 w 362"/>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2" h="179">
                    <a:moveTo>
                      <a:pt x="0" y="52"/>
                    </a:moveTo>
                    <a:lnTo>
                      <a:pt x="8" y="103"/>
                    </a:lnTo>
                    <a:lnTo>
                      <a:pt x="36" y="71"/>
                    </a:lnTo>
                    <a:lnTo>
                      <a:pt x="80" y="59"/>
                    </a:lnTo>
                    <a:lnTo>
                      <a:pt x="87" y="46"/>
                    </a:lnTo>
                    <a:lnTo>
                      <a:pt x="111" y="43"/>
                    </a:lnTo>
                    <a:lnTo>
                      <a:pt x="141" y="68"/>
                    </a:lnTo>
                    <a:lnTo>
                      <a:pt x="162" y="74"/>
                    </a:lnTo>
                    <a:lnTo>
                      <a:pt x="201" y="109"/>
                    </a:lnTo>
                    <a:lnTo>
                      <a:pt x="186" y="143"/>
                    </a:lnTo>
                    <a:lnTo>
                      <a:pt x="192" y="158"/>
                    </a:lnTo>
                    <a:lnTo>
                      <a:pt x="208" y="151"/>
                    </a:lnTo>
                    <a:lnTo>
                      <a:pt x="225" y="151"/>
                    </a:lnTo>
                    <a:lnTo>
                      <a:pt x="232" y="162"/>
                    </a:lnTo>
                    <a:lnTo>
                      <a:pt x="250" y="162"/>
                    </a:lnTo>
                    <a:lnTo>
                      <a:pt x="258" y="159"/>
                    </a:lnTo>
                    <a:lnTo>
                      <a:pt x="245" y="127"/>
                    </a:lnTo>
                    <a:lnTo>
                      <a:pt x="243" y="71"/>
                    </a:lnTo>
                    <a:lnTo>
                      <a:pt x="229" y="63"/>
                    </a:lnTo>
                    <a:lnTo>
                      <a:pt x="258" y="37"/>
                    </a:lnTo>
                    <a:lnTo>
                      <a:pt x="259" y="20"/>
                    </a:lnTo>
                    <a:lnTo>
                      <a:pt x="276" y="22"/>
                    </a:lnTo>
                    <a:lnTo>
                      <a:pt x="254" y="57"/>
                    </a:lnTo>
                    <a:lnTo>
                      <a:pt x="267" y="99"/>
                    </a:lnTo>
                    <a:lnTo>
                      <a:pt x="272" y="111"/>
                    </a:lnTo>
                    <a:lnTo>
                      <a:pt x="281" y="116"/>
                    </a:lnTo>
                    <a:lnTo>
                      <a:pt x="264" y="116"/>
                    </a:lnTo>
                    <a:lnTo>
                      <a:pt x="270" y="141"/>
                    </a:lnTo>
                    <a:lnTo>
                      <a:pt x="299" y="159"/>
                    </a:lnTo>
                    <a:lnTo>
                      <a:pt x="305" y="162"/>
                    </a:lnTo>
                    <a:lnTo>
                      <a:pt x="314" y="162"/>
                    </a:lnTo>
                    <a:lnTo>
                      <a:pt x="310" y="178"/>
                    </a:lnTo>
                    <a:lnTo>
                      <a:pt x="346" y="159"/>
                    </a:lnTo>
                    <a:lnTo>
                      <a:pt x="352" y="135"/>
                    </a:lnTo>
                    <a:lnTo>
                      <a:pt x="361" y="112"/>
                    </a:lnTo>
                    <a:lnTo>
                      <a:pt x="310" y="122"/>
                    </a:lnTo>
                    <a:lnTo>
                      <a:pt x="277" y="0"/>
                    </a:lnTo>
                    <a:lnTo>
                      <a:pt x="0" y="52"/>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2" name="Freeform 171"/>
              <p:cNvSpPr>
                <a:spLocks/>
              </p:cNvSpPr>
              <p:nvPr/>
            </p:nvSpPr>
            <p:spPr bwMode="auto">
              <a:xfrm>
                <a:off x="6576687" y="3356976"/>
                <a:ext cx="984917" cy="493213"/>
              </a:xfrm>
              <a:custGeom>
                <a:avLst/>
                <a:gdLst>
                  <a:gd name="T0" fmla="*/ 57 w 617"/>
                  <a:gd name="T1" fmla="*/ 308 h 347"/>
                  <a:gd name="T2" fmla="*/ 57 w 617"/>
                  <a:gd name="T3" fmla="*/ 300 h 347"/>
                  <a:gd name="T4" fmla="*/ 97 w 617"/>
                  <a:gd name="T5" fmla="*/ 261 h 347"/>
                  <a:gd name="T6" fmla="*/ 119 w 617"/>
                  <a:gd name="T7" fmla="*/ 235 h 347"/>
                  <a:gd name="T8" fmla="*/ 141 w 617"/>
                  <a:gd name="T9" fmla="*/ 261 h 347"/>
                  <a:gd name="T10" fmla="*/ 209 w 617"/>
                  <a:gd name="T11" fmla="*/ 234 h 347"/>
                  <a:gd name="T12" fmla="*/ 239 w 617"/>
                  <a:gd name="T13" fmla="*/ 229 h 347"/>
                  <a:gd name="T14" fmla="*/ 256 w 617"/>
                  <a:gd name="T15" fmla="*/ 207 h 347"/>
                  <a:gd name="T16" fmla="*/ 283 w 617"/>
                  <a:gd name="T17" fmla="*/ 101 h 347"/>
                  <a:gd name="T18" fmla="*/ 312 w 617"/>
                  <a:gd name="T19" fmla="*/ 115 h 347"/>
                  <a:gd name="T20" fmla="*/ 367 w 617"/>
                  <a:gd name="T21" fmla="*/ 0 h 347"/>
                  <a:gd name="T22" fmla="*/ 410 w 617"/>
                  <a:gd name="T23" fmla="*/ 24 h 347"/>
                  <a:gd name="T24" fmla="*/ 417 w 617"/>
                  <a:gd name="T25" fmla="*/ 4 h 347"/>
                  <a:gd name="T26" fmla="*/ 438 w 617"/>
                  <a:gd name="T27" fmla="*/ 9 h 347"/>
                  <a:gd name="T28" fmla="*/ 478 w 617"/>
                  <a:gd name="T29" fmla="*/ 45 h 347"/>
                  <a:gd name="T30" fmla="*/ 463 w 617"/>
                  <a:gd name="T31" fmla="*/ 79 h 347"/>
                  <a:gd name="T32" fmla="*/ 469 w 617"/>
                  <a:gd name="T33" fmla="*/ 94 h 347"/>
                  <a:gd name="T34" fmla="*/ 485 w 617"/>
                  <a:gd name="T35" fmla="*/ 87 h 347"/>
                  <a:gd name="T36" fmla="*/ 497 w 617"/>
                  <a:gd name="T37" fmla="*/ 104 h 347"/>
                  <a:gd name="T38" fmla="*/ 558 w 617"/>
                  <a:gd name="T39" fmla="*/ 123 h 347"/>
                  <a:gd name="T40" fmla="*/ 501 w 617"/>
                  <a:gd name="T41" fmla="*/ 120 h 347"/>
                  <a:gd name="T42" fmla="*/ 560 w 617"/>
                  <a:gd name="T43" fmla="*/ 173 h 347"/>
                  <a:gd name="T44" fmla="*/ 523 w 617"/>
                  <a:gd name="T45" fmla="*/ 168 h 347"/>
                  <a:gd name="T46" fmla="*/ 598 w 617"/>
                  <a:gd name="T47" fmla="*/ 216 h 347"/>
                  <a:gd name="T48" fmla="*/ 616 w 617"/>
                  <a:gd name="T49" fmla="*/ 248 h 347"/>
                  <a:gd name="T50" fmla="*/ 603 w 617"/>
                  <a:gd name="T51" fmla="*/ 243 h 347"/>
                  <a:gd name="T52" fmla="*/ 601 w 617"/>
                  <a:gd name="T53" fmla="*/ 252 h 347"/>
                  <a:gd name="T54" fmla="*/ 359 w 617"/>
                  <a:gd name="T55" fmla="*/ 298 h 347"/>
                  <a:gd name="T56" fmla="*/ 158 w 617"/>
                  <a:gd name="T57" fmla="*/ 325 h 347"/>
                  <a:gd name="T58" fmla="*/ 0 w 617"/>
                  <a:gd name="T59" fmla="*/ 346 h 347"/>
                  <a:gd name="T60" fmla="*/ 57 w 617"/>
                  <a:gd name="T61" fmla="*/ 308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7"/>
                  <a:gd name="T94" fmla="*/ 0 h 347"/>
                  <a:gd name="T95" fmla="*/ 617 w 617"/>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7" h="347">
                    <a:moveTo>
                      <a:pt x="57" y="308"/>
                    </a:moveTo>
                    <a:lnTo>
                      <a:pt x="57" y="300"/>
                    </a:lnTo>
                    <a:lnTo>
                      <a:pt x="97" y="261"/>
                    </a:lnTo>
                    <a:lnTo>
                      <a:pt x="119" y="235"/>
                    </a:lnTo>
                    <a:lnTo>
                      <a:pt x="141" y="261"/>
                    </a:lnTo>
                    <a:lnTo>
                      <a:pt x="209" y="234"/>
                    </a:lnTo>
                    <a:lnTo>
                      <a:pt x="239" y="229"/>
                    </a:lnTo>
                    <a:lnTo>
                      <a:pt x="256" y="207"/>
                    </a:lnTo>
                    <a:lnTo>
                      <a:pt x="283" y="101"/>
                    </a:lnTo>
                    <a:lnTo>
                      <a:pt x="312" y="115"/>
                    </a:lnTo>
                    <a:lnTo>
                      <a:pt x="367" y="0"/>
                    </a:lnTo>
                    <a:lnTo>
                      <a:pt x="410" y="24"/>
                    </a:lnTo>
                    <a:lnTo>
                      <a:pt x="417" y="4"/>
                    </a:lnTo>
                    <a:lnTo>
                      <a:pt x="438" y="9"/>
                    </a:lnTo>
                    <a:lnTo>
                      <a:pt x="478" y="45"/>
                    </a:lnTo>
                    <a:lnTo>
                      <a:pt x="463" y="79"/>
                    </a:lnTo>
                    <a:lnTo>
                      <a:pt x="469" y="94"/>
                    </a:lnTo>
                    <a:lnTo>
                      <a:pt x="485" y="87"/>
                    </a:lnTo>
                    <a:lnTo>
                      <a:pt x="497" y="104"/>
                    </a:lnTo>
                    <a:lnTo>
                      <a:pt x="558" y="123"/>
                    </a:lnTo>
                    <a:lnTo>
                      <a:pt x="501" y="120"/>
                    </a:lnTo>
                    <a:lnTo>
                      <a:pt x="560" y="173"/>
                    </a:lnTo>
                    <a:lnTo>
                      <a:pt x="523" y="168"/>
                    </a:lnTo>
                    <a:lnTo>
                      <a:pt x="598" y="216"/>
                    </a:lnTo>
                    <a:lnTo>
                      <a:pt x="616" y="248"/>
                    </a:lnTo>
                    <a:lnTo>
                      <a:pt x="603" y="243"/>
                    </a:lnTo>
                    <a:lnTo>
                      <a:pt x="601" y="252"/>
                    </a:lnTo>
                    <a:lnTo>
                      <a:pt x="359" y="298"/>
                    </a:lnTo>
                    <a:lnTo>
                      <a:pt x="158" y="325"/>
                    </a:lnTo>
                    <a:lnTo>
                      <a:pt x="0" y="346"/>
                    </a:lnTo>
                    <a:lnTo>
                      <a:pt x="57" y="308"/>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3" name="Freeform 172"/>
              <p:cNvSpPr>
                <a:spLocks/>
              </p:cNvSpPr>
              <p:nvPr/>
            </p:nvSpPr>
            <p:spPr bwMode="auto">
              <a:xfrm>
                <a:off x="7514351" y="3493737"/>
                <a:ext cx="56112" cy="123667"/>
              </a:xfrm>
              <a:custGeom>
                <a:avLst/>
                <a:gdLst>
                  <a:gd name="T0" fmla="*/ 0 w 35"/>
                  <a:gd name="T1" fmla="*/ 86 h 87"/>
                  <a:gd name="T2" fmla="*/ 12 w 35"/>
                  <a:gd name="T3" fmla="*/ 62 h 87"/>
                  <a:gd name="T4" fmla="*/ 24 w 35"/>
                  <a:gd name="T5" fmla="*/ 47 h 87"/>
                  <a:gd name="T6" fmla="*/ 34 w 35"/>
                  <a:gd name="T7" fmla="*/ 0 h 87"/>
                  <a:gd name="T8" fmla="*/ 13 w 35"/>
                  <a:gd name="T9" fmla="*/ 10 h 87"/>
                  <a:gd name="T10" fmla="*/ 0 w 35"/>
                  <a:gd name="T11" fmla="*/ 55 h 87"/>
                  <a:gd name="T12" fmla="*/ 0 w 35"/>
                  <a:gd name="T13" fmla="*/ 86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0" y="86"/>
                    </a:moveTo>
                    <a:lnTo>
                      <a:pt x="12" y="62"/>
                    </a:lnTo>
                    <a:lnTo>
                      <a:pt x="24" y="47"/>
                    </a:lnTo>
                    <a:lnTo>
                      <a:pt x="34" y="0"/>
                    </a:lnTo>
                    <a:lnTo>
                      <a:pt x="13" y="10"/>
                    </a:lnTo>
                    <a:lnTo>
                      <a:pt x="0" y="55"/>
                    </a:lnTo>
                    <a:lnTo>
                      <a:pt x="0" y="86"/>
                    </a:lnTo>
                  </a:path>
                </a:pathLst>
              </a:custGeom>
              <a:solidFill>
                <a:schemeClr val="accent3"/>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4" name="Freeform 173"/>
              <p:cNvSpPr>
                <a:spLocks/>
              </p:cNvSpPr>
              <p:nvPr/>
            </p:nvSpPr>
            <p:spPr bwMode="auto">
              <a:xfrm>
                <a:off x="6520575" y="3716337"/>
                <a:ext cx="1086804" cy="432107"/>
              </a:xfrm>
              <a:custGeom>
                <a:avLst/>
                <a:gdLst>
                  <a:gd name="T0" fmla="*/ 0 w 681"/>
                  <a:gd name="T1" fmla="*/ 259 h 304"/>
                  <a:gd name="T2" fmla="*/ 98 w 681"/>
                  <a:gd name="T3" fmla="*/ 248 h 304"/>
                  <a:gd name="T4" fmla="*/ 156 w 681"/>
                  <a:gd name="T5" fmla="*/ 220 h 304"/>
                  <a:gd name="T6" fmla="*/ 264 w 681"/>
                  <a:gd name="T7" fmla="*/ 208 h 304"/>
                  <a:gd name="T8" fmla="*/ 309 w 681"/>
                  <a:gd name="T9" fmla="*/ 235 h 304"/>
                  <a:gd name="T10" fmla="*/ 379 w 681"/>
                  <a:gd name="T11" fmla="*/ 226 h 304"/>
                  <a:gd name="T12" fmla="*/ 486 w 681"/>
                  <a:gd name="T13" fmla="*/ 303 h 304"/>
                  <a:gd name="T14" fmla="*/ 527 w 681"/>
                  <a:gd name="T15" fmla="*/ 293 h 304"/>
                  <a:gd name="T16" fmla="*/ 587 w 681"/>
                  <a:gd name="T17" fmla="*/ 205 h 304"/>
                  <a:gd name="T18" fmla="*/ 635 w 681"/>
                  <a:gd name="T19" fmla="*/ 187 h 304"/>
                  <a:gd name="T20" fmla="*/ 650 w 681"/>
                  <a:gd name="T21" fmla="*/ 161 h 304"/>
                  <a:gd name="T22" fmla="*/ 598 w 681"/>
                  <a:gd name="T23" fmla="*/ 170 h 304"/>
                  <a:gd name="T24" fmla="*/ 584 w 681"/>
                  <a:gd name="T25" fmla="*/ 153 h 304"/>
                  <a:gd name="T26" fmla="*/ 616 w 681"/>
                  <a:gd name="T27" fmla="*/ 144 h 304"/>
                  <a:gd name="T28" fmla="*/ 616 w 681"/>
                  <a:gd name="T29" fmla="*/ 132 h 304"/>
                  <a:gd name="T30" fmla="*/ 579 w 681"/>
                  <a:gd name="T31" fmla="*/ 120 h 304"/>
                  <a:gd name="T32" fmla="*/ 625 w 681"/>
                  <a:gd name="T33" fmla="*/ 103 h 304"/>
                  <a:gd name="T34" fmla="*/ 622 w 681"/>
                  <a:gd name="T35" fmla="*/ 122 h 304"/>
                  <a:gd name="T36" fmla="*/ 653 w 681"/>
                  <a:gd name="T37" fmla="*/ 120 h 304"/>
                  <a:gd name="T38" fmla="*/ 669 w 681"/>
                  <a:gd name="T39" fmla="*/ 89 h 304"/>
                  <a:gd name="T40" fmla="*/ 680 w 681"/>
                  <a:gd name="T41" fmla="*/ 88 h 304"/>
                  <a:gd name="T42" fmla="*/ 672 w 681"/>
                  <a:gd name="T43" fmla="*/ 61 h 304"/>
                  <a:gd name="T44" fmla="*/ 651 w 681"/>
                  <a:gd name="T45" fmla="*/ 88 h 304"/>
                  <a:gd name="T46" fmla="*/ 632 w 681"/>
                  <a:gd name="T47" fmla="*/ 26 h 304"/>
                  <a:gd name="T48" fmla="*/ 646 w 681"/>
                  <a:gd name="T49" fmla="*/ 24 h 304"/>
                  <a:gd name="T50" fmla="*/ 664 w 681"/>
                  <a:gd name="T51" fmla="*/ 41 h 304"/>
                  <a:gd name="T52" fmla="*/ 650 w 681"/>
                  <a:gd name="T53" fmla="*/ 12 h 304"/>
                  <a:gd name="T54" fmla="*/ 636 w 681"/>
                  <a:gd name="T55" fmla="*/ 0 h 304"/>
                  <a:gd name="T56" fmla="*/ 394 w 681"/>
                  <a:gd name="T57" fmla="*/ 46 h 304"/>
                  <a:gd name="T58" fmla="*/ 194 w 681"/>
                  <a:gd name="T59" fmla="*/ 72 h 304"/>
                  <a:gd name="T60" fmla="*/ 165 w 681"/>
                  <a:gd name="T61" fmla="*/ 127 h 304"/>
                  <a:gd name="T62" fmla="*/ 122 w 681"/>
                  <a:gd name="T63" fmla="*/ 136 h 304"/>
                  <a:gd name="T64" fmla="*/ 102 w 681"/>
                  <a:gd name="T65" fmla="*/ 164 h 304"/>
                  <a:gd name="T66" fmla="*/ 25 w 681"/>
                  <a:gd name="T67" fmla="*/ 210 h 304"/>
                  <a:gd name="T68" fmla="*/ 20 w 681"/>
                  <a:gd name="T69" fmla="*/ 228 h 304"/>
                  <a:gd name="T70" fmla="*/ 0 w 681"/>
                  <a:gd name="T71" fmla="*/ 238 h 304"/>
                  <a:gd name="T72" fmla="*/ 0 w 681"/>
                  <a:gd name="T73" fmla="*/ 259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1"/>
                  <a:gd name="T112" fmla="*/ 0 h 304"/>
                  <a:gd name="T113" fmla="*/ 681 w 681"/>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1" h="304">
                    <a:moveTo>
                      <a:pt x="0" y="259"/>
                    </a:moveTo>
                    <a:lnTo>
                      <a:pt x="98" y="248"/>
                    </a:lnTo>
                    <a:lnTo>
                      <a:pt x="156" y="220"/>
                    </a:lnTo>
                    <a:lnTo>
                      <a:pt x="264" y="208"/>
                    </a:lnTo>
                    <a:lnTo>
                      <a:pt x="309" y="235"/>
                    </a:lnTo>
                    <a:lnTo>
                      <a:pt x="379" y="226"/>
                    </a:lnTo>
                    <a:lnTo>
                      <a:pt x="486" y="303"/>
                    </a:lnTo>
                    <a:lnTo>
                      <a:pt x="527" y="293"/>
                    </a:lnTo>
                    <a:lnTo>
                      <a:pt x="587" y="205"/>
                    </a:lnTo>
                    <a:lnTo>
                      <a:pt x="635" y="187"/>
                    </a:lnTo>
                    <a:lnTo>
                      <a:pt x="650" y="161"/>
                    </a:lnTo>
                    <a:lnTo>
                      <a:pt x="598" y="170"/>
                    </a:lnTo>
                    <a:lnTo>
                      <a:pt x="584" y="153"/>
                    </a:lnTo>
                    <a:lnTo>
                      <a:pt x="616" y="144"/>
                    </a:lnTo>
                    <a:lnTo>
                      <a:pt x="616" y="132"/>
                    </a:lnTo>
                    <a:lnTo>
                      <a:pt x="579" y="120"/>
                    </a:lnTo>
                    <a:lnTo>
                      <a:pt x="625" y="103"/>
                    </a:lnTo>
                    <a:lnTo>
                      <a:pt x="622" y="122"/>
                    </a:lnTo>
                    <a:lnTo>
                      <a:pt x="653" y="120"/>
                    </a:lnTo>
                    <a:lnTo>
                      <a:pt x="669" y="89"/>
                    </a:lnTo>
                    <a:lnTo>
                      <a:pt x="680" y="88"/>
                    </a:lnTo>
                    <a:lnTo>
                      <a:pt x="672" y="61"/>
                    </a:lnTo>
                    <a:lnTo>
                      <a:pt x="651" y="88"/>
                    </a:lnTo>
                    <a:lnTo>
                      <a:pt x="632" y="26"/>
                    </a:lnTo>
                    <a:lnTo>
                      <a:pt x="646" y="24"/>
                    </a:lnTo>
                    <a:lnTo>
                      <a:pt x="664" y="41"/>
                    </a:lnTo>
                    <a:lnTo>
                      <a:pt x="650" y="12"/>
                    </a:lnTo>
                    <a:lnTo>
                      <a:pt x="636" y="0"/>
                    </a:lnTo>
                    <a:lnTo>
                      <a:pt x="394" y="46"/>
                    </a:lnTo>
                    <a:lnTo>
                      <a:pt x="194" y="72"/>
                    </a:lnTo>
                    <a:lnTo>
                      <a:pt x="165" y="127"/>
                    </a:lnTo>
                    <a:lnTo>
                      <a:pt x="122" y="136"/>
                    </a:lnTo>
                    <a:lnTo>
                      <a:pt x="102" y="164"/>
                    </a:lnTo>
                    <a:lnTo>
                      <a:pt x="25" y="210"/>
                    </a:lnTo>
                    <a:lnTo>
                      <a:pt x="20" y="228"/>
                    </a:lnTo>
                    <a:lnTo>
                      <a:pt x="0" y="238"/>
                    </a:lnTo>
                    <a:lnTo>
                      <a:pt x="0" y="259"/>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5" name="Freeform 174"/>
              <p:cNvSpPr>
                <a:spLocks/>
              </p:cNvSpPr>
              <p:nvPr/>
            </p:nvSpPr>
            <p:spPr bwMode="auto">
              <a:xfrm>
                <a:off x="6649042" y="4011683"/>
                <a:ext cx="648243" cy="437926"/>
              </a:xfrm>
              <a:custGeom>
                <a:avLst/>
                <a:gdLst>
                  <a:gd name="T0" fmla="*/ 17 w 406"/>
                  <a:gd name="T1" fmla="*/ 39 h 308"/>
                  <a:gd name="T2" fmla="*/ 74 w 406"/>
                  <a:gd name="T3" fmla="*/ 11 h 308"/>
                  <a:gd name="T4" fmla="*/ 183 w 406"/>
                  <a:gd name="T5" fmla="*/ 0 h 308"/>
                  <a:gd name="T6" fmla="*/ 227 w 406"/>
                  <a:gd name="T7" fmla="*/ 27 h 308"/>
                  <a:gd name="T8" fmla="*/ 298 w 406"/>
                  <a:gd name="T9" fmla="*/ 17 h 308"/>
                  <a:gd name="T10" fmla="*/ 405 w 406"/>
                  <a:gd name="T11" fmla="*/ 94 h 308"/>
                  <a:gd name="T12" fmla="*/ 358 w 406"/>
                  <a:gd name="T13" fmla="*/ 152 h 308"/>
                  <a:gd name="T14" fmla="*/ 359 w 406"/>
                  <a:gd name="T15" fmla="*/ 179 h 308"/>
                  <a:gd name="T16" fmla="*/ 278 w 406"/>
                  <a:gd name="T17" fmla="*/ 253 h 308"/>
                  <a:gd name="T18" fmla="*/ 265 w 406"/>
                  <a:gd name="T19" fmla="*/ 255 h 308"/>
                  <a:gd name="T20" fmla="*/ 259 w 406"/>
                  <a:gd name="T21" fmla="*/ 278 h 308"/>
                  <a:gd name="T22" fmla="*/ 242 w 406"/>
                  <a:gd name="T23" fmla="*/ 265 h 308"/>
                  <a:gd name="T24" fmla="*/ 258 w 406"/>
                  <a:gd name="T25" fmla="*/ 287 h 308"/>
                  <a:gd name="T26" fmla="*/ 243 w 406"/>
                  <a:gd name="T27" fmla="*/ 307 h 308"/>
                  <a:gd name="T28" fmla="*/ 227 w 406"/>
                  <a:gd name="T29" fmla="*/ 304 h 308"/>
                  <a:gd name="T30" fmla="*/ 172 w 406"/>
                  <a:gd name="T31" fmla="*/ 216 h 308"/>
                  <a:gd name="T32" fmla="*/ 52 w 406"/>
                  <a:gd name="T33" fmla="*/ 105 h 308"/>
                  <a:gd name="T34" fmla="*/ 0 w 406"/>
                  <a:gd name="T35" fmla="*/ 71 h 308"/>
                  <a:gd name="T36" fmla="*/ 17 w 406"/>
                  <a:gd name="T37" fmla="*/ 39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08"/>
                  <a:gd name="T59" fmla="*/ 406 w 406"/>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08">
                    <a:moveTo>
                      <a:pt x="17" y="39"/>
                    </a:moveTo>
                    <a:lnTo>
                      <a:pt x="74" y="11"/>
                    </a:lnTo>
                    <a:lnTo>
                      <a:pt x="183" y="0"/>
                    </a:lnTo>
                    <a:lnTo>
                      <a:pt x="227" y="27"/>
                    </a:lnTo>
                    <a:lnTo>
                      <a:pt x="298" y="17"/>
                    </a:lnTo>
                    <a:lnTo>
                      <a:pt x="405" y="94"/>
                    </a:lnTo>
                    <a:lnTo>
                      <a:pt x="358" y="152"/>
                    </a:lnTo>
                    <a:lnTo>
                      <a:pt x="359" y="179"/>
                    </a:lnTo>
                    <a:lnTo>
                      <a:pt x="278" y="253"/>
                    </a:lnTo>
                    <a:lnTo>
                      <a:pt x="265" y="255"/>
                    </a:lnTo>
                    <a:lnTo>
                      <a:pt x="259" y="278"/>
                    </a:lnTo>
                    <a:lnTo>
                      <a:pt x="242" y="265"/>
                    </a:lnTo>
                    <a:lnTo>
                      <a:pt x="258" y="287"/>
                    </a:lnTo>
                    <a:lnTo>
                      <a:pt x="243" y="307"/>
                    </a:lnTo>
                    <a:lnTo>
                      <a:pt x="227" y="304"/>
                    </a:lnTo>
                    <a:lnTo>
                      <a:pt x="172" y="216"/>
                    </a:lnTo>
                    <a:lnTo>
                      <a:pt x="52" y="105"/>
                    </a:lnTo>
                    <a:lnTo>
                      <a:pt x="0" y="71"/>
                    </a:lnTo>
                    <a:lnTo>
                      <a:pt x="17" y="39"/>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6" name="Freeform 175"/>
              <p:cNvSpPr>
                <a:spLocks/>
              </p:cNvSpPr>
              <p:nvPr/>
            </p:nvSpPr>
            <p:spPr bwMode="auto">
              <a:xfrm>
                <a:off x="7459716" y="3246403"/>
                <a:ext cx="134374" cy="196412"/>
              </a:xfrm>
              <a:custGeom>
                <a:avLst/>
                <a:gdLst>
                  <a:gd name="T0" fmla="*/ 0 w 84"/>
                  <a:gd name="T1" fmla="*/ 13 h 138"/>
                  <a:gd name="T2" fmla="*/ 11 w 84"/>
                  <a:gd name="T3" fmla="*/ 0 h 138"/>
                  <a:gd name="T4" fmla="*/ 27 w 84"/>
                  <a:gd name="T5" fmla="*/ 0 h 138"/>
                  <a:gd name="T6" fmla="*/ 21 w 84"/>
                  <a:gd name="T7" fmla="*/ 14 h 138"/>
                  <a:gd name="T8" fmla="*/ 17 w 84"/>
                  <a:gd name="T9" fmla="*/ 19 h 138"/>
                  <a:gd name="T10" fmla="*/ 21 w 84"/>
                  <a:gd name="T11" fmla="*/ 34 h 138"/>
                  <a:gd name="T12" fmla="*/ 40 w 84"/>
                  <a:gd name="T13" fmla="*/ 56 h 138"/>
                  <a:gd name="T14" fmla="*/ 43 w 84"/>
                  <a:gd name="T15" fmla="*/ 72 h 138"/>
                  <a:gd name="T16" fmla="*/ 60 w 84"/>
                  <a:gd name="T17" fmla="*/ 91 h 138"/>
                  <a:gd name="T18" fmla="*/ 73 w 84"/>
                  <a:gd name="T19" fmla="*/ 95 h 138"/>
                  <a:gd name="T20" fmla="*/ 79 w 84"/>
                  <a:gd name="T21" fmla="*/ 107 h 138"/>
                  <a:gd name="T22" fmla="*/ 68 w 84"/>
                  <a:gd name="T23" fmla="*/ 118 h 138"/>
                  <a:gd name="T24" fmla="*/ 79 w 84"/>
                  <a:gd name="T25" fmla="*/ 117 h 138"/>
                  <a:gd name="T26" fmla="*/ 83 w 84"/>
                  <a:gd name="T27" fmla="*/ 127 h 138"/>
                  <a:gd name="T28" fmla="*/ 33 w 84"/>
                  <a:gd name="T29" fmla="*/ 137 h 138"/>
                  <a:gd name="T30" fmla="*/ 0 w 84"/>
                  <a:gd name="T31" fmla="*/ 13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38"/>
                  <a:gd name="T50" fmla="*/ 84 w 84"/>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38">
                    <a:moveTo>
                      <a:pt x="0" y="13"/>
                    </a:moveTo>
                    <a:lnTo>
                      <a:pt x="11" y="0"/>
                    </a:lnTo>
                    <a:lnTo>
                      <a:pt x="27" y="0"/>
                    </a:lnTo>
                    <a:lnTo>
                      <a:pt x="21" y="14"/>
                    </a:lnTo>
                    <a:lnTo>
                      <a:pt x="17" y="19"/>
                    </a:lnTo>
                    <a:lnTo>
                      <a:pt x="21" y="34"/>
                    </a:lnTo>
                    <a:lnTo>
                      <a:pt x="40" y="56"/>
                    </a:lnTo>
                    <a:lnTo>
                      <a:pt x="43" y="72"/>
                    </a:lnTo>
                    <a:lnTo>
                      <a:pt x="60" y="91"/>
                    </a:lnTo>
                    <a:lnTo>
                      <a:pt x="73" y="95"/>
                    </a:lnTo>
                    <a:lnTo>
                      <a:pt x="79" y="107"/>
                    </a:lnTo>
                    <a:lnTo>
                      <a:pt x="68" y="118"/>
                    </a:lnTo>
                    <a:lnTo>
                      <a:pt x="79" y="117"/>
                    </a:lnTo>
                    <a:lnTo>
                      <a:pt x="83" y="127"/>
                    </a:lnTo>
                    <a:lnTo>
                      <a:pt x="33" y="137"/>
                    </a:lnTo>
                    <a:lnTo>
                      <a:pt x="0" y="13"/>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7" name="Freeform 176"/>
              <p:cNvSpPr>
                <a:spLocks/>
              </p:cNvSpPr>
              <p:nvPr/>
            </p:nvSpPr>
            <p:spPr bwMode="auto">
              <a:xfrm>
                <a:off x="6835098" y="2939418"/>
                <a:ext cx="738318" cy="421922"/>
              </a:xfrm>
              <a:custGeom>
                <a:avLst/>
                <a:gdLst>
                  <a:gd name="T0" fmla="*/ 36 w 463"/>
                  <a:gd name="T1" fmla="*/ 296 h 297"/>
                  <a:gd name="T2" fmla="*/ 113 w 463"/>
                  <a:gd name="T3" fmla="*/ 282 h 297"/>
                  <a:gd name="T4" fmla="*/ 391 w 463"/>
                  <a:gd name="T5" fmla="*/ 229 h 297"/>
                  <a:gd name="T6" fmla="*/ 402 w 463"/>
                  <a:gd name="T7" fmla="*/ 216 h 297"/>
                  <a:gd name="T8" fmla="*/ 419 w 463"/>
                  <a:gd name="T9" fmla="*/ 216 h 297"/>
                  <a:gd name="T10" fmla="*/ 436 w 463"/>
                  <a:gd name="T11" fmla="*/ 203 h 297"/>
                  <a:gd name="T12" fmla="*/ 462 w 463"/>
                  <a:gd name="T13" fmla="*/ 169 h 297"/>
                  <a:gd name="T14" fmla="*/ 417 w 463"/>
                  <a:gd name="T15" fmla="*/ 132 h 297"/>
                  <a:gd name="T16" fmla="*/ 415 w 463"/>
                  <a:gd name="T17" fmla="*/ 98 h 297"/>
                  <a:gd name="T18" fmla="*/ 436 w 463"/>
                  <a:gd name="T19" fmla="*/ 51 h 297"/>
                  <a:gd name="T20" fmla="*/ 406 w 463"/>
                  <a:gd name="T21" fmla="*/ 34 h 297"/>
                  <a:gd name="T22" fmla="*/ 372 w 463"/>
                  <a:gd name="T23" fmla="*/ 0 h 297"/>
                  <a:gd name="T24" fmla="*/ 66 w 463"/>
                  <a:gd name="T25" fmla="*/ 58 h 297"/>
                  <a:gd name="T26" fmla="*/ 50 w 463"/>
                  <a:gd name="T27" fmla="*/ 34 h 297"/>
                  <a:gd name="T28" fmla="*/ 0 w 463"/>
                  <a:gd name="T29" fmla="*/ 72 h 297"/>
                  <a:gd name="T30" fmla="*/ 36 w 463"/>
                  <a:gd name="T31" fmla="*/ 296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
                  <a:gd name="T49" fmla="*/ 0 h 297"/>
                  <a:gd name="T50" fmla="*/ 463 w 463"/>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 h="297">
                    <a:moveTo>
                      <a:pt x="36" y="296"/>
                    </a:moveTo>
                    <a:lnTo>
                      <a:pt x="113" y="282"/>
                    </a:lnTo>
                    <a:lnTo>
                      <a:pt x="391" y="229"/>
                    </a:lnTo>
                    <a:lnTo>
                      <a:pt x="402" y="216"/>
                    </a:lnTo>
                    <a:lnTo>
                      <a:pt x="419" y="216"/>
                    </a:lnTo>
                    <a:lnTo>
                      <a:pt x="436" y="203"/>
                    </a:lnTo>
                    <a:lnTo>
                      <a:pt x="462" y="169"/>
                    </a:lnTo>
                    <a:lnTo>
                      <a:pt x="417" y="132"/>
                    </a:lnTo>
                    <a:lnTo>
                      <a:pt x="415" y="98"/>
                    </a:lnTo>
                    <a:lnTo>
                      <a:pt x="436" y="51"/>
                    </a:lnTo>
                    <a:lnTo>
                      <a:pt x="406" y="34"/>
                    </a:lnTo>
                    <a:lnTo>
                      <a:pt x="372" y="0"/>
                    </a:lnTo>
                    <a:lnTo>
                      <a:pt x="66" y="58"/>
                    </a:lnTo>
                    <a:lnTo>
                      <a:pt x="50" y="34"/>
                    </a:lnTo>
                    <a:lnTo>
                      <a:pt x="0" y="72"/>
                    </a:lnTo>
                    <a:lnTo>
                      <a:pt x="36" y="296"/>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8" name="Freeform 177"/>
              <p:cNvSpPr>
                <a:spLocks/>
              </p:cNvSpPr>
              <p:nvPr/>
            </p:nvSpPr>
            <p:spPr bwMode="auto">
              <a:xfrm>
                <a:off x="7493678" y="3013618"/>
                <a:ext cx="160953" cy="343357"/>
              </a:xfrm>
              <a:custGeom>
                <a:avLst/>
                <a:gdLst>
                  <a:gd name="T0" fmla="*/ 6 w 101"/>
                  <a:gd name="T1" fmla="*/ 164 h 242"/>
                  <a:gd name="T2" fmla="*/ 24 w 101"/>
                  <a:gd name="T3" fmla="*/ 151 h 242"/>
                  <a:gd name="T4" fmla="*/ 49 w 101"/>
                  <a:gd name="T5" fmla="*/ 117 h 242"/>
                  <a:gd name="T6" fmla="*/ 4 w 101"/>
                  <a:gd name="T7" fmla="*/ 80 h 242"/>
                  <a:gd name="T8" fmla="*/ 3 w 101"/>
                  <a:gd name="T9" fmla="*/ 47 h 242"/>
                  <a:gd name="T10" fmla="*/ 23 w 101"/>
                  <a:gd name="T11" fmla="*/ 0 h 242"/>
                  <a:gd name="T12" fmla="*/ 91 w 101"/>
                  <a:gd name="T13" fmla="*/ 23 h 242"/>
                  <a:gd name="T14" fmla="*/ 91 w 101"/>
                  <a:gd name="T15" fmla="*/ 32 h 242"/>
                  <a:gd name="T16" fmla="*/ 84 w 101"/>
                  <a:gd name="T17" fmla="*/ 58 h 242"/>
                  <a:gd name="T18" fmla="*/ 77 w 101"/>
                  <a:gd name="T19" fmla="*/ 65 h 242"/>
                  <a:gd name="T20" fmla="*/ 75 w 101"/>
                  <a:gd name="T21" fmla="*/ 78 h 242"/>
                  <a:gd name="T22" fmla="*/ 83 w 101"/>
                  <a:gd name="T23" fmla="*/ 82 h 242"/>
                  <a:gd name="T24" fmla="*/ 99 w 101"/>
                  <a:gd name="T25" fmla="*/ 78 h 242"/>
                  <a:gd name="T26" fmla="*/ 100 w 101"/>
                  <a:gd name="T27" fmla="*/ 119 h 242"/>
                  <a:gd name="T28" fmla="*/ 99 w 101"/>
                  <a:gd name="T29" fmla="*/ 145 h 242"/>
                  <a:gd name="T30" fmla="*/ 100 w 101"/>
                  <a:gd name="T31" fmla="*/ 158 h 242"/>
                  <a:gd name="T32" fmla="*/ 94 w 101"/>
                  <a:gd name="T33" fmla="*/ 171 h 242"/>
                  <a:gd name="T34" fmla="*/ 87 w 101"/>
                  <a:gd name="T35" fmla="*/ 172 h 242"/>
                  <a:gd name="T36" fmla="*/ 90 w 101"/>
                  <a:gd name="T37" fmla="*/ 184 h 242"/>
                  <a:gd name="T38" fmla="*/ 66 w 101"/>
                  <a:gd name="T39" fmla="*/ 241 h 242"/>
                  <a:gd name="T40" fmla="*/ 58 w 101"/>
                  <a:gd name="T41" fmla="*/ 241 h 242"/>
                  <a:gd name="T42" fmla="*/ 57 w 101"/>
                  <a:gd name="T43" fmla="*/ 219 h 242"/>
                  <a:gd name="T44" fmla="*/ 39 w 101"/>
                  <a:gd name="T45" fmla="*/ 220 h 242"/>
                  <a:gd name="T46" fmla="*/ 5 w 101"/>
                  <a:gd name="T47" fmla="*/ 197 h 242"/>
                  <a:gd name="T48" fmla="*/ 0 w 101"/>
                  <a:gd name="T49" fmla="*/ 178 h 242"/>
                  <a:gd name="T50" fmla="*/ 6 w 101"/>
                  <a:gd name="T51" fmla="*/ 164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242"/>
                  <a:gd name="T80" fmla="*/ 101 w 101"/>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242">
                    <a:moveTo>
                      <a:pt x="6" y="164"/>
                    </a:moveTo>
                    <a:lnTo>
                      <a:pt x="24" y="151"/>
                    </a:lnTo>
                    <a:lnTo>
                      <a:pt x="49" y="117"/>
                    </a:lnTo>
                    <a:lnTo>
                      <a:pt x="4" y="80"/>
                    </a:lnTo>
                    <a:lnTo>
                      <a:pt x="3" y="47"/>
                    </a:lnTo>
                    <a:lnTo>
                      <a:pt x="23" y="0"/>
                    </a:lnTo>
                    <a:lnTo>
                      <a:pt x="91" y="23"/>
                    </a:lnTo>
                    <a:lnTo>
                      <a:pt x="91" y="32"/>
                    </a:lnTo>
                    <a:lnTo>
                      <a:pt x="84" y="58"/>
                    </a:lnTo>
                    <a:lnTo>
                      <a:pt x="77" y="65"/>
                    </a:lnTo>
                    <a:lnTo>
                      <a:pt x="75" y="78"/>
                    </a:lnTo>
                    <a:lnTo>
                      <a:pt x="83" y="82"/>
                    </a:lnTo>
                    <a:lnTo>
                      <a:pt x="99" y="78"/>
                    </a:lnTo>
                    <a:lnTo>
                      <a:pt x="100" y="119"/>
                    </a:lnTo>
                    <a:lnTo>
                      <a:pt x="99" y="145"/>
                    </a:lnTo>
                    <a:lnTo>
                      <a:pt x="100" y="158"/>
                    </a:lnTo>
                    <a:lnTo>
                      <a:pt x="94" y="171"/>
                    </a:lnTo>
                    <a:lnTo>
                      <a:pt x="87" y="172"/>
                    </a:lnTo>
                    <a:lnTo>
                      <a:pt x="90" y="184"/>
                    </a:lnTo>
                    <a:lnTo>
                      <a:pt x="66" y="241"/>
                    </a:lnTo>
                    <a:lnTo>
                      <a:pt x="58" y="241"/>
                    </a:lnTo>
                    <a:lnTo>
                      <a:pt x="57" y="219"/>
                    </a:lnTo>
                    <a:lnTo>
                      <a:pt x="39" y="220"/>
                    </a:lnTo>
                    <a:lnTo>
                      <a:pt x="5" y="197"/>
                    </a:lnTo>
                    <a:lnTo>
                      <a:pt x="0" y="178"/>
                    </a:lnTo>
                    <a:lnTo>
                      <a:pt x="6" y="164"/>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9" name="Freeform 178"/>
              <p:cNvSpPr>
                <a:spLocks/>
              </p:cNvSpPr>
              <p:nvPr/>
            </p:nvSpPr>
            <p:spPr bwMode="auto">
              <a:xfrm>
                <a:off x="6914837" y="2475303"/>
                <a:ext cx="754561" cy="597966"/>
              </a:xfrm>
              <a:custGeom>
                <a:avLst/>
                <a:gdLst>
                  <a:gd name="T0" fmla="*/ 16 w 473"/>
                  <a:gd name="T1" fmla="*/ 385 h 421"/>
                  <a:gd name="T2" fmla="*/ 323 w 473"/>
                  <a:gd name="T3" fmla="*/ 327 h 421"/>
                  <a:gd name="T4" fmla="*/ 356 w 473"/>
                  <a:gd name="T5" fmla="*/ 362 h 421"/>
                  <a:gd name="T6" fmla="*/ 386 w 473"/>
                  <a:gd name="T7" fmla="*/ 378 h 421"/>
                  <a:gd name="T8" fmla="*/ 454 w 473"/>
                  <a:gd name="T9" fmla="*/ 401 h 421"/>
                  <a:gd name="T10" fmla="*/ 459 w 473"/>
                  <a:gd name="T11" fmla="*/ 420 h 421"/>
                  <a:gd name="T12" fmla="*/ 471 w 473"/>
                  <a:gd name="T13" fmla="*/ 394 h 421"/>
                  <a:gd name="T14" fmla="*/ 472 w 473"/>
                  <a:gd name="T15" fmla="*/ 358 h 421"/>
                  <a:gd name="T16" fmla="*/ 459 w 473"/>
                  <a:gd name="T17" fmla="*/ 291 h 421"/>
                  <a:gd name="T18" fmla="*/ 459 w 473"/>
                  <a:gd name="T19" fmla="*/ 220 h 421"/>
                  <a:gd name="T20" fmla="*/ 426 w 473"/>
                  <a:gd name="T21" fmla="*/ 116 h 421"/>
                  <a:gd name="T22" fmla="*/ 421 w 473"/>
                  <a:gd name="T23" fmla="*/ 71 h 421"/>
                  <a:gd name="T24" fmla="*/ 400 w 473"/>
                  <a:gd name="T25" fmla="*/ 0 h 421"/>
                  <a:gd name="T26" fmla="*/ 301 w 473"/>
                  <a:gd name="T27" fmla="*/ 23 h 421"/>
                  <a:gd name="T28" fmla="*/ 245 w 473"/>
                  <a:gd name="T29" fmla="*/ 83 h 421"/>
                  <a:gd name="T30" fmla="*/ 242 w 473"/>
                  <a:gd name="T31" fmla="*/ 98 h 421"/>
                  <a:gd name="T32" fmla="*/ 210 w 473"/>
                  <a:gd name="T33" fmla="*/ 135 h 421"/>
                  <a:gd name="T34" fmla="*/ 219 w 473"/>
                  <a:gd name="T35" fmla="*/ 147 h 421"/>
                  <a:gd name="T36" fmla="*/ 225 w 473"/>
                  <a:gd name="T37" fmla="*/ 156 h 421"/>
                  <a:gd name="T38" fmla="*/ 220 w 473"/>
                  <a:gd name="T39" fmla="*/ 159 h 421"/>
                  <a:gd name="T40" fmla="*/ 229 w 473"/>
                  <a:gd name="T41" fmla="*/ 173 h 421"/>
                  <a:gd name="T42" fmla="*/ 231 w 473"/>
                  <a:gd name="T43" fmla="*/ 186 h 421"/>
                  <a:gd name="T44" fmla="*/ 200 w 473"/>
                  <a:gd name="T45" fmla="*/ 216 h 421"/>
                  <a:gd name="T46" fmla="*/ 155 w 473"/>
                  <a:gd name="T47" fmla="*/ 229 h 421"/>
                  <a:gd name="T48" fmla="*/ 144 w 473"/>
                  <a:gd name="T49" fmla="*/ 237 h 421"/>
                  <a:gd name="T50" fmla="*/ 127 w 473"/>
                  <a:gd name="T51" fmla="*/ 230 h 421"/>
                  <a:gd name="T52" fmla="*/ 76 w 473"/>
                  <a:gd name="T53" fmla="*/ 236 h 421"/>
                  <a:gd name="T54" fmla="*/ 38 w 473"/>
                  <a:gd name="T55" fmla="*/ 251 h 421"/>
                  <a:gd name="T56" fmla="*/ 38 w 473"/>
                  <a:gd name="T57" fmla="*/ 270 h 421"/>
                  <a:gd name="T58" fmla="*/ 46 w 473"/>
                  <a:gd name="T59" fmla="*/ 284 h 421"/>
                  <a:gd name="T60" fmla="*/ 51 w 473"/>
                  <a:gd name="T61" fmla="*/ 284 h 421"/>
                  <a:gd name="T62" fmla="*/ 56 w 473"/>
                  <a:gd name="T63" fmla="*/ 300 h 421"/>
                  <a:gd name="T64" fmla="*/ 46 w 473"/>
                  <a:gd name="T65" fmla="*/ 308 h 421"/>
                  <a:gd name="T66" fmla="*/ 42 w 473"/>
                  <a:gd name="T67" fmla="*/ 322 h 421"/>
                  <a:gd name="T68" fmla="*/ 0 w 473"/>
                  <a:gd name="T69" fmla="*/ 362 h 421"/>
                  <a:gd name="T70" fmla="*/ 16 w 473"/>
                  <a:gd name="T71" fmla="*/ 385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3"/>
                  <a:gd name="T109" fmla="*/ 0 h 421"/>
                  <a:gd name="T110" fmla="*/ 473 w 47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3" h="421">
                    <a:moveTo>
                      <a:pt x="16" y="385"/>
                    </a:moveTo>
                    <a:lnTo>
                      <a:pt x="323" y="327"/>
                    </a:lnTo>
                    <a:lnTo>
                      <a:pt x="356" y="362"/>
                    </a:lnTo>
                    <a:lnTo>
                      <a:pt x="386" y="378"/>
                    </a:lnTo>
                    <a:lnTo>
                      <a:pt x="454" y="401"/>
                    </a:lnTo>
                    <a:lnTo>
                      <a:pt x="459" y="420"/>
                    </a:lnTo>
                    <a:lnTo>
                      <a:pt x="471" y="394"/>
                    </a:lnTo>
                    <a:lnTo>
                      <a:pt x="472" y="358"/>
                    </a:lnTo>
                    <a:lnTo>
                      <a:pt x="459" y="291"/>
                    </a:lnTo>
                    <a:lnTo>
                      <a:pt x="459" y="220"/>
                    </a:lnTo>
                    <a:lnTo>
                      <a:pt x="426" y="116"/>
                    </a:lnTo>
                    <a:lnTo>
                      <a:pt x="421" y="71"/>
                    </a:lnTo>
                    <a:lnTo>
                      <a:pt x="400" y="0"/>
                    </a:lnTo>
                    <a:lnTo>
                      <a:pt x="301" y="23"/>
                    </a:lnTo>
                    <a:lnTo>
                      <a:pt x="245" y="83"/>
                    </a:lnTo>
                    <a:lnTo>
                      <a:pt x="242" y="98"/>
                    </a:lnTo>
                    <a:lnTo>
                      <a:pt x="210" y="135"/>
                    </a:lnTo>
                    <a:lnTo>
                      <a:pt x="219" y="147"/>
                    </a:lnTo>
                    <a:lnTo>
                      <a:pt x="225" y="156"/>
                    </a:lnTo>
                    <a:lnTo>
                      <a:pt x="220" y="159"/>
                    </a:lnTo>
                    <a:lnTo>
                      <a:pt x="229" y="173"/>
                    </a:lnTo>
                    <a:lnTo>
                      <a:pt x="231" y="186"/>
                    </a:lnTo>
                    <a:lnTo>
                      <a:pt x="200" y="216"/>
                    </a:lnTo>
                    <a:lnTo>
                      <a:pt x="155" y="229"/>
                    </a:lnTo>
                    <a:lnTo>
                      <a:pt x="144" y="237"/>
                    </a:lnTo>
                    <a:lnTo>
                      <a:pt x="127" y="230"/>
                    </a:lnTo>
                    <a:lnTo>
                      <a:pt x="76" y="236"/>
                    </a:lnTo>
                    <a:lnTo>
                      <a:pt x="38" y="251"/>
                    </a:lnTo>
                    <a:lnTo>
                      <a:pt x="38" y="270"/>
                    </a:lnTo>
                    <a:lnTo>
                      <a:pt x="46" y="284"/>
                    </a:lnTo>
                    <a:lnTo>
                      <a:pt x="51" y="284"/>
                    </a:lnTo>
                    <a:lnTo>
                      <a:pt x="56" y="300"/>
                    </a:lnTo>
                    <a:lnTo>
                      <a:pt x="46" y="308"/>
                    </a:lnTo>
                    <a:lnTo>
                      <a:pt x="42" y="322"/>
                    </a:lnTo>
                    <a:lnTo>
                      <a:pt x="0" y="362"/>
                    </a:lnTo>
                    <a:lnTo>
                      <a:pt x="16" y="385"/>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0" name="Freeform 179"/>
              <p:cNvSpPr>
                <a:spLocks/>
              </p:cNvSpPr>
              <p:nvPr/>
            </p:nvSpPr>
            <p:spPr bwMode="auto">
              <a:xfrm>
                <a:off x="7616239" y="3095093"/>
                <a:ext cx="28056" cy="30553"/>
              </a:xfrm>
              <a:custGeom>
                <a:avLst/>
                <a:gdLst>
                  <a:gd name="T0" fmla="*/ 0 w 17"/>
                  <a:gd name="T1" fmla="*/ 20 h 21"/>
                  <a:gd name="T2" fmla="*/ 2 w 17"/>
                  <a:gd name="T3" fmla="*/ 6 h 21"/>
                  <a:gd name="T4" fmla="*/ 11 w 17"/>
                  <a:gd name="T5" fmla="*/ 0 h 21"/>
                  <a:gd name="T6" fmla="*/ 16 w 17"/>
                  <a:gd name="T7" fmla="*/ 4 h 21"/>
                  <a:gd name="T8" fmla="*/ 0 w 17"/>
                  <a:gd name="T9" fmla="*/ 20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20"/>
                    </a:moveTo>
                    <a:lnTo>
                      <a:pt x="2" y="6"/>
                    </a:lnTo>
                    <a:lnTo>
                      <a:pt x="11" y="0"/>
                    </a:lnTo>
                    <a:lnTo>
                      <a:pt x="16" y="4"/>
                    </a:lnTo>
                    <a:lnTo>
                      <a:pt x="0" y="20"/>
                    </a:lnTo>
                  </a:path>
                </a:pathLst>
              </a:custGeom>
              <a:solidFill>
                <a:srgbClr val="FF0000"/>
              </a:solidFill>
              <a:ln w="12700" cap="rnd">
                <a:solidFill>
                  <a:srgbClr val="000000"/>
                </a:solidFill>
                <a:round/>
                <a:headEnd/>
                <a:tailEnd/>
              </a:ln>
            </p:spPr>
            <p:txBody>
              <a:bodyPr anchor="ctr" anchorCtr="1">
                <a:noAutofit/>
              </a:bodyPr>
              <a:lstStyle/>
              <a:p>
                <a:pPr>
                  <a:spcBef>
                    <a:spcPts val="0"/>
                  </a:spcBef>
                </a:pPr>
                <a:endParaRPr lang="en-US" sz="800" dirty="0"/>
              </a:p>
            </p:txBody>
          </p:sp>
          <p:sp>
            <p:nvSpPr>
              <p:cNvPr id="181" name="Freeform 180"/>
              <p:cNvSpPr>
                <a:spLocks/>
              </p:cNvSpPr>
              <p:nvPr/>
            </p:nvSpPr>
            <p:spPr bwMode="auto">
              <a:xfrm>
                <a:off x="7636912" y="2983065"/>
                <a:ext cx="236262" cy="123667"/>
              </a:xfrm>
              <a:custGeom>
                <a:avLst/>
                <a:gdLst>
                  <a:gd name="T0" fmla="*/ 10 w 148"/>
                  <a:gd name="T1" fmla="*/ 86 h 87"/>
                  <a:gd name="T2" fmla="*/ 62 w 148"/>
                  <a:gd name="T3" fmla="*/ 56 h 87"/>
                  <a:gd name="T4" fmla="*/ 98 w 148"/>
                  <a:gd name="T5" fmla="*/ 40 h 87"/>
                  <a:gd name="T6" fmla="*/ 60 w 148"/>
                  <a:gd name="T7" fmla="*/ 66 h 87"/>
                  <a:gd name="T8" fmla="*/ 64 w 148"/>
                  <a:gd name="T9" fmla="*/ 68 h 87"/>
                  <a:gd name="T10" fmla="*/ 119 w 148"/>
                  <a:gd name="T11" fmla="*/ 28 h 87"/>
                  <a:gd name="T12" fmla="*/ 147 w 148"/>
                  <a:gd name="T13" fmla="*/ 4 h 87"/>
                  <a:gd name="T14" fmla="*/ 144 w 148"/>
                  <a:gd name="T15" fmla="*/ 0 h 87"/>
                  <a:gd name="T16" fmla="*/ 118 w 148"/>
                  <a:gd name="T17" fmla="*/ 14 h 87"/>
                  <a:gd name="T18" fmla="*/ 116 w 148"/>
                  <a:gd name="T19" fmla="*/ 13 h 87"/>
                  <a:gd name="T20" fmla="*/ 104 w 148"/>
                  <a:gd name="T21" fmla="*/ 28 h 87"/>
                  <a:gd name="T22" fmla="*/ 96 w 148"/>
                  <a:gd name="T23" fmla="*/ 28 h 87"/>
                  <a:gd name="T24" fmla="*/ 115 w 148"/>
                  <a:gd name="T25" fmla="*/ 0 h 87"/>
                  <a:gd name="T26" fmla="*/ 95 w 148"/>
                  <a:gd name="T27" fmla="*/ 22 h 87"/>
                  <a:gd name="T28" fmla="*/ 28 w 148"/>
                  <a:gd name="T29" fmla="*/ 45 h 87"/>
                  <a:gd name="T30" fmla="*/ 17 w 148"/>
                  <a:gd name="T31" fmla="*/ 62 h 87"/>
                  <a:gd name="T32" fmla="*/ 5 w 148"/>
                  <a:gd name="T33" fmla="*/ 66 h 87"/>
                  <a:gd name="T34" fmla="*/ 0 w 148"/>
                  <a:gd name="T35" fmla="*/ 77 h 87"/>
                  <a:gd name="T36" fmla="*/ 10 w 148"/>
                  <a:gd name="T37" fmla="*/ 86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87"/>
                  <a:gd name="T59" fmla="*/ 148 w 148"/>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87">
                    <a:moveTo>
                      <a:pt x="10" y="86"/>
                    </a:moveTo>
                    <a:lnTo>
                      <a:pt x="62" y="56"/>
                    </a:lnTo>
                    <a:lnTo>
                      <a:pt x="98" y="40"/>
                    </a:lnTo>
                    <a:lnTo>
                      <a:pt x="60" y="66"/>
                    </a:lnTo>
                    <a:lnTo>
                      <a:pt x="64" y="68"/>
                    </a:lnTo>
                    <a:lnTo>
                      <a:pt x="119" y="28"/>
                    </a:lnTo>
                    <a:lnTo>
                      <a:pt x="147" y="4"/>
                    </a:lnTo>
                    <a:lnTo>
                      <a:pt x="144" y="0"/>
                    </a:lnTo>
                    <a:lnTo>
                      <a:pt x="118" y="14"/>
                    </a:lnTo>
                    <a:lnTo>
                      <a:pt x="116" y="13"/>
                    </a:lnTo>
                    <a:lnTo>
                      <a:pt x="104" y="28"/>
                    </a:lnTo>
                    <a:lnTo>
                      <a:pt x="96" y="28"/>
                    </a:lnTo>
                    <a:lnTo>
                      <a:pt x="115" y="0"/>
                    </a:lnTo>
                    <a:lnTo>
                      <a:pt x="95" y="22"/>
                    </a:lnTo>
                    <a:lnTo>
                      <a:pt x="28" y="45"/>
                    </a:lnTo>
                    <a:lnTo>
                      <a:pt x="17" y="62"/>
                    </a:lnTo>
                    <a:lnTo>
                      <a:pt x="5" y="66"/>
                    </a:lnTo>
                    <a:lnTo>
                      <a:pt x="0" y="77"/>
                    </a:lnTo>
                    <a:lnTo>
                      <a:pt x="10" y="86"/>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2" name="Freeform 181"/>
              <p:cNvSpPr>
                <a:spLocks/>
              </p:cNvSpPr>
              <p:nvPr/>
            </p:nvSpPr>
            <p:spPr bwMode="auto">
              <a:xfrm>
                <a:off x="7648725" y="2850669"/>
                <a:ext cx="220019" cy="184773"/>
              </a:xfrm>
              <a:custGeom>
                <a:avLst/>
                <a:gdLst>
                  <a:gd name="T0" fmla="*/ 12 w 138"/>
                  <a:gd name="T1" fmla="*/ 93 h 130"/>
                  <a:gd name="T2" fmla="*/ 11 w 138"/>
                  <a:gd name="T3" fmla="*/ 129 h 130"/>
                  <a:gd name="T4" fmla="*/ 22 w 138"/>
                  <a:gd name="T5" fmla="*/ 126 h 130"/>
                  <a:gd name="T6" fmla="*/ 48 w 138"/>
                  <a:gd name="T7" fmla="*/ 107 h 130"/>
                  <a:gd name="T8" fmla="*/ 57 w 138"/>
                  <a:gd name="T9" fmla="*/ 90 h 130"/>
                  <a:gd name="T10" fmla="*/ 62 w 138"/>
                  <a:gd name="T11" fmla="*/ 93 h 130"/>
                  <a:gd name="T12" fmla="*/ 98 w 138"/>
                  <a:gd name="T13" fmla="*/ 83 h 130"/>
                  <a:gd name="T14" fmla="*/ 99 w 138"/>
                  <a:gd name="T15" fmla="*/ 76 h 130"/>
                  <a:gd name="T16" fmla="*/ 105 w 138"/>
                  <a:gd name="T17" fmla="*/ 80 h 130"/>
                  <a:gd name="T18" fmla="*/ 112 w 138"/>
                  <a:gd name="T19" fmla="*/ 75 h 130"/>
                  <a:gd name="T20" fmla="*/ 123 w 138"/>
                  <a:gd name="T21" fmla="*/ 73 h 130"/>
                  <a:gd name="T22" fmla="*/ 137 w 138"/>
                  <a:gd name="T23" fmla="*/ 65 h 130"/>
                  <a:gd name="T24" fmla="*/ 124 w 138"/>
                  <a:gd name="T25" fmla="*/ 0 h 130"/>
                  <a:gd name="T26" fmla="*/ 0 w 138"/>
                  <a:gd name="T27" fmla="*/ 26 h 130"/>
                  <a:gd name="T28" fmla="*/ 12 w 138"/>
                  <a:gd name="T29" fmla="*/ 93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30"/>
                  <a:gd name="T47" fmla="*/ 138 w 138"/>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30">
                    <a:moveTo>
                      <a:pt x="12" y="93"/>
                    </a:moveTo>
                    <a:lnTo>
                      <a:pt x="11" y="129"/>
                    </a:lnTo>
                    <a:lnTo>
                      <a:pt x="22" y="126"/>
                    </a:lnTo>
                    <a:lnTo>
                      <a:pt x="48" y="107"/>
                    </a:lnTo>
                    <a:lnTo>
                      <a:pt x="57" y="90"/>
                    </a:lnTo>
                    <a:lnTo>
                      <a:pt x="62" y="93"/>
                    </a:lnTo>
                    <a:lnTo>
                      <a:pt x="98" y="83"/>
                    </a:lnTo>
                    <a:lnTo>
                      <a:pt x="99" y="76"/>
                    </a:lnTo>
                    <a:lnTo>
                      <a:pt x="105" y="80"/>
                    </a:lnTo>
                    <a:lnTo>
                      <a:pt x="112" y="75"/>
                    </a:lnTo>
                    <a:lnTo>
                      <a:pt x="123" y="73"/>
                    </a:lnTo>
                    <a:lnTo>
                      <a:pt x="137" y="65"/>
                    </a:lnTo>
                    <a:lnTo>
                      <a:pt x="124" y="0"/>
                    </a:lnTo>
                    <a:lnTo>
                      <a:pt x="0" y="26"/>
                    </a:lnTo>
                    <a:lnTo>
                      <a:pt x="12" y="93"/>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3" name="Freeform 182"/>
              <p:cNvSpPr>
                <a:spLocks/>
              </p:cNvSpPr>
              <p:nvPr/>
            </p:nvSpPr>
            <p:spPr bwMode="auto">
              <a:xfrm>
                <a:off x="7647249" y="2710998"/>
                <a:ext cx="428225" cy="190593"/>
              </a:xfrm>
              <a:custGeom>
                <a:avLst/>
                <a:gdLst>
                  <a:gd name="T0" fmla="*/ 0 w 268"/>
                  <a:gd name="T1" fmla="*/ 125 h 134"/>
                  <a:gd name="T2" fmla="*/ 124 w 268"/>
                  <a:gd name="T3" fmla="*/ 99 h 134"/>
                  <a:gd name="T4" fmla="*/ 146 w 268"/>
                  <a:gd name="T5" fmla="*/ 91 h 134"/>
                  <a:gd name="T6" fmla="*/ 155 w 268"/>
                  <a:gd name="T7" fmla="*/ 94 h 134"/>
                  <a:gd name="T8" fmla="*/ 165 w 268"/>
                  <a:gd name="T9" fmla="*/ 114 h 134"/>
                  <a:gd name="T10" fmla="*/ 179 w 268"/>
                  <a:gd name="T11" fmla="*/ 116 h 134"/>
                  <a:gd name="T12" fmla="*/ 186 w 268"/>
                  <a:gd name="T13" fmla="*/ 133 h 134"/>
                  <a:gd name="T14" fmla="*/ 195 w 268"/>
                  <a:gd name="T15" fmla="*/ 133 h 134"/>
                  <a:gd name="T16" fmla="*/ 206 w 268"/>
                  <a:gd name="T17" fmla="*/ 118 h 134"/>
                  <a:gd name="T18" fmla="*/ 209 w 268"/>
                  <a:gd name="T19" fmla="*/ 105 h 134"/>
                  <a:gd name="T20" fmla="*/ 219 w 268"/>
                  <a:gd name="T21" fmla="*/ 122 h 134"/>
                  <a:gd name="T22" fmla="*/ 267 w 268"/>
                  <a:gd name="T23" fmla="*/ 106 h 134"/>
                  <a:gd name="T24" fmla="*/ 264 w 268"/>
                  <a:gd name="T25" fmla="*/ 88 h 134"/>
                  <a:gd name="T26" fmla="*/ 251 w 268"/>
                  <a:gd name="T27" fmla="*/ 65 h 134"/>
                  <a:gd name="T28" fmla="*/ 243 w 268"/>
                  <a:gd name="T29" fmla="*/ 61 h 134"/>
                  <a:gd name="T30" fmla="*/ 236 w 268"/>
                  <a:gd name="T31" fmla="*/ 62 h 134"/>
                  <a:gd name="T32" fmla="*/ 236 w 268"/>
                  <a:gd name="T33" fmla="*/ 68 h 134"/>
                  <a:gd name="T34" fmla="*/ 249 w 268"/>
                  <a:gd name="T35" fmla="*/ 68 h 134"/>
                  <a:gd name="T36" fmla="*/ 253 w 268"/>
                  <a:gd name="T37" fmla="*/ 91 h 134"/>
                  <a:gd name="T38" fmla="*/ 232 w 268"/>
                  <a:gd name="T39" fmla="*/ 100 h 134"/>
                  <a:gd name="T40" fmla="*/ 206 w 268"/>
                  <a:gd name="T41" fmla="*/ 81 h 134"/>
                  <a:gd name="T42" fmla="*/ 196 w 268"/>
                  <a:gd name="T43" fmla="*/ 61 h 134"/>
                  <a:gd name="T44" fmla="*/ 182 w 268"/>
                  <a:gd name="T45" fmla="*/ 55 h 134"/>
                  <a:gd name="T46" fmla="*/ 182 w 268"/>
                  <a:gd name="T47" fmla="*/ 61 h 134"/>
                  <a:gd name="T48" fmla="*/ 170 w 268"/>
                  <a:gd name="T49" fmla="*/ 51 h 134"/>
                  <a:gd name="T50" fmla="*/ 180 w 268"/>
                  <a:gd name="T51" fmla="*/ 36 h 134"/>
                  <a:gd name="T52" fmla="*/ 189 w 268"/>
                  <a:gd name="T53" fmla="*/ 23 h 134"/>
                  <a:gd name="T54" fmla="*/ 172 w 268"/>
                  <a:gd name="T55" fmla="*/ 0 h 134"/>
                  <a:gd name="T56" fmla="*/ 147 w 268"/>
                  <a:gd name="T57" fmla="*/ 19 h 134"/>
                  <a:gd name="T58" fmla="*/ 58 w 268"/>
                  <a:gd name="T59" fmla="*/ 42 h 134"/>
                  <a:gd name="T60" fmla="*/ 0 w 268"/>
                  <a:gd name="T61" fmla="*/ 54 h 134"/>
                  <a:gd name="T62" fmla="*/ 0 w 268"/>
                  <a:gd name="T63" fmla="*/ 125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134"/>
                  <a:gd name="T98" fmla="*/ 268 w 268"/>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134">
                    <a:moveTo>
                      <a:pt x="0" y="125"/>
                    </a:moveTo>
                    <a:lnTo>
                      <a:pt x="124" y="99"/>
                    </a:lnTo>
                    <a:lnTo>
                      <a:pt x="146" y="91"/>
                    </a:lnTo>
                    <a:lnTo>
                      <a:pt x="155" y="94"/>
                    </a:lnTo>
                    <a:lnTo>
                      <a:pt x="165" y="114"/>
                    </a:lnTo>
                    <a:lnTo>
                      <a:pt x="179" y="116"/>
                    </a:lnTo>
                    <a:lnTo>
                      <a:pt x="186" y="133"/>
                    </a:lnTo>
                    <a:lnTo>
                      <a:pt x="195" y="133"/>
                    </a:lnTo>
                    <a:lnTo>
                      <a:pt x="206" y="118"/>
                    </a:lnTo>
                    <a:lnTo>
                      <a:pt x="209" y="105"/>
                    </a:lnTo>
                    <a:lnTo>
                      <a:pt x="219" y="122"/>
                    </a:lnTo>
                    <a:lnTo>
                      <a:pt x="267" y="106"/>
                    </a:lnTo>
                    <a:lnTo>
                      <a:pt x="264" y="88"/>
                    </a:lnTo>
                    <a:lnTo>
                      <a:pt x="251" y="65"/>
                    </a:lnTo>
                    <a:lnTo>
                      <a:pt x="243" y="61"/>
                    </a:lnTo>
                    <a:lnTo>
                      <a:pt x="236" y="62"/>
                    </a:lnTo>
                    <a:lnTo>
                      <a:pt x="236" y="68"/>
                    </a:lnTo>
                    <a:lnTo>
                      <a:pt x="249" y="68"/>
                    </a:lnTo>
                    <a:lnTo>
                      <a:pt x="253" y="91"/>
                    </a:lnTo>
                    <a:lnTo>
                      <a:pt x="232" y="100"/>
                    </a:lnTo>
                    <a:lnTo>
                      <a:pt x="206" y="81"/>
                    </a:lnTo>
                    <a:lnTo>
                      <a:pt x="196" y="61"/>
                    </a:lnTo>
                    <a:lnTo>
                      <a:pt x="182" y="55"/>
                    </a:lnTo>
                    <a:lnTo>
                      <a:pt x="182" y="61"/>
                    </a:lnTo>
                    <a:lnTo>
                      <a:pt x="170" y="51"/>
                    </a:lnTo>
                    <a:lnTo>
                      <a:pt x="180" y="36"/>
                    </a:lnTo>
                    <a:lnTo>
                      <a:pt x="189" y="23"/>
                    </a:lnTo>
                    <a:lnTo>
                      <a:pt x="172" y="0"/>
                    </a:lnTo>
                    <a:lnTo>
                      <a:pt x="147" y="19"/>
                    </a:lnTo>
                    <a:lnTo>
                      <a:pt x="58" y="42"/>
                    </a:lnTo>
                    <a:lnTo>
                      <a:pt x="0" y="54"/>
                    </a:lnTo>
                    <a:lnTo>
                      <a:pt x="0" y="125"/>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4" name="Freeform 183"/>
              <p:cNvSpPr>
                <a:spLocks/>
              </p:cNvSpPr>
              <p:nvPr/>
            </p:nvSpPr>
            <p:spPr bwMode="auto">
              <a:xfrm>
                <a:off x="7554220" y="2431656"/>
                <a:ext cx="206729" cy="359361"/>
              </a:xfrm>
              <a:custGeom>
                <a:avLst/>
                <a:gdLst>
                  <a:gd name="T0" fmla="*/ 21 w 129"/>
                  <a:gd name="T1" fmla="*/ 102 h 253"/>
                  <a:gd name="T2" fmla="*/ 25 w 129"/>
                  <a:gd name="T3" fmla="*/ 148 h 253"/>
                  <a:gd name="T4" fmla="*/ 58 w 129"/>
                  <a:gd name="T5" fmla="*/ 252 h 253"/>
                  <a:gd name="T6" fmla="*/ 116 w 129"/>
                  <a:gd name="T7" fmla="*/ 239 h 253"/>
                  <a:gd name="T8" fmla="*/ 111 w 129"/>
                  <a:gd name="T9" fmla="*/ 92 h 253"/>
                  <a:gd name="T10" fmla="*/ 126 w 129"/>
                  <a:gd name="T11" fmla="*/ 63 h 253"/>
                  <a:gd name="T12" fmla="*/ 128 w 129"/>
                  <a:gd name="T13" fmla="*/ 0 h 253"/>
                  <a:gd name="T14" fmla="*/ 0 w 129"/>
                  <a:gd name="T15" fmla="*/ 31 h 253"/>
                  <a:gd name="T16" fmla="*/ 21 w 129"/>
                  <a:gd name="T17" fmla="*/ 102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53"/>
                  <a:gd name="T29" fmla="*/ 129 w 129"/>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53">
                    <a:moveTo>
                      <a:pt x="21" y="102"/>
                    </a:moveTo>
                    <a:lnTo>
                      <a:pt x="25" y="148"/>
                    </a:lnTo>
                    <a:lnTo>
                      <a:pt x="58" y="252"/>
                    </a:lnTo>
                    <a:lnTo>
                      <a:pt x="116" y="239"/>
                    </a:lnTo>
                    <a:lnTo>
                      <a:pt x="111" y="92"/>
                    </a:lnTo>
                    <a:lnTo>
                      <a:pt x="126" y="63"/>
                    </a:lnTo>
                    <a:lnTo>
                      <a:pt x="128" y="0"/>
                    </a:lnTo>
                    <a:lnTo>
                      <a:pt x="0" y="31"/>
                    </a:lnTo>
                    <a:lnTo>
                      <a:pt x="21" y="102"/>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5" name="Freeform 184"/>
              <p:cNvSpPr>
                <a:spLocks/>
              </p:cNvSpPr>
              <p:nvPr/>
            </p:nvSpPr>
            <p:spPr bwMode="auto">
              <a:xfrm>
                <a:off x="7732893" y="2377825"/>
                <a:ext cx="191963" cy="394279"/>
              </a:xfrm>
              <a:custGeom>
                <a:avLst/>
                <a:gdLst>
                  <a:gd name="T0" fmla="*/ 0 w 120"/>
                  <a:gd name="T1" fmla="*/ 128 h 277"/>
                  <a:gd name="T2" fmla="*/ 14 w 120"/>
                  <a:gd name="T3" fmla="*/ 99 h 277"/>
                  <a:gd name="T4" fmla="*/ 16 w 120"/>
                  <a:gd name="T5" fmla="*/ 36 h 277"/>
                  <a:gd name="T6" fmla="*/ 16 w 120"/>
                  <a:gd name="T7" fmla="*/ 12 h 277"/>
                  <a:gd name="T8" fmla="*/ 38 w 120"/>
                  <a:gd name="T9" fmla="*/ 0 h 277"/>
                  <a:gd name="T10" fmla="*/ 92 w 120"/>
                  <a:gd name="T11" fmla="*/ 172 h 277"/>
                  <a:gd name="T12" fmla="*/ 119 w 120"/>
                  <a:gd name="T13" fmla="*/ 208 h 277"/>
                  <a:gd name="T14" fmla="*/ 118 w 120"/>
                  <a:gd name="T15" fmla="*/ 233 h 277"/>
                  <a:gd name="T16" fmla="*/ 93 w 120"/>
                  <a:gd name="T17" fmla="*/ 252 h 277"/>
                  <a:gd name="T18" fmla="*/ 4 w 120"/>
                  <a:gd name="T19" fmla="*/ 276 h 277"/>
                  <a:gd name="T20" fmla="*/ 0 w 120"/>
                  <a:gd name="T21" fmla="*/ 128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77"/>
                  <a:gd name="T35" fmla="*/ 120 w 12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77">
                    <a:moveTo>
                      <a:pt x="0" y="128"/>
                    </a:moveTo>
                    <a:lnTo>
                      <a:pt x="14" y="99"/>
                    </a:lnTo>
                    <a:lnTo>
                      <a:pt x="16" y="36"/>
                    </a:lnTo>
                    <a:lnTo>
                      <a:pt x="16" y="12"/>
                    </a:lnTo>
                    <a:lnTo>
                      <a:pt x="38" y="0"/>
                    </a:lnTo>
                    <a:lnTo>
                      <a:pt x="92" y="172"/>
                    </a:lnTo>
                    <a:lnTo>
                      <a:pt x="119" y="208"/>
                    </a:lnTo>
                    <a:lnTo>
                      <a:pt x="118" y="233"/>
                    </a:lnTo>
                    <a:lnTo>
                      <a:pt x="93" y="252"/>
                    </a:lnTo>
                    <a:lnTo>
                      <a:pt x="4" y="276"/>
                    </a:lnTo>
                    <a:lnTo>
                      <a:pt x="0" y="128"/>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6" name="Freeform 185"/>
              <p:cNvSpPr>
                <a:spLocks/>
              </p:cNvSpPr>
              <p:nvPr/>
            </p:nvSpPr>
            <p:spPr bwMode="auto">
              <a:xfrm>
                <a:off x="7793436" y="2030103"/>
                <a:ext cx="468094" cy="647433"/>
              </a:xfrm>
              <a:custGeom>
                <a:avLst/>
                <a:gdLst>
                  <a:gd name="T0" fmla="*/ 0 w 293"/>
                  <a:gd name="T1" fmla="*/ 245 h 456"/>
                  <a:gd name="T2" fmla="*/ 17 w 293"/>
                  <a:gd name="T3" fmla="*/ 246 h 456"/>
                  <a:gd name="T4" fmla="*/ 18 w 293"/>
                  <a:gd name="T5" fmla="*/ 217 h 456"/>
                  <a:gd name="T6" fmla="*/ 38 w 293"/>
                  <a:gd name="T7" fmla="*/ 176 h 456"/>
                  <a:gd name="T8" fmla="*/ 29 w 293"/>
                  <a:gd name="T9" fmla="*/ 146 h 456"/>
                  <a:gd name="T10" fmla="*/ 70 w 293"/>
                  <a:gd name="T11" fmla="*/ 4 h 456"/>
                  <a:gd name="T12" fmla="*/ 80 w 293"/>
                  <a:gd name="T13" fmla="*/ 4 h 456"/>
                  <a:gd name="T14" fmla="*/ 84 w 293"/>
                  <a:gd name="T15" fmla="*/ 22 h 456"/>
                  <a:gd name="T16" fmla="*/ 125 w 293"/>
                  <a:gd name="T17" fmla="*/ 6 h 456"/>
                  <a:gd name="T18" fmla="*/ 126 w 293"/>
                  <a:gd name="T19" fmla="*/ 0 h 456"/>
                  <a:gd name="T20" fmla="*/ 159 w 293"/>
                  <a:gd name="T21" fmla="*/ 7 h 456"/>
                  <a:gd name="T22" fmla="*/ 214 w 293"/>
                  <a:gd name="T23" fmla="*/ 148 h 456"/>
                  <a:gd name="T24" fmla="*/ 239 w 293"/>
                  <a:gd name="T25" fmla="*/ 148 h 456"/>
                  <a:gd name="T26" fmla="*/ 283 w 293"/>
                  <a:gd name="T27" fmla="*/ 201 h 456"/>
                  <a:gd name="T28" fmla="*/ 277 w 293"/>
                  <a:gd name="T29" fmla="*/ 211 h 456"/>
                  <a:gd name="T30" fmla="*/ 292 w 293"/>
                  <a:gd name="T31" fmla="*/ 211 h 456"/>
                  <a:gd name="T32" fmla="*/ 282 w 293"/>
                  <a:gd name="T33" fmla="*/ 236 h 456"/>
                  <a:gd name="T34" fmla="*/ 259 w 293"/>
                  <a:gd name="T35" fmla="*/ 253 h 456"/>
                  <a:gd name="T36" fmla="*/ 234 w 293"/>
                  <a:gd name="T37" fmla="*/ 266 h 456"/>
                  <a:gd name="T38" fmla="*/ 231 w 293"/>
                  <a:gd name="T39" fmla="*/ 282 h 456"/>
                  <a:gd name="T40" fmla="*/ 219 w 293"/>
                  <a:gd name="T41" fmla="*/ 268 h 456"/>
                  <a:gd name="T42" fmla="*/ 195 w 293"/>
                  <a:gd name="T43" fmla="*/ 287 h 456"/>
                  <a:gd name="T44" fmla="*/ 184 w 293"/>
                  <a:gd name="T45" fmla="*/ 286 h 456"/>
                  <a:gd name="T46" fmla="*/ 176 w 293"/>
                  <a:gd name="T47" fmla="*/ 275 h 456"/>
                  <a:gd name="T48" fmla="*/ 169 w 293"/>
                  <a:gd name="T49" fmla="*/ 330 h 456"/>
                  <a:gd name="T50" fmla="*/ 149 w 293"/>
                  <a:gd name="T51" fmla="*/ 338 h 456"/>
                  <a:gd name="T52" fmla="*/ 139 w 293"/>
                  <a:gd name="T53" fmla="*/ 360 h 456"/>
                  <a:gd name="T54" fmla="*/ 126 w 293"/>
                  <a:gd name="T55" fmla="*/ 359 h 456"/>
                  <a:gd name="T56" fmla="*/ 97 w 293"/>
                  <a:gd name="T57" fmla="*/ 391 h 456"/>
                  <a:gd name="T58" fmla="*/ 96 w 293"/>
                  <a:gd name="T59" fmla="*/ 417 h 456"/>
                  <a:gd name="T60" fmla="*/ 89 w 293"/>
                  <a:gd name="T61" fmla="*/ 427 h 456"/>
                  <a:gd name="T62" fmla="*/ 81 w 293"/>
                  <a:gd name="T63" fmla="*/ 455 h 456"/>
                  <a:gd name="T64" fmla="*/ 54 w 293"/>
                  <a:gd name="T65" fmla="*/ 417 h 456"/>
                  <a:gd name="T66" fmla="*/ 0 w 293"/>
                  <a:gd name="T67" fmla="*/ 245 h 4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56"/>
                  <a:gd name="T104" fmla="*/ 293 w 293"/>
                  <a:gd name="T105" fmla="*/ 456 h 4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56">
                    <a:moveTo>
                      <a:pt x="0" y="245"/>
                    </a:moveTo>
                    <a:lnTo>
                      <a:pt x="17" y="246"/>
                    </a:lnTo>
                    <a:lnTo>
                      <a:pt x="18" y="217"/>
                    </a:lnTo>
                    <a:lnTo>
                      <a:pt x="38" y="176"/>
                    </a:lnTo>
                    <a:lnTo>
                      <a:pt x="29" y="146"/>
                    </a:lnTo>
                    <a:lnTo>
                      <a:pt x="70" y="4"/>
                    </a:lnTo>
                    <a:lnTo>
                      <a:pt x="80" y="4"/>
                    </a:lnTo>
                    <a:lnTo>
                      <a:pt x="84" y="22"/>
                    </a:lnTo>
                    <a:lnTo>
                      <a:pt x="125" y="6"/>
                    </a:lnTo>
                    <a:lnTo>
                      <a:pt x="126" y="0"/>
                    </a:lnTo>
                    <a:lnTo>
                      <a:pt x="159" y="7"/>
                    </a:lnTo>
                    <a:lnTo>
                      <a:pt x="214" y="148"/>
                    </a:lnTo>
                    <a:lnTo>
                      <a:pt x="239" y="148"/>
                    </a:lnTo>
                    <a:lnTo>
                      <a:pt x="283" y="201"/>
                    </a:lnTo>
                    <a:lnTo>
                      <a:pt x="277" y="211"/>
                    </a:lnTo>
                    <a:lnTo>
                      <a:pt x="292" y="211"/>
                    </a:lnTo>
                    <a:lnTo>
                      <a:pt x="282" y="236"/>
                    </a:lnTo>
                    <a:lnTo>
                      <a:pt x="259" y="253"/>
                    </a:lnTo>
                    <a:lnTo>
                      <a:pt x="234" y="266"/>
                    </a:lnTo>
                    <a:lnTo>
                      <a:pt x="231" y="282"/>
                    </a:lnTo>
                    <a:lnTo>
                      <a:pt x="219" y="268"/>
                    </a:lnTo>
                    <a:lnTo>
                      <a:pt x="195" y="287"/>
                    </a:lnTo>
                    <a:lnTo>
                      <a:pt x="184" y="286"/>
                    </a:lnTo>
                    <a:lnTo>
                      <a:pt x="176" y="275"/>
                    </a:lnTo>
                    <a:lnTo>
                      <a:pt x="169" y="330"/>
                    </a:lnTo>
                    <a:lnTo>
                      <a:pt x="149" y="338"/>
                    </a:lnTo>
                    <a:lnTo>
                      <a:pt x="139" y="360"/>
                    </a:lnTo>
                    <a:lnTo>
                      <a:pt x="126" y="359"/>
                    </a:lnTo>
                    <a:lnTo>
                      <a:pt x="97" y="391"/>
                    </a:lnTo>
                    <a:lnTo>
                      <a:pt x="96" y="417"/>
                    </a:lnTo>
                    <a:lnTo>
                      <a:pt x="89" y="427"/>
                    </a:lnTo>
                    <a:lnTo>
                      <a:pt x="81" y="455"/>
                    </a:lnTo>
                    <a:lnTo>
                      <a:pt x="54" y="417"/>
                    </a:lnTo>
                    <a:lnTo>
                      <a:pt x="0" y="245"/>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7" name="Rectangle 186"/>
              <p:cNvSpPr>
                <a:spLocks noChangeArrowheads="1"/>
              </p:cNvSpPr>
              <p:nvPr/>
            </p:nvSpPr>
            <p:spPr bwMode="auto">
              <a:xfrm>
                <a:off x="7937987" y="2227970"/>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ME</a:t>
                </a:r>
              </a:p>
            </p:txBody>
          </p:sp>
          <p:sp>
            <p:nvSpPr>
              <p:cNvPr id="188" name="Rectangle 187"/>
              <p:cNvSpPr>
                <a:spLocks noChangeArrowheads="1"/>
              </p:cNvSpPr>
              <p:nvPr/>
            </p:nvSpPr>
            <p:spPr bwMode="auto">
              <a:xfrm>
                <a:off x="7608842" y="2481123"/>
                <a:ext cx="131447"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VT</a:t>
                </a:r>
              </a:p>
            </p:txBody>
          </p:sp>
          <p:sp>
            <p:nvSpPr>
              <p:cNvPr id="189" name="Rectangle 188"/>
              <p:cNvSpPr>
                <a:spLocks noChangeArrowheads="1"/>
              </p:cNvSpPr>
              <p:nvPr/>
            </p:nvSpPr>
            <p:spPr bwMode="auto">
              <a:xfrm>
                <a:off x="7744800" y="2590241"/>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NH</a:t>
                </a:r>
              </a:p>
            </p:txBody>
          </p:sp>
          <p:sp>
            <p:nvSpPr>
              <p:cNvPr id="190" name="Rectangle 189"/>
              <p:cNvSpPr>
                <a:spLocks noChangeArrowheads="1"/>
              </p:cNvSpPr>
              <p:nvPr/>
            </p:nvSpPr>
            <p:spPr bwMode="auto">
              <a:xfrm>
                <a:off x="8020838" y="2577147"/>
                <a:ext cx="344056" cy="216781"/>
              </a:xfrm>
              <a:prstGeom prst="rect">
                <a:avLst/>
              </a:prstGeom>
              <a:solidFill>
                <a:schemeClr val="tx2"/>
              </a:solidFill>
              <a:ln w="3175">
                <a:noFill/>
                <a:miter lim="800000"/>
                <a:headEnd/>
                <a:tailEnd/>
              </a:ln>
            </p:spPr>
            <p:txBody>
              <a:bodyPr wrap="none" lIns="45720" tIns="27432" rIns="45720" bIns="27432" anchor="ctr" anchorCtr="1">
                <a:noAutofit/>
              </a:bodyPr>
              <a:lstStyle/>
              <a:p>
                <a:pPr eaLnBrk="0" hangingPunct="0">
                  <a:spcBef>
                    <a:spcPts val="0"/>
                  </a:spcBef>
                  <a:buSzTx/>
                </a:pPr>
                <a:r>
                  <a:rPr lang="en-US" sz="800" b="1" dirty="0">
                    <a:solidFill>
                      <a:schemeClr val="bg1"/>
                    </a:solidFill>
                  </a:rPr>
                  <a:t>MA</a:t>
                </a:r>
              </a:p>
            </p:txBody>
          </p:sp>
          <p:sp>
            <p:nvSpPr>
              <p:cNvPr id="191" name="Rectangle 190"/>
              <p:cNvSpPr>
                <a:spLocks noChangeArrowheads="1"/>
              </p:cNvSpPr>
              <p:nvPr/>
            </p:nvSpPr>
            <p:spPr bwMode="auto">
              <a:xfrm>
                <a:off x="7361063" y="2735731"/>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NY</a:t>
                </a:r>
              </a:p>
            </p:txBody>
          </p:sp>
          <p:sp>
            <p:nvSpPr>
              <p:cNvPr id="192" name="Rectangle 191"/>
              <p:cNvSpPr>
                <a:spLocks noChangeArrowheads="1"/>
              </p:cNvSpPr>
              <p:nvPr/>
            </p:nvSpPr>
            <p:spPr bwMode="auto">
              <a:xfrm>
                <a:off x="7712017" y="2863681"/>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smtClean="0">
                    <a:solidFill>
                      <a:schemeClr val="bg1"/>
                    </a:solidFill>
                  </a:rPr>
                  <a:t>CT</a:t>
                </a:r>
                <a:endParaRPr lang="en-US" sz="800" b="1" dirty="0">
                  <a:solidFill>
                    <a:schemeClr val="bg1"/>
                  </a:solidFill>
                </a:endParaRPr>
              </a:p>
            </p:txBody>
          </p:sp>
          <p:sp>
            <p:nvSpPr>
              <p:cNvPr id="193" name="Rectangle 192"/>
              <p:cNvSpPr>
                <a:spLocks noChangeArrowheads="1"/>
              </p:cNvSpPr>
              <p:nvPr/>
            </p:nvSpPr>
            <p:spPr bwMode="auto">
              <a:xfrm>
                <a:off x="7132184" y="3054355"/>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PA</a:t>
                </a:r>
              </a:p>
            </p:txBody>
          </p:sp>
          <p:sp>
            <p:nvSpPr>
              <p:cNvPr id="194" name="Rectangle 193"/>
              <p:cNvSpPr>
                <a:spLocks noChangeArrowheads="1"/>
              </p:cNvSpPr>
              <p:nvPr/>
            </p:nvSpPr>
            <p:spPr bwMode="auto">
              <a:xfrm>
                <a:off x="7635435" y="3426811"/>
                <a:ext cx="344056" cy="216781"/>
              </a:xfrm>
              <a:prstGeom prst="rect">
                <a:avLst/>
              </a:prstGeom>
              <a:solidFill>
                <a:schemeClr val="tx2"/>
              </a:solidFill>
              <a:ln w="9525">
                <a:noFill/>
                <a:miter lim="800000"/>
                <a:headEnd/>
                <a:tailEnd/>
              </a:ln>
            </p:spPr>
            <p:txBody>
              <a:bodyPr wrap="none" lIns="45720" tIns="27432" rIns="45720" bIns="27432" anchor="ctr" anchorCtr="1">
                <a:noAutofit/>
              </a:bodyPr>
              <a:lstStyle/>
              <a:p>
                <a:pPr eaLnBrk="0" hangingPunct="0">
                  <a:spcBef>
                    <a:spcPts val="0"/>
                  </a:spcBef>
                  <a:buSzTx/>
                </a:pPr>
                <a:r>
                  <a:rPr lang="en-US" sz="800" b="1" dirty="0">
                    <a:solidFill>
                      <a:schemeClr val="bg1"/>
                    </a:solidFill>
                  </a:rPr>
                  <a:t>MD</a:t>
                </a:r>
              </a:p>
            </p:txBody>
          </p:sp>
          <p:sp>
            <p:nvSpPr>
              <p:cNvPr id="195" name="Rectangle 194"/>
              <p:cNvSpPr>
                <a:spLocks noChangeArrowheads="1"/>
              </p:cNvSpPr>
              <p:nvPr/>
            </p:nvSpPr>
            <p:spPr bwMode="auto">
              <a:xfrm>
                <a:off x="7687118" y="3157654"/>
                <a:ext cx="329290" cy="216781"/>
              </a:xfrm>
              <a:prstGeom prst="rect">
                <a:avLst/>
              </a:prstGeom>
              <a:solidFill>
                <a:schemeClr val="accent2"/>
              </a:solidFill>
              <a:ln w="9525">
                <a:noFill/>
                <a:miter lim="800000"/>
                <a:headEnd/>
                <a:tailEnd/>
              </a:ln>
            </p:spPr>
            <p:txBody>
              <a:bodyPr wrap="none" lIns="45720" tIns="27432" rIns="45720" bIns="27432" anchor="ctr" anchorCtr="1">
                <a:noAutofit/>
              </a:bodyPr>
              <a:lstStyle/>
              <a:p>
                <a:pPr eaLnBrk="0" hangingPunct="0">
                  <a:spcBef>
                    <a:spcPts val="0"/>
                  </a:spcBef>
                  <a:buSzTx/>
                </a:pPr>
                <a:r>
                  <a:rPr lang="en-US" sz="800" b="1" dirty="0">
                    <a:solidFill>
                      <a:schemeClr val="bg1"/>
                    </a:solidFill>
                  </a:rPr>
                  <a:t>DE</a:t>
                </a:r>
              </a:p>
            </p:txBody>
          </p:sp>
          <p:sp>
            <p:nvSpPr>
              <p:cNvPr id="196" name="Rectangle 195"/>
              <p:cNvSpPr>
                <a:spLocks noChangeArrowheads="1"/>
              </p:cNvSpPr>
              <p:nvPr/>
            </p:nvSpPr>
            <p:spPr bwMode="auto">
              <a:xfrm>
                <a:off x="7146951" y="3537384"/>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VA</a:t>
                </a:r>
              </a:p>
            </p:txBody>
          </p:sp>
          <p:sp>
            <p:nvSpPr>
              <p:cNvPr id="197" name="Rectangle 196"/>
              <p:cNvSpPr>
                <a:spLocks noChangeArrowheads="1"/>
              </p:cNvSpPr>
              <p:nvPr/>
            </p:nvSpPr>
            <p:spPr bwMode="auto">
              <a:xfrm>
                <a:off x="6790935" y="3435540"/>
                <a:ext cx="165110"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WV</a:t>
                </a:r>
              </a:p>
            </p:txBody>
          </p:sp>
          <p:sp>
            <p:nvSpPr>
              <p:cNvPr id="198" name="Rectangle 197"/>
              <p:cNvSpPr>
                <a:spLocks noChangeArrowheads="1"/>
              </p:cNvSpPr>
              <p:nvPr/>
            </p:nvSpPr>
            <p:spPr bwMode="auto">
              <a:xfrm>
                <a:off x="7084744" y="3807996"/>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NC</a:t>
                </a:r>
              </a:p>
            </p:txBody>
          </p:sp>
          <p:sp>
            <p:nvSpPr>
              <p:cNvPr id="199" name="Rectangle 198"/>
              <p:cNvSpPr>
                <a:spLocks noChangeArrowheads="1"/>
              </p:cNvSpPr>
              <p:nvPr/>
            </p:nvSpPr>
            <p:spPr bwMode="auto">
              <a:xfrm>
                <a:off x="6963848" y="4093157"/>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SC</a:t>
                </a:r>
              </a:p>
            </p:txBody>
          </p:sp>
          <p:sp>
            <p:nvSpPr>
              <p:cNvPr id="200" name="Rectangle 199"/>
              <p:cNvSpPr>
                <a:spLocks noChangeArrowheads="1"/>
              </p:cNvSpPr>
              <p:nvPr/>
            </p:nvSpPr>
            <p:spPr bwMode="auto">
              <a:xfrm>
                <a:off x="6647407" y="4317213"/>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GA</a:t>
                </a:r>
              </a:p>
            </p:txBody>
          </p:sp>
          <p:sp>
            <p:nvSpPr>
              <p:cNvPr id="201" name="Rectangle 200"/>
              <p:cNvSpPr>
                <a:spLocks noChangeArrowheads="1"/>
              </p:cNvSpPr>
              <p:nvPr/>
            </p:nvSpPr>
            <p:spPr bwMode="auto">
              <a:xfrm>
                <a:off x="6956423" y="4880261"/>
                <a:ext cx="125035"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FL</a:t>
                </a:r>
              </a:p>
            </p:txBody>
          </p:sp>
          <p:sp>
            <p:nvSpPr>
              <p:cNvPr id="202" name="Rectangle 201"/>
              <p:cNvSpPr>
                <a:spLocks noChangeArrowheads="1"/>
              </p:cNvSpPr>
              <p:nvPr/>
            </p:nvSpPr>
            <p:spPr bwMode="auto">
              <a:xfrm>
                <a:off x="5767580" y="3310419"/>
                <a:ext cx="9137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IL</a:t>
                </a:r>
              </a:p>
            </p:txBody>
          </p:sp>
          <p:sp>
            <p:nvSpPr>
              <p:cNvPr id="203" name="Rectangle 202"/>
              <p:cNvSpPr>
                <a:spLocks noChangeArrowheads="1"/>
              </p:cNvSpPr>
              <p:nvPr/>
            </p:nvSpPr>
            <p:spPr bwMode="auto">
              <a:xfrm>
                <a:off x="6521892" y="3244948"/>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OH</a:t>
                </a:r>
              </a:p>
            </p:txBody>
          </p:sp>
          <p:sp>
            <p:nvSpPr>
              <p:cNvPr id="204" name="Rectangle 203"/>
              <p:cNvSpPr>
                <a:spLocks noChangeArrowheads="1"/>
              </p:cNvSpPr>
              <p:nvPr/>
            </p:nvSpPr>
            <p:spPr bwMode="auto">
              <a:xfrm>
                <a:off x="6136297" y="3300234"/>
                <a:ext cx="10259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IN</a:t>
                </a:r>
              </a:p>
            </p:txBody>
          </p:sp>
          <p:sp>
            <p:nvSpPr>
              <p:cNvPr id="205" name="Rectangle 204"/>
              <p:cNvSpPr>
                <a:spLocks noChangeArrowheads="1"/>
              </p:cNvSpPr>
              <p:nvPr/>
            </p:nvSpPr>
            <p:spPr bwMode="auto">
              <a:xfrm>
                <a:off x="6214854" y="2722637"/>
                <a:ext cx="113814"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MI</a:t>
                </a:r>
              </a:p>
            </p:txBody>
          </p:sp>
          <p:sp>
            <p:nvSpPr>
              <p:cNvPr id="206" name="Rectangle 205"/>
              <p:cNvSpPr>
                <a:spLocks noChangeArrowheads="1"/>
              </p:cNvSpPr>
              <p:nvPr/>
            </p:nvSpPr>
            <p:spPr bwMode="auto">
              <a:xfrm>
                <a:off x="5621543" y="2678990"/>
                <a:ext cx="125034"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WI</a:t>
                </a:r>
              </a:p>
            </p:txBody>
          </p:sp>
          <p:sp>
            <p:nvSpPr>
              <p:cNvPr id="207" name="Rectangle 206"/>
              <p:cNvSpPr>
                <a:spLocks noChangeArrowheads="1"/>
              </p:cNvSpPr>
              <p:nvPr/>
            </p:nvSpPr>
            <p:spPr bwMode="auto">
              <a:xfrm>
                <a:off x="6342184" y="3639227"/>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KY</a:t>
                </a:r>
              </a:p>
            </p:txBody>
          </p:sp>
          <p:sp>
            <p:nvSpPr>
              <p:cNvPr id="208" name="Rectangle 207"/>
              <p:cNvSpPr>
                <a:spLocks noChangeArrowheads="1"/>
              </p:cNvSpPr>
              <p:nvPr/>
            </p:nvSpPr>
            <p:spPr bwMode="auto">
              <a:xfrm>
                <a:off x="6154166" y="3908384"/>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TN</a:t>
                </a:r>
              </a:p>
            </p:txBody>
          </p:sp>
          <p:sp>
            <p:nvSpPr>
              <p:cNvPr id="209" name="Rectangle 208"/>
              <p:cNvSpPr>
                <a:spLocks noChangeArrowheads="1"/>
              </p:cNvSpPr>
              <p:nvPr/>
            </p:nvSpPr>
            <p:spPr bwMode="auto">
              <a:xfrm>
                <a:off x="6179269" y="4337581"/>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AL</a:t>
                </a:r>
              </a:p>
            </p:txBody>
          </p:sp>
          <p:sp>
            <p:nvSpPr>
              <p:cNvPr id="210" name="Rectangle 209"/>
              <p:cNvSpPr>
                <a:spLocks noChangeArrowheads="1"/>
              </p:cNvSpPr>
              <p:nvPr/>
            </p:nvSpPr>
            <p:spPr bwMode="auto">
              <a:xfrm>
                <a:off x="5771761" y="4355040"/>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MS</a:t>
                </a:r>
              </a:p>
            </p:txBody>
          </p:sp>
          <p:sp>
            <p:nvSpPr>
              <p:cNvPr id="211" name="Rectangle 210"/>
              <p:cNvSpPr>
                <a:spLocks noChangeArrowheads="1"/>
              </p:cNvSpPr>
              <p:nvPr/>
            </p:nvSpPr>
            <p:spPr bwMode="auto">
              <a:xfrm>
                <a:off x="5371846" y="4093157"/>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AR</a:t>
                </a:r>
              </a:p>
            </p:txBody>
          </p:sp>
          <p:sp>
            <p:nvSpPr>
              <p:cNvPr id="212" name="Rectangle 211"/>
              <p:cNvSpPr>
                <a:spLocks noChangeArrowheads="1"/>
              </p:cNvSpPr>
              <p:nvPr/>
            </p:nvSpPr>
            <p:spPr bwMode="auto">
              <a:xfrm>
                <a:off x="5396651" y="4631472"/>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LA</a:t>
                </a:r>
              </a:p>
            </p:txBody>
          </p:sp>
          <p:sp>
            <p:nvSpPr>
              <p:cNvPr id="213" name="Rectangle 212"/>
              <p:cNvSpPr>
                <a:spLocks noChangeArrowheads="1"/>
              </p:cNvSpPr>
              <p:nvPr/>
            </p:nvSpPr>
            <p:spPr bwMode="auto">
              <a:xfrm>
                <a:off x="4484279" y="4598009"/>
                <a:ext cx="131447"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TX</a:t>
                </a:r>
              </a:p>
            </p:txBody>
          </p:sp>
          <p:sp>
            <p:nvSpPr>
              <p:cNvPr id="214" name="Rectangle 213"/>
              <p:cNvSpPr>
                <a:spLocks noChangeArrowheads="1"/>
              </p:cNvSpPr>
              <p:nvPr/>
            </p:nvSpPr>
            <p:spPr bwMode="auto">
              <a:xfrm>
                <a:off x="4786845" y="4017502"/>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OK</a:t>
                </a:r>
              </a:p>
            </p:txBody>
          </p:sp>
          <p:sp>
            <p:nvSpPr>
              <p:cNvPr id="215" name="Rectangle 214"/>
              <p:cNvSpPr>
                <a:spLocks noChangeArrowheads="1"/>
              </p:cNvSpPr>
              <p:nvPr/>
            </p:nvSpPr>
            <p:spPr bwMode="auto">
              <a:xfrm>
                <a:off x="5357121" y="3602854"/>
                <a:ext cx="165110"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MO</a:t>
                </a:r>
              </a:p>
            </p:txBody>
          </p:sp>
          <p:sp>
            <p:nvSpPr>
              <p:cNvPr id="216" name="Rectangle 215"/>
              <p:cNvSpPr>
                <a:spLocks noChangeArrowheads="1"/>
              </p:cNvSpPr>
              <p:nvPr/>
            </p:nvSpPr>
            <p:spPr bwMode="auto">
              <a:xfrm>
                <a:off x="4632239" y="3565027"/>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KS</a:t>
                </a:r>
              </a:p>
            </p:txBody>
          </p:sp>
          <p:sp>
            <p:nvSpPr>
              <p:cNvPr id="217" name="Rectangle 216"/>
              <p:cNvSpPr>
                <a:spLocks noChangeArrowheads="1"/>
              </p:cNvSpPr>
              <p:nvPr/>
            </p:nvSpPr>
            <p:spPr bwMode="auto">
              <a:xfrm>
                <a:off x="5241456" y="3057265"/>
                <a:ext cx="10259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IA</a:t>
                </a:r>
              </a:p>
            </p:txBody>
          </p:sp>
          <p:sp>
            <p:nvSpPr>
              <p:cNvPr id="218" name="Rectangle 217"/>
              <p:cNvSpPr>
                <a:spLocks noChangeArrowheads="1"/>
              </p:cNvSpPr>
              <p:nvPr/>
            </p:nvSpPr>
            <p:spPr bwMode="auto">
              <a:xfrm>
                <a:off x="5061649" y="2370550"/>
                <a:ext cx="18755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MN </a:t>
                </a:r>
              </a:p>
            </p:txBody>
          </p:sp>
          <p:sp>
            <p:nvSpPr>
              <p:cNvPr id="219" name="Rectangle 218"/>
              <p:cNvSpPr>
                <a:spLocks noChangeArrowheads="1"/>
              </p:cNvSpPr>
              <p:nvPr/>
            </p:nvSpPr>
            <p:spPr bwMode="auto">
              <a:xfrm>
                <a:off x="4447471" y="2284711"/>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ND</a:t>
                </a:r>
              </a:p>
            </p:txBody>
          </p:sp>
          <p:sp>
            <p:nvSpPr>
              <p:cNvPr id="220" name="Rectangle 219"/>
              <p:cNvSpPr>
                <a:spLocks noChangeArrowheads="1"/>
              </p:cNvSpPr>
              <p:nvPr/>
            </p:nvSpPr>
            <p:spPr bwMode="auto">
              <a:xfrm>
                <a:off x="4477192" y="2715363"/>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t>SD</a:t>
                </a:r>
              </a:p>
            </p:txBody>
          </p:sp>
          <p:sp>
            <p:nvSpPr>
              <p:cNvPr id="221" name="Rectangle 220"/>
              <p:cNvSpPr>
                <a:spLocks noChangeArrowheads="1"/>
              </p:cNvSpPr>
              <p:nvPr/>
            </p:nvSpPr>
            <p:spPr bwMode="auto">
              <a:xfrm>
                <a:off x="4480145" y="3131465"/>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NE</a:t>
                </a:r>
              </a:p>
            </p:txBody>
          </p:sp>
          <p:sp>
            <p:nvSpPr>
              <p:cNvPr id="222" name="Rectangle 221"/>
              <p:cNvSpPr>
                <a:spLocks noChangeArrowheads="1"/>
              </p:cNvSpPr>
              <p:nvPr/>
            </p:nvSpPr>
            <p:spPr bwMode="auto">
              <a:xfrm>
                <a:off x="3597962" y="4075698"/>
                <a:ext cx="15869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NM</a:t>
                </a:r>
              </a:p>
            </p:txBody>
          </p:sp>
          <p:sp>
            <p:nvSpPr>
              <p:cNvPr id="223" name="Rectangle 222"/>
              <p:cNvSpPr>
                <a:spLocks noChangeArrowheads="1"/>
              </p:cNvSpPr>
              <p:nvPr/>
            </p:nvSpPr>
            <p:spPr bwMode="auto">
              <a:xfrm>
                <a:off x="2867173" y="4032051"/>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AZ</a:t>
                </a:r>
              </a:p>
            </p:txBody>
          </p:sp>
          <p:sp>
            <p:nvSpPr>
              <p:cNvPr id="224" name="Rectangle 223"/>
              <p:cNvSpPr>
                <a:spLocks noChangeArrowheads="1"/>
              </p:cNvSpPr>
              <p:nvPr/>
            </p:nvSpPr>
            <p:spPr bwMode="auto">
              <a:xfrm>
                <a:off x="3745816" y="3442815"/>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CO</a:t>
                </a:r>
              </a:p>
            </p:txBody>
          </p:sp>
          <p:sp>
            <p:nvSpPr>
              <p:cNvPr id="225" name="Rectangle 224"/>
              <p:cNvSpPr>
                <a:spLocks noChangeArrowheads="1"/>
              </p:cNvSpPr>
              <p:nvPr/>
            </p:nvSpPr>
            <p:spPr bwMode="auto">
              <a:xfrm>
                <a:off x="3019267" y="3335152"/>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smtClean="0">
                    <a:solidFill>
                      <a:schemeClr val="bg1"/>
                    </a:solidFill>
                  </a:rPr>
                  <a:t>UT</a:t>
                </a:r>
                <a:endParaRPr lang="en-US" sz="800" b="1" dirty="0">
                  <a:solidFill>
                    <a:schemeClr val="bg1"/>
                  </a:solidFill>
                </a:endParaRPr>
              </a:p>
            </p:txBody>
          </p:sp>
          <p:sp>
            <p:nvSpPr>
              <p:cNvPr id="226" name="Rectangle 225"/>
              <p:cNvSpPr>
                <a:spLocks noChangeArrowheads="1"/>
              </p:cNvSpPr>
              <p:nvPr/>
            </p:nvSpPr>
            <p:spPr bwMode="auto">
              <a:xfrm>
                <a:off x="3577774" y="2849214"/>
                <a:ext cx="165110"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t>WY</a:t>
                </a:r>
              </a:p>
            </p:txBody>
          </p:sp>
          <p:sp>
            <p:nvSpPr>
              <p:cNvPr id="227" name="Rectangle 226"/>
              <p:cNvSpPr>
                <a:spLocks noChangeArrowheads="1"/>
              </p:cNvSpPr>
              <p:nvPr/>
            </p:nvSpPr>
            <p:spPr bwMode="auto">
              <a:xfrm>
                <a:off x="3486180" y="2284711"/>
                <a:ext cx="147477"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MT</a:t>
                </a:r>
              </a:p>
            </p:txBody>
          </p:sp>
          <p:sp>
            <p:nvSpPr>
              <p:cNvPr id="228" name="Rectangle 227"/>
              <p:cNvSpPr>
                <a:spLocks noChangeArrowheads="1"/>
              </p:cNvSpPr>
              <p:nvPr/>
            </p:nvSpPr>
            <p:spPr bwMode="auto">
              <a:xfrm>
                <a:off x="2350501" y="1980636"/>
                <a:ext cx="16991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t>WA</a:t>
                </a:r>
              </a:p>
            </p:txBody>
          </p:sp>
          <p:sp>
            <p:nvSpPr>
              <p:cNvPr id="229" name="Rectangle 228"/>
              <p:cNvSpPr>
                <a:spLocks noChangeArrowheads="1"/>
              </p:cNvSpPr>
              <p:nvPr/>
            </p:nvSpPr>
            <p:spPr bwMode="auto">
              <a:xfrm>
                <a:off x="2121516" y="2466574"/>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OR</a:t>
                </a:r>
              </a:p>
            </p:txBody>
          </p:sp>
          <p:sp>
            <p:nvSpPr>
              <p:cNvPr id="230" name="Rectangle 229"/>
              <p:cNvSpPr>
                <a:spLocks noChangeArrowheads="1"/>
              </p:cNvSpPr>
              <p:nvPr/>
            </p:nvSpPr>
            <p:spPr bwMode="auto">
              <a:xfrm>
                <a:off x="2825678" y="2623704"/>
                <a:ext cx="10259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ID</a:t>
                </a:r>
              </a:p>
            </p:txBody>
          </p:sp>
          <p:sp>
            <p:nvSpPr>
              <p:cNvPr id="231" name="Rectangle 230"/>
              <p:cNvSpPr>
                <a:spLocks noChangeArrowheads="1"/>
              </p:cNvSpPr>
              <p:nvPr/>
            </p:nvSpPr>
            <p:spPr bwMode="auto">
              <a:xfrm>
                <a:off x="2386275" y="3131465"/>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t>NV</a:t>
                </a:r>
              </a:p>
            </p:txBody>
          </p:sp>
          <p:sp>
            <p:nvSpPr>
              <p:cNvPr id="232" name="Rectangle 231"/>
              <p:cNvSpPr>
                <a:spLocks noChangeArrowheads="1"/>
              </p:cNvSpPr>
              <p:nvPr/>
            </p:nvSpPr>
            <p:spPr bwMode="auto">
              <a:xfrm>
                <a:off x="1934236" y="3413717"/>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CA</a:t>
                </a:r>
              </a:p>
            </p:txBody>
          </p:sp>
          <p:sp>
            <p:nvSpPr>
              <p:cNvPr id="233" name="Text Box 117"/>
              <p:cNvSpPr txBox="1">
                <a:spLocks noChangeArrowheads="1"/>
              </p:cNvSpPr>
              <p:nvPr/>
            </p:nvSpPr>
            <p:spPr bwMode="auto">
              <a:xfrm>
                <a:off x="7644295" y="3666870"/>
                <a:ext cx="363253" cy="215326"/>
              </a:xfrm>
              <a:prstGeom prst="rect">
                <a:avLst/>
              </a:prstGeom>
              <a:solidFill>
                <a:schemeClr val="accent2"/>
              </a:solidFill>
              <a:ln w="9525">
                <a:noFill/>
                <a:miter lim="800000"/>
                <a:headEnd/>
                <a:tailEnd/>
              </a:ln>
            </p:spPr>
            <p:txBody>
              <a:bodyPr lIns="45720" tIns="27432" rIns="45720" bIns="27432" anchor="ctr" anchorCtr="1">
                <a:noAutofit/>
              </a:bodyPr>
              <a:lstStyle/>
              <a:p>
                <a:pPr eaLnBrk="0" hangingPunct="0">
                  <a:spcBef>
                    <a:spcPts val="0"/>
                  </a:spcBef>
                  <a:buSzTx/>
                </a:pPr>
                <a:r>
                  <a:rPr lang="en-US" sz="800" b="1" dirty="0">
                    <a:solidFill>
                      <a:schemeClr val="bg1"/>
                    </a:solidFill>
                  </a:rPr>
                  <a:t>DC</a:t>
                </a:r>
                <a:endParaRPr lang="en-GB" sz="800" b="1" dirty="0">
                  <a:solidFill>
                    <a:schemeClr val="bg1"/>
                  </a:solidFill>
                </a:endParaRPr>
              </a:p>
            </p:txBody>
          </p:sp>
          <p:sp>
            <p:nvSpPr>
              <p:cNvPr id="234" name="Rectangle 122"/>
              <p:cNvSpPr>
                <a:spLocks noChangeArrowheads="1"/>
              </p:cNvSpPr>
              <p:nvPr/>
            </p:nvSpPr>
            <p:spPr bwMode="auto">
              <a:xfrm>
                <a:off x="7526151" y="3102367"/>
                <a:ext cx="131447" cy="123111"/>
              </a:xfrm>
              <a:prstGeom prst="rect">
                <a:avLst/>
              </a:prstGeom>
              <a:noFill/>
              <a:ln w="3175">
                <a:noFill/>
                <a:miter lim="800000"/>
                <a:headEnd/>
                <a:tailEnd/>
              </a:ln>
            </p:spPr>
            <p:txBody>
              <a:bodyPr vert="horz" wrap="none" lIns="0" tIns="0" rIns="0" bIns="0" anchor="t" anchorCtr="0">
                <a:spAutoFit/>
              </a:bodyPr>
              <a:lstStyle/>
              <a:p>
                <a:pPr eaLnBrk="0" hangingPunct="0">
                  <a:spcBef>
                    <a:spcPts val="0"/>
                  </a:spcBef>
                  <a:buSzTx/>
                </a:pPr>
                <a:r>
                  <a:rPr lang="en-US" sz="800" b="1" dirty="0" smtClean="0">
                    <a:solidFill>
                      <a:schemeClr val="bg1"/>
                    </a:solidFill>
                  </a:rPr>
                  <a:t>NJ</a:t>
                </a:r>
                <a:endParaRPr lang="en-US" sz="800" b="1" dirty="0">
                  <a:solidFill>
                    <a:schemeClr val="bg1"/>
                  </a:solidFill>
                </a:endParaRPr>
              </a:p>
            </p:txBody>
          </p:sp>
          <p:sp>
            <p:nvSpPr>
              <p:cNvPr id="235" name="Line 124"/>
              <p:cNvSpPr>
                <a:spLocks noChangeShapeType="1"/>
              </p:cNvSpPr>
              <p:nvPr/>
            </p:nvSpPr>
            <p:spPr bwMode="blackWhite">
              <a:xfrm>
                <a:off x="7867267" y="2887041"/>
                <a:ext cx="224449" cy="151310"/>
              </a:xfrm>
              <a:prstGeom prst="line">
                <a:avLst/>
              </a:prstGeom>
              <a:noFill/>
              <a:ln w="9525">
                <a:solidFill>
                  <a:srgbClr val="000000"/>
                </a:solidFill>
                <a:round/>
                <a:headEnd/>
                <a:tailEnd/>
              </a:ln>
            </p:spPr>
            <p:txBody>
              <a:bodyPr wrap="none" lIns="63500" tIns="0" rIns="64800" bIns="0" anchor="ctr" anchorCtr="1">
                <a:noAutofit/>
              </a:bodyPr>
              <a:lstStyle/>
              <a:p>
                <a:pPr>
                  <a:spcBef>
                    <a:spcPts val="0"/>
                  </a:spcBef>
                </a:pPr>
                <a:endParaRPr lang="en-US" sz="800" dirty="0"/>
              </a:p>
            </p:txBody>
          </p:sp>
          <p:sp>
            <p:nvSpPr>
              <p:cNvPr id="236" name="Rectangle 125"/>
              <p:cNvSpPr>
                <a:spLocks noChangeArrowheads="1"/>
              </p:cNvSpPr>
              <p:nvPr/>
            </p:nvSpPr>
            <p:spPr bwMode="auto">
              <a:xfrm rot="10800000" flipV="1">
                <a:off x="8017884" y="2921959"/>
                <a:ext cx="370636" cy="216781"/>
              </a:xfrm>
              <a:prstGeom prst="rect">
                <a:avLst/>
              </a:prstGeom>
              <a:solidFill>
                <a:schemeClr val="accent2"/>
              </a:solidFill>
              <a:ln w="9525">
                <a:noFill/>
                <a:miter lim="800000"/>
                <a:headEnd/>
                <a:tailEnd/>
              </a:ln>
            </p:spPr>
            <p:txBody>
              <a:bodyPr wrap="square" lIns="45720" tIns="27432" rIns="45720" bIns="27432" anchor="ctr" anchorCtr="1">
                <a:noAutofit/>
              </a:bodyPr>
              <a:lstStyle/>
              <a:p>
                <a:pPr eaLnBrk="0" hangingPunct="0">
                  <a:spcBef>
                    <a:spcPts val="0"/>
                  </a:spcBef>
                  <a:buSzTx/>
                </a:pPr>
                <a:r>
                  <a:rPr lang="en-US" sz="800" dirty="0">
                    <a:solidFill>
                      <a:schemeClr val="bg1"/>
                    </a:solidFill>
                  </a:rPr>
                  <a:t>RI</a:t>
                </a:r>
              </a:p>
            </p:txBody>
          </p:sp>
          <p:grpSp>
            <p:nvGrpSpPr>
              <p:cNvPr id="237" name="Group 236"/>
              <p:cNvGrpSpPr/>
              <p:nvPr/>
            </p:nvGrpSpPr>
            <p:grpSpPr>
              <a:xfrm>
                <a:off x="2598629" y="4806061"/>
                <a:ext cx="735365" cy="494671"/>
                <a:chOff x="2598629" y="4806061"/>
                <a:chExt cx="735365" cy="494671"/>
              </a:xfrm>
            </p:grpSpPr>
            <p:sp>
              <p:nvSpPr>
                <p:cNvPr id="238" name="Rectangle 12"/>
                <p:cNvSpPr>
                  <a:spLocks noChangeArrowheads="1"/>
                </p:cNvSpPr>
                <p:nvPr/>
              </p:nvSpPr>
              <p:spPr bwMode="auto">
                <a:xfrm>
                  <a:off x="3047841" y="4806061"/>
                  <a:ext cx="286153" cy="212608"/>
                </a:xfrm>
                <a:prstGeom prst="rect">
                  <a:avLst/>
                </a:prstGeom>
                <a:solidFill>
                  <a:schemeClr val="accent2"/>
                </a:solidFill>
                <a:ln w="12700">
                  <a:noFill/>
                  <a:miter lim="800000"/>
                  <a:headEnd/>
                  <a:tailEnd/>
                </a:ln>
              </p:spPr>
              <p:txBody>
                <a:bodyPr wrap="none" lIns="90488" tIns="44450" rIns="90488" bIns="44450" anchor="ctr" anchorCtr="1">
                  <a:noAutofit/>
                </a:bodyPr>
                <a:lstStyle/>
                <a:p>
                  <a:pPr eaLnBrk="0" hangingPunct="0">
                    <a:spcBef>
                      <a:spcPts val="0"/>
                    </a:spcBef>
                    <a:buSzTx/>
                  </a:pPr>
                  <a:r>
                    <a:rPr lang="en-US" sz="800" b="1" dirty="0">
                      <a:solidFill>
                        <a:schemeClr val="bg1"/>
                      </a:solidFill>
                    </a:rPr>
                    <a:t>HI</a:t>
                  </a:r>
                </a:p>
              </p:txBody>
            </p:sp>
            <p:sp>
              <p:nvSpPr>
                <p:cNvPr id="239" name="Freeform 14"/>
                <p:cNvSpPr>
                  <a:spLocks/>
                </p:cNvSpPr>
                <p:nvPr/>
              </p:nvSpPr>
              <p:spPr bwMode="auto">
                <a:xfrm>
                  <a:off x="3140561" y="5147654"/>
                  <a:ext cx="153468" cy="65200"/>
                </a:xfrm>
                <a:custGeom>
                  <a:avLst/>
                  <a:gdLst>
                    <a:gd name="T0" fmla="*/ 43 w 96"/>
                    <a:gd name="T1" fmla="*/ 0 h 46"/>
                    <a:gd name="T2" fmla="*/ 95 w 96"/>
                    <a:gd name="T3" fmla="*/ 45 h 46"/>
                    <a:gd name="T4" fmla="*/ 0 w 96"/>
                    <a:gd name="T5" fmla="*/ 45 h 46"/>
                    <a:gd name="T6" fmla="*/ 43 w 96"/>
                    <a:gd name="T7" fmla="*/ 0 h 46"/>
                    <a:gd name="T8" fmla="*/ 0 60000 65536"/>
                    <a:gd name="T9" fmla="*/ 0 60000 65536"/>
                    <a:gd name="T10" fmla="*/ 0 60000 65536"/>
                    <a:gd name="T11" fmla="*/ 0 60000 65536"/>
                    <a:gd name="T12" fmla="*/ 0 w 96"/>
                    <a:gd name="T13" fmla="*/ 0 h 46"/>
                    <a:gd name="T14" fmla="*/ 96 w 96"/>
                    <a:gd name="T15" fmla="*/ 46 h 46"/>
                  </a:gdLst>
                  <a:ahLst/>
                  <a:cxnLst>
                    <a:cxn ang="T8">
                      <a:pos x="T0" y="T1"/>
                    </a:cxn>
                    <a:cxn ang="T9">
                      <a:pos x="T2" y="T3"/>
                    </a:cxn>
                    <a:cxn ang="T10">
                      <a:pos x="T4" y="T5"/>
                    </a:cxn>
                    <a:cxn ang="T11">
                      <a:pos x="T6" y="T7"/>
                    </a:cxn>
                  </a:cxnLst>
                  <a:rect l="T12" t="T13" r="T14" b="T15"/>
                  <a:pathLst>
                    <a:path w="96" h="46">
                      <a:moveTo>
                        <a:pt x="43" y="0"/>
                      </a:moveTo>
                      <a:lnTo>
                        <a:pt x="95" y="45"/>
                      </a:lnTo>
                      <a:lnTo>
                        <a:pt x="0" y="45"/>
                      </a:lnTo>
                      <a:lnTo>
                        <a:pt x="43" y="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0" name="Freeform 15"/>
                <p:cNvSpPr>
                  <a:spLocks/>
                </p:cNvSpPr>
                <p:nvPr/>
              </p:nvSpPr>
              <p:spPr bwMode="auto">
                <a:xfrm>
                  <a:off x="2993488" y="5187341"/>
                  <a:ext cx="131087" cy="113391"/>
                </a:xfrm>
                <a:custGeom>
                  <a:avLst/>
                  <a:gdLst>
                    <a:gd name="T0" fmla="*/ 81 w 82"/>
                    <a:gd name="T1" fmla="*/ 12 h 80"/>
                    <a:gd name="T2" fmla="*/ 0 w 82"/>
                    <a:gd name="T3" fmla="*/ 79 h 80"/>
                    <a:gd name="T4" fmla="*/ 37 w 82"/>
                    <a:gd name="T5" fmla="*/ 0 h 80"/>
                    <a:gd name="T6" fmla="*/ 81 w 82"/>
                    <a:gd name="T7" fmla="*/ 12 h 80"/>
                    <a:gd name="T8" fmla="*/ 0 60000 65536"/>
                    <a:gd name="T9" fmla="*/ 0 60000 65536"/>
                    <a:gd name="T10" fmla="*/ 0 60000 65536"/>
                    <a:gd name="T11" fmla="*/ 0 60000 65536"/>
                    <a:gd name="T12" fmla="*/ 0 w 82"/>
                    <a:gd name="T13" fmla="*/ 0 h 80"/>
                    <a:gd name="T14" fmla="*/ 82 w 82"/>
                    <a:gd name="T15" fmla="*/ 80 h 80"/>
                  </a:gdLst>
                  <a:ahLst/>
                  <a:cxnLst>
                    <a:cxn ang="T8">
                      <a:pos x="T0" y="T1"/>
                    </a:cxn>
                    <a:cxn ang="T9">
                      <a:pos x="T2" y="T3"/>
                    </a:cxn>
                    <a:cxn ang="T10">
                      <a:pos x="T4" y="T5"/>
                    </a:cxn>
                    <a:cxn ang="T11">
                      <a:pos x="T6" y="T7"/>
                    </a:cxn>
                  </a:cxnLst>
                  <a:rect l="T12" t="T13" r="T14" b="T15"/>
                  <a:pathLst>
                    <a:path w="82" h="80">
                      <a:moveTo>
                        <a:pt x="81" y="12"/>
                      </a:moveTo>
                      <a:lnTo>
                        <a:pt x="0" y="79"/>
                      </a:lnTo>
                      <a:lnTo>
                        <a:pt x="37" y="0"/>
                      </a:lnTo>
                      <a:lnTo>
                        <a:pt x="81" y="12"/>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1" name="Freeform 16"/>
                <p:cNvSpPr>
                  <a:spLocks/>
                </p:cNvSpPr>
                <p:nvPr/>
              </p:nvSpPr>
              <p:spPr bwMode="auto">
                <a:xfrm>
                  <a:off x="2886381" y="5191593"/>
                  <a:ext cx="95917" cy="100634"/>
                </a:xfrm>
                <a:custGeom>
                  <a:avLst/>
                  <a:gdLst>
                    <a:gd name="T0" fmla="*/ 59 w 60"/>
                    <a:gd name="T1" fmla="*/ 10 h 71"/>
                    <a:gd name="T2" fmla="*/ 17 w 60"/>
                    <a:gd name="T3" fmla="*/ 57 h 71"/>
                    <a:gd name="T4" fmla="*/ 0 w 60"/>
                    <a:gd name="T5" fmla="*/ 70 h 71"/>
                    <a:gd name="T6" fmla="*/ 33 w 60"/>
                    <a:gd name="T7" fmla="*/ 0 h 71"/>
                    <a:gd name="T8" fmla="*/ 59 w 60"/>
                    <a:gd name="T9" fmla="*/ 10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59" y="10"/>
                      </a:moveTo>
                      <a:lnTo>
                        <a:pt x="17" y="57"/>
                      </a:lnTo>
                      <a:lnTo>
                        <a:pt x="0" y="70"/>
                      </a:lnTo>
                      <a:lnTo>
                        <a:pt x="33" y="0"/>
                      </a:lnTo>
                      <a:lnTo>
                        <a:pt x="59" y="1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2" name="Freeform 17"/>
                <p:cNvSpPr>
                  <a:spLocks/>
                </p:cNvSpPr>
                <p:nvPr/>
              </p:nvSpPr>
              <p:spPr bwMode="auto">
                <a:xfrm>
                  <a:off x="2819239" y="5214271"/>
                  <a:ext cx="65543" cy="75122"/>
                </a:xfrm>
                <a:custGeom>
                  <a:avLst/>
                  <a:gdLst>
                    <a:gd name="T0" fmla="*/ 0 w 41"/>
                    <a:gd name="T1" fmla="*/ 0 h 53"/>
                    <a:gd name="T2" fmla="*/ 10 w 41"/>
                    <a:gd name="T3" fmla="*/ 52 h 53"/>
                    <a:gd name="T4" fmla="*/ 40 w 41"/>
                    <a:gd name="T5" fmla="*/ 11 h 53"/>
                    <a:gd name="T6" fmla="*/ 0 w 41"/>
                    <a:gd name="T7" fmla="*/ 0 h 53"/>
                    <a:gd name="T8" fmla="*/ 0 60000 65536"/>
                    <a:gd name="T9" fmla="*/ 0 60000 65536"/>
                    <a:gd name="T10" fmla="*/ 0 60000 65536"/>
                    <a:gd name="T11" fmla="*/ 0 60000 65536"/>
                    <a:gd name="T12" fmla="*/ 0 w 41"/>
                    <a:gd name="T13" fmla="*/ 0 h 53"/>
                    <a:gd name="T14" fmla="*/ 41 w 41"/>
                    <a:gd name="T15" fmla="*/ 53 h 53"/>
                  </a:gdLst>
                  <a:ahLst/>
                  <a:cxnLst>
                    <a:cxn ang="T8">
                      <a:pos x="T0" y="T1"/>
                    </a:cxn>
                    <a:cxn ang="T9">
                      <a:pos x="T2" y="T3"/>
                    </a:cxn>
                    <a:cxn ang="T10">
                      <a:pos x="T4" y="T5"/>
                    </a:cxn>
                    <a:cxn ang="T11">
                      <a:pos x="T6" y="T7"/>
                    </a:cxn>
                  </a:cxnLst>
                  <a:rect l="T12" t="T13" r="T14" b="T15"/>
                  <a:pathLst>
                    <a:path w="41" h="53">
                      <a:moveTo>
                        <a:pt x="0" y="0"/>
                      </a:moveTo>
                      <a:lnTo>
                        <a:pt x="10" y="52"/>
                      </a:lnTo>
                      <a:lnTo>
                        <a:pt x="40" y="11"/>
                      </a:lnTo>
                      <a:lnTo>
                        <a:pt x="0" y="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3" name="Freeform 18"/>
                <p:cNvSpPr>
                  <a:spLocks/>
                </p:cNvSpPr>
                <p:nvPr/>
              </p:nvSpPr>
              <p:spPr bwMode="auto">
                <a:xfrm>
                  <a:off x="2742505" y="5225610"/>
                  <a:ext cx="76734" cy="58113"/>
                </a:xfrm>
                <a:custGeom>
                  <a:avLst/>
                  <a:gdLst>
                    <a:gd name="T0" fmla="*/ 0 w 48"/>
                    <a:gd name="T1" fmla="*/ 0 h 41"/>
                    <a:gd name="T2" fmla="*/ 11 w 48"/>
                    <a:gd name="T3" fmla="*/ 29 h 41"/>
                    <a:gd name="T4" fmla="*/ 47 w 48"/>
                    <a:gd name="T5" fmla="*/ 40 h 41"/>
                    <a:gd name="T6" fmla="*/ 36 w 48"/>
                    <a:gd name="T7" fmla="*/ 9 h 41"/>
                    <a:gd name="T8" fmla="*/ 0 w 48"/>
                    <a:gd name="T9" fmla="*/ 0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0" y="0"/>
                      </a:moveTo>
                      <a:lnTo>
                        <a:pt x="11" y="29"/>
                      </a:lnTo>
                      <a:lnTo>
                        <a:pt x="47" y="40"/>
                      </a:lnTo>
                      <a:lnTo>
                        <a:pt x="36" y="9"/>
                      </a:lnTo>
                      <a:lnTo>
                        <a:pt x="0" y="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4" name="Freeform 19"/>
                <p:cNvSpPr>
                  <a:spLocks/>
                </p:cNvSpPr>
                <p:nvPr/>
              </p:nvSpPr>
              <p:spPr bwMode="auto">
                <a:xfrm>
                  <a:off x="2598629" y="5151906"/>
                  <a:ext cx="142277" cy="60948"/>
                </a:xfrm>
                <a:custGeom>
                  <a:avLst/>
                  <a:gdLst>
                    <a:gd name="T0" fmla="*/ 88 w 89"/>
                    <a:gd name="T1" fmla="*/ 0 h 43"/>
                    <a:gd name="T2" fmla="*/ 77 w 89"/>
                    <a:gd name="T3" fmla="*/ 42 h 43"/>
                    <a:gd name="T4" fmla="*/ 0 w 89"/>
                    <a:gd name="T5" fmla="*/ 0 h 43"/>
                    <a:gd name="T6" fmla="*/ 88 w 89"/>
                    <a:gd name="T7" fmla="*/ 0 h 43"/>
                    <a:gd name="T8" fmla="*/ 0 60000 65536"/>
                    <a:gd name="T9" fmla="*/ 0 60000 65536"/>
                    <a:gd name="T10" fmla="*/ 0 60000 65536"/>
                    <a:gd name="T11" fmla="*/ 0 60000 65536"/>
                    <a:gd name="T12" fmla="*/ 0 w 89"/>
                    <a:gd name="T13" fmla="*/ 0 h 43"/>
                    <a:gd name="T14" fmla="*/ 89 w 89"/>
                    <a:gd name="T15" fmla="*/ 43 h 43"/>
                  </a:gdLst>
                  <a:ahLst/>
                  <a:cxnLst>
                    <a:cxn ang="T8">
                      <a:pos x="T0" y="T1"/>
                    </a:cxn>
                    <a:cxn ang="T9">
                      <a:pos x="T2" y="T3"/>
                    </a:cxn>
                    <a:cxn ang="T10">
                      <a:pos x="T4" y="T5"/>
                    </a:cxn>
                    <a:cxn ang="T11">
                      <a:pos x="T6" y="T7"/>
                    </a:cxn>
                  </a:cxnLst>
                  <a:rect l="T12" t="T13" r="T14" b="T15"/>
                  <a:pathLst>
                    <a:path w="89" h="43">
                      <a:moveTo>
                        <a:pt x="88" y="0"/>
                      </a:moveTo>
                      <a:lnTo>
                        <a:pt x="77" y="42"/>
                      </a:lnTo>
                      <a:lnTo>
                        <a:pt x="0" y="0"/>
                      </a:lnTo>
                      <a:lnTo>
                        <a:pt x="88" y="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cxnSp>
              <p:nvCxnSpPr>
                <p:cNvPr id="245" name="Straight Arrow Connector 244"/>
                <p:cNvCxnSpPr>
                  <a:stCxn id="238" idx="2"/>
                  <a:endCxn id="241" idx="3"/>
                </p:cNvCxnSpPr>
                <p:nvPr/>
              </p:nvCxnSpPr>
              <p:spPr>
                <a:xfrm flipH="1">
                  <a:off x="2939135" y="5018669"/>
                  <a:ext cx="251783" cy="172924"/>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34122736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233</a:t>
            </a:fld>
            <a:endParaRPr lang="en-GB" dirty="0"/>
          </a:p>
        </p:txBody>
      </p:sp>
      <p:sp>
        <p:nvSpPr>
          <p:cNvPr id="5" name="Title 4"/>
          <p:cNvSpPr>
            <a:spLocks noGrp="1"/>
          </p:cNvSpPr>
          <p:nvPr>
            <p:ph type="title"/>
          </p:nvPr>
        </p:nvSpPr>
        <p:spPr/>
        <p:txBody>
          <a:bodyPr/>
          <a:lstStyle/>
          <a:p>
            <a:r>
              <a:rPr lang="en-US" dirty="0"/>
              <a:t>Advanced Income Tax Track</a:t>
            </a:r>
            <a:br>
              <a:rPr lang="en-US" dirty="0"/>
            </a:br>
            <a:r>
              <a:rPr lang="en-US" b="0" i="0" dirty="0"/>
              <a:t>Nationwide Trends – Apportionment Formulas* </a:t>
            </a:r>
            <a:r>
              <a:rPr lang="en-US" b="0" i="0" dirty="0" smtClean="0"/>
              <a:t>– 2015</a:t>
            </a:r>
            <a:endParaRPr lang="en-US" b="0" i="0" dirty="0"/>
          </a:p>
        </p:txBody>
      </p:sp>
      <p:grpSp>
        <p:nvGrpSpPr>
          <p:cNvPr id="127" name="Group 126"/>
          <p:cNvGrpSpPr/>
          <p:nvPr/>
        </p:nvGrpSpPr>
        <p:grpSpPr>
          <a:xfrm>
            <a:off x="546643" y="1808957"/>
            <a:ext cx="8063957" cy="4361518"/>
            <a:chOff x="546643" y="1808957"/>
            <a:chExt cx="8063957" cy="4361518"/>
          </a:xfrm>
        </p:grpSpPr>
        <p:grpSp>
          <p:nvGrpSpPr>
            <p:cNvPr id="128" name="Group 127"/>
            <p:cNvGrpSpPr/>
            <p:nvPr/>
          </p:nvGrpSpPr>
          <p:grpSpPr>
            <a:xfrm>
              <a:off x="5232944" y="5534563"/>
              <a:ext cx="3377656" cy="635912"/>
              <a:chOff x="5232944" y="5534563"/>
              <a:chExt cx="3377656" cy="635912"/>
            </a:xfrm>
          </p:grpSpPr>
          <p:sp>
            <p:nvSpPr>
              <p:cNvPr id="246" name="Text Box 118"/>
              <p:cNvSpPr txBox="1">
                <a:spLocks noChangeArrowheads="1"/>
              </p:cNvSpPr>
              <p:nvPr/>
            </p:nvSpPr>
            <p:spPr bwMode="auto">
              <a:xfrm>
                <a:off x="5639023" y="5534563"/>
                <a:ext cx="2971577" cy="615553"/>
              </a:xfrm>
              <a:prstGeom prst="rect">
                <a:avLst/>
              </a:prstGeom>
              <a:noFill/>
              <a:ln w="12700" cap="rnd">
                <a:noFill/>
                <a:miter lim="800000"/>
                <a:headEnd/>
                <a:tailEnd/>
              </a:ln>
            </p:spPr>
            <p:txBody>
              <a:bodyPr wrap="square" lIns="0" tIns="0" rIns="0" bIns="0" anchor="t">
                <a:spAutoFit/>
              </a:bodyPr>
              <a:lstStyle/>
              <a:p>
                <a:pPr eaLnBrk="0" hangingPunct="0">
                  <a:spcBef>
                    <a:spcPts val="0"/>
                  </a:spcBef>
                  <a:spcAft>
                    <a:spcPts val="600"/>
                  </a:spcAft>
                  <a:buSzTx/>
                </a:pPr>
                <a:r>
                  <a:rPr lang="en-US" sz="1000" dirty="0" smtClean="0"/>
                  <a:t>Equally weighted three factor formula</a:t>
                </a:r>
                <a:endParaRPr lang="en-US" sz="1000" dirty="0"/>
              </a:p>
              <a:p>
                <a:pPr eaLnBrk="0" hangingPunct="0">
                  <a:spcBef>
                    <a:spcPts val="0"/>
                  </a:spcBef>
                  <a:spcAft>
                    <a:spcPts val="600"/>
                  </a:spcAft>
                  <a:buSzTx/>
                </a:pPr>
                <a:r>
                  <a:rPr lang="en-US" sz="1000" dirty="0"/>
                  <a:t>Double weighted sales factor</a:t>
                </a:r>
              </a:p>
              <a:p>
                <a:pPr eaLnBrk="0" hangingPunct="0">
                  <a:spcBef>
                    <a:spcPts val="0"/>
                  </a:spcBef>
                  <a:spcAft>
                    <a:spcPts val="600"/>
                  </a:spcAft>
                  <a:buSzTx/>
                </a:pPr>
                <a:r>
                  <a:rPr lang="en-US" sz="1000" dirty="0"/>
                  <a:t>Triple or greater weighted or single sales factor</a:t>
                </a:r>
              </a:p>
            </p:txBody>
          </p:sp>
          <p:grpSp>
            <p:nvGrpSpPr>
              <p:cNvPr id="247" name="Group 126"/>
              <p:cNvGrpSpPr>
                <a:grpSpLocks/>
              </p:cNvGrpSpPr>
              <p:nvPr/>
            </p:nvGrpSpPr>
            <p:grpSpPr bwMode="auto">
              <a:xfrm>
                <a:off x="5232944" y="5544869"/>
                <a:ext cx="354393" cy="625606"/>
                <a:chOff x="3092" y="3140"/>
                <a:chExt cx="240" cy="430"/>
              </a:xfrm>
            </p:grpSpPr>
            <p:sp>
              <p:nvSpPr>
                <p:cNvPr id="248" name="Rectangle 119"/>
                <p:cNvSpPr>
                  <a:spLocks noChangeArrowheads="1"/>
                </p:cNvSpPr>
                <p:nvPr/>
              </p:nvSpPr>
              <p:spPr bwMode="auto">
                <a:xfrm>
                  <a:off x="3092" y="3140"/>
                  <a:ext cx="240" cy="126"/>
                </a:xfrm>
                <a:prstGeom prst="rect">
                  <a:avLst/>
                </a:prstGeom>
                <a:solidFill>
                  <a:schemeClr val="accent2"/>
                </a:solidFill>
                <a:ln w="9525">
                  <a:noFill/>
                  <a:miter lim="800000"/>
                  <a:headEnd/>
                  <a:tailEnd/>
                </a:ln>
              </p:spPr>
              <p:txBody>
                <a:bodyPr wrap="none" lIns="45720" tIns="27432" rIns="45720" bIns="27432" anchor="ctr" anchorCtr="1"/>
                <a:lstStyle/>
                <a:p>
                  <a:endParaRPr lang="en-US" dirty="0"/>
                </a:p>
              </p:txBody>
            </p:sp>
            <p:sp>
              <p:nvSpPr>
                <p:cNvPr id="249" name="Rectangle 120"/>
                <p:cNvSpPr>
                  <a:spLocks noChangeArrowheads="1"/>
                </p:cNvSpPr>
                <p:nvPr/>
              </p:nvSpPr>
              <p:spPr bwMode="auto">
                <a:xfrm>
                  <a:off x="3092" y="3292"/>
                  <a:ext cx="240" cy="126"/>
                </a:xfrm>
                <a:prstGeom prst="rect">
                  <a:avLst/>
                </a:prstGeom>
                <a:solidFill>
                  <a:schemeClr val="tx2"/>
                </a:solidFill>
                <a:ln w="9525">
                  <a:noFill/>
                  <a:miter lim="800000"/>
                  <a:headEnd/>
                  <a:tailEnd/>
                </a:ln>
              </p:spPr>
              <p:txBody>
                <a:bodyPr wrap="none" lIns="45720" tIns="27432" rIns="45720" bIns="27432" anchor="ctr" anchorCtr="1"/>
                <a:lstStyle/>
                <a:p>
                  <a:endParaRPr lang="en-US" dirty="0"/>
                </a:p>
              </p:txBody>
            </p:sp>
            <p:sp>
              <p:nvSpPr>
                <p:cNvPr id="250" name="Rectangle 121"/>
                <p:cNvSpPr>
                  <a:spLocks noChangeArrowheads="1"/>
                </p:cNvSpPr>
                <p:nvPr/>
              </p:nvSpPr>
              <p:spPr bwMode="auto">
                <a:xfrm>
                  <a:off x="3092" y="3444"/>
                  <a:ext cx="240" cy="126"/>
                </a:xfrm>
                <a:prstGeom prst="rect">
                  <a:avLst/>
                </a:prstGeom>
                <a:solidFill>
                  <a:schemeClr val="accent5"/>
                </a:solidFill>
                <a:ln w="9525">
                  <a:noFill/>
                  <a:miter lim="800000"/>
                  <a:headEnd/>
                  <a:tailEnd/>
                </a:ln>
              </p:spPr>
              <p:txBody>
                <a:bodyPr wrap="none" lIns="45720" tIns="27432" rIns="45720" bIns="27432" anchor="ctr" anchorCtr="1"/>
                <a:lstStyle/>
                <a:p>
                  <a:endParaRPr lang="en-US" dirty="0"/>
                </a:p>
              </p:txBody>
            </p:sp>
          </p:grpSp>
        </p:grpSp>
        <p:sp>
          <p:nvSpPr>
            <p:cNvPr id="129" name="Rectangle 123"/>
            <p:cNvSpPr>
              <a:spLocks noChangeArrowheads="1"/>
            </p:cNvSpPr>
            <p:nvPr/>
          </p:nvSpPr>
          <p:spPr bwMode="auto">
            <a:xfrm>
              <a:off x="546643" y="6015761"/>
              <a:ext cx="3452868" cy="153888"/>
            </a:xfrm>
            <a:prstGeom prst="rect">
              <a:avLst/>
            </a:prstGeom>
            <a:noFill/>
            <a:ln w="12700" cap="sq">
              <a:noFill/>
              <a:miter lim="800000"/>
              <a:headEnd type="none" w="sm" len="sm"/>
              <a:tailEnd type="none" w="sm" len="sm"/>
            </a:ln>
          </p:spPr>
          <p:txBody>
            <a:bodyPr wrap="none" lIns="0" tIns="0" rIns="0" bIns="0" anchor="t">
              <a:spAutoFit/>
            </a:bodyPr>
            <a:lstStyle/>
            <a:p>
              <a:pPr eaLnBrk="0" hangingPunct="0">
                <a:spcBef>
                  <a:spcPts val="0"/>
                </a:spcBef>
                <a:buSzTx/>
              </a:pPr>
              <a:r>
                <a:rPr lang="en-US" sz="1000" b="1" dirty="0"/>
                <a:t>*Does not address industry-specific or optional formulas</a:t>
              </a:r>
            </a:p>
          </p:txBody>
        </p:sp>
        <p:grpSp>
          <p:nvGrpSpPr>
            <p:cNvPr id="130" name="Group 129"/>
            <p:cNvGrpSpPr/>
            <p:nvPr/>
          </p:nvGrpSpPr>
          <p:grpSpPr>
            <a:xfrm>
              <a:off x="1045207" y="1808957"/>
              <a:ext cx="7343313" cy="3631442"/>
              <a:chOff x="1045207" y="1808957"/>
              <a:chExt cx="7343313" cy="3631442"/>
            </a:xfrm>
          </p:grpSpPr>
          <p:sp>
            <p:nvSpPr>
              <p:cNvPr id="131" name="Line 2"/>
              <p:cNvSpPr>
                <a:spLocks noChangeShapeType="1"/>
              </p:cNvSpPr>
              <p:nvPr/>
            </p:nvSpPr>
            <p:spPr bwMode="blackWhite">
              <a:xfrm>
                <a:off x="7478912" y="3464638"/>
                <a:ext cx="189009" cy="58196"/>
              </a:xfrm>
              <a:prstGeom prst="line">
                <a:avLst/>
              </a:prstGeom>
              <a:noFill/>
              <a:ln w="9525">
                <a:solidFill>
                  <a:srgbClr val="000000"/>
                </a:solidFill>
                <a:round/>
                <a:headEnd/>
                <a:tailEnd/>
              </a:ln>
            </p:spPr>
            <p:txBody>
              <a:bodyPr wrap="none" lIns="63500" tIns="0" rIns="64800" bIns="0" anchor="ctr" anchorCtr="1">
                <a:noAutofit/>
              </a:bodyPr>
              <a:lstStyle/>
              <a:p>
                <a:pPr>
                  <a:spcBef>
                    <a:spcPts val="0"/>
                  </a:spcBef>
                </a:pPr>
                <a:endParaRPr lang="en-US" sz="800" dirty="0"/>
              </a:p>
            </p:txBody>
          </p:sp>
          <p:sp>
            <p:nvSpPr>
              <p:cNvPr id="132" name="Line 3"/>
              <p:cNvSpPr>
                <a:spLocks noChangeShapeType="1"/>
              </p:cNvSpPr>
              <p:nvPr/>
            </p:nvSpPr>
            <p:spPr bwMode="blackWhite">
              <a:xfrm flipV="1">
                <a:off x="7554220" y="3288595"/>
                <a:ext cx="248075" cy="104753"/>
              </a:xfrm>
              <a:prstGeom prst="line">
                <a:avLst/>
              </a:prstGeom>
              <a:noFill/>
              <a:ln w="9525">
                <a:solidFill>
                  <a:srgbClr val="000000"/>
                </a:solidFill>
                <a:round/>
                <a:headEnd/>
                <a:tailEnd/>
              </a:ln>
            </p:spPr>
            <p:txBody>
              <a:bodyPr wrap="none" lIns="63500" tIns="0" rIns="64800" bIns="0" anchor="ctr" anchorCtr="1">
                <a:noAutofit/>
              </a:bodyPr>
              <a:lstStyle/>
              <a:p>
                <a:pPr>
                  <a:spcBef>
                    <a:spcPts val="0"/>
                  </a:spcBef>
                </a:pPr>
                <a:endParaRPr lang="en-US" sz="800" dirty="0"/>
              </a:p>
            </p:txBody>
          </p:sp>
          <p:sp>
            <p:nvSpPr>
              <p:cNvPr id="133" name="Line 4"/>
              <p:cNvSpPr>
                <a:spLocks noChangeShapeType="1"/>
              </p:cNvSpPr>
              <p:nvPr/>
            </p:nvSpPr>
            <p:spPr bwMode="blackWhite">
              <a:xfrm flipV="1">
                <a:off x="7930763" y="2687719"/>
                <a:ext cx="248075" cy="104753"/>
              </a:xfrm>
              <a:prstGeom prst="line">
                <a:avLst/>
              </a:prstGeom>
              <a:noFill/>
              <a:ln w="9525">
                <a:solidFill>
                  <a:srgbClr val="000000"/>
                </a:solidFill>
                <a:round/>
                <a:headEnd/>
                <a:tailEnd/>
              </a:ln>
            </p:spPr>
            <p:txBody>
              <a:bodyPr wrap="none" lIns="63500" tIns="0" rIns="64800" bIns="0" anchor="ctr" anchorCtr="1">
                <a:noAutofit/>
              </a:bodyPr>
              <a:lstStyle/>
              <a:p>
                <a:pPr>
                  <a:spcBef>
                    <a:spcPts val="0"/>
                  </a:spcBef>
                </a:pPr>
                <a:endParaRPr lang="en-US" sz="800" dirty="0"/>
              </a:p>
            </p:txBody>
          </p:sp>
          <p:sp>
            <p:nvSpPr>
              <p:cNvPr id="134" name="Freeform 7"/>
              <p:cNvSpPr>
                <a:spLocks/>
              </p:cNvSpPr>
              <p:nvPr/>
            </p:nvSpPr>
            <p:spPr bwMode="auto">
              <a:xfrm>
                <a:off x="1934142" y="1808957"/>
                <a:ext cx="850543" cy="549954"/>
              </a:xfrm>
              <a:custGeom>
                <a:avLst/>
                <a:gdLst>
                  <a:gd name="T0" fmla="*/ 19 w 533"/>
                  <a:gd name="T1" fmla="*/ 84 h 387"/>
                  <a:gd name="T2" fmla="*/ 12 w 533"/>
                  <a:gd name="T3" fmla="*/ 190 h 387"/>
                  <a:gd name="T4" fmla="*/ 24 w 533"/>
                  <a:gd name="T5" fmla="*/ 190 h 387"/>
                  <a:gd name="T6" fmla="*/ 17 w 533"/>
                  <a:gd name="T7" fmla="*/ 212 h 387"/>
                  <a:gd name="T8" fmla="*/ 8 w 533"/>
                  <a:gd name="T9" fmla="*/ 199 h 387"/>
                  <a:gd name="T10" fmla="*/ 0 w 533"/>
                  <a:gd name="T11" fmla="*/ 227 h 387"/>
                  <a:gd name="T12" fmla="*/ 37 w 533"/>
                  <a:gd name="T13" fmla="*/ 248 h 387"/>
                  <a:gd name="T14" fmla="*/ 38 w 533"/>
                  <a:gd name="T15" fmla="*/ 258 h 387"/>
                  <a:gd name="T16" fmla="*/ 48 w 533"/>
                  <a:gd name="T17" fmla="*/ 259 h 387"/>
                  <a:gd name="T18" fmla="*/ 97 w 533"/>
                  <a:gd name="T19" fmla="*/ 337 h 387"/>
                  <a:gd name="T20" fmla="*/ 150 w 533"/>
                  <a:gd name="T21" fmla="*/ 335 h 387"/>
                  <a:gd name="T22" fmla="*/ 191 w 533"/>
                  <a:gd name="T23" fmla="*/ 353 h 387"/>
                  <a:gd name="T24" fmla="*/ 210 w 533"/>
                  <a:gd name="T25" fmla="*/ 350 h 387"/>
                  <a:gd name="T26" fmla="*/ 332 w 533"/>
                  <a:gd name="T27" fmla="*/ 353 h 387"/>
                  <a:gd name="T28" fmla="*/ 471 w 533"/>
                  <a:gd name="T29" fmla="*/ 386 h 387"/>
                  <a:gd name="T30" fmla="*/ 473 w 533"/>
                  <a:gd name="T31" fmla="*/ 343 h 387"/>
                  <a:gd name="T32" fmla="*/ 532 w 533"/>
                  <a:gd name="T33" fmla="*/ 96 h 387"/>
                  <a:gd name="T34" fmla="*/ 163 w 533"/>
                  <a:gd name="T35" fmla="*/ 0 h 387"/>
                  <a:gd name="T36" fmla="*/ 166 w 533"/>
                  <a:gd name="T37" fmla="*/ 73 h 387"/>
                  <a:gd name="T38" fmla="*/ 148 w 533"/>
                  <a:gd name="T39" fmla="*/ 132 h 387"/>
                  <a:gd name="T40" fmla="*/ 145 w 533"/>
                  <a:gd name="T41" fmla="*/ 163 h 387"/>
                  <a:gd name="T42" fmla="*/ 107 w 533"/>
                  <a:gd name="T43" fmla="*/ 173 h 387"/>
                  <a:gd name="T44" fmla="*/ 103 w 533"/>
                  <a:gd name="T45" fmla="*/ 159 h 387"/>
                  <a:gd name="T46" fmla="*/ 136 w 533"/>
                  <a:gd name="T47" fmla="*/ 139 h 387"/>
                  <a:gd name="T48" fmla="*/ 133 w 533"/>
                  <a:gd name="T49" fmla="*/ 122 h 387"/>
                  <a:gd name="T50" fmla="*/ 105 w 533"/>
                  <a:gd name="T51" fmla="*/ 126 h 387"/>
                  <a:gd name="T52" fmla="*/ 127 w 533"/>
                  <a:gd name="T53" fmla="*/ 108 h 387"/>
                  <a:gd name="T54" fmla="*/ 142 w 533"/>
                  <a:gd name="T55" fmla="*/ 95 h 387"/>
                  <a:gd name="T56" fmla="*/ 22 w 533"/>
                  <a:gd name="T57" fmla="*/ 19 h 387"/>
                  <a:gd name="T58" fmla="*/ 12 w 533"/>
                  <a:gd name="T59" fmla="*/ 40 h 387"/>
                  <a:gd name="T60" fmla="*/ 19 w 533"/>
                  <a:gd name="T61" fmla="*/ 84 h 3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387"/>
                  <a:gd name="T95" fmla="*/ 533 w 533"/>
                  <a:gd name="T96" fmla="*/ 387 h 3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387">
                    <a:moveTo>
                      <a:pt x="19" y="84"/>
                    </a:moveTo>
                    <a:lnTo>
                      <a:pt x="12" y="190"/>
                    </a:lnTo>
                    <a:lnTo>
                      <a:pt x="24" y="190"/>
                    </a:lnTo>
                    <a:lnTo>
                      <a:pt x="17" y="212"/>
                    </a:lnTo>
                    <a:lnTo>
                      <a:pt x="8" y="199"/>
                    </a:lnTo>
                    <a:lnTo>
                      <a:pt x="0" y="227"/>
                    </a:lnTo>
                    <a:lnTo>
                      <a:pt x="37" y="248"/>
                    </a:lnTo>
                    <a:lnTo>
                      <a:pt x="38" y="258"/>
                    </a:lnTo>
                    <a:lnTo>
                      <a:pt x="48" y="259"/>
                    </a:lnTo>
                    <a:lnTo>
                      <a:pt x="97" y="337"/>
                    </a:lnTo>
                    <a:lnTo>
                      <a:pt x="150" y="335"/>
                    </a:lnTo>
                    <a:lnTo>
                      <a:pt x="191" y="353"/>
                    </a:lnTo>
                    <a:lnTo>
                      <a:pt x="210" y="350"/>
                    </a:lnTo>
                    <a:lnTo>
                      <a:pt x="332" y="353"/>
                    </a:lnTo>
                    <a:lnTo>
                      <a:pt x="471" y="386"/>
                    </a:lnTo>
                    <a:lnTo>
                      <a:pt x="473" y="343"/>
                    </a:lnTo>
                    <a:lnTo>
                      <a:pt x="532" y="96"/>
                    </a:lnTo>
                    <a:lnTo>
                      <a:pt x="163" y="0"/>
                    </a:lnTo>
                    <a:lnTo>
                      <a:pt x="166" y="73"/>
                    </a:lnTo>
                    <a:lnTo>
                      <a:pt x="148" y="132"/>
                    </a:lnTo>
                    <a:lnTo>
                      <a:pt x="145" y="163"/>
                    </a:lnTo>
                    <a:lnTo>
                      <a:pt x="107" y="173"/>
                    </a:lnTo>
                    <a:lnTo>
                      <a:pt x="103" y="159"/>
                    </a:lnTo>
                    <a:lnTo>
                      <a:pt x="136" y="139"/>
                    </a:lnTo>
                    <a:lnTo>
                      <a:pt x="133" y="122"/>
                    </a:lnTo>
                    <a:lnTo>
                      <a:pt x="105" y="126"/>
                    </a:lnTo>
                    <a:lnTo>
                      <a:pt x="127" y="108"/>
                    </a:lnTo>
                    <a:lnTo>
                      <a:pt x="142" y="95"/>
                    </a:lnTo>
                    <a:lnTo>
                      <a:pt x="22" y="19"/>
                    </a:lnTo>
                    <a:lnTo>
                      <a:pt x="12" y="40"/>
                    </a:lnTo>
                    <a:lnTo>
                      <a:pt x="19" y="84"/>
                    </a:lnTo>
                  </a:path>
                </a:pathLst>
              </a:custGeom>
              <a:noFill/>
              <a:ln w="12700" cap="rnd">
                <a:solidFill>
                  <a:schemeClr val="tx2"/>
                </a:solidFill>
                <a:round/>
                <a:headEnd/>
                <a:tailEnd/>
              </a:ln>
            </p:spPr>
            <p:txBody>
              <a:bodyPr anchor="ctr" anchorCtr="1">
                <a:noAutofit/>
              </a:bodyPr>
              <a:lstStyle/>
              <a:p>
                <a:pPr>
                  <a:spcBef>
                    <a:spcPts val="0"/>
                  </a:spcBef>
                </a:pPr>
                <a:endParaRPr lang="en-US" sz="800" dirty="0"/>
              </a:p>
            </p:txBody>
          </p:sp>
          <p:sp>
            <p:nvSpPr>
              <p:cNvPr id="135" name="Freeform 9"/>
              <p:cNvSpPr>
                <a:spLocks/>
              </p:cNvSpPr>
              <p:nvPr/>
            </p:nvSpPr>
            <p:spPr bwMode="auto">
              <a:xfrm>
                <a:off x="1045207" y="4034961"/>
                <a:ext cx="1354076" cy="1306504"/>
              </a:xfrm>
              <a:custGeom>
                <a:avLst/>
                <a:gdLst>
                  <a:gd name="T0" fmla="*/ 551 w 849"/>
                  <a:gd name="T1" fmla="*/ 597 h 920"/>
                  <a:gd name="T2" fmla="*/ 655 w 849"/>
                  <a:gd name="T3" fmla="*/ 682 h 920"/>
                  <a:gd name="T4" fmla="*/ 655 w 849"/>
                  <a:gd name="T5" fmla="*/ 651 h 920"/>
                  <a:gd name="T6" fmla="*/ 734 w 849"/>
                  <a:gd name="T7" fmla="*/ 669 h 920"/>
                  <a:gd name="T8" fmla="*/ 793 w 849"/>
                  <a:gd name="T9" fmla="*/ 762 h 920"/>
                  <a:gd name="T10" fmla="*/ 784 w 849"/>
                  <a:gd name="T11" fmla="*/ 803 h 920"/>
                  <a:gd name="T12" fmla="*/ 827 w 849"/>
                  <a:gd name="T13" fmla="*/ 835 h 920"/>
                  <a:gd name="T14" fmla="*/ 827 w 849"/>
                  <a:gd name="T15" fmla="*/ 916 h 920"/>
                  <a:gd name="T16" fmla="*/ 775 w 849"/>
                  <a:gd name="T17" fmla="*/ 919 h 920"/>
                  <a:gd name="T18" fmla="*/ 687 w 849"/>
                  <a:gd name="T19" fmla="*/ 799 h 920"/>
                  <a:gd name="T20" fmla="*/ 664 w 849"/>
                  <a:gd name="T21" fmla="*/ 759 h 920"/>
                  <a:gd name="T22" fmla="*/ 661 w 849"/>
                  <a:gd name="T23" fmla="*/ 709 h 920"/>
                  <a:gd name="T24" fmla="*/ 623 w 849"/>
                  <a:gd name="T25" fmla="*/ 686 h 920"/>
                  <a:gd name="T26" fmla="*/ 551 w 849"/>
                  <a:gd name="T27" fmla="*/ 629 h 920"/>
                  <a:gd name="T28" fmla="*/ 451 w 849"/>
                  <a:gd name="T29" fmla="*/ 574 h 920"/>
                  <a:gd name="T30" fmla="*/ 393 w 849"/>
                  <a:gd name="T31" fmla="*/ 583 h 920"/>
                  <a:gd name="T32" fmla="*/ 369 w 849"/>
                  <a:gd name="T33" fmla="*/ 651 h 920"/>
                  <a:gd name="T34" fmla="*/ 355 w 849"/>
                  <a:gd name="T35" fmla="*/ 651 h 920"/>
                  <a:gd name="T36" fmla="*/ 329 w 849"/>
                  <a:gd name="T37" fmla="*/ 619 h 920"/>
                  <a:gd name="T38" fmla="*/ 308 w 849"/>
                  <a:gd name="T39" fmla="*/ 602 h 920"/>
                  <a:gd name="T40" fmla="*/ 379 w 849"/>
                  <a:gd name="T41" fmla="*/ 606 h 920"/>
                  <a:gd name="T42" fmla="*/ 381 w 849"/>
                  <a:gd name="T43" fmla="*/ 534 h 920"/>
                  <a:gd name="T44" fmla="*/ 326 w 849"/>
                  <a:gd name="T45" fmla="*/ 516 h 920"/>
                  <a:gd name="T46" fmla="*/ 242 w 849"/>
                  <a:gd name="T47" fmla="*/ 637 h 920"/>
                  <a:gd name="T48" fmla="*/ 300 w 849"/>
                  <a:gd name="T49" fmla="*/ 691 h 920"/>
                  <a:gd name="T50" fmla="*/ 200 w 849"/>
                  <a:gd name="T51" fmla="*/ 709 h 920"/>
                  <a:gd name="T52" fmla="*/ 210 w 849"/>
                  <a:gd name="T53" fmla="*/ 767 h 920"/>
                  <a:gd name="T54" fmla="*/ 81 w 849"/>
                  <a:gd name="T55" fmla="*/ 786 h 920"/>
                  <a:gd name="T56" fmla="*/ 0 w 849"/>
                  <a:gd name="T57" fmla="*/ 808 h 920"/>
                  <a:gd name="T58" fmla="*/ 119 w 849"/>
                  <a:gd name="T59" fmla="*/ 750 h 920"/>
                  <a:gd name="T60" fmla="*/ 154 w 849"/>
                  <a:gd name="T61" fmla="*/ 718 h 920"/>
                  <a:gd name="T62" fmla="*/ 224 w 849"/>
                  <a:gd name="T63" fmla="*/ 646 h 920"/>
                  <a:gd name="T64" fmla="*/ 151 w 849"/>
                  <a:gd name="T65" fmla="*/ 669 h 920"/>
                  <a:gd name="T66" fmla="*/ 116 w 849"/>
                  <a:gd name="T67" fmla="*/ 664 h 920"/>
                  <a:gd name="T68" fmla="*/ 72 w 849"/>
                  <a:gd name="T69" fmla="*/ 624 h 920"/>
                  <a:gd name="T70" fmla="*/ 35 w 849"/>
                  <a:gd name="T71" fmla="*/ 583 h 920"/>
                  <a:gd name="T72" fmla="*/ 40 w 849"/>
                  <a:gd name="T73" fmla="*/ 479 h 920"/>
                  <a:gd name="T74" fmla="*/ 69 w 849"/>
                  <a:gd name="T75" fmla="*/ 367 h 920"/>
                  <a:gd name="T76" fmla="*/ 160 w 849"/>
                  <a:gd name="T77" fmla="*/ 367 h 920"/>
                  <a:gd name="T78" fmla="*/ 180 w 849"/>
                  <a:gd name="T79" fmla="*/ 309 h 920"/>
                  <a:gd name="T80" fmla="*/ 116 w 849"/>
                  <a:gd name="T81" fmla="*/ 332 h 920"/>
                  <a:gd name="T82" fmla="*/ 67 w 849"/>
                  <a:gd name="T83" fmla="*/ 277 h 920"/>
                  <a:gd name="T84" fmla="*/ 75 w 849"/>
                  <a:gd name="T85" fmla="*/ 229 h 920"/>
                  <a:gd name="T86" fmla="*/ 95 w 849"/>
                  <a:gd name="T87" fmla="*/ 219 h 920"/>
                  <a:gd name="T88" fmla="*/ 142 w 849"/>
                  <a:gd name="T89" fmla="*/ 251 h 920"/>
                  <a:gd name="T90" fmla="*/ 195 w 849"/>
                  <a:gd name="T91" fmla="*/ 183 h 920"/>
                  <a:gd name="T92" fmla="*/ 99 w 849"/>
                  <a:gd name="T93" fmla="*/ 161 h 920"/>
                  <a:gd name="T94" fmla="*/ 101 w 849"/>
                  <a:gd name="T95" fmla="*/ 89 h 920"/>
                  <a:gd name="T96" fmla="*/ 210 w 849"/>
                  <a:gd name="T97" fmla="*/ 31 h 920"/>
                  <a:gd name="T98" fmla="*/ 314 w 849"/>
                  <a:gd name="T99" fmla="*/ 0 h 920"/>
                  <a:gd name="T100" fmla="*/ 343 w 849"/>
                  <a:gd name="T101" fmla="*/ 0 h 920"/>
                  <a:gd name="T102" fmla="*/ 379 w 849"/>
                  <a:gd name="T103" fmla="*/ 57 h 920"/>
                  <a:gd name="T104" fmla="*/ 460 w 849"/>
                  <a:gd name="T105" fmla="*/ 85 h 920"/>
                  <a:gd name="T106" fmla="*/ 539 w 849"/>
                  <a:gd name="T107" fmla="*/ 121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9"/>
                  <a:gd name="T163" fmla="*/ 0 h 920"/>
                  <a:gd name="T164" fmla="*/ 849 w 849"/>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9" h="920">
                    <a:moveTo>
                      <a:pt x="551" y="121"/>
                    </a:moveTo>
                    <a:lnTo>
                      <a:pt x="551" y="597"/>
                    </a:lnTo>
                    <a:lnTo>
                      <a:pt x="577" y="597"/>
                    </a:lnTo>
                    <a:lnTo>
                      <a:pt x="655" y="682"/>
                    </a:lnTo>
                    <a:lnTo>
                      <a:pt x="679" y="682"/>
                    </a:lnTo>
                    <a:lnTo>
                      <a:pt x="655" y="651"/>
                    </a:lnTo>
                    <a:lnTo>
                      <a:pt x="673" y="629"/>
                    </a:lnTo>
                    <a:lnTo>
                      <a:pt x="734" y="669"/>
                    </a:lnTo>
                    <a:lnTo>
                      <a:pt x="711" y="709"/>
                    </a:lnTo>
                    <a:lnTo>
                      <a:pt x="793" y="762"/>
                    </a:lnTo>
                    <a:lnTo>
                      <a:pt x="772" y="786"/>
                    </a:lnTo>
                    <a:lnTo>
                      <a:pt x="784" y="803"/>
                    </a:lnTo>
                    <a:lnTo>
                      <a:pt x="827" y="803"/>
                    </a:lnTo>
                    <a:lnTo>
                      <a:pt x="827" y="835"/>
                    </a:lnTo>
                    <a:lnTo>
                      <a:pt x="848" y="862"/>
                    </a:lnTo>
                    <a:lnTo>
                      <a:pt x="827" y="916"/>
                    </a:lnTo>
                    <a:lnTo>
                      <a:pt x="775" y="853"/>
                    </a:lnTo>
                    <a:lnTo>
                      <a:pt x="775" y="919"/>
                    </a:lnTo>
                    <a:lnTo>
                      <a:pt x="731" y="799"/>
                    </a:lnTo>
                    <a:lnTo>
                      <a:pt x="687" y="799"/>
                    </a:lnTo>
                    <a:lnTo>
                      <a:pt x="687" y="759"/>
                    </a:lnTo>
                    <a:lnTo>
                      <a:pt x="664" y="759"/>
                    </a:lnTo>
                    <a:lnTo>
                      <a:pt x="676" y="731"/>
                    </a:lnTo>
                    <a:lnTo>
                      <a:pt x="661" y="709"/>
                    </a:lnTo>
                    <a:lnTo>
                      <a:pt x="623" y="731"/>
                    </a:lnTo>
                    <a:lnTo>
                      <a:pt x="623" y="686"/>
                    </a:lnTo>
                    <a:lnTo>
                      <a:pt x="605" y="686"/>
                    </a:lnTo>
                    <a:lnTo>
                      <a:pt x="551" y="629"/>
                    </a:lnTo>
                    <a:lnTo>
                      <a:pt x="460" y="629"/>
                    </a:lnTo>
                    <a:lnTo>
                      <a:pt x="451" y="574"/>
                    </a:lnTo>
                    <a:lnTo>
                      <a:pt x="415" y="556"/>
                    </a:lnTo>
                    <a:lnTo>
                      <a:pt x="393" y="583"/>
                    </a:lnTo>
                    <a:lnTo>
                      <a:pt x="408" y="606"/>
                    </a:lnTo>
                    <a:lnTo>
                      <a:pt x="369" y="651"/>
                    </a:lnTo>
                    <a:lnTo>
                      <a:pt x="355" y="615"/>
                    </a:lnTo>
                    <a:lnTo>
                      <a:pt x="355" y="651"/>
                    </a:lnTo>
                    <a:lnTo>
                      <a:pt x="294" y="664"/>
                    </a:lnTo>
                    <a:lnTo>
                      <a:pt x="329" y="619"/>
                    </a:lnTo>
                    <a:lnTo>
                      <a:pt x="308" y="624"/>
                    </a:lnTo>
                    <a:lnTo>
                      <a:pt x="308" y="602"/>
                    </a:lnTo>
                    <a:lnTo>
                      <a:pt x="343" y="579"/>
                    </a:lnTo>
                    <a:lnTo>
                      <a:pt x="379" y="606"/>
                    </a:lnTo>
                    <a:lnTo>
                      <a:pt x="358" y="565"/>
                    </a:lnTo>
                    <a:lnTo>
                      <a:pt x="381" y="534"/>
                    </a:lnTo>
                    <a:lnTo>
                      <a:pt x="326" y="565"/>
                    </a:lnTo>
                    <a:lnTo>
                      <a:pt x="326" y="516"/>
                    </a:lnTo>
                    <a:lnTo>
                      <a:pt x="285" y="615"/>
                    </a:lnTo>
                    <a:lnTo>
                      <a:pt x="242" y="637"/>
                    </a:lnTo>
                    <a:lnTo>
                      <a:pt x="242" y="654"/>
                    </a:lnTo>
                    <a:lnTo>
                      <a:pt x="300" y="691"/>
                    </a:lnTo>
                    <a:lnTo>
                      <a:pt x="224" y="736"/>
                    </a:lnTo>
                    <a:lnTo>
                      <a:pt x="200" y="709"/>
                    </a:lnTo>
                    <a:lnTo>
                      <a:pt x="160" y="736"/>
                    </a:lnTo>
                    <a:lnTo>
                      <a:pt x="210" y="767"/>
                    </a:lnTo>
                    <a:lnTo>
                      <a:pt x="87" y="799"/>
                    </a:lnTo>
                    <a:lnTo>
                      <a:pt x="81" y="786"/>
                    </a:lnTo>
                    <a:lnTo>
                      <a:pt x="29" y="813"/>
                    </a:lnTo>
                    <a:lnTo>
                      <a:pt x="0" y="808"/>
                    </a:lnTo>
                    <a:lnTo>
                      <a:pt x="20" y="790"/>
                    </a:lnTo>
                    <a:lnTo>
                      <a:pt x="119" y="750"/>
                    </a:lnTo>
                    <a:lnTo>
                      <a:pt x="119" y="736"/>
                    </a:lnTo>
                    <a:lnTo>
                      <a:pt x="154" y="718"/>
                    </a:lnTo>
                    <a:lnTo>
                      <a:pt x="163" y="682"/>
                    </a:lnTo>
                    <a:lnTo>
                      <a:pt x="224" y="646"/>
                    </a:lnTo>
                    <a:lnTo>
                      <a:pt x="168" y="646"/>
                    </a:lnTo>
                    <a:lnTo>
                      <a:pt x="151" y="669"/>
                    </a:lnTo>
                    <a:lnTo>
                      <a:pt x="136" y="654"/>
                    </a:lnTo>
                    <a:lnTo>
                      <a:pt x="116" y="664"/>
                    </a:lnTo>
                    <a:lnTo>
                      <a:pt x="104" y="624"/>
                    </a:lnTo>
                    <a:lnTo>
                      <a:pt x="72" y="624"/>
                    </a:lnTo>
                    <a:lnTo>
                      <a:pt x="87" y="570"/>
                    </a:lnTo>
                    <a:lnTo>
                      <a:pt x="35" y="583"/>
                    </a:lnTo>
                    <a:lnTo>
                      <a:pt x="5" y="511"/>
                    </a:lnTo>
                    <a:lnTo>
                      <a:pt x="40" y="479"/>
                    </a:lnTo>
                    <a:lnTo>
                      <a:pt x="20" y="426"/>
                    </a:lnTo>
                    <a:lnTo>
                      <a:pt x="69" y="367"/>
                    </a:lnTo>
                    <a:lnTo>
                      <a:pt x="95" y="394"/>
                    </a:lnTo>
                    <a:lnTo>
                      <a:pt x="160" y="367"/>
                    </a:lnTo>
                    <a:lnTo>
                      <a:pt x="145" y="332"/>
                    </a:lnTo>
                    <a:lnTo>
                      <a:pt x="180" y="309"/>
                    </a:lnTo>
                    <a:lnTo>
                      <a:pt x="160" y="287"/>
                    </a:lnTo>
                    <a:lnTo>
                      <a:pt x="116" y="332"/>
                    </a:lnTo>
                    <a:lnTo>
                      <a:pt x="72" y="309"/>
                    </a:lnTo>
                    <a:lnTo>
                      <a:pt x="67" y="277"/>
                    </a:lnTo>
                    <a:lnTo>
                      <a:pt x="14" y="274"/>
                    </a:lnTo>
                    <a:lnTo>
                      <a:pt x="75" y="229"/>
                    </a:lnTo>
                    <a:lnTo>
                      <a:pt x="95" y="242"/>
                    </a:lnTo>
                    <a:lnTo>
                      <a:pt x="95" y="219"/>
                    </a:lnTo>
                    <a:lnTo>
                      <a:pt x="136" y="207"/>
                    </a:lnTo>
                    <a:lnTo>
                      <a:pt x="142" y="251"/>
                    </a:lnTo>
                    <a:lnTo>
                      <a:pt x="171" y="251"/>
                    </a:lnTo>
                    <a:lnTo>
                      <a:pt x="195" y="183"/>
                    </a:lnTo>
                    <a:lnTo>
                      <a:pt x="145" y="188"/>
                    </a:lnTo>
                    <a:lnTo>
                      <a:pt x="99" y="161"/>
                    </a:lnTo>
                    <a:lnTo>
                      <a:pt x="113" y="129"/>
                    </a:lnTo>
                    <a:lnTo>
                      <a:pt x="101" y="89"/>
                    </a:lnTo>
                    <a:lnTo>
                      <a:pt x="210" y="63"/>
                    </a:lnTo>
                    <a:lnTo>
                      <a:pt x="210" y="31"/>
                    </a:lnTo>
                    <a:lnTo>
                      <a:pt x="270" y="0"/>
                    </a:lnTo>
                    <a:lnTo>
                      <a:pt x="314" y="0"/>
                    </a:lnTo>
                    <a:lnTo>
                      <a:pt x="343" y="31"/>
                    </a:lnTo>
                    <a:lnTo>
                      <a:pt x="343" y="0"/>
                    </a:lnTo>
                    <a:lnTo>
                      <a:pt x="355" y="0"/>
                    </a:lnTo>
                    <a:lnTo>
                      <a:pt x="379" y="57"/>
                    </a:lnTo>
                    <a:lnTo>
                      <a:pt x="415" y="57"/>
                    </a:lnTo>
                    <a:lnTo>
                      <a:pt x="460" y="85"/>
                    </a:lnTo>
                    <a:lnTo>
                      <a:pt x="506" y="85"/>
                    </a:lnTo>
                    <a:lnTo>
                      <a:pt x="539" y="121"/>
                    </a:lnTo>
                    <a:lnTo>
                      <a:pt x="551" y="121"/>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136" name="Rectangle 10"/>
              <p:cNvSpPr>
                <a:spLocks noChangeArrowheads="1"/>
              </p:cNvSpPr>
              <p:nvPr/>
            </p:nvSpPr>
            <p:spPr bwMode="auto">
              <a:xfrm>
                <a:off x="1420273" y="4437970"/>
                <a:ext cx="147476" cy="123111"/>
              </a:xfrm>
              <a:prstGeom prst="rect">
                <a:avLst/>
              </a:prstGeom>
              <a:noFill/>
              <a:ln w="12700">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AK</a:t>
                </a:r>
              </a:p>
            </p:txBody>
          </p:sp>
          <p:sp>
            <p:nvSpPr>
              <p:cNvPr id="137" name="Freeform 136"/>
              <p:cNvSpPr>
                <a:spLocks/>
              </p:cNvSpPr>
              <p:nvPr/>
            </p:nvSpPr>
            <p:spPr bwMode="auto">
              <a:xfrm>
                <a:off x="2718236" y="2971426"/>
                <a:ext cx="723552" cy="798743"/>
              </a:xfrm>
              <a:custGeom>
                <a:avLst/>
                <a:gdLst>
                  <a:gd name="T0" fmla="*/ 98 w 453"/>
                  <a:gd name="T1" fmla="*/ 0 h 562"/>
                  <a:gd name="T2" fmla="*/ 316 w 453"/>
                  <a:gd name="T3" fmla="*/ 40 h 562"/>
                  <a:gd name="T4" fmla="*/ 301 w 453"/>
                  <a:gd name="T5" fmla="*/ 139 h 562"/>
                  <a:gd name="T6" fmla="*/ 452 w 453"/>
                  <a:gd name="T7" fmla="*/ 163 h 562"/>
                  <a:gd name="T8" fmla="*/ 393 w 453"/>
                  <a:gd name="T9" fmla="*/ 561 h 562"/>
                  <a:gd name="T10" fmla="*/ 0 w 453"/>
                  <a:gd name="T11" fmla="*/ 493 h 562"/>
                  <a:gd name="T12" fmla="*/ 98 w 453"/>
                  <a:gd name="T13" fmla="*/ 0 h 562"/>
                  <a:gd name="T14" fmla="*/ 0 60000 65536"/>
                  <a:gd name="T15" fmla="*/ 0 60000 65536"/>
                  <a:gd name="T16" fmla="*/ 0 60000 65536"/>
                  <a:gd name="T17" fmla="*/ 0 60000 65536"/>
                  <a:gd name="T18" fmla="*/ 0 60000 65536"/>
                  <a:gd name="T19" fmla="*/ 0 60000 65536"/>
                  <a:gd name="T20" fmla="*/ 0 60000 65536"/>
                  <a:gd name="T21" fmla="*/ 0 w 453"/>
                  <a:gd name="T22" fmla="*/ 0 h 562"/>
                  <a:gd name="T23" fmla="*/ 453 w 453"/>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562">
                    <a:moveTo>
                      <a:pt x="98" y="0"/>
                    </a:moveTo>
                    <a:lnTo>
                      <a:pt x="316" y="40"/>
                    </a:lnTo>
                    <a:lnTo>
                      <a:pt x="301" y="139"/>
                    </a:lnTo>
                    <a:lnTo>
                      <a:pt x="452" y="163"/>
                    </a:lnTo>
                    <a:lnTo>
                      <a:pt x="393" y="561"/>
                    </a:lnTo>
                    <a:lnTo>
                      <a:pt x="0" y="493"/>
                    </a:lnTo>
                    <a:lnTo>
                      <a:pt x="98"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38" name="Freeform 137"/>
              <p:cNvSpPr>
                <a:spLocks/>
              </p:cNvSpPr>
              <p:nvPr/>
            </p:nvSpPr>
            <p:spPr bwMode="auto">
              <a:xfrm>
                <a:off x="1711170" y="2143585"/>
                <a:ext cx="1015926" cy="763825"/>
              </a:xfrm>
              <a:custGeom>
                <a:avLst/>
                <a:gdLst>
                  <a:gd name="T0" fmla="*/ 0 w 636"/>
                  <a:gd name="T1" fmla="*/ 399 h 537"/>
                  <a:gd name="T2" fmla="*/ 27 w 636"/>
                  <a:gd name="T3" fmla="*/ 263 h 537"/>
                  <a:gd name="T4" fmla="*/ 59 w 636"/>
                  <a:gd name="T5" fmla="*/ 224 h 537"/>
                  <a:gd name="T6" fmla="*/ 136 w 636"/>
                  <a:gd name="T7" fmla="*/ 0 h 537"/>
                  <a:gd name="T8" fmla="*/ 176 w 636"/>
                  <a:gd name="T9" fmla="*/ 11 h 537"/>
                  <a:gd name="T10" fmla="*/ 178 w 636"/>
                  <a:gd name="T11" fmla="*/ 21 h 537"/>
                  <a:gd name="T12" fmla="*/ 187 w 636"/>
                  <a:gd name="T13" fmla="*/ 22 h 537"/>
                  <a:gd name="T14" fmla="*/ 236 w 636"/>
                  <a:gd name="T15" fmla="*/ 100 h 537"/>
                  <a:gd name="T16" fmla="*/ 289 w 636"/>
                  <a:gd name="T17" fmla="*/ 97 h 537"/>
                  <a:gd name="T18" fmla="*/ 331 w 636"/>
                  <a:gd name="T19" fmla="*/ 116 h 537"/>
                  <a:gd name="T20" fmla="*/ 350 w 636"/>
                  <a:gd name="T21" fmla="*/ 112 h 537"/>
                  <a:gd name="T22" fmla="*/ 473 w 636"/>
                  <a:gd name="T23" fmla="*/ 116 h 537"/>
                  <a:gd name="T24" fmla="*/ 611 w 636"/>
                  <a:gd name="T25" fmla="*/ 148 h 537"/>
                  <a:gd name="T26" fmla="*/ 618 w 636"/>
                  <a:gd name="T27" fmla="*/ 165 h 537"/>
                  <a:gd name="T28" fmla="*/ 635 w 636"/>
                  <a:gd name="T29" fmla="*/ 190 h 537"/>
                  <a:gd name="T30" fmla="*/ 588 w 636"/>
                  <a:gd name="T31" fmla="*/ 263 h 537"/>
                  <a:gd name="T32" fmla="*/ 558 w 636"/>
                  <a:gd name="T33" fmla="*/ 290 h 537"/>
                  <a:gd name="T34" fmla="*/ 554 w 636"/>
                  <a:gd name="T35" fmla="*/ 309 h 537"/>
                  <a:gd name="T36" fmla="*/ 571 w 636"/>
                  <a:gd name="T37" fmla="*/ 330 h 537"/>
                  <a:gd name="T38" fmla="*/ 552 w 636"/>
                  <a:gd name="T39" fmla="*/ 373 h 537"/>
                  <a:gd name="T40" fmla="*/ 513 w 636"/>
                  <a:gd name="T41" fmla="*/ 536 h 537"/>
                  <a:gd name="T42" fmla="*/ 298 w 636"/>
                  <a:gd name="T43" fmla="*/ 483 h 537"/>
                  <a:gd name="T44" fmla="*/ 0 w 636"/>
                  <a:gd name="T45" fmla="*/ 399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537"/>
                  <a:gd name="T71" fmla="*/ 636 w 636"/>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537">
                    <a:moveTo>
                      <a:pt x="0" y="399"/>
                    </a:moveTo>
                    <a:lnTo>
                      <a:pt x="27" y="263"/>
                    </a:lnTo>
                    <a:lnTo>
                      <a:pt x="59" y="224"/>
                    </a:lnTo>
                    <a:lnTo>
                      <a:pt x="136" y="0"/>
                    </a:lnTo>
                    <a:lnTo>
                      <a:pt x="176" y="11"/>
                    </a:lnTo>
                    <a:lnTo>
                      <a:pt x="178" y="21"/>
                    </a:lnTo>
                    <a:lnTo>
                      <a:pt x="187" y="22"/>
                    </a:lnTo>
                    <a:lnTo>
                      <a:pt x="236" y="100"/>
                    </a:lnTo>
                    <a:lnTo>
                      <a:pt x="289" y="97"/>
                    </a:lnTo>
                    <a:lnTo>
                      <a:pt x="331" y="116"/>
                    </a:lnTo>
                    <a:lnTo>
                      <a:pt x="350" y="112"/>
                    </a:lnTo>
                    <a:lnTo>
                      <a:pt x="473" y="116"/>
                    </a:lnTo>
                    <a:lnTo>
                      <a:pt x="611" y="148"/>
                    </a:lnTo>
                    <a:lnTo>
                      <a:pt x="618" y="165"/>
                    </a:lnTo>
                    <a:lnTo>
                      <a:pt x="635" y="190"/>
                    </a:lnTo>
                    <a:lnTo>
                      <a:pt x="588" y="263"/>
                    </a:lnTo>
                    <a:lnTo>
                      <a:pt x="558" y="290"/>
                    </a:lnTo>
                    <a:lnTo>
                      <a:pt x="554" y="309"/>
                    </a:lnTo>
                    <a:lnTo>
                      <a:pt x="571" y="330"/>
                    </a:lnTo>
                    <a:lnTo>
                      <a:pt x="552" y="373"/>
                    </a:lnTo>
                    <a:lnTo>
                      <a:pt x="513" y="536"/>
                    </a:lnTo>
                    <a:lnTo>
                      <a:pt x="298" y="483"/>
                    </a:lnTo>
                    <a:lnTo>
                      <a:pt x="0" y="399"/>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39" name="Freeform 138"/>
              <p:cNvSpPr>
                <a:spLocks/>
              </p:cNvSpPr>
              <p:nvPr/>
            </p:nvSpPr>
            <p:spPr bwMode="auto">
              <a:xfrm>
                <a:off x="1612235" y="2712453"/>
                <a:ext cx="1012973" cy="1527650"/>
              </a:xfrm>
              <a:custGeom>
                <a:avLst/>
                <a:gdLst>
                  <a:gd name="T0" fmla="*/ 22 w 634"/>
                  <a:gd name="T1" fmla="*/ 218 h 1076"/>
                  <a:gd name="T2" fmla="*/ 4 w 634"/>
                  <a:gd name="T3" fmla="*/ 302 h 1076"/>
                  <a:gd name="T4" fmla="*/ 65 w 634"/>
                  <a:gd name="T5" fmla="*/ 436 h 1076"/>
                  <a:gd name="T6" fmla="*/ 76 w 634"/>
                  <a:gd name="T7" fmla="*/ 427 h 1076"/>
                  <a:gd name="T8" fmla="*/ 95 w 634"/>
                  <a:gd name="T9" fmla="*/ 484 h 1076"/>
                  <a:gd name="T10" fmla="*/ 64 w 634"/>
                  <a:gd name="T11" fmla="*/ 445 h 1076"/>
                  <a:gd name="T12" fmla="*/ 58 w 634"/>
                  <a:gd name="T13" fmla="*/ 508 h 1076"/>
                  <a:gd name="T14" fmla="*/ 92 w 634"/>
                  <a:gd name="T15" fmla="*/ 545 h 1076"/>
                  <a:gd name="T16" fmla="*/ 69 w 634"/>
                  <a:gd name="T17" fmla="*/ 597 h 1076"/>
                  <a:gd name="T18" fmla="*/ 135 w 634"/>
                  <a:gd name="T19" fmla="*/ 739 h 1076"/>
                  <a:gd name="T20" fmla="*/ 120 w 634"/>
                  <a:gd name="T21" fmla="*/ 792 h 1076"/>
                  <a:gd name="T22" fmla="*/ 209 w 634"/>
                  <a:gd name="T23" fmla="*/ 834 h 1076"/>
                  <a:gd name="T24" fmla="*/ 239 w 634"/>
                  <a:gd name="T25" fmla="*/ 876 h 1076"/>
                  <a:gd name="T26" fmla="*/ 277 w 634"/>
                  <a:gd name="T27" fmla="*/ 890 h 1076"/>
                  <a:gd name="T28" fmla="*/ 277 w 634"/>
                  <a:gd name="T29" fmla="*/ 916 h 1076"/>
                  <a:gd name="T30" fmla="*/ 301 w 634"/>
                  <a:gd name="T31" fmla="*/ 921 h 1076"/>
                  <a:gd name="T32" fmla="*/ 351 w 634"/>
                  <a:gd name="T33" fmla="*/ 1003 h 1076"/>
                  <a:gd name="T34" fmla="*/ 353 w 634"/>
                  <a:gd name="T35" fmla="*/ 1061 h 1076"/>
                  <a:gd name="T36" fmla="*/ 577 w 634"/>
                  <a:gd name="T37" fmla="*/ 1075 h 1076"/>
                  <a:gd name="T38" fmla="*/ 563 w 634"/>
                  <a:gd name="T39" fmla="*/ 1051 h 1076"/>
                  <a:gd name="T40" fmla="*/ 569 w 634"/>
                  <a:gd name="T41" fmla="*/ 1017 h 1076"/>
                  <a:gd name="T42" fmla="*/ 606 w 634"/>
                  <a:gd name="T43" fmla="*/ 958 h 1076"/>
                  <a:gd name="T44" fmla="*/ 633 w 634"/>
                  <a:gd name="T45" fmla="*/ 941 h 1076"/>
                  <a:gd name="T46" fmla="*/ 617 w 634"/>
                  <a:gd name="T47" fmla="*/ 921 h 1076"/>
                  <a:gd name="T48" fmla="*/ 607 w 634"/>
                  <a:gd name="T49" fmla="*/ 863 h 1076"/>
                  <a:gd name="T50" fmla="*/ 284 w 634"/>
                  <a:gd name="T51" fmla="*/ 369 h 1076"/>
                  <a:gd name="T52" fmla="*/ 359 w 634"/>
                  <a:gd name="T53" fmla="*/ 83 h 1076"/>
                  <a:gd name="T54" fmla="*/ 61 w 634"/>
                  <a:gd name="T55" fmla="*/ 0 h 1076"/>
                  <a:gd name="T56" fmla="*/ 52 w 634"/>
                  <a:gd name="T57" fmla="*/ 17 h 1076"/>
                  <a:gd name="T58" fmla="*/ 0 w 634"/>
                  <a:gd name="T59" fmla="*/ 143 h 1076"/>
                  <a:gd name="T60" fmla="*/ 22 w 634"/>
                  <a:gd name="T61" fmla="*/ 218 h 10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4"/>
                  <a:gd name="T94" fmla="*/ 0 h 1076"/>
                  <a:gd name="T95" fmla="*/ 634 w 634"/>
                  <a:gd name="T96" fmla="*/ 1076 h 10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4" h="1076">
                    <a:moveTo>
                      <a:pt x="22" y="218"/>
                    </a:moveTo>
                    <a:lnTo>
                      <a:pt x="4" y="302"/>
                    </a:lnTo>
                    <a:lnTo>
                      <a:pt x="65" y="436"/>
                    </a:lnTo>
                    <a:lnTo>
                      <a:pt x="76" y="427"/>
                    </a:lnTo>
                    <a:lnTo>
                      <a:pt x="95" y="484"/>
                    </a:lnTo>
                    <a:lnTo>
                      <a:pt x="64" y="445"/>
                    </a:lnTo>
                    <a:lnTo>
                      <a:pt x="58" y="508"/>
                    </a:lnTo>
                    <a:lnTo>
                      <a:pt x="92" y="545"/>
                    </a:lnTo>
                    <a:lnTo>
                      <a:pt x="69" y="597"/>
                    </a:lnTo>
                    <a:lnTo>
                      <a:pt x="135" y="739"/>
                    </a:lnTo>
                    <a:lnTo>
                      <a:pt x="120" y="792"/>
                    </a:lnTo>
                    <a:lnTo>
                      <a:pt x="209" y="834"/>
                    </a:lnTo>
                    <a:lnTo>
                      <a:pt x="239" y="876"/>
                    </a:lnTo>
                    <a:lnTo>
                      <a:pt x="277" y="890"/>
                    </a:lnTo>
                    <a:lnTo>
                      <a:pt x="277" y="916"/>
                    </a:lnTo>
                    <a:lnTo>
                      <a:pt x="301" y="921"/>
                    </a:lnTo>
                    <a:lnTo>
                      <a:pt x="351" y="1003"/>
                    </a:lnTo>
                    <a:lnTo>
                      <a:pt x="353" y="1061"/>
                    </a:lnTo>
                    <a:lnTo>
                      <a:pt x="577" y="1075"/>
                    </a:lnTo>
                    <a:lnTo>
                      <a:pt x="563" y="1051"/>
                    </a:lnTo>
                    <a:lnTo>
                      <a:pt x="569" y="1017"/>
                    </a:lnTo>
                    <a:lnTo>
                      <a:pt x="606" y="958"/>
                    </a:lnTo>
                    <a:lnTo>
                      <a:pt x="633" y="941"/>
                    </a:lnTo>
                    <a:lnTo>
                      <a:pt x="617" y="921"/>
                    </a:lnTo>
                    <a:lnTo>
                      <a:pt x="607" y="863"/>
                    </a:lnTo>
                    <a:lnTo>
                      <a:pt x="284" y="369"/>
                    </a:lnTo>
                    <a:lnTo>
                      <a:pt x="359" y="83"/>
                    </a:lnTo>
                    <a:lnTo>
                      <a:pt x="61" y="0"/>
                    </a:lnTo>
                    <a:lnTo>
                      <a:pt x="52" y="17"/>
                    </a:lnTo>
                    <a:lnTo>
                      <a:pt x="0" y="143"/>
                    </a:lnTo>
                    <a:lnTo>
                      <a:pt x="22" y="218"/>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0" name="Freeform 139"/>
              <p:cNvSpPr>
                <a:spLocks/>
              </p:cNvSpPr>
              <p:nvPr/>
            </p:nvSpPr>
            <p:spPr bwMode="auto">
              <a:xfrm>
                <a:off x="2067039" y="2830300"/>
                <a:ext cx="809197" cy="1108637"/>
              </a:xfrm>
              <a:custGeom>
                <a:avLst/>
                <a:gdLst>
                  <a:gd name="T0" fmla="*/ 0 w 507"/>
                  <a:gd name="T1" fmla="*/ 285 h 781"/>
                  <a:gd name="T2" fmla="*/ 321 w 507"/>
                  <a:gd name="T3" fmla="*/ 780 h 781"/>
                  <a:gd name="T4" fmla="*/ 333 w 507"/>
                  <a:gd name="T5" fmla="*/ 674 h 781"/>
                  <a:gd name="T6" fmla="*/ 351 w 507"/>
                  <a:gd name="T7" fmla="*/ 668 h 781"/>
                  <a:gd name="T8" fmla="*/ 382 w 507"/>
                  <a:gd name="T9" fmla="*/ 686 h 781"/>
                  <a:gd name="T10" fmla="*/ 408 w 507"/>
                  <a:gd name="T11" fmla="*/ 593 h 781"/>
                  <a:gd name="T12" fmla="*/ 506 w 507"/>
                  <a:gd name="T13" fmla="*/ 99 h 781"/>
                  <a:gd name="T14" fmla="*/ 289 w 507"/>
                  <a:gd name="T15" fmla="*/ 52 h 781"/>
                  <a:gd name="T16" fmla="*/ 75 w 507"/>
                  <a:gd name="T17" fmla="*/ 0 h 781"/>
                  <a:gd name="T18" fmla="*/ 0 w 507"/>
                  <a:gd name="T19" fmla="*/ 285 h 7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781"/>
                  <a:gd name="T32" fmla="*/ 507 w 507"/>
                  <a:gd name="T33" fmla="*/ 781 h 7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781">
                    <a:moveTo>
                      <a:pt x="0" y="285"/>
                    </a:moveTo>
                    <a:lnTo>
                      <a:pt x="321" y="780"/>
                    </a:lnTo>
                    <a:lnTo>
                      <a:pt x="333" y="674"/>
                    </a:lnTo>
                    <a:lnTo>
                      <a:pt x="351" y="668"/>
                    </a:lnTo>
                    <a:lnTo>
                      <a:pt x="382" y="686"/>
                    </a:lnTo>
                    <a:lnTo>
                      <a:pt x="408" y="593"/>
                    </a:lnTo>
                    <a:lnTo>
                      <a:pt x="506" y="99"/>
                    </a:lnTo>
                    <a:lnTo>
                      <a:pt x="289" y="52"/>
                    </a:lnTo>
                    <a:lnTo>
                      <a:pt x="75" y="0"/>
                    </a:lnTo>
                    <a:lnTo>
                      <a:pt x="0" y="285"/>
                    </a:lnTo>
                  </a:path>
                </a:pathLst>
              </a:custGeom>
              <a:noFill/>
              <a:ln w="12700" cap="rnd">
                <a:solidFill>
                  <a:schemeClr val="tx2"/>
                </a:solidFill>
                <a:round/>
                <a:headEnd/>
                <a:tailEnd/>
              </a:ln>
            </p:spPr>
            <p:txBody>
              <a:bodyPr anchor="ctr" anchorCtr="1">
                <a:noAutofit/>
              </a:bodyPr>
              <a:lstStyle/>
              <a:p>
                <a:pPr>
                  <a:spcBef>
                    <a:spcPts val="0"/>
                  </a:spcBef>
                </a:pPr>
                <a:endParaRPr lang="en-US" sz="800" dirty="0"/>
              </a:p>
            </p:txBody>
          </p:sp>
          <p:sp>
            <p:nvSpPr>
              <p:cNvPr id="141" name="Freeform 140"/>
              <p:cNvSpPr>
                <a:spLocks/>
              </p:cNvSpPr>
              <p:nvPr/>
            </p:nvSpPr>
            <p:spPr bwMode="auto">
              <a:xfrm>
                <a:off x="2529227" y="1944263"/>
                <a:ext cx="761944" cy="1085359"/>
              </a:xfrm>
              <a:custGeom>
                <a:avLst/>
                <a:gdLst>
                  <a:gd name="T0" fmla="*/ 0 w 478"/>
                  <a:gd name="T1" fmla="*/ 677 h 765"/>
                  <a:gd name="T2" fmla="*/ 38 w 478"/>
                  <a:gd name="T3" fmla="*/ 514 h 765"/>
                  <a:gd name="T4" fmla="*/ 57 w 478"/>
                  <a:gd name="T5" fmla="*/ 470 h 765"/>
                  <a:gd name="T6" fmla="*/ 40 w 478"/>
                  <a:gd name="T7" fmla="*/ 450 h 765"/>
                  <a:gd name="T8" fmla="*/ 45 w 478"/>
                  <a:gd name="T9" fmla="*/ 431 h 765"/>
                  <a:gd name="T10" fmla="*/ 74 w 478"/>
                  <a:gd name="T11" fmla="*/ 403 h 765"/>
                  <a:gd name="T12" fmla="*/ 121 w 478"/>
                  <a:gd name="T13" fmla="*/ 331 h 765"/>
                  <a:gd name="T14" fmla="*/ 105 w 478"/>
                  <a:gd name="T15" fmla="*/ 306 h 765"/>
                  <a:gd name="T16" fmla="*/ 97 w 478"/>
                  <a:gd name="T17" fmla="*/ 289 h 765"/>
                  <a:gd name="T18" fmla="*/ 100 w 478"/>
                  <a:gd name="T19" fmla="*/ 247 h 765"/>
                  <a:gd name="T20" fmla="*/ 158 w 478"/>
                  <a:gd name="T21" fmla="*/ 0 h 765"/>
                  <a:gd name="T22" fmla="*/ 222 w 478"/>
                  <a:gd name="T23" fmla="*/ 14 h 765"/>
                  <a:gd name="T24" fmla="*/ 200 w 478"/>
                  <a:gd name="T25" fmla="*/ 110 h 765"/>
                  <a:gd name="T26" fmla="*/ 215 w 478"/>
                  <a:gd name="T27" fmla="*/ 144 h 765"/>
                  <a:gd name="T28" fmla="*/ 216 w 478"/>
                  <a:gd name="T29" fmla="*/ 166 h 765"/>
                  <a:gd name="T30" fmla="*/ 208 w 478"/>
                  <a:gd name="T31" fmla="*/ 169 h 765"/>
                  <a:gd name="T32" fmla="*/ 233 w 478"/>
                  <a:gd name="T33" fmla="*/ 193 h 765"/>
                  <a:gd name="T34" fmla="*/ 258 w 478"/>
                  <a:gd name="T35" fmla="*/ 254 h 765"/>
                  <a:gd name="T36" fmla="*/ 266 w 478"/>
                  <a:gd name="T37" fmla="*/ 309 h 765"/>
                  <a:gd name="T38" fmla="*/ 270 w 478"/>
                  <a:gd name="T39" fmla="*/ 340 h 765"/>
                  <a:gd name="T40" fmla="*/ 251 w 478"/>
                  <a:gd name="T41" fmla="*/ 368 h 765"/>
                  <a:gd name="T42" fmla="*/ 264 w 478"/>
                  <a:gd name="T43" fmla="*/ 380 h 765"/>
                  <a:gd name="T44" fmla="*/ 298 w 478"/>
                  <a:gd name="T45" fmla="*/ 362 h 765"/>
                  <a:gd name="T46" fmla="*/ 320 w 478"/>
                  <a:gd name="T47" fmla="*/ 460 h 765"/>
                  <a:gd name="T48" fmla="*/ 335 w 478"/>
                  <a:gd name="T49" fmla="*/ 465 h 765"/>
                  <a:gd name="T50" fmla="*/ 338 w 478"/>
                  <a:gd name="T51" fmla="*/ 493 h 765"/>
                  <a:gd name="T52" fmla="*/ 381 w 478"/>
                  <a:gd name="T53" fmla="*/ 504 h 765"/>
                  <a:gd name="T54" fmla="*/ 448 w 478"/>
                  <a:gd name="T55" fmla="*/ 505 h 765"/>
                  <a:gd name="T56" fmla="*/ 477 w 478"/>
                  <a:gd name="T57" fmla="*/ 517 h 765"/>
                  <a:gd name="T58" fmla="*/ 435 w 478"/>
                  <a:gd name="T59" fmla="*/ 764 h 765"/>
                  <a:gd name="T60" fmla="*/ 217 w 478"/>
                  <a:gd name="T61" fmla="*/ 723 h 765"/>
                  <a:gd name="T62" fmla="*/ 0 w 478"/>
                  <a:gd name="T63" fmla="*/ 677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8"/>
                  <a:gd name="T97" fmla="*/ 0 h 765"/>
                  <a:gd name="T98" fmla="*/ 478 w 478"/>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8" h="765">
                    <a:moveTo>
                      <a:pt x="0" y="677"/>
                    </a:moveTo>
                    <a:lnTo>
                      <a:pt x="38" y="514"/>
                    </a:lnTo>
                    <a:lnTo>
                      <a:pt x="57" y="470"/>
                    </a:lnTo>
                    <a:lnTo>
                      <a:pt x="40" y="450"/>
                    </a:lnTo>
                    <a:lnTo>
                      <a:pt x="45" y="431"/>
                    </a:lnTo>
                    <a:lnTo>
                      <a:pt x="74" y="403"/>
                    </a:lnTo>
                    <a:lnTo>
                      <a:pt x="121" y="331"/>
                    </a:lnTo>
                    <a:lnTo>
                      <a:pt x="105" y="306"/>
                    </a:lnTo>
                    <a:lnTo>
                      <a:pt x="97" y="289"/>
                    </a:lnTo>
                    <a:lnTo>
                      <a:pt x="100" y="247"/>
                    </a:lnTo>
                    <a:lnTo>
                      <a:pt x="158" y="0"/>
                    </a:lnTo>
                    <a:lnTo>
                      <a:pt x="222" y="14"/>
                    </a:lnTo>
                    <a:lnTo>
                      <a:pt x="200" y="110"/>
                    </a:lnTo>
                    <a:lnTo>
                      <a:pt x="215" y="144"/>
                    </a:lnTo>
                    <a:lnTo>
                      <a:pt x="216" y="166"/>
                    </a:lnTo>
                    <a:lnTo>
                      <a:pt x="208" y="169"/>
                    </a:lnTo>
                    <a:lnTo>
                      <a:pt x="233" y="193"/>
                    </a:lnTo>
                    <a:lnTo>
                      <a:pt x="258" y="254"/>
                    </a:lnTo>
                    <a:lnTo>
                      <a:pt x="266" y="309"/>
                    </a:lnTo>
                    <a:lnTo>
                      <a:pt x="270" y="340"/>
                    </a:lnTo>
                    <a:lnTo>
                      <a:pt x="251" y="368"/>
                    </a:lnTo>
                    <a:lnTo>
                      <a:pt x="264" y="380"/>
                    </a:lnTo>
                    <a:lnTo>
                      <a:pt x="298" y="362"/>
                    </a:lnTo>
                    <a:lnTo>
                      <a:pt x="320" y="460"/>
                    </a:lnTo>
                    <a:lnTo>
                      <a:pt x="335" y="465"/>
                    </a:lnTo>
                    <a:lnTo>
                      <a:pt x="338" y="493"/>
                    </a:lnTo>
                    <a:lnTo>
                      <a:pt x="381" y="504"/>
                    </a:lnTo>
                    <a:lnTo>
                      <a:pt x="448" y="505"/>
                    </a:lnTo>
                    <a:lnTo>
                      <a:pt x="477" y="517"/>
                    </a:lnTo>
                    <a:lnTo>
                      <a:pt x="435" y="764"/>
                    </a:lnTo>
                    <a:lnTo>
                      <a:pt x="217" y="723"/>
                    </a:lnTo>
                    <a:lnTo>
                      <a:pt x="0" y="677"/>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2" name="Freeform 141"/>
              <p:cNvSpPr>
                <a:spLocks/>
              </p:cNvSpPr>
              <p:nvPr/>
            </p:nvSpPr>
            <p:spPr bwMode="auto">
              <a:xfrm>
                <a:off x="2849657" y="1963177"/>
                <a:ext cx="1303870" cy="733272"/>
              </a:xfrm>
              <a:custGeom>
                <a:avLst/>
                <a:gdLst>
                  <a:gd name="T0" fmla="*/ 14 w 817"/>
                  <a:gd name="T1" fmla="*/ 129 h 516"/>
                  <a:gd name="T2" fmla="*/ 15 w 817"/>
                  <a:gd name="T3" fmla="*/ 152 h 516"/>
                  <a:gd name="T4" fmla="*/ 8 w 817"/>
                  <a:gd name="T5" fmla="*/ 155 h 516"/>
                  <a:gd name="T6" fmla="*/ 32 w 817"/>
                  <a:gd name="T7" fmla="*/ 179 h 516"/>
                  <a:gd name="T8" fmla="*/ 57 w 817"/>
                  <a:gd name="T9" fmla="*/ 240 h 516"/>
                  <a:gd name="T10" fmla="*/ 65 w 817"/>
                  <a:gd name="T11" fmla="*/ 295 h 516"/>
                  <a:gd name="T12" fmla="*/ 69 w 817"/>
                  <a:gd name="T13" fmla="*/ 326 h 516"/>
                  <a:gd name="T14" fmla="*/ 51 w 817"/>
                  <a:gd name="T15" fmla="*/ 354 h 516"/>
                  <a:gd name="T16" fmla="*/ 64 w 817"/>
                  <a:gd name="T17" fmla="*/ 366 h 516"/>
                  <a:gd name="T18" fmla="*/ 97 w 817"/>
                  <a:gd name="T19" fmla="*/ 348 h 516"/>
                  <a:gd name="T20" fmla="*/ 119 w 817"/>
                  <a:gd name="T21" fmla="*/ 446 h 516"/>
                  <a:gd name="T22" fmla="*/ 134 w 817"/>
                  <a:gd name="T23" fmla="*/ 451 h 516"/>
                  <a:gd name="T24" fmla="*/ 137 w 817"/>
                  <a:gd name="T25" fmla="*/ 479 h 516"/>
                  <a:gd name="T26" fmla="*/ 149 w 817"/>
                  <a:gd name="T27" fmla="*/ 492 h 516"/>
                  <a:gd name="T28" fmla="*/ 180 w 817"/>
                  <a:gd name="T29" fmla="*/ 490 h 516"/>
                  <a:gd name="T30" fmla="*/ 247 w 817"/>
                  <a:gd name="T31" fmla="*/ 491 h 516"/>
                  <a:gd name="T32" fmla="*/ 276 w 817"/>
                  <a:gd name="T33" fmla="*/ 503 h 516"/>
                  <a:gd name="T34" fmla="*/ 285 w 817"/>
                  <a:gd name="T35" fmla="*/ 453 h 516"/>
                  <a:gd name="T36" fmla="*/ 506 w 817"/>
                  <a:gd name="T37" fmla="*/ 486 h 516"/>
                  <a:gd name="T38" fmla="*/ 780 w 817"/>
                  <a:gd name="T39" fmla="*/ 515 h 516"/>
                  <a:gd name="T40" fmla="*/ 789 w 817"/>
                  <a:gd name="T41" fmla="*/ 422 h 516"/>
                  <a:gd name="T42" fmla="*/ 816 w 817"/>
                  <a:gd name="T43" fmla="*/ 120 h 516"/>
                  <a:gd name="T44" fmla="*/ 454 w 817"/>
                  <a:gd name="T45" fmla="*/ 77 h 516"/>
                  <a:gd name="T46" fmla="*/ 274 w 817"/>
                  <a:gd name="T47" fmla="*/ 48 h 516"/>
                  <a:gd name="T48" fmla="*/ 21 w 817"/>
                  <a:gd name="T49" fmla="*/ 0 h 516"/>
                  <a:gd name="T50" fmla="*/ 0 w 817"/>
                  <a:gd name="T51" fmla="*/ 96 h 516"/>
                  <a:gd name="T52" fmla="*/ 14 w 817"/>
                  <a:gd name="T53" fmla="*/ 129 h 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7"/>
                  <a:gd name="T82" fmla="*/ 0 h 516"/>
                  <a:gd name="T83" fmla="*/ 817 w 817"/>
                  <a:gd name="T84" fmla="*/ 516 h 5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7" h="516">
                    <a:moveTo>
                      <a:pt x="14" y="129"/>
                    </a:moveTo>
                    <a:lnTo>
                      <a:pt x="15" y="152"/>
                    </a:lnTo>
                    <a:lnTo>
                      <a:pt x="8" y="155"/>
                    </a:lnTo>
                    <a:lnTo>
                      <a:pt x="32" y="179"/>
                    </a:lnTo>
                    <a:lnTo>
                      <a:pt x="57" y="240"/>
                    </a:lnTo>
                    <a:lnTo>
                      <a:pt x="65" y="295"/>
                    </a:lnTo>
                    <a:lnTo>
                      <a:pt x="69" y="326"/>
                    </a:lnTo>
                    <a:lnTo>
                      <a:pt x="51" y="354"/>
                    </a:lnTo>
                    <a:lnTo>
                      <a:pt x="64" y="366"/>
                    </a:lnTo>
                    <a:lnTo>
                      <a:pt x="97" y="348"/>
                    </a:lnTo>
                    <a:lnTo>
                      <a:pt x="119" y="446"/>
                    </a:lnTo>
                    <a:lnTo>
                      <a:pt x="134" y="451"/>
                    </a:lnTo>
                    <a:lnTo>
                      <a:pt x="137" y="479"/>
                    </a:lnTo>
                    <a:lnTo>
                      <a:pt x="149" y="492"/>
                    </a:lnTo>
                    <a:lnTo>
                      <a:pt x="180" y="490"/>
                    </a:lnTo>
                    <a:lnTo>
                      <a:pt x="247" y="491"/>
                    </a:lnTo>
                    <a:lnTo>
                      <a:pt x="276" y="503"/>
                    </a:lnTo>
                    <a:lnTo>
                      <a:pt x="285" y="453"/>
                    </a:lnTo>
                    <a:lnTo>
                      <a:pt x="506" y="486"/>
                    </a:lnTo>
                    <a:lnTo>
                      <a:pt x="780" y="515"/>
                    </a:lnTo>
                    <a:lnTo>
                      <a:pt x="789" y="422"/>
                    </a:lnTo>
                    <a:lnTo>
                      <a:pt x="816" y="120"/>
                    </a:lnTo>
                    <a:lnTo>
                      <a:pt x="454" y="77"/>
                    </a:lnTo>
                    <a:lnTo>
                      <a:pt x="274" y="48"/>
                    </a:lnTo>
                    <a:lnTo>
                      <a:pt x="21" y="0"/>
                    </a:lnTo>
                    <a:lnTo>
                      <a:pt x="0" y="96"/>
                    </a:lnTo>
                    <a:lnTo>
                      <a:pt x="14" y="129"/>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3" name="Freeform 142"/>
              <p:cNvSpPr>
                <a:spLocks/>
              </p:cNvSpPr>
              <p:nvPr/>
            </p:nvSpPr>
            <p:spPr bwMode="auto">
              <a:xfrm>
                <a:off x="2477544" y="3674145"/>
                <a:ext cx="869739" cy="890402"/>
              </a:xfrm>
              <a:custGeom>
                <a:avLst/>
                <a:gdLst>
                  <a:gd name="T0" fmla="*/ 35 w 545"/>
                  <a:gd name="T1" fmla="*/ 398 h 627"/>
                  <a:gd name="T2" fmla="*/ 21 w 545"/>
                  <a:gd name="T3" fmla="*/ 374 h 627"/>
                  <a:gd name="T4" fmla="*/ 27 w 545"/>
                  <a:gd name="T5" fmla="*/ 340 h 627"/>
                  <a:gd name="T6" fmla="*/ 63 w 545"/>
                  <a:gd name="T7" fmla="*/ 281 h 627"/>
                  <a:gd name="T8" fmla="*/ 90 w 545"/>
                  <a:gd name="T9" fmla="*/ 264 h 627"/>
                  <a:gd name="T10" fmla="*/ 75 w 545"/>
                  <a:gd name="T11" fmla="*/ 244 h 627"/>
                  <a:gd name="T12" fmla="*/ 64 w 545"/>
                  <a:gd name="T13" fmla="*/ 186 h 627"/>
                  <a:gd name="T14" fmla="*/ 76 w 545"/>
                  <a:gd name="T15" fmla="*/ 81 h 627"/>
                  <a:gd name="T16" fmla="*/ 94 w 545"/>
                  <a:gd name="T17" fmla="*/ 74 h 627"/>
                  <a:gd name="T18" fmla="*/ 125 w 545"/>
                  <a:gd name="T19" fmla="*/ 92 h 627"/>
                  <a:gd name="T20" fmla="*/ 151 w 545"/>
                  <a:gd name="T21" fmla="*/ 0 h 627"/>
                  <a:gd name="T22" fmla="*/ 544 w 545"/>
                  <a:gd name="T23" fmla="*/ 67 h 627"/>
                  <a:gd name="T24" fmla="*/ 461 w 545"/>
                  <a:gd name="T25" fmla="*/ 626 h 627"/>
                  <a:gd name="T26" fmla="*/ 341 w 545"/>
                  <a:gd name="T27" fmla="*/ 608 h 627"/>
                  <a:gd name="T28" fmla="*/ 266 w 545"/>
                  <a:gd name="T29" fmla="*/ 587 h 627"/>
                  <a:gd name="T30" fmla="*/ 112 w 545"/>
                  <a:gd name="T31" fmla="*/ 524 h 627"/>
                  <a:gd name="T32" fmla="*/ 0 w 545"/>
                  <a:gd name="T33" fmla="*/ 428 h 627"/>
                  <a:gd name="T34" fmla="*/ 35 w 545"/>
                  <a:gd name="T35" fmla="*/ 398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5"/>
                  <a:gd name="T55" fmla="*/ 0 h 627"/>
                  <a:gd name="T56" fmla="*/ 545 w 545"/>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5" h="627">
                    <a:moveTo>
                      <a:pt x="35" y="398"/>
                    </a:moveTo>
                    <a:lnTo>
                      <a:pt x="21" y="374"/>
                    </a:lnTo>
                    <a:lnTo>
                      <a:pt x="27" y="340"/>
                    </a:lnTo>
                    <a:lnTo>
                      <a:pt x="63" y="281"/>
                    </a:lnTo>
                    <a:lnTo>
                      <a:pt x="90" y="264"/>
                    </a:lnTo>
                    <a:lnTo>
                      <a:pt x="75" y="244"/>
                    </a:lnTo>
                    <a:lnTo>
                      <a:pt x="64" y="186"/>
                    </a:lnTo>
                    <a:lnTo>
                      <a:pt x="76" y="81"/>
                    </a:lnTo>
                    <a:lnTo>
                      <a:pt x="94" y="74"/>
                    </a:lnTo>
                    <a:lnTo>
                      <a:pt x="125" y="92"/>
                    </a:lnTo>
                    <a:lnTo>
                      <a:pt x="151" y="0"/>
                    </a:lnTo>
                    <a:lnTo>
                      <a:pt x="544" y="67"/>
                    </a:lnTo>
                    <a:lnTo>
                      <a:pt x="461" y="626"/>
                    </a:lnTo>
                    <a:lnTo>
                      <a:pt x="341" y="608"/>
                    </a:lnTo>
                    <a:lnTo>
                      <a:pt x="266" y="587"/>
                    </a:lnTo>
                    <a:lnTo>
                      <a:pt x="112" y="524"/>
                    </a:lnTo>
                    <a:lnTo>
                      <a:pt x="0" y="428"/>
                    </a:lnTo>
                    <a:lnTo>
                      <a:pt x="35" y="398"/>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4" name="Freeform 143"/>
              <p:cNvSpPr>
                <a:spLocks/>
              </p:cNvSpPr>
              <p:nvPr/>
            </p:nvSpPr>
            <p:spPr bwMode="auto">
              <a:xfrm>
                <a:off x="3201096" y="2609155"/>
                <a:ext cx="894842" cy="654707"/>
              </a:xfrm>
              <a:custGeom>
                <a:avLst/>
                <a:gdLst>
                  <a:gd name="T0" fmla="*/ 0 w 561"/>
                  <a:gd name="T1" fmla="*/ 394 h 461"/>
                  <a:gd name="T2" fmla="*/ 66 w 561"/>
                  <a:gd name="T3" fmla="*/ 0 h 461"/>
                  <a:gd name="T4" fmla="*/ 286 w 561"/>
                  <a:gd name="T5" fmla="*/ 33 h 461"/>
                  <a:gd name="T6" fmla="*/ 560 w 561"/>
                  <a:gd name="T7" fmla="*/ 61 h 461"/>
                  <a:gd name="T8" fmla="*/ 541 w 561"/>
                  <a:gd name="T9" fmla="*/ 261 h 461"/>
                  <a:gd name="T10" fmla="*/ 522 w 561"/>
                  <a:gd name="T11" fmla="*/ 460 h 461"/>
                  <a:gd name="T12" fmla="*/ 150 w 561"/>
                  <a:gd name="T13" fmla="*/ 418 h 461"/>
                  <a:gd name="T14" fmla="*/ 0 w 561"/>
                  <a:gd name="T15" fmla="*/ 394 h 461"/>
                  <a:gd name="T16" fmla="*/ 0 60000 65536"/>
                  <a:gd name="T17" fmla="*/ 0 60000 65536"/>
                  <a:gd name="T18" fmla="*/ 0 60000 65536"/>
                  <a:gd name="T19" fmla="*/ 0 60000 65536"/>
                  <a:gd name="T20" fmla="*/ 0 60000 65536"/>
                  <a:gd name="T21" fmla="*/ 0 60000 65536"/>
                  <a:gd name="T22" fmla="*/ 0 60000 65536"/>
                  <a:gd name="T23" fmla="*/ 0 60000 65536"/>
                  <a:gd name="T24" fmla="*/ 0 w 561"/>
                  <a:gd name="T25" fmla="*/ 0 h 461"/>
                  <a:gd name="T26" fmla="*/ 561 w 561"/>
                  <a:gd name="T27" fmla="*/ 461 h 4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1" h="461">
                    <a:moveTo>
                      <a:pt x="0" y="394"/>
                    </a:moveTo>
                    <a:lnTo>
                      <a:pt x="66" y="0"/>
                    </a:lnTo>
                    <a:lnTo>
                      <a:pt x="286" y="33"/>
                    </a:lnTo>
                    <a:lnTo>
                      <a:pt x="560" y="61"/>
                    </a:lnTo>
                    <a:lnTo>
                      <a:pt x="541" y="261"/>
                    </a:lnTo>
                    <a:lnTo>
                      <a:pt x="522" y="460"/>
                    </a:lnTo>
                    <a:lnTo>
                      <a:pt x="150" y="418"/>
                    </a:lnTo>
                    <a:lnTo>
                      <a:pt x="0" y="394"/>
                    </a:lnTo>
                  </a:path>
                </a:pathLst>
              </a:custGeom>
              <a:noFill/>
              <a:ln w="12700" cap="rnd">
                <a:solidFill>
                  <a:schemeClr val="tx2"/>
                </a:solidFill>
                <a:round/>
                <a:headEnd/>
                <a:tailEnd/>
              </a:ln>
            </p:spPr>
            <p:txBody>
              <a:bodyPr anchor="ctr" anchorCtr="1">
                <a:noAutofit/>
              </a:bodyPr>
              <a:lstStyle/>
              <a:p>
                <a:pPr>
                  <a:spcBef>
                    <a:spcPts val="0"/>
                  </a:spcBef>
                </a:pPr>
                <a:endParaRPr lang="en-US" sz="800" dirty="0"/>
              </a:p>
            </p:txBody>
          </p:sp>
          <p:sp>
            <p:nvSpPr>
              <p:cNvPr id="145" name="Freeform 144"/>
              <p:cNvSpPr>
                <a:spLocks/>
              </p:cNvSpPr>
              <p:nvPr/>
            </p:nvSpPr>
            <p:spPr bwMode="auto">
              <a:xfrm>
                <a:off x="3345807" y="3204211"/>
                <a:ext cx="928804" cy="647433"/>
              </a:xfrm>
              <a:custGeom>
                <a:avLst/>
                <a:gdLst>
                  <a:gd name="T0" fmla="*/ 58 w 582"/>
                  <a:gd name="T1" fmla="*/ 0 h 456"/>
                  <a:gd name="T2" fmla="*/ 431 w 582"/>
                  <a:gd name="T3" fmla="*/ 41 h 456"/>
                  <a:gd name="T4" fmla="*/ 581 w 582"/>
                  <a:gd name="T5" fmla="*/ 54 h 456"/>
                  <a:gd name="T6" fmla="*/ 574 w 582"/>
                  <a:gd name="T7" fmla="*/ 153 h 456"/>
                  <a:gd name="T8" fmla="*/ 554 w 582"/>
                  <a:gd name="T9" fmla="*/ 455 h 456"/>
                  <a:gd name="T10" fmla="*/ 478 w 582"/>
                  <a:gd name="T11" fmla="*/ 450 h 456"/>
                  <a:gd name="T12" fmla="*/ 240 w 582"/>
                  <a:gd name="T13" fmla="*/ 428 h 456"/>
                  <a:gd name="T14" fmla="*/ 0 w 582"/>
                  <a:gd name="T15" fmla="*/ 397 h 456"/>
                  <a:gd name="T16" fmla="*/ 58 w 582"/>
                  <a:gd name="T17" fmla="*/ 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456"/>
                  <a:gd name="T29" fmla="*/ 582 w 582"/>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456">
                    <a:moveTo>
                      <a:pt x="58" y="0"/>
                    </a:moveTo>
                    <a:lnTo>
                      <a:pt x="431" y="41"/>
                    </a:lnTo>
                    <a:lnTo>
                      <a:pt x="581" y="54"/>
                    </a:lnTo>
                    <a:lnTo>
                      <a:pt x="574" y="153"/>
                    </a:lnTo>
                    <a:lnTo>
                      <a:pt x="554" y="455"/>
                    </a:lnTo>
                    <a:lnTo>
                      <a:pt x="478" y="450"/>
                    </a:lnTo>
                    <a:lnTo>
                      <a:pt x="240" y="428"/>
                    </a:lnTo>
                    <a:lnTo>
                      <a:pt x="0" y="397"/>
                    </a:lnTo>
                    <a:lnTo>
                      <a:pt x="58" y="0"/>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6" name="Freeform 145"/>
              <p:cNvSpPr>
                <a:spLocks/>
              </p:cNvSpPr>
              <p:nvPr/>
            </p:nvSpPr>
            <p:spPr bwMode="auto">
              <a:xfrm>
                <a:off x="3214386" y="3768714"/>
                <a:ext cx="897795" cy="808927"/>
              </a:xfrm>
              <a:custGeom>
                <a:avLst/>
                <a:gdLst>
                  <a:gd name="T0" fmla="*/ 71 w 562"/>
                  <a:gd name="T1" fmla="*/ 569 h 570"/>
                  <a:gd name="T2" fmla="*/ 77 w 562"/>
                  <a:gd name="T3" fmla="*/ 525 h 570"/>
                  <a:gd name="T4" fmla="*/ 218 w 562"/>
                  <a:gd name="T5" fmla="*/ 544 h 570"/>
                  <a:gd name="T6" fmla="*/ 212 w 562"/>
                  <a:gd name="T7" fmla="*/ 523 h 570"/>
                  <a:gd name="T8" fmla="*/ 514 w 562"/>
                  <a:gd name="T9" fmla="*/ 552 h 570"/>
                  <a:gd name="T10" fmla="*/ 561 w 562"/>
                  <a:gd name="T11" fmla="*/ 52 h 570"/>
                  <a:gd name="T12" fmla="*/ 322 w 562"/>
                  <a:gd name="T13" fmla="*/ 30 h 570"/>
                  <a:gd name="T14" fmla="*/ 82 w 562"/>
                  <a:gd name="T15" fmla="*/ 0 h 570"/>
                  <a:gd name="T16" fmla="*/ 0 w 562"/>
                  <a:gd name="T17" fmla="*/ 559 h 570"/>
                  <a:gd name="T18" fmla="*/ 71 w 562"/>
                  <a:gd name="T19" fmla="*/ 569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
                  <a:gd name="T31" fmla="*/ 0 h 570"/>
                  <a:gd name="T32" fmla="*/ 562 w 562"/>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 h="570">
                    <a:moveTo>
                      <a:pt x="71" y="569"/>
                    </a:moveTo>
                    <a:lnTo>
                      <a:pt x="77" y="525"/>
                    </a:lnTo>
                    <a:lnTo>
                      <a:pt x="218" y="544"/>
                    </a:lnTo>
                    <a:lnTo>
                      <a:pt x="212" y="523"/>
                    </a:lnTo>
                    <a:lnTo>
                      <a:pt x="514" y="552"/>
                    </a:lnTo>
                    <a:lnTo>
                      <a:pt x="561" y="52"/>
                    </a:lnTo>
                    <a:lnTo>
                      <a:pt x="322" y="30"/>
                    </a:lnTo>
                    <a:lnTo>
                      <a:pt x="82" y="0"/>
                    </a:lnTo>
                    <a:lnTo>
                      <a:pt x="0" y="559"/>
                    </a:lnTo>
                    <a:lnTo>
                      <a:pt x="71" y="569"/>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7" name="Freeform 146"/>
              <p:cNvSpPr>
                <a:spLocks/>
              </p:cNvSpPr>
              <p:nvPr/>
            </p:nvSpPr>
            <p:spPr bwMode="auto">
              <a:xfrm>
                <a:off x="3554012" y="3915659"/>
                <a:ext cx="1779347" cy="1524740"/>
              </a:xfrm>
              <a:custGeom>
                <a:avLst/>
                <a:gdLst>
                  <a:gd name="T0" fmla="*/ 0 w 1115"/>
                  <a:gd name="T1" fmla="*/ 419 h 1074"/>
                  <a:gd name="T2" fmla="*/ 303 w 1115"/>
                  <a:gd name="T3" fmla="*/ 448 h 1074"/>
                  <a:gd name="T4" fmla="*/ 344 w 1115"/>
                  <a:gd name="T5" fmla="*/ 0 h 1074"/>
                  <a:gd name="T6" fmla="*/ 585 w 1115"/>
                  <a:gd name="T7" fmla="*/ 14 h 1074"/>
                  <a:gd name="T8" fmla="*/ 577 w 1115"/>
                  <a:gd name="T9" fmla="*/ 207 h 1074"/>
                  <a:gd name="T10" fmla="*/ 600 w 1115"/>
                  <a:gd name="T11" fmla="*/ 226 h 1074"/>
                  <a:gd name="T12" fmla="*/ 623 w 1115"/>
                  <a:gd name="T13" fmla="*/ 227 h 1074"/>
                  <a:gd name="T14" fmla="*/ 641 w 1115"/>
                  <a:gd name="T15" fmla="*/ 245 h 1074"/>
                  <a:gd name="T16" fmla="*/ 678 w 1115"/>
                  <a:gd name="T17" fmla="*/ 255 h 1074"/>
                  <a:gd name="T18" fmla="*/ 750 w 1115"/>
                  <a:gd name="T19" fmla="*/ 286 h 1074"/>
                  <a:gd name="T20" fmla="*/ 764 w 1115"/>
                  <a:gd name="T21" fmla="*/ 273 h 1074"/>
                  <a:gd name="T22" fmla="*/ 810 w 1115"/>
                  <a:gd name="T23" fmla="*/ 300 h 1074"/>
                  <a:gd name="T24" fmla="*/ 872 w 1115"/>
                  <a:gd name="T25" fmla="*/ 299 h 1074"/>
                  <a:gd name="T26" fmla="*/ 916 w 1115"/>
                  <a:gd name="T27" fmla="*/ 286 h 1074"/>
                  <a:gd name="T28" fmla="*/ 974 w 1115"/>
                  <a:gd name="T29" fmla="*/ 275 h 1074"/>
                  <a:gd name="T30" fmla="*/ 1029 w 1115"/>
                  <a:gd name="T31" fmla="*/ 305 h 1074"/>
                  <a:gd name="T32" fmla="*/ 1038 w 1115"/>
                  <a:gd name="T33" fmla="*/ 315 h 1074"/>
                  <a:gd name="T34" fmla="*/ 1067 w 1115"/>
                  <a:gd name="T35" fmla="*/ 315 h 1074"/>
                  <a:gd name="T36" fmla="*/ 1073 w 1115"/>
                  <a:gd name="T37" fmla="*/ 474 h 1074"/>
                  <a:gd name="T38" fmla="*/ 1114 w 1115"/>
                  <a:gd name="T39" fmla="*/ 550 h 1074"/>
                  <a:gd name="T40" fmla="*/ 1099 w 1115"/>
                  <a:gd name="T41" fmla="*/ 612 h 1074"/>
                  <a:gd name="T42" fmla="*/ 1101 w 1115"/>
                  <a:gd name="T43" fmla="*/ 664 h 1074"/>
                  <a:gd name="T44" fmla="*/ 1083 w 1115"/>
                  <a:gd name="T45" fmla="*/ 688 h 1074"/>
                  <a:gd name="T46" fmla="*/ 1091 w 1115"/>
                  <a:gd name="T47" fmla="*/ 697 h 1074"/>
                  <a:gd name="T48" fmla="*/ 1045 w 1115"/>
                  <a:gd name="T49" fmla="*/ 712 h 1074"/>
                  <a:gd name="T50" fmla="*/ 1008 w 1115"/>
                  <a:gd name="T51" fmla="*/ 716 h 1074"/>
                  <a:gd name="T52" fmla="*/ 1015 w 1115"/>
                  <a:gd name="T53" fmla="*/ 688 h 1074"/>
                  <a:gd name="T54" fmla="*/ 995 w 1115"/>
                  <a:gd name="T55" fmla="*/ 703 h 1074"/>
                  <a:gd name="T56" fmla="*/ 997 w 1115"/>
                  <a:gd name="T57" fmla="*/ 736 h 1074"/>
                  <a:gd name="T58" fmla="*/ 973 w 1115"/>
                  <a:gd name="T59" fmla="*/ 767 h 1074"/>
                  <a:gd name="T60" fmla="*/ 841 w 1115"/>
                  <a:gd name="T61" fmla="*/ 837 h 1074"/>
                  <a:gd name="T62" fmla="*/ 798 w 1115"/>
                  <a:gd name="T63" fmla="*/ 880 h 1074"/>
                  <a:gd name="T64" fmla="*/ 760 w 1115"/>
                  <a:gd name="T65" fmla="*/ 974 h 1074"/>
                  <a:gd name="T66" fmla="*/ 793 w 1115"/>
                  <a:gd name="T67" fmla="*/ 1072 h 1074"/>
                  <a:gd name="T68" fmla="*/ 761 w 1115"/>
                  <a:gd name="T69" fmla="*/ 1073 h 1074"/>
                  <a:gd name="T70" fmla="*/ 619 w 1115"/>
                  <a:gd name="T71" fmla="*/ 1022 h 1074"/>
                  <a:gd name="T72" fmla="*/ 604 w 1115"/>
                  <a:gd name="T73" fmla="*/ 978 h 1074"/>
                  <a:gd name="T74" fmla="*/ 589 w 1115"/>
                  <a:gd name="T75" fmla="*/ 960 h 1074"/>
                  <a:gd name="T76" fmla="*/ 583 w 1115"/>
                  <a:gd name="T77" fmla="*/ 904 h 1074"/>
                  <a:gd name="T78" fmla="*/ 556 w 1115"/>
                  <a:gd name="T79" fmla="*/ 883 h 1074"/>
                  <a:gd name="T80" fmla="*/ 479 w 1115"/>
                  <a:gd name="T81" fmla="*/ 734 h 1074"/>
                  <a:gd name="T82" fmla="*/ 443 w 1115"/>
                  <a:gd name="T83" fmla="*/ 706 h 1074"/>
                  <a:gd name="T84" fmla="*/ 431 w 1115"/>
                  <a:gd name="T85" fmla="*/ 682 h 1074"/>
                  <a:gd name="T86" fmla="*/ 320 w 1115"/>
                  <a:gd name="T87" fmla="*/ 675 h 1074"/>
                  <a:gd name="T88" fmla="*/ 259 w 1115"/>
                  <a:gd name="T89" fmla="*/ 746 h 1074"/>
                  <a:gd name="T90" fmla="*/ 157 w 1115"/>
                  <a:gd name="T91" fmla="*/ 673 h 1074"/>
                  <a:gd name="T92" fmla="*/ 128 w 1115"/>
                  <a:gd name="T93" fmla="*/ 571 h 1074"/>
                  <a:gd name="T94" fmla="*/ 30 w 1115"/>
                  <a:gd name="T95" fmla="*/ 476 h 1074"/>
                  <a:gd name="T96" fmla="*/ 19 w 1115"/>
                  <a:gd name="T97" fmla="*/ 446 h 1074"/>
                  <a:gd name="T98" fmla="*/ 6 w 1115"/>
                  <a:gd name="T99" fmla="*/ 441 h 1074"/>
                  <a:gd name="T100" fmla="*/ 0 w 1115"/>
                  <a:gd name="T101" fmla="*/ 419 h 10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074"/>
                  <a:gd name="T155" fmla="*/ 1115 w 1115"/>
                  <a:gd name="T156" fmla="*/ 1074 h 10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074">
                    <a:moveTo>
                      <a:pt x="0" y="419"/>
                    </a:moveTo>
                    <a:lnTo>
                      <a:pt x="303" y="448"/>
                    </a:lnTo>
                    <a:lnTo>
                      <a:pt x="344" y="0"/>
                    </a:lnTo>
                    <a:lnTo>
                      <a:pt x="585" y="14"/>
                    </a:lnTo>
                    <a:lnTo>
                      <a:pt x="577" y="207"/>
                    </a:lnTo>
                    <a:lnTo>
                      <a:pt x="600" y="226"/>
                    </a:lnTo>
                    <a:lnTo>
                      <a:pt x="623" y="227"/>
                    </a:lnTo>
                    <a:lnTo>
                      <a:pt x="641" y="245"/>
                    </a:lnTo>
                    <a:lnTo>
                      <a:pt x="678" y="255"/>
                    </a:lnTo>
                    <a:lnTo>
                      <a:pt x="750" y="286"/>
                    </a:lnTo>
                    <a:lnTo>
                      <a:pt x="764" y="273"/>
                    </a:lnTo>
                    <a:lnTo>
                      <a:pt x="810" y="300"/>
                    </a:lnTo>
                    <a:lnTo>
                      <a:pt x="872" y="299"/>
                    </a:lnTo>
                    <a:lnTo>
                      <a:pt x="916" y="286"/>
                    </a:lnTo>
                    <a:lnTo>
                      <a:pt x="974" y="275"/>
                    </a:lnTo>
                    <a:lnTo>
                      <a:pt x="1029" y="305"/>
                    </a:lnTo>
                    <a:lnTo>
                      <a:pt x="1038" y="315"/>
                    </a:lnTo>
                    <a:lnTo>
                      <a:pt x="1067" y="315"/>
                    </a:lnTo>
                    <a:lnTo>
                      <a:pt x="1073" y="474"/>
                    </a:lnTo>
                    <a:lnTo>
                      <a:pt x="1114" y="550"/>
                    </a:lnTo>
                    <a:lnTo>
                      <a:pt x="1099" y="612"/>
                    </a:lnTo>
                    <a:lnTo>
                      <a:pt x="1101" y="664"/>
                    </a:lnTo>
                    <a:lnTo>
                      <a:pt x="1083" y="688"/>
                    </a:lnTo>
                    <a:lnTo>
                      <a:pt x="1091" y="697"/>
                    </a:lnTo>
                    <a:lnTo>
                      <a:pt x="1045" y="712"/>
                    </a:lnTo>
                    <a:lnTo>
                      <a:pt x="1008" y="716"/>
                    </a:lnTo>
                    <a:lnTo>
                      <a:pt x="1015" y="688"/>
                    </a:lnTo>
                    <a:lnTo>
                      <a:pt x="995" y="703"/>
                    </a:lnTo>
                    <a:lnTo>
                      <a:pt x="997" y="736"/>
                    </a:lnTo>
                    <a:lnTo>
                      <a:pt x="973" y="767"/>
                    </a:lnTo>
                    <a:lnTo>
                      <a:pt x="841" y="837"/>
                    </a:lnTo>
                    <a:lnTo>
                      <a:pt x="798" y="880"/>
                    </a:lnTo>
                    <a:lnTo>
                      <a:pt x="760" y="974"/>
                    </a:lnTo>
                    <a:lnTo>
                      <a:pt x="793" y="1072"/>
                    </a:lnTo>
                    <a:lnTo>
                      <a:pt x="761" y="1073"/>
                    </a:lnTo>
                    <a:lnTo>
                      <a:pt x="619" y="1022"/>
                    </a:lnTo>
                    <a:lnTo>
                      <a:pt x="604" y="978"/>
                    </a:lnTo>
                    <a:lnTo>
                      <a:pt x="589" y="960"/>
                    </a:lnTo>
                    <a:lnTo>
                      <a:pt x="583" y="904"/>
                    </a:lnTo>
                    <a:lnTo>
                      <a:pt x="556" y="883"/>
                    </a:lnTo>
                    <a:lnTo>
                      <a:pt x="479" y="734"/>
                    </a:lnTo>
                    <a:lnTo>
                      <a:pt x="443" y="706"/>
                    </a:lnTo>
                    <a:lnTo>
                      <a:pt x="431" y="682"/>
                    </a:lnTo>
                    <a:lnTo>
                      <a:pt x="320" y="675"/>
                    </a:lnTo>
                    <a:lnTo>
                      <a:pt x="259" y="746"/>
                    </a:lnTo>
                    <a:lnTo>
                      <a:pt x="157" y="673"/>
                    </a:lnTo>
                    <a:lnTo>
                      <a:pt x="128" y="571"/>
                    </a:lnTo>
                    <a:lnTo>
                      <a:pt x="30" y="476"/>
                    </a:lnTo>
                    <a:lnTo>
                      <a:pt x="19" y="446"/>
                    </a:lnTo>
                    <a:lnTo>
                      <a:pt x="6" y="441"/>
                    </a:lnTo>
                    <a:lnTo>
                      <a:pt x="0" y="419"/>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8" name="Freeform 147"/>
              <p:cNvSpPr>
                <a:spLocks/>
              </p:cNvSpPr>
              <p:nvPr/>
            </p:nvSpPr>
            <p:spPr bwMode="auto">
              <a:xfrm>
                <a:off x="4107751" y="2136311"/>
                <a:ext cx="837253" cy="467024"/>
              </a:xfrm>
              <a:custGeom>
                <a:avLst/>
                <a:gdLst>
                  <a:gd name="T0" fmla="*/ 26 w 525"/>
                  <a:gd name="T1" fmla="*/ 0 h 329"/>
                  <a:gd name="T2" fmla="*/ 483 w 525"/>
                  <a:gd name="T3" fmla="*/ 24 h 329"/>
                  <a:gd name="T4" fmla="*/ 486 w 525"/>
                  <a:gd name="T5" fmla="*/ 106 h 329"/>
                  <a:gd name="T6" fmla="*/ 506 w 525"/>
                  <a:gd name="T7" fmla="*/ 173 h 329"/>
                  <a:gd name="T8" fmla="*/ 510 w 525"/>
                  <a:gd name="T9" fmla="*/ 259 h 329"/>
                  <a:gd name="T10" fmla="*/ 524 w 525"/>
                  <a:gd name="T11" fmla="*/ 328 h 329"/>
                  <a:gd name="T12" fmla="*/ 247 w 525"/>
                  <a:gd name="T13" fmla="*/ 319 h 329"/>
                  <a:gd name="T14" fmla="*/ 0 w 525"/>
                  <a:gd name="T15" fmla="*/ 301 h 329"/>
                  <a:gd name="T16" fmla="*/ 26 w 525"/>
                  <a:gd name="T17" fmla="*/ 0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5"/>
                  <a:gd name="T28" fmla="*/ 0 h 329"/>
                  <a:gd name="T29" fmla="*/ 525 w 525"/>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 h="329">
                    <a:moveTo>
                      <a:pt x="26" y="0"/>
                    </a:moveTo>
                    <a:lnTo>
                      <a:pt x="483" y="24"/>
                    </a:lnTo>
                    <a:lnTo>
                      <a:pt x="486" y="106"/>
                    </a:lnTo>
                    <a:lnTo>
                      <a:pt x="506" y="173"/>
                    </a:lnTo>
                    <a:lnTo>
                      <a:pt x="510" y="259"/>
                    </a:lnTo>
                    <a:lnTo>
                      <a:pt x="524" y="328"/>
                    </a:lnTo>
                    <a:lnTo>
                      <a:pt x="247" y="319"/>
                    </a:lnTo>
                    <a:lnTo>
                      <a:pt x="0" y="301"/>
                    </a:lnTo>
                    <a:lnTo>
                      <a:pt x="26"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49" name="Freeform 148"/>
              <p:cNvSpPr>
                <a:spLocks/>
              </p:cNvSpPr>
              <p:nvPr/>
            </p:nvSpPr>
            <p:spPr bwMode="auto">
              <a:xfrm>
                <a:off x="4063452" y="2562598"/>
                <a:ext cx="896318" cy="532495"/>
              </a:xfrm>
              <a:custGeom>
                <a:avLst/>
                <a:gdLst>
                  <a:gd name="T0" fmla="*/ 27 w 561"/>
                  <a:gd name="T1" fmla="*/ 0 h 375"/>
                  <a:gd name="T2" fmla="*/ 275 w 561"/>
                  <a:gd name="T3" fmla="*/ 18 h 375"/>
                  <a:gd name="T4" fmla="*/ 551 w 561"/>
                  <a:gd name="T5" fmla="*/ 26 h 375"/>
                  <a:gd name="T6" fmla="*/ 533 w 561"/>
                  <a:gd name="T7" fmla="*/ 62 h 375"/>
                  <a:gd name="T8" fmla="*/ 560 w 561"/>
                  <a:gd name="T9" fmla="*/ 87 h 375"/>
                  <a:gd name="T10" fmla="*/ 558 w 561"/>
                  <a:gd name="T11" fmla="*/ 272 h 375"/>
                  <a:gd name="T12" fmla="*/ 547 w 561"/>
                  <a:gd name="T13" fmla="*/ 271 h 375"/>
                  <a:gd name="T14" fmla="*/ 548 w 561"/>
                  <a:gd name="T15" fmla="*/ 294 h 375"/>
                  <a:gd name="T16" fmla="*/ 557 w 561"/>
                  <a:gd name="T17" fmla="*/ 312 h 375"/>
                  <a:gd name="T18" fmla="*/ 551 w 561"/>
                  <a:gd name="T19" fmla="*/ 330 h 375"/>
                  <a:gd name="T20" fmla="*/ 557 w 561"/>
                  <a:gd name="T21" fmla="*/ 374 h 375"/>
                  <a:gd name="T22" fmla="*/ 544 w 561"/>
                  <a:gd name="T23" fmla="*/ 369 h 375"/>
                  <a:gd name="T24" fmla="*/ 530 w 561"/>
                  <a:gd name="T25" fmla="*/ 352 h 375"/>
                  <a:gd name="T26" fmla="*/ 481 w 561"/>
                  <a:gd name="T27" fmla="*/ 336 h 375"/>
                  <a:gd name="T28" fmla="*/ 432 w 561"/>
                  <a:gd name="T29" fmla="*/ 338 h 375"/>
                  <a:gd name="T30" fmla="*/ 405 w 561"/>
                  <a:gd name="T31" fmla="*/ 317 h 375"/>
                  <a:gd name="T32" fmla="*/ 0 w 561"/>
                  <a:gd name="T33" fmla="*/ 293 h 375"/>
                  <a:gd name="T34" fmla="*/ 27 w 561"/>
                  <a:gd name="T35" fmla="*/ 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1"/>
                  <a:gd name="T55" fmla="*/ 0 h 375"/>
                  <a:gd name="T56" fmla="*/ 561 w 561"/>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1" h="375">
                    <a:moveTo>
                      <a:pt x="27" y="0"/>
                    </a:moveTo>
                    <a:lnTo>
                      <a:pt x="275" y="18"/>
                    </a:lnTo>
                    <a:lnTo>
                      <a:pt x="551" y="26"/>
                    </a:lnTo>
                    <a:lnTo>
                      <a:pt x="533" y="62"/>
                    </a:lnTo>
                    <a:lnTo>
                      <a:pt x="560" y="87"/>
                    </a:lnTo>
                    <a:lnTo>
                      <a:pt x="558" y="272"/>
                    </a:lnTo>
                    <a:lnTo>
                      <a:pt x="547" y="271"/>
                    </a:lnTo>
                    <a:lnTo>
                      <a:pt x="548" y="294"/>
                    </a:lnTo>
                    <a:lnTo>
                      <a:pt x="557" y="312"/>
                    </a:lnTo>
                    <a:lnTo>
                      <a:pt x="551" y="330"/>
                    </a:lnTo>
                    <a:lnTo>
                      <a:pt x="557" y="374"/>
                    </a:lnTo>
                    <a:lnTo>
                      <a:pt x="544" y="369"/>
                    </a:lnTo>
                    <a:lnTo>
                      <a:pt x="530" y="352"/>
                    </a:lnTo>
                    <a:lnTo>
                      <a:pt x="481" y="336"/>
                    </a:lnTo>
                    <a:lnTo>
                      <a:pt x="432" y="338"/>
                    </a:lnTo>
                    <a:lnTo>
                      <a:pt x="405" y="317"/>
                    </a:lnTo>
                    <a:lnTo>
                      <a:pt x="0" y="293"/>
                    </a:lnTo>
                    <a:lnTo>
                      <a:pt x="27" y="0"/>
                    </a:lnTo>
                  </a:path>
                </a:pathLst>
              </a:custGeom>
              <a:noFill/>
              <a:ln w="12700" cap="rnd">
                <a:solidFill>
                  <a:schemeClr val="tx2"/>
                </a:solidFill>
                <a:round/>
                <a:headEnd/>
                <a:tailEnd/>
              </a:ln>
            </p:spPr>
            <p:txBody>
              <a:bodyPr anchor="ctr" anchorCtr="1">
                <a:noAutofit/>
              </a:bodyPr>
              <a:lstStyle/>
              <a:p>
                <a:pPr>
                  <a:spcBef>
                    <a:spcPts val="0"/>
                  </a:spcBef>
                </a:pPr>
                <a:endParaRPr lang="en-US" sz="800" dirty="0"/>
              </a:p>
            </p:txBody>
          </p:sp>
          <p:sp>
            <p:nvSpPr>
              <p:cNvPr id="150" name="Freeform 149"/>
              <p:cNvSpPr>
                <a:spLocks/>
              </p:cNvSpPr>
              <p:nvPr/>
            </p:nvSpPr>
            <p:spPr bwMode="auto">
              <a:xfrm>
                <a:off x="4033919" y="2980155"/>
                <a:ext cx="1049889" cy="465569"/>
              </a:xfrm>
              <a:custGeom>
                <a:avLst/>
                <a:gdLst>
                  <a:gd name="T0" fmla="*/ 18 w 658"/>
                  <a:gd name="T1" fmla="*/ 0 h 328"/>
                  <a:gd name="T2" fmla="*/ 423 w 658"/>
                  <a:gd name="T3" fmla="*/ 23 h 328"/>
                  <a:gd name="T4" fmla="*/ 451 w 658"/>
                  <a:gd name="T5" fmla="*/ 44 h 328"/>
                  <a:gd name="T6" fmla="*/ 499 w 658"/>
                  <a:gd name="T7" fmla="*/ 42 h 328"/>
                  <a:gd name="T8" fmla="*/ 548 w 658"/>
                  <a:gd name="T9" fmla="*/ 58 h 328"/>
                  <a:gd name="T10" fmla="*/ 563 w 658"/>
                  <a:gd name="T11" fmla="*/ 75 h 328"/>
                  <a:gd name="T12" fmla="*/ 575 w 658"/>
                  <a:gd name="T13" fmla="*/ 80 h 328"/>
                  <a:gd name="T14" fmla="*/ 597 w 658"/>
                  <a:gd name="T15" fmla="*/ 142 h 328"/>
                  <a:gd name="T16" fmla="*/ 598 w 658"/>
                  <a:gd name="T17" fmla="*/ 161 h 328"/>
                  <a:gd name="T18" fmla="*/ 613 w 658"/>
                  <a:gd name="T19" fmla="*/ 189 h 328"/>
                  <a:gd name="T20" fmla="*/ 620 w 658"/>
                  <a:gd name="T21" fmla="*/ 236 h 328"/>
                  <a:gd name="T22" fmla="*/ 616 w 658"/>
                  <a:gd name="T23" fmla="*/ 251 h 328"/>
                  <a:gd name="T24" fmla="*/ 625 w 658"/>
                  <a:gd name="T25" fmla="*/ 267 h 328"/>
                  <a:gd name="T26" fmla="*/ 657 w 658"/>
                  <a:gd name="T27" fmla="*/ 327 h 328"/>
                  <a:gd name="T28" fmla="*/ 364 w 658"/>
                  <a:gd name="T29" fmla="*/ 322 h 328"/>
                  <a:gd name="T30" fmla="*/ 143 w 658"/>
                  <a:gd name="T31" fmla="*/ 310 h 328"/>
                  <a:gd name="T32" fmla="*/ 149 w 658"/>
                  <a:gd name="T33" fmla="*/ 211 h 328"/>
                  <a:gd name="T34" fmla="*/ 0 w 658"/>
                  <a:gd name="T35" fmla="*/ 198 h 328"/>
                  <a:gd name="T36" fmla="*/ 18 w 658"/>
                  <a:gd name="T37" fmla="*/ 0 h 3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8"/>
                  <a:gd name="T58" fmla="*/ 0 h 328"/>
                  <a:gd name="T59" fmla="*/ 658 w 658"/>
                  <a:gd name="T60" fmla="*/ 328 h 3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8" h="328">
                    <a:moveTo>
                      <a:pt x="18" y="0"/>
                    </a:moveTo>
                    <a:lnTo>
                      <a:pt x="423" y="23"/>
                    </a:lnTo>
                    <a:lnTo>
                      <a:pt x="451" y="44"/>
                    </a:lnTo>
                    <a:lnTo>
                      <a:pt x="499" y="42"/>
                    </a:lnTo>
                    <a:lnTo>
                      <a:pt x="548" y="58"/>
                    </a:lnTo>
                    <a:lnTo>
                      <a:pt x="563" y="75"/>
                    </a:lnTo>
                    <a:lnTo>
                      <a:pt x="575" y="80"/>
                    </a:lnTo>
                    <a:lnTo>
                      <a:pt x="597" y="142"/>
                    </a:lnTo>
                    <a:lnTo>
                      <a:pt x="598" y="161"/>
                    </a:lnTo>
                    <a:lnTo>
                      <a:pt x="613" y="189"/>
                    </a:lnTo>
                    <a:lnTo>
                      <a:pt x="620" y="236"/>
                    </a:lnTo>
                    <a:lnTo>
                      <a:pt x="616" y="251"/>
                    </a:lnTo>
                    <a:lnTo>
                      <a:pt x="625" y="267"/>
                    </a:lnTo>
                    <a:lnTo>
                      <a:pt x="657" y="327"/>
                    </a:lnTo>
                    <a:lnTo>
                      <a:pt x="364" y="322"/>
                    </a:lnTo>
                    <a:lnTo>
                      <a:pt x="143" y="310"/>
                    </a:lnTo>
                    <a:lnTo>
                      <a:pt x="149" y="211"/>
                    </a:lnTo>
                    <a:lnTo>
                      <a:pt x="0" y="198"/>
                    </a:lnTo>
                    <a:lnTo>
                      <a:pt x="18" y="0"/>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1" name="Freeform 150"/>
              <p:cNvSpPr>
                <a:spLocks/>
              </p:cNvSpPr>
              <p:nvPr/>
            </p:nvSpPr>
            <p:spPr bwMode="auto">
              <a:xfrm>
                <a:off x="4230312" y="3422446"/>
                <a:ext cx="948001" cy="451020"/>
              </a:xfrm>
              <a:custGeom>
                <a:avLst/>
                <a:gdLst>
                  <a:gd name="T0" fmla="*/ 20 w 594"/>
                  <a:gd name="T1" fmla="*/ 0 h 318"/>
                  <a:gd name="T2" fmla="*/ 241 w 594"/>
                  <a:gd name="T3" fmla="*/ 12 h 318"/>
                  <a:gd name="T4" fmla="*/ 533 w 594"/>
                  <a:gd name="T5" fmla="*/ 16 h 318"/>
                  <a:gd name="T6" fmla="*/ 550 w 594"/>
                  <a:gd name="T7" fmla="*/ 29 h 318"/>
                  <a:gd name="T8" fmla="*/ 559 w 594"/>
                  <a:gd name="T9" fmla="*/ 26 h 318"/>
                  <a:gd name="T10" fmla="*/ 570 w 594"/>
                  <a:gd name="T11" fmla="*/ 42 h 318"/>
                  <a:gd name="T12" fmla="*/ 561 w 594"/>
                  <a:gd name="T13" fmla="*/ 42 h 318"/>
                  <a:gd name="T14" fmla="*/ 551 w 594"/>
                  <a:gd name="T15" fmla="*/ 62 h 318"/>
                  <a:gd name="T16" fmla="*/ 575 w 594"/>
                  <a:gd name="T17" fmla="*/ 96 h 318"/>
                  <a:gd name="T18" fmla="*/ 593 w 594"/>
                  <a:gd name="T19" fmla="*/ 102 h 318"/>
                  <a:gd name="T20" fmla="*/ 590 w 594"/>
                  <a:gd name="T21" fmla="*/ 316 h 318"/>
                  <a:gd name="T22" fmla="*/ 338 w 594"/>
                  <a:gd name="T23" fmla="*/ 317 h 318"/>
                  <a:gd name="T24" fmla="*/ 0 w 594"/>
                  <a:gd name="T25" fmla="*/ 301 h 318"/>
                  <a:gd name="T26" fmla="*/ 20 w 594"/>
                  <a:gd name="T27" fmla="*/ 0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18"/>
                  <a:gd name="T44" fmla="*/ 594 w 594"/>
                  <a:gd name="T45" fmla="*/ 318 h 3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18">
                    <a:moveTo>
                      <a:pt x="20" y="0"/>
                    </a:moveTo>
                    <a:lnTo>
                      <a:pt x="241" y="12"/>
                    </a:lnTo>
                    <a:lnTo>
                      <a:pt x="533" y="16"/>
                    </a:lnTo>
                    <a:lnTo>
                      <a:pt x="550" y="29"/>
                    </a:lnTo>
                    <a:lnTo>
                      <a:pt x="559" y="26"/>
                    </a:lnTo>
                    <a:lnTo>
                      <a:pt x="570" y="42"/>
                    </a:lnTo>
                    <a:lnTo>
                      <a:pt x="561" y="42"/>
                    </a:lnTo>
                    <a:lnTo>
                      <a:pt x="551" y="62"/>
                    </a:lnTo>
                    <a:lnTo>
                      <a:pt x="575" y="96"/>
                    </a:lnTo>
                    <a:lnTo>
                      <a:pt x="593" y="102"/>
                    </a:lnTo>
                    <a:lnTo>
                      <a:pt x="590" y="316"/>
                    </a:lnTo>
                    <a:lnTo>
                      <a:pt x="338" y="317"/>
                    </a:lnTo>
                    <a:lnTo>
                      <a:pt x="0" y="301"/>
                    </a:lnTo>
                    <a:lnTo>
                      <a:pt x="20"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2" name="Freeform 151"/>
              <p:cNvSpPr>
                <a:spLocks/>
              </p:cNvSpPr>
              <p:nvPr/>
            </p:nvSpPr>
            <p:spPr bwMode="auto">
              <a:xfrm>
                <a:off x="4101844" y="3842914"/>
                <a:ext cx="1101571" cy="507762"/>
              </a:xfrm>
              <a:custGeom>
                <a:avLst/>
                <a:gdLst>
                  <a:gd name="T0" fmla="*/ 4 w 690"/>
                  <a:gd name="T1" fmla="*/ 0 h 358"/>
                  <a:gd name="T2" fmla="*/ 80 w 690"/>
                  <a:gd name="T3" fmla="*/ 4 h 358"/>
                  <a:gd name="T4" fmla="*/ 419 w 690"/>
                  <a:gd name="T5" fmla="*/ 20 h 358"/>
                  <a:gd name="T6" fmla="*/ 671 w 690"/>
                  <a:gd name="T7" fmla="*/ 19 h 358"/>
                  <a:gd name="T8" fmla="*/ 672 w 690"/>
                  <a:gd name="T9" fmla="*/ 72 h 358"/>
                  <a:gd name="T10" fmla="*/ 689 w 690"/>
                  <a:gd name="T11" fmla="*/ 183 h 358"/>
                  <a:gd name="T12" fmla="*/ 685 w 690"/>
                  <a:gd name="T13" fmla="*/ 357 h 358"/>
                  <a:gd name="T14" fmla="*/ 630 w 690"/>
                  <a:gd name="T15" fmla="*/ 327 h 358"/>
                  <a:gd name="T16" fmla="*/ 572 w 690"/>
                  <a:gd name="T17" fmla="*/ 337 h 358"/>
                  <a:gd name="T18" fmla="*/ 528 w 690"/>
                  <a:gd name="T19" fmla="*/ 351 h 358"/>
                  <a:gd name="T20" fmla="*/ 466 w 690"/>
                  <a:gd name="T21" fmla="*/ 352 h 358"/>
                  <a:gd name="T22" fmla="*/ 419 w 690"/>
                  <a:gd name="T23" fmla="*/ 324 h 358"/>
                  <a:gd name="T24" fmla="*/ 406 w 690"/>
                  <a:gd name="T25" fmla="*/ 337 h 358"/>
                  <a:gd name="T26" fmla="*/ 333 w 690"/>
                  <a:gd name="T27" fmla="*/ 306 h 358"/>
                  <a:gd name="T28" fmla="*/ 297 w 690"/>
                  <a:gd name="T29" fmla="*/ 296 h 358"/>
                  <a:gd name="T30" fmla="*/ 279 w 690"/>
                  <a:gd name="T31" fmla="*/ 279 h 358"/>
                  <a:gd name="T32" fmla="*/ 256 w 690"/>
                  <a:gd name="T33" fmla="*/ 278 h 358"/>
                  <a:gd name="T34" fmla="*/ 233 w 690"/>
                  <a:gd name="T35" fmla="*/ 259 h 358"/>
                  <a:gd name="T36" fmla="*/ 241 w 690"/>
                  <a:gd name="T37" fmla="*/ 66 h 358"/>
                  <a:gd name="T38" fmla="*/ 0 w 690"/>
                  <a:gd name="T39" fmla="*/ 51 h 358"/>
                  <a:gd name="T40" fmla="*/ 4 w 690"/>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358"/>
                  <a:gd name="T65" fmla="*/ 690 w 690"/>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358">
                    <a:moveTo>
                      <a:pt x="4" y="0"/>
                    </a:moveTo>
                    <a:lnTo>
                      <a:pt x="80" y="4"/>
                    </a:lnTo>
                    <a:lnTo>
                      <a:pt x="419" y="20"/>
                    </a:lnTo>
                    <a:lnTo>
                      <a:pt x="671" y="19"/>
                    </a:lnTo>
                    <a:lnTo>
                      <a:pt x="672" y="72"/>
                    </a:lnTo>
                    <a:lnTo>
                      <a:pt x="689" y="183"/>
                    </a:lnTo>
                    <a:lnTo>
                      <a:pt x="685" y="357"/>
                    </a:lnTo>
                    <a:lnTo>
                      <a:pt x="630" y="327"/>
                    </a:lnTo>
                    <a:lnTo>
                      <a:pt x="572" y="337"/>
                    </a:lnTo>
                    <a:lnTo>
                      <a:pt x="528" y="351"/>
                    </a:lnTo>
                    <a:lnTo>
                      <a:pt x="466" y="352"/>
                    </a:lnTo>
                    <a:lnTo>
                      <a:pt x="419" y="324"/>
                    </a:lnTo>
                    <a:lnTo>
                      <a:pt x="406" y="337"/>
                    </a:lnTo>
                    <a:lnTo>
                      <a:pt x="333" y="306"/>
                    </a:lnTo>
                    <a:lnTo>
                      <a:pt x="297" y="296"/>
                    </a:lnTo>
                    <a:lnTo>
                      <a:pt x="279" y="279"/>
                    </a:lnTo>
                    <a:lnTo>
                      <a:pt x="256" y="278"/>
                    </a:lnTo>
                    <a:lnTo>
                      <a:pt x="233" y="259"/>
                    </a:lnTo>
                    <a:lnTo>
                      <a:pt x="241" y="66"/>
                    </a:lnTo>
                    <a:lnTo>
                      <a:pt x="0" y="51"/>
                    </a:lnTo>
                    <a:lnTo>
                      <a:pt x="4" y="0"/>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3" name="Freeform 152"/>
              <p:cNvSpPr>
                <a:spLocks/>
              </p:cNvSpPr>
              <p:nvPr/>
            </p:nvSpPr>
            <p:spPr bwMode="auto">
              <a:xfrm>
                <a:off x="4881508" y="2133401"/>
                <a:ext cx="828393" cy="817656"/>
              </a:xfrm>
              <a:custGeom>
                <a:avLst/>
                <a:gdLst>
                  <a:gd name="T0" fmla="*/ 3 w 519"/>
                  <a:gd name="T1" fmla="*/ 109 h 576"/>
                  <a:gd name="T2" fmla="*/ 23 w 519"/>
                  <a:gd name="T3" fmla="*/ 175 h 576"/>
                  <a:gd name="T4" fmla="*/ 26 w 519"/>
                  <a:gd name="T5" fmla="*/ 261 h 576"/>
                  <a:gd name="T6" fmla="*/ 40 w 519"/>
                  <a:gd name="T7" fmla="*/ 330 h 576"/>
                  <a:gd name="T8" fmla="*/ 21 w 519"/>
                  <a:gd name="T9" fmla="*/ 365 h 576"/>
                  <a:gd name="T10" fmla="*/ 48 w 519"/>
                  <a:gd name="T11" fmla="*/ 391 h 576"/>
                  <a:gd name="T12" fmla="*/ 46 w 519"/>
                  <a:gd name="T13" fmla="*/ 575 h 576"/>
                  <a:gd name="T14" fmla="*/ 424 w 519"/>
                  <a:gd name="T15" fmla="*/ 567 h 576"/>
                  <a:gd name="T16" fmla="*/ 418 w 519"/>
                  <a:gd name="T17" fmla="*/ 531 h 576"/>
                  <a:gd name="T18" fmla="*/ 377 w 519"/>
                  <a:gd name="T19" fmla="*/ 499 h 576"/>
                  <a:gd name="T20" fmla="*/ 357 w 519"/>
                  <a:gd name="T21" fmla="*/ 477 h 576"/>
                  <a:gd name="T22" fmla="*/ 305 w 519"/>
                  <a:gd name="T23" fmla="*/ 445 h 576"/>
                  <a:gd name="T24" fmla="*/ 308 w 519"/>
                  <a:gd name="T25" fmla="*/ 392 h 576"/>
                  <a:gd name="T26" fmla="*/ 296 w 519"/>
                  <a:gd name="T27" fmla="*/ 357 h 576"/>
                  <a:gd name="T28" fmla="*/ 339 w 519"/>
                  <a:gd name="T29" fmla="*/ 306 h 576"/>
                  <a:gd name="T30" fmla="*/ 336 w 519"/>
                  <a:gd name="T31" fmla="*/ 255 h 576"/>
                  <a:gd name="T32" fmla="*/ 406 w 519"/>
                  <a:gd name="T33" fmla="*/ 203 h 576"/>
                  <a:gd name="T34" fmla="*/ 422 w 519"/>
                  <a:gd name="T35" fmla="*/ 173 h 576"/>
                  <a:gd name="T36" fmla="*/ 518 w 519"/>
                  <a:gd name="T37" fmla="*/ 122 h 576"/>
                  <a:gd name="T38" fmla="*/ 475 w 519"/>
                  <a:gd name="T39" fmla="*/ 104 h 576"/>
                  <a:gd name="T40" fmla="*/ 437 w 519"/>
                  <a:gd name="T41" fmla="*/ 107 h 576"/>
                  <a:gd name="T42" fmla="*/ 429 w 519"/>
                  <a:gd name="T43" fmla="*/ 93 h 576"/>
                  <a:gd name="T44" fmla="*/ 360 w 519"/>
                  <a:gd name="T45" fmla="*/ 91 h 576"/>
                  <a:gd name="T46" fmla="*/ 314 w 519"/>
                  <a:gd name="T47" fmla="*/ 78 h 576"/>
                  <a:gd name="T48" fmla="*/ 219 w 519"/>
                  <a:gd name="T49" fmla="*/ 69 h 576"/>
                  <a:gd name="T50" fmla="*/ 204 w 519"/>
                  <a:gd name="T51" fmla="*/ 51 h 576"/>
                  <a:gd name="T52" fmla="*/ 166 w 519"/>
                  <a:gd name="T53" fmla="*/ 35 h 576"/>
                  <a:gd name="T54" fmla="*/ 159 w 519"/>
                  <a:gd name="T55" fmla="*/ 0 h 576"/>
                  <a:gd name="T56" fmla="*/ 135 w 519"/>
                  <a:gd name="T57" fmla="*/ 0 h 576"/>
                  <a:gd name="T58" fmla="*/ 135 w 519"/>
                  <a:gd name="T59" fmla="*/ 26 h 576"/>
                  <a:gd name="T60" fmla="*/ 0 w 519"/>
                  <a:gd name="T61" fmla="*/ 26 h 576"/>
                  <a:gd name="T62" fmla="*/ 3 w 519"/>
                  <a:gd name="T63" fmla="*/ 109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576"/>
                  <a:gd name="T98" fmla="*/ 519 w 519"/>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576">
                    <a:moveTo>
                      <a:pt x="3" y="109"/>
                    </a:moveTo>
                    <a:lnTo>
                      <a:pt x="23" y="175"/>
                    </a:lnTo>
                    <a:lnTo>
                      <a:pt x="26" y="261"/>
                    </a:lnTo>
                    <a:lnTo>
                      <a:pt x="40" y="330"/>
                    </a:lnTo>
                    <a:lnTo>
                      <a:pt x="21" y="365"/>
                    </a:lnTo>
                    <a:lnTo>
                      <a:pt x="48" y="391"/>
                    </a:lnTo>
                    <a:lnTo>
                      <a:pt x="46" y="575"/>
                    </a:lnTo>
                    <a:lnTo>
                      <a:pt x="424" y="567"/>
                    </a:lnTo>
                    <a:lnTo>
                      <a:pt x="418" y="531"/>
                    </a:lnTo>
                    <a:lnTo>
                      <a:pt x="377" y="499"/>
                    </a:lnTo>
                    <a:lnTo>
                      <a:pt x="357" y="477"/>
                    </a:lnTo>
                    <a:lnTo>
                      <a:pt x="305" y="445"/>
                    </a:lnTo>
                    <a:lnTo>
                      <a:pt x="308" y="392"/>
                    </a:lnTo>
                    <a:lnTo>
                      <a:pt x="296" y="357"/>
                    </a:lnTo>
                    <a:lnTo>
                      <a:pt x="339" y="306"/>
                    </a:lnTo>
                    <a:lnTo>
                      <a:pt x="336" y="255"/>
                    </a:lnTo>
                    <a:lnTo>
                      <a:pt x="406" y="203"/>
                    </a:lnTo>
                    <a:lnTo>
                      <a:pt x="422" y="173"/>
                    </a:lnTo>
                    <a:lnTo>
                      <a:pt x="518" y="122"/>
                    </a:lnTo>
                    <a:lnTo>
                      <a:pt x="475" y="104"/>
                    </a:lnTo>
                    <a:lnTo>
                      <a:pt x="437" y="107"/>
                    </a:lnTo>
                    <a:lnTo>
                      <a:pt x="429" y="93"/>
                    </a:lnTo>
                    <a:lnTo>
                      <a:pt x="360" y="91"/>
                    </a:lnTo>
                    <a:lnTo>
                      <a:pt x="314" y="78"/>
                    </a:lnTo>
                    <a:lnTo>
                      <a:pt x="219" y="69"/>
                    </a:lnTo>
                    <a:lnTo>
                      <a:pt x="204" y="51"/>
                    </a:lnTo>
                    <a:lnTo>
                      <a:pt x="166" y="35"/>
                    </a:lnTo>
                    <a:lnTo>
                      <a:pt x="159" y="0"/>
                    </a:lnTo>
                    <a:lnTo>
                      <a:pt x="135" y="0"/>
                    </a:lnTo>
                    <a:lnTo>
                      <a:pt x="135" y="26"/>
                    </a:lnTo>
                    <a:lnTo>
                      <a:pt x="0" y="26"/>
                    </a:lnTo>
                    <a:lnTo>
                      <a:pt x="3" y="109"/>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4" name="Freeform 153"/>
              <p:cNvSpPr>
                <a:spLocks/>
              </p:cNvSpPr>
              <p:nvPr/>
            </p:nvSpPr>
            <p:spPr bwMode="auto">
              <a:xfrm>
                <a:off x="4937621" y="2939418"/>
                <a:ext cx="761944" cy="446656"/>
              </a:xfrm>
              <a:custGeom>
                <a:avLst/>
                <a:gdLst>
                  <a:gd name="T0" fmla="*/ 0 w 478"/>
                  <a:gd name="T1" fmla="*/ 29 h 314"/>
                  <a:gd name="T2" fmla="*/ 9 w 478"/>
                  <a:gd name="T3" fmla="*/ 47 h 314"/>
                  <a:gd name="T4" fmla="*/ 4 w 478"/>
                  <a:gd name="T5" fmla="*/ 66 h 314"/>
                  <a:gd name="T6" fmla="*/ 9 w 478"/>
                  <a:gd name="T7" fmla="*/ 109 h 314"/>
                  <a:gd name="T8" fmla="*/ 31 w 478"/>
                  <a:gd name="T9" fmla="*/ 170 h 314"/>
                  <a:gd name="T10" fmla="*/ 32 w 478"/>
                  <a:gd name="T11" fmla="*/ 189 h 314"/>
                  <a:gd name="T12" fmla="*/ 47 w 478"/>
                  <a:gd name="T13" fmla="*/ 218 h 314"/>
                  <a:gd name="T14" fmla="*/ 54 w 478"/>
                  <a:gd name="T15" fmla="*/ 265 h 314"/>
                  <a:gd name="T16" fmla="*/ 50 w 478"/>
                  <a:gd name="T17" fmla="*/ 280 h 314"/>
                  <a:gd name="T18" fmla="*/ 59 w 478"/>
                  <a:gd name="T19" fmla="*/ 296 h 314"/>
                  <a:gd name="T20" fmla="*/ 367 w 478"/>
                  <a:gd name="T21" fmla="*/ 289 h 314"/>
                  <a:gd name="T22" fmla="*/ 390 w 478"/>
                  <a:gd name="T23" fmla="*/ 313 h 314"/>
                  <a:gd name="T24" fmla="*/ 422 w 478"/>
                  <a:gd name="T25" fmla="*/ 241 h 314"/>
                  <a:gd name="T26" fmla="*/ 412 w 478"/>
                  <a:gd name="T27" fmla="*/ 214 h 314"/>
                  <a:gd name="T28" fmla="*/ 465 w 478"/>
                  <a:gd name="T29" fmla="*/ 172 h 314"/>
                  <a:gd name="T30" fmla="*/ 477 w 478"/>
                  <a:gd name="T31" fmla="*/ 142 h 314"/>
                  <a:gd name="T32" fmla="*/ 438 w 478"/>
                  <a:gd name="T33" fmla="*/ 97 h 314"/>
                  <a:gd name="T34" fmla="*/ 397 w 478"/>
                  <a:gd name="T35" fmla="*/ 50 h 314"/>
                  <a:gd name="T36" fmla="*/ 390 w 478"/>
                  <a:gd name="T37" fmla="*/ 0 h 314"/>
                  <a:gd name="T38" fmla="*/ 10 w 478"/>
                  <a:gd name="T39" fmla="*/ 7 h 314"/>
                  <a:gd name="T40" fmla="*/ 0 w 478"/>
                  <a:gd name="T41" fmla="*/ 6 h 314"/>
                  <a:gd name="T42" fmla="*/ 0 w 478"/>
                  <a:gd name="T43" fmla="*/ 29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8"/>
                  <a:gd name="T67" fmla="*/ 0 h 314"/>
                  <a:gd name="T68" fmla="*/ 478 w 478"/>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8" h="314">
                    <a:moveTo>
                      <a:pt x="0" y="29"/>
                    </a:moveTo>
                    <a:lnTo>
                      <a:pt x="9" y="47"/>
                    </a:lnTo>
                    <a:lnTo>
                      <a:pt x="4" y="66"/>
                    </a:lnTo>
                    <a:lnTo>
                      <a:pt x="9" y="109"/>
                    </a:lnTo>
                    <a:lnTo>
                      <a:pt x="31" y="170"/>
                    </a:lnTo>
                    <a:lnTo>
                      <a:pt x="32" y="189"/>
                    </a:lnTo>
                    <a:lnTo>
                      <a:pt x="47" y="218"/>
                    </a:lnTo>
                    <a:lnTo>
                      <a:pt x="54" y="265"/>
                    </a:lnTo>
                    <a:lnTo>
                      <a:pt x="50" y="280"/>
                    </a:lnTo>
                    <a:lnTo>
                      <a:pt x="59" y="296"/>
                    </a:lnTo>
                    <a:lnTo>
                      <a:pt x="367" y="289"/>
                    </a:lnTo>
                    <a:lnTo>
                      <a:pt x="390" y="313"/>
                    </a:lnTo>
                    <a:lnTo>
                      <a:pt x="422" y="241"/>
                    </a:lnTo>
                    <a:lnTo>
                      <a:pt x="412" y="214"/>
                    </a:lnTo>
                    <a:lnTo>
                      <a:pt x="465" y="172"/>
                    </a:lnTo>
                    <a:lnTo>
                      <a:pt x="477" y="142"/>
                    </a:lnTo>
                    <a:lnTo>
                      <a:pt x="438" y="97"/>
                    </a:lnTo>
                    <a:lnTo>
                      <a:pt x="397" y="50"/>
                    </a:lnTo>
                    <a:lnTo>
                      <a:pt x="390" y="0"/>
                    </a:lnTo>
                    <a:lnTo>
                      <a:pt x="10" y="7"/>
                    </a:lnTo>
                    <a:lnTo>
                      <a:pt x="0" y="6"/>
                    </a:lnTo>
                    <a:lnTo>
                      <a:pt x="0" y="29"/>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5" name="Freeform 154"/>
              <p:cNvSpPr>
                <a:spLocks/>
              </p:cNvSpPr>
              <p:nvPr/>
            </p:nvSpPr>
            <p:spPr bwMode="auto">
              <a:xfrm>
                <a:off x="5030649" y="3349701"/>
                <a:ext cx="849066" cy="653252"/>
              </a:xfrm>
              <a:custGeom>
                <a:avLst/>
                <a:gdLst>
                  <a:gd name="T0" fmla="*/ 31 w 532"/>
                  <a:gd name="T1" fmla="*/ 67 h 460"/>
                  <a:gd name="T2" fmla="*/ 47 w 532"/>
                  <a:gd name="T3" fmla="*/ 80 h 460"/>
                  <a:gd name="T4" fmla="*/ 57 w 532"/>
                  <a:gd name="T5" fmla="*/ 77 h 460"/>
                  <a:gd name="T6" fmla="*/ 68 w 532"/>
                  <a:gd name="T7" fmla="*/ 92 h 460"/>
                  <a:gd name="T8" fmla="*/ 59 w 532"/>
                  <a:gd name="T9" fmla="*/ 92 h 460"/>
                  <a:gd name="T10" fmla="*/ 49 w 532"/>
                  <a:gd name="T11" fmla="*/ 113 h 460"/>
                  <a:gd name="T12" fmla="*/ 72 w 532"/>
                  <a:gd name="T13" fmla="*/ 147 h 460"/>
                  <a:gd name="T14" fmla="*/ 90 w 532"/>
                  <a:gd name="T15" fmla="*/ 153 h 460"/>
                  <a:gd name="T16" fmla="*/ 88 w 532"/>
                  <a:gd name="T17" fmla="*/ 367 h 460"/>
                  <a:gd name="T18" fmla="*/ 89 w 532"/>
                  <a:gd name="T19" fmla="*/ 419 h 460"/>
                  <a:gd name="T20" fmla="*/ 444 w 532"/>
                  <a:gd name="T21" fmla="*/ 407 h 460"/>
                  <a:gd name="T22" fmla="*/ 447 w 532"/>
                  <a:gd name="T23" fmla="*/ 439 h 460"/>
                  <a:gd name="T24" fmla="*/ 433 w 532"/>
                  <a:gd name="T25" fmla="*/ 459 h 460"/>
                  <a:gd name="T26" fmla="*/ 487 w 532"/>
                  <a:gd name="T27" fmla="*/ 456 h 460"/>
                  <a:gd name="T28" fmla="*/ 496 w 532"/>
                  <a:gd name="T29" fmla="*/ 439 h 460"/>
                  <a:gd name="T30" fmla="*/ 496 w 532"/>
                  <a:gd name="T31" fmla="*/ 419 h 460"/>
                  <a:gd name="T32" fmla="*/ 509 w 532"/>
                  <a:gd name="T33" fmla="*/ 404 h 460"/>
                  <a:gd name="T34" fmla="*/ 513 w 532"/>
                  <a:gd name="T35" fmla="*/ 390 h 460"/>
                  <a:gd name="T36" fmla="*/ 527 w 532"/>
                  <a:gd name="T37" fmla="*/ 387 h 460"/>
                  <a:gd name="T38" fmla="*/ 531 w 532"/>
                  <a:gd name="T39" fmla="*/ 357 h 460"/>
                  <a:gd name="T40" fmla="*/ 512 w 532"/>
                  <a:gd name="T41" fmla="*/ 352 h 460"/>
                  <a:gd name="T42" fmla="*/ 499 w 532"/>
                  <a:gd name="T43" fmla="*/ 329 h 460"/>
                  <a:gd name="T44" fmla="*/ 479 w 532"/>
                  <a:gd name="T45" fmla="*/ 275 h 460"/>
                  <a:gd name="T46" fmla="*/ 458 w 532"/>
                  <a:gd name="T47" fmla="*/ 266 h 460"/>
                  <a:gd name="T48" fmla="*/ 432 w 532"/>
                  <a:gd name="T49" fmla="*/ 246 h 460"/>
                  <a:gd name="T50" fmla="*/ 423 w 532"/>
                  <a:gd name="T51" fmla="*/ 217 h 460"/>
                  <a:gd name="T52" fmla="*/ 438 w 532"/>
                  <a:gd name="T53" fmla="*/ 173 h 460"/>
                  <a:gd name="T54" fmla="*/ 426 w 532"/>
                  <a:gd name="T55" fmla="*/ 164 h 460"/>
                  <a:gd name="T56" fmla="*/ 394 w 532"/>
                  <a:gd name="T57" fmla="*/ 165 h 460"/>
                  <a:gd name="T58" fmla="*/ 389 w 532"/>
                  <a:gd name="T59" fmla="*/ 138 h 460"/>
                  <a:gd name="T60" fmla="*/ 338 w 532"/>
                  <a:gd name="T61" fmla="*/ 85 h 460"/>
                  <a:gd name="T62" fmla="*/ 325 w 532"/>
                  <a:gd name="T63" fmla="*/ 41 h 460"/>
                  <a:gd name="T64" fmla="*/ 331 w 532"/>
                  <a:gd name="T65" fmla="*/ 24 h 460"/>
                  <a:gd name="T66" fmla="*/ 308 w 532"/>
                  <a:gd name="T67" fmla="*/ 0 h 460"/>
                  <a:gd name="T68" fmla="*/ 0 w 532"/>
                  <a:gd name="T69" fmla="*/ 7 h 460"/>
                  <a:gd name="T70" fmla="*/ 31 w 532"/>
                  <a:gd name="T71" fmla="*/ 67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460"/>
                  <a:gd name="T110" fmla="*/ 532 w 532"/>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460">
                    <a:moveTo>
                      <a:pt x="31" y="67"/>
                    </a:moveTo>
                    <a:lnTo>
                      <a:pt x="47" y="80"/>
                    </a:lnTo>
                    <a:lnTo>
                      <a:pt x="57" y="77"/>
                    </a:lnTo>
                    <a:lnTo>
                      <a:pt x="68" y="92"/>
                    </a:lnTo>
                    <a:lnTo>
                      <a:pt x="59" y="92"/>
                    </a:lnTo>
                    <a:lnTo>
                      <a:pt x="49" y="113"/>
                    </a:lnTo>
                    <a:lnTo>
                      <a:pt x="72" y="147"/>
                    </a:lnTo>
                    <a:lnTo>
                      <a:pt x="90" y="153"/>
                    </a:lnTo>
                    <a:lnTo>
                      <a:pt x="88" y="367"/>
                    </a:lnTo>
                    <a:lnTo>
                      <a:pt x="89" y="419"/>
                    </a:lnTo>
                    <a:lnTo>
                      <a:pt x="444" y="407"/>
                    </a:lnTo>
                    <a:lnTo>
                      <a:pt x="447" y="439"/>
                    </a:lnTo>
                    <a:lnTo>
                      <a:pt x="433" y="459"/>
                    </a:lnTo>
                    <a:lnTo>
                      <a:pt x="487" y="456"/>
                    </a:lnTo>
                    <a:lnTo>
                      <a:pt x="496" y="439"/>
                    </a:lnTo>
                    <a:lnTo>
                      <a:pt x="496" y="419"/>
                    </a:lnTo>
                    <a:lnTo>
                      <a:pt x="509" y="404"/>
                    </a:lnTo>
                    <a:lnTo>
                      <a:pt x="513" y="390"/>
                    </a:lnTo>
                    <a:lnTo>
                      <a:pt x="527" y="387"/>
                    </a:lnTo>
                    <a:lnTo>
                      <a:pt x="531" y="357"/>
                    </a:lnTo>
                    <a:lnTo>
                      <a:pt x="512" y="352"/>
                    </a:lnTo>
                    <a:lnTo>
                      <a:pt x="499" y="329"/>
                    </a:lnTo>
                    <a:lnTo>
                      <a:pt x="479" y="275"/>
                    </a:lnTo>
                    <a:lnTo>
                      <a:pt x="458" y="266"/>
                    </a:lnTo>
                    <a:lnTo>
                      <a:pt x="432" y="246"/>
                    </a:lnTo>
                    <a:lnTo>
                      <a:pt x="423" y="217"/>
                    </a:lnTo>
                    <a:lnTo>
                      <a:pt x="438" y="173"/>
                    </a:lnTo>
                    <a:lnTo>
                      <a:pt x="426" y="164"/>
                    </a:lnTo>
                    <a:lnTo>
                      <a:pt x="394" y="165"/>
                    </a:lnTo>
                    <a:lnTo>
                      <a:pt x="389" y="138"/>
                    </a:lnTo>
                    <a:lnTo>
                      <a:pt x="338" y="85"/>
                    </a:lnTo>
                    <a:lnTo>
                      <a:pt x="325" y="41"/>
                    </a:lnTo>
                    <a:lnTo>
                      <a:pt x="331" y="24"/>
                    </a:lnTo>
                    <a:lnTo>
                      <a:pt x="308" y="0"/>
                    </a:lnTo>
                    <a:lnTo>
                      <a:pt x="0" y="7"/>
                    </a:lnTo>
                    <a:lnTo>
                      <a:pt x="31" y="67"/>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6" name="Freeform 155"/>
              <p:cNvSpPr>
                <a:spLocks/>
              </p:cNvSpPr>
              <p:nvPr/>
            </p:nvSpPr>
            <p:spPr bwMode="auto">
              <a:xfrm>
                <a:off x="5175359" y="3928753"/>
                <a:ext cx="643813" cy="512126"/>
              </a:xfrm>
              <a:custGeom>
                <a:avLst/>
                <a:gdLst>
                  <a:gd name="T0" fmla="*/ 16 w 404"/>
                  <a:gd name="T1" fmla="*/ 122 h 360"/>
                  <a:gd name="T2" fmla="*/ 12 w 404"/>
                  <a:gd name="T3" fmla="*/ 296 h 360"/>
                  <a:gd name="T4" fmla="*/ 21 w 404"/>
                  <a:gd name="T5" fmla="*/ 306 h 360"/>
                  <a:gd name="T6" fmla="*/ 50 w 404"/>
                  <a:gd name="T7" fmla="*/ 306 h 360"/>
                  <a:gd name="T8" fmla="*/ 51 w 404"/>
                  <a:gd name="T9" fmla="*/ 359 h 360"/>
                  <a:gd name="T10" fmla="*/ 291 w 404"/>
                  <a:gd name="T11" fmla="*/ 355 h 360"/>
                  <a:gd name="T12" fmla="*/ 286 w 404"/>
                  <a:gd name="T13" fmla="*/ 301 h 360"/>
                  <a:gd name="T14" fmla="*/ 306 w 404"/>
                  <a:gd name="T15" fmla="*/ 241 h 360"/>
                  <a:gd name="T16" fmla="*/ 336 w 404"/>
                  <a:gd name="T17" fmla="*/ 201 h 360"/>
                  <a:gd name="T18" fmla="*/ 334 w 404"/>
                  <a:gd name="T19" fmla="*/ 189 h 360"/>
                  <a:gd name="T20" fmla="*/ 356 w 404"/>
                  <a:gd name="T21" fmla="*/ 151 h 360"/>
                  <a:gd name="T22" fmla="*/ 368 w 404"/>
                  <a:gd name="T23" fmla="*/ 111 h 360"/>
                  <a:gd name="T24" fmla="*/ 364 w 404"/>
                  <a:gd name="T25" fmla="*/ 108 h 360"/>
                  <a:gd name="T26" fmla="*/ 384 w 404"/>
                  <a:gd name="T27" fmla="*/ 92 h 360"/>
                  <a:gd name="T28" fmla="*/ 403 w 404"/>
                  <a:gd name="T29" fmla="*/ 56 h 360"/>
                  <a:gd name="T30" fmla="*/ 396 w 404"/>
                  <a:gd name="T31" fmla="*/ 48 h 360"/>
                  <a:gd name="T32" fmla="*/ 342 w 404"/>
                  <a:gd name="T33" fmla="*/ 51 h 360"/>
                  <a:gd name="T34" fmla="*/ 356 w 404"/>
                  <a:gd name="T35" fmla="*/ 31 h 360"/>
                  <a:gd name="T36" fmla="*/ 353 w 404"/>
                  <a:gd name="T37" fmla="*/ 0 h 360"/>
                  <a:gd name="T38" fmla="*/ 0 w 404"/>
                  <a:gd name="T39" fmla="*/ 11 h 360"/>
                  <a:gd name="T40" fmla="*/ 16 w 404"/>
                  <a:gd name="T41" fmla="*/ 122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4"/>
                  <a:gd name="T64" fmla="*/ 0 h 360"/>
                  <a:gd name="T65" fmla="*/ 404 w 404"/>
                  <a:gd name="T66" fmla="*/ 360 h 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4" h="360">
                    <a:moveTo>
                      <a:pt x="16" y="122"/>
                    </a:moveTo>
                    <a:lnTo>
                      <a:pt x="12" y="296"/>
                    </a:lnTo>
                    <a:lnTo>
                      <a:pt x="21" y="306"/>
                    </a:lnTo>
                    <a:lnTo>
                      <a:pt x="50" y="306"/>
                    </a:lnTo>
                    <a:lnTo>
                      <a:pt x="51" y="359"/>
                    </a:lnTo>
                    <a:lnTo>
                      <a:pt x="291" y="355"/>
                    </a:lnTo>
                    <a:lnTo>
                      <a:pt x="286" y="301"/>
                    </a:lnTo>
                    <a:lnTo>
                      <a:pt x="306" y="241"/>
                    </a:lnTo>
                    <a:lnTo>
                      <a:pt x="336" y="201"/>
                    </a:lnTo>
                    <a:lnTo>
                      <a:pt x="334" y="189"/>
                    </a:lnTo>
                    <a:lnTo>
                      <a:pt x="356" y="151"/>
                    </a:lnTo>
                    <a:lnTo>
                      <a:pt x="368" y="111"/>
                    </a:lnTo>
                    <a:lnTo>
                      <a:pt x="364" y="108"/>
                    </a:lnTo>
                    <a:lnTo>
                      <a:pt x="384" y="92"/>
                    </a:lnTo>
                    <a:lnTo>
                      <a:pt x="403" y="56"/>
                    </a:lnTo>
                    <a:lnTo>
                      <a:pt x="396" y="48"/>
                    </a:lnTo>
                    <a:lnTo>
                      <a:pt x="342" y="51"/>
                    </a:lnTo>
                    <a:lnTo>
                      <a:pt x="356" y="31"/>
                    </a:lnTo>
                    <a:lnTo>
                      <a:pt x="353" y="0"/>
                    </a:lnTo>
                    <a:lnTo>
                      <a:pt x="0" y="11"/>
                    </a:lnTo>
                    <a:lnTo>
                      <a:pt x="16" y="122"/>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7" name="Freeform 156"/>
              <p:cNvSpPr>
                <a:spLocks/>
              </p:cNvSpPr>
              <p:nvPr/>
            </p:nvSpPr>
            <p:spPr bwMode="auto">
              <a:xfrm>
                <a:off x="5258051" y="4435060"/>
                <a:ext cx="727982" cy="558683"/>
              </a:xfrm>
              <a:custGeom>
                <a:avLst/>
                <a:gdLst>
                  <a:gd name="T0" fmla="*/ 0 w 456"/>
                  <a:gd name="T1" fmla="*/ 3 h 393"/>
                  <a:gd name="T2" fmla="*/ 5 w 456"/>
                  <a:gd name="T3" fmla="*/ 109 h 393"/>
                  <a:gd name="T4" fmla="*/ 46 w 456"/>
                  <a:gd name="T5" fmla="*/ 185 h 393"/>
                  <a:gd name="T6" fmla="*/ 31 w 456"/>
                  <a:gd name="T7" fmla="*/ 247 h 393"/>
                  <a:gd name="T8" fmla="*/ 34 w 456"/>
                  <a:gd name="T9" fmla="*/ 298 h 393"/>
                  <a:gd name="T10" fmla="*/ 15 w 456"/>
                  <a:gd name="T11" fmla="*/ 323 h 393"/>
                  <a:gd name="T12" fmla="*/ 23 w 456"/>
                  <a:gd name="T13" fmla="*/ 331 h 393"/>
                  <a:gd name="T14" fmla="*/ 83 w 456"/>
                  <a:gd name="T15" fmla="*/ 324 h 393"/>
                  <a:gd name="T16" fmla="*/ 159 w 456"/>
                  <a:gd name="T17" fmla="*/ 344 h 393"/>
                  <a:gd name="T18" fmla="*/ 182 w 456"/>
                  <a:gd name="T19" fmla="*/ 324 h 393"/>
                  <a:gd name="T20" fmla="*/ 255 w 456"/>
                  <a:gd name="T21" fmla="*/ 355 h 393"/>
                  <a:gd name="T22" fmla="*/ 261 w 456"/>
                  <a:gd name="T23" fmla="*/ 372 h 393"/>
                  <a:gd name="T24" fmla="*/ 290 w 456"/>
                  <a:gd name="T25" fmla="*/ 386 h 393"/>
                  <a:gd name="T26" fmla="*/ 304 w 456"/>
                  <a:gd name="T27" fmla="*/ 370 h 393"/>
                  <a:gd name="T28" fmla="*/ 340 w 456"/>
                  <a:gd name="T29" fmla="*/ 383 h 393"/>
                  <a:gd name="T30" fmla="*/ 361 w 456"/>
                  <a:gd name="T31" fmla="*/ 372 h 393"/>
                  <a:gd name="T32" fmla="*/ 357 w 456"/>
                  <a:gd name="T33" fmla="*/ 349 h 393"/>
                  <a:gd name="T34" fmla="*/ 416 w 456"/>
                  <a:gd name="T35" fmla="*/ 370 h 393"/>
                  <a:gd name="T36" fmla="*/ 414 w 456"/>
                  <a:gd name="T37" fmla="*/ 392 h 393"/>
                  <a:gd name="T38" fmla="*/ 455 w 456"/>
                  <a:gd name="T39" fmla="*/ 363 h 393"/>
                  <a:gd name="T40" fmla="*/ 418 w 456"/>
                  <a:gd name="T41" fmla="*/ 359 h 393"/>
                  <a:gd name="T42" fmla="*/ 391 w 456"/>
                  <a:gd name="T43" fmla="*/ 329 h 393"/>
                  <a:gd name="T44" fmla="*/ 425 w 456"/>
                  <a:gd name="T45" fmla="*/ 294 h 393"/>
                  <a:gd name="T46" fmla="*/ 425 w 456"/>
                  <a:gd name="T47" fmla="*/ 272 h 393"/>
                  <a:gd name="T48" fmla="*/ 387 w 456"/>
                  <a:gd name="T49" fmla="*/ 303 h 393"/>
                  <a:gd name="T50" fmla="*/ 369 w 456"/>
                  <a:gd name="T51" fmla="*/ 294 h 393"/>
                  <a:gd name="T52" fmla="*/ 386 w 456"/>
                  <a:gd name="T53" fmla="*/ 276 h 393"/>
                  <a:gd name="T54" fmla="*/ 344 w 456"/>
                  <a:gd name="T55" fmla="*/ 288 h 393"/>
                  <a:gd name="T56" fmla="*/ 317 w 456"/>
                  <a:gd name="T57" fmla="*/ 277 h 393"/>
                  <a:gd name="T58" fmla="*/ 324 w 456"/>
                  <a:gd name="T59" fmla="*/ 258 h 393"/>
                  <a:gd name="T60" fmla="*/ 394 w 456"/>
                  <a:gd name="T61" fmla="*/ 272 h 393"/>
                  <a:gd name="T62" fmla="*/ 366 w 456"/>
                  <a:gd name="T63" fmla="*/ 225 h 393"/>
                  <a:gd name="T64" fmla="*/ 371 w 456"/>
                  <a:gd name="T65" fmla="*/ 191 h 393"/>
                  <a:gd name="T66" fmla="*/ 212 w 456"/>
                  <a:gd name="T67" fmla="*/ 198 h 393"/>
                  <a:gd name="T68" fmla="*/ 229 w 456"/>
                  <a:gd name="T69" fmla="*/ 126 h 393"/>
                  <a:gd name="T70" fmla="*/ 258 w 456"/>
                  <a:gd name="T71" fmla="*/ 88 h 393"/>
                  <a:gd name="T72" fmla="*/ 249 w 456"/>
                  <a:gd name="T73" fmla="*/ 78 h 393"/>
                  <a:gd name="T74" fmla="*/ 238 w 456"/>
                  <a:gd name="T75" fmla="*/ 0 h 393"/>
                  <a:gd name="T76" fmla="*/ 0 w 456"/>
                  <a:gd name="T77" fmla="*/ 3 h 3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6"/>
                  <a:gd name="T118" fmla="*/ 0 h 393"/>
                  <a:gd name="T119" fmla="*/ 456 w 456"/>
                  <a:gd name="T120" fmla="*/ 393 h 3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6" h="393">
                    <a:moveTo>
                      <a:pt x="0" y="3"/>
                    </a:moveTo>
                    <a:lnTo>
                      <a:pt x="5" y="109"/>
                    </a:lnTo>
                    <a:lnTo>
                      <a:pt x="46" y="185"/>
                    </a:lnTo>
                    <a:lnTo>
                      <a:pt x="31" y="247"/>
                    </a:lnTo>
                    <a:lnTo>
                      <a:pt x="34" y="298"/>
                    </a:lnTo>
                    <a:lnTo>
                      <a:pt x="15" y="323"/>
                    </a:lnTo>
                    <a:lnTo>
                      <a:pt x="23" y="331"/>
                    </a:lnTo>
                    <a:lnTo>
                      <a:pt x="83" y="324"/>
                    </a:lnTo>
                    <a:lnTo>
                      <a:pt x="159" y="344"/>
                    </a:lnTo>
                    <a:lnTo>
                      <a:pt x="182" y="324"/>
                    </a:lnTo>
                    <a:lnTo>
                      <a:pt x="255" y="355"/>
                    </a:lnTo>
                    <a:lnTo>
                      <a:pt x="261" y="372"/>
                    </a:lnTo>
                    <a:lnTo>
                      <a:pt x="290" y="386"/>
                    </a:lnTo>
                    <a:lnTo>
                      <a:pt x="304" y="370"/>
                    </a:lnTo>
                    <a:lnTo>
                      <a:pt x="340" y="383"/>
                    </a:lnTo>
                    <a:lnTo>
                      <a:pt x="361" y="372"/>
                    </a:lnTo>
                    <a:lnTo>
                      <a:pt x="357" y="349"/>
                    </a:lnTo>
                    <a:lnTo>
                      <a:pt x="416" y="370"/>
                    </a:lnTo>
                    <a:lnTo>
                      <a:pt x="414" y="392"/>
                    </a:lnTo>
                    <a:lnTo>
                      <a:pt x="455" y="363"/>
                    </a:lnTo>
                    <a:lnTo>
                      <a:pt x="418" y="359"/>
                    </a:lnTo>
                    <a:lnTo>
                      <a:pt x="391" y="329"/>
                    </a:lnTo>
                    <a:lnTo>
                      <a:pt x="425" y="294"/>
                    </a:lnTo>
                    <a:lnTo>
                      <a:pt x="425" y="272"/>
                    </a:lnTo>
                    <a:lnTo>
                      <a:pt x="387" y="303"/>
                    </a:lnTo>
                    <a:lnTo>
                      <a:pt x="369" y="294"/>
                    </a:lnTo>
                    <a:lnTo>
                      <a:pt x="386" y="276"/>
                    </a:lnTo>
                    <a:lnTo>
                      <a:pt x="344" y="288"/>
                    </a:lnTo>
                    <a:lnTo>
                      <a:pt x="317" y="277"/>
                    </a:lnTo>
                    <a:lnTo>
                      <a:pt x="324" y="258"/>
                    </a:lnTo>
                    <a:lnTo>
                      <a:pt x="394" y="272"/>
                    </a:lnTo>
                    <a:lnTo>
                      <a:pt x="366" y="225"/>
                    </a:lnTo>
                    <a:lnTo>
                      <a:pt x="371" y="191"/>
                    </a:lnTo>
                    <a:lnTo>
                      <a:pt x="212" y="198"/>
                    </a:lnTo>
                    <a:lnTo>
                      <a:pt x="229" y="126"/>
                    </a:lnTo>
                    <a:lnTo>
                      <a:pt x="258" y="88"/>
                    </a:lnTo>
                    <a:lnTo>
                      <a:pt x="249" y="78"/>
                    </a:lnTo>
                    <a:lnTo>
                      <a:pt x="238" y="0"/>
                    </a:lnTo>
                    <a:lnTo>
                      <a:pt x="0" y="3"/>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8" name="Freeform 157"/>
              <p:cNvSpPr>
                <a:spLocks/>
              </p:cNvSpPr>
              <p:nvPr/>
            </p:nvSpPr>
            <p:spPr bwMode="auto">
              <a:xfrm>
                <a:off x="5627210" y="2360366"/>
                <a:ext cx="725028" cy="328808"/>
              </a:xfrm>
              <a:custGeom>
                <a:avLst/>
                <a:gdLst>
                  <a:gd name="T0" fmla="*/ 163 w 455"/>
                  <a:gd name="T1" fmla="*/ 151 h 232"/>
                  <a:gd name="T2" fmla="*/ 170 w 455"/>
                  <a:gd name="T3" fmla="*/ 165 h 232"/>
                  <a:gd name="T4" fmla="*/ 185 w 455"/>
                  <a:gd name="T5" fmla="*/ 170 h 232"/>
                  <a:gd name="T6" fmla="*/ 207 w 455"/>
                  <a:gd name="T7" fmla="*/ 231 h 232"/>
                  <a:gd name="T8" fmla="*/ 248 w 455"/>
                  <a:gd name="T9" fmla="*/ 147 h 232"/>
                  <a:gd name="T10" fmla="*/ 269 w 455"/>
                  <a:gd name="T11" fmla="*/ 150 h 232"/>
                  <a:gd name="T12" fmla="*/ 294 w 455"/>
                  <a:gd name="T13" fmla="*/ 138 h 232"/>
                  <a:gd name="T14" fmla="*/ 338 w 455"/>
                  <a:gd name="T15" fmla="*/ 138 h 232"/>
                  <a:gd name="T16" fmla="*/ 353 w 455"/>
                  <a:gd name="T17" fmla="*/ 117 h 232"/>
                  <a:gd name="T18" fmla="*/ 437 w 455"/>
                  <a:gd name="T19" fmla="*/ 120 h 232"/>
                  <a:gd name="T20" fmla="*/ 454 w 455"/>
                  <a:gd name="T21" fmla="*/ 107 h 232"/>
                  <a:gd name="T22" fmla="*/ 427 w 455"/>
                  <a:gd name="T23" fmla="*/ 75 h 232"/>
                  <a:gd name="T24" fmla="*/ 374 w 455"/>
                  <a:gd name="T25" fmla="*/ 76 h 232"/>
                  <a:gd name="T26" fmla="*/ 333 w 455"/>
                  <a:gd name="T27" fmla="*/ 71 h 232"/>
                  <a:gd name="T28" fmla="*/ 280 w 455"/>
                  <a:gd name="T29" fmla="*/ 71 h 232"/>
                  <a:gd name="T30" fmla="*/ 263 w 455"/>
                  <a:gd name="T31" fmla="*/ 97 h 232"/>
                  <a:gd name="T32" fmla="*/ 236 w 455"/>
                  <a:gd name="T33" fmla="*/ 82 h 232"/>
                  <a:gd name="T34" fmla="*/ 208 w 455"/>
                  <a:gd name="T35" fmla="*/ 84 h 232"/>
                  <a:gd name="T36" fmla="*/ 198 w 455"/>
                  <a:gd name="T37" fmla="*/ 57 h 232"/>
                  <a:gd name="T38" fmla="*/ 139 w 455"/>
                  <a:gd name="T39" fmla="*/ 52 h 232"/>
                  <a:gd name="T40" fmla="*/ 132 w 455"/>
                  <a:gd name="T41" fmla="*/ 42 h 232"/>
                  <a:gd name="T42" fmla="*/ 158 w 455"/>
                  <a:gd name="T43" fmla="*/ 13 h 232"/>
                  <a:gd name="T44" fmla="*/ 180 w 455"/>
                  <a:gd name="T45" fmla="*/ 10 h 232"/>
                  <a:gd name="T46" fmla="*/ 158 w 455"/>
                  <a:gd name="T47" fmla="*/ 0 h 232"/>
                  <a:gd name="T48" fmla="*/ 126 w 455"/>
                  <a:gd name="T49" fmla="*/ 8 h 232"/>
                  <a:gd name="T50" fmla="*/ 70 w 455"/>
                  <a:gd name="T51" fmla="*/ 66 h 232"/>
                  <a:gd name="T52" fmla="*/ 42 w 455"/>
                  <a:gd name="T53" fmla="*/ 70 h 232"/>
                  <a:gd name="T54" fmla="*/ 0 w 455"/>
                  <a:gd name="T55" fmla="*/ 99 h 232"/>
                  <a:gd name="T56" fmla="*/ 163 w 455"/>
                  <a:gd name="T57" fmla="*/ 151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5"/>
                  <a:gd name="T88" fmla="*/ 0 h 232"/>
                  <a:gd name="T89" fmla="*/ 455 w 455"/>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5" h="232">
                    <a:moveTo>
                      <a:pt x="163" y="151"/>
                    </a:moveTo>
                    <a:lnTo>
                      <a:pt x="170" y="165"/>
                    </a:lnTo>
                    <a:lnTo>
                      <a:pt x="185" y="170"/>
                    </a:lnTo>
                    <a:lnTo>
                      <a:pt x="207" y="231"/>
                    </a:lnTo>
                    <a:lnTo>
                      <a:pt x="248" y="147"/>
                    </a:lnTo>
                    <a:lnTo>
                      <a:pt x="269" y="150"/>
                    </a:lnTo>
                    <a:lnTo>
                      <a:pt x="294" y="138"/>
                    </a:lnTo>
                    <a:lnTo>
                      <a:pt x="338" y="138"/>
                    </a:lnTo>
                    <a:lnTo>
                      <a:pt x="353" y="117"/>
                    </a:lnTo>
                    <a:lnTo>
                      <a:pt x="437" y="120"/>
                    </a:lnTo>
                    <a:lnTo>
                      <a:pt x="454" y="107"/>
                    </a:lnTo>
                    <a:lnTo>
                      <a:pt x="427" y="75"/>
                    </a:lnTo>
                    <a:lnTo>
                      <a:pt x="374" y="76"/>
                    </a:lnTo>
                    <a:lnTo>
                      <a:pt x="333" y="71"/>
                    </a:lnTo>
                    <a:lnTo>
                      <a:pt x="280" y="71"/>
                    </a:lnTo>
                    <a:lnTo>
                      <a:pt x="263" y="97"/>
                    </a:lnTo>
                    <a:lnTo>
                      <a:pt x="236" y="82"/>
                    </a:lnTo>
                    <a:lnTo>
                      <a:pt x="208" y="84"/>
                    </a:lnTo>
                    <a:lnTo>
                      <a:pt x="198" y="57"/>
                    </a:lnTo>
                    <a:lnTo>
                      <a:pt x="139" y="52"/>
                    </a:lnTo>
                    <a:lnTo>
                      <a:pt x="132" y="42"/>
                    </a:lnTo>
                    <a:lnTo>
                      <a:pt x="158" y="13"/>
                    </a:lnTo>
                    <a:lnTo>
                      <a:pt x="180" y="10"/>
                    </a:lnTo>
                    <a:lnTo>
                      <a:pt x="158" y="0"/>
                    </a:lnTo>
                    <a:lnTo>
                      <a:pt x="126" y="8"/>
                    </a:lnTo>
                    <a:lnTo>
                      <a:pt x="70" y="66"/>
                    </a:lnTo>
                    <a:lnTo>
                      <a:pt x="42" y="70"/>
                    </a:lnTo>
                    <a:lnTo>
                      <a:pt x="0" y="99"/>
                    </a:lnTo>
                    <a:lnTo>
                      <a:pt x="163" y="151"/>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59" name="Freeform 158"/>
              <p:cNvSpPr>
                <a:spLocks/>
              </p:cNvSpPr>
              <p:nvPr/>
            </p:nvSpPr>
            <p:spPr bwMode="auto">
              <a:xfrm>
                <a:off x="6095304" y="2562598"/>
                <a:ext cx="493197" cy="592146"/>
              </a:xfrm>
              <a:custGeom>
                <a:avLst/>
                <a:gdLst>
                  <a:gd name="T0" fmla="*/ 35 w 309"/>
                  <a:gd name="T1" fmla="*/ 346 h 417"/>
                  <a:gd name="T2" fmla="*/ 29 w 309"/>
                  <a:gd name="T3" fmla="*/ 277 h 417"/>
                  <a:gd name="T4" fmla="*/ 4 w 309"/>
                  <a:gd name="T5" fmla="*/ 224 h 417"/>
                  <a:gd name="T6" fmla="*/ 16 w 309"/>
                  <a:gd name="T7" fmla="*/ 119 h 417"/>
                  <a:gd name="T8" fmla="*/ 59 w 309"/>
                  <a:gd name="T9" fmla="*/ 63 h 417"/>
                  <a:gd name="T10" fmla="*/ 57 w 309"/>
                  <a:gd name="T11" fmla="*/ 105 h 417"/>
                  <a:gd name="T12" fmla="*/ 71 w 309"/>
                  <a:gd name="T13" fmla="*/ 96 h 417"/>
                  <a:gd name="T14" fmla="*/ 70 w 309"/>
                  <a:gd name="T15" fmla="*/ 62 h 417"/>
                  <a:gd name="T16" fmla="*/ 87 w 309"/>
                  <a:gd name="T17" fmla="*/ 43 h 417"/>
                  <a:gd name="T18" fmla="*/ 93 w 309"/>
                  <a:gd name="T19" fmla="*/ 5 h 417"/>
                  <a:gd name="T20" fmla="*/ 108 w 309"/>
                  <a:gd name="T21" fmla="*/ 0 h 417"/>
                  <a:gd name="T22" fmla="*/ 201 w 309"/>
                  <a:gd name="T23" fmla="*/ 33 h 417"/>
                  <a:gd name="T24" fmla="*/ 209 w 309"/>
                  <a:gd name="T25" fmla="*/ 60 h 417"/>
                  <a:gd name="T26" fmla="*/ 222 w 309"/>
                  <a:gd name="T27" fmla="*/ 85 h 417"/>
                  <a:gd name="T28" fmla="*/ 225 w 309"/>
                  <a:gd name="T29" fmla="*/ 131 h 417"/>
                  <a:gd name="T30" fmla="*/ 192 w 309"/>
                  <a:gd name="T31" fmla="*/ 169 h 417"/>
                  <a:gd name="T32" fmla="*/ 192 w 309"/>
                  <a:gd name="T33" fmla="*/ 199 h 417"/>
                  <a:gd name="T34" fmla="*/ 209 w 309"/>
                  <a:gd name="T35" fmla="*/ 210 h 417"/>
                  <a:gd name="T36" fmla="*/ 235 w 309"/>
                  <a:gd name="T37" fmla="*/ 169 h 417"/>
                  <a:gd name="T38" fmla="*/ 259 w 309"/>
                  <a:gd name="T39" fmla="*/ 154 h 417"/>
                  <a:gd name="T40" fmla="*/ 276 w 309"/>
                  <a:gd name="T41" fmla="*/ 163 h 417"/>
                  <a:gd name="T42" fmla="*/ 308 w 309"/>
                  <a:gd name="T43" fmla="*/ 255 h 417"/>
                  <a:gd name="T44" fmla="*/ 285 w 309"/>
                  <a:gd name="T45" fmla="*/ 294 h 417"/>
                  <a:gd name="T46" fmla="*/ 281 w 309"/>
                  <a:gd name="T47" fmla="*/ 322 h 417"/>
                  <a:gd name="T48" fmla="*/ 268 w 309"/>
                  <a:gd name="T49" fmla="*/ 331 h 417"/>
                  <a:gd name="T50" fmla="*/ 267 w 309"/>
                  <a:gd name="T51" fmla="*/ 358 h 417"/>
                  <a:gd name="T52" fmla="*/ 251 w 309"/>
                  <a:gd name="T53" fmla="*/ 390 h 417"/>
                  <a:gd name="T54" fmla="*/ 150 w 309"/>
                  <a:gd name="T55" fmla="*/ 405 h 417"/>
                  <a:gd name="T56" fmla="*/ 147 w 309"/>
                  <a:gd name="T57" fmla="*/ 399 h 417"/>
                  <a:gd name="T58" fmla="*/ 0 w 309"/>
                  <a:gd name="T59" fmla="*/ 416 h 417"/>
                  <a:gd name="T60" fmla="*/ 35 w 309"/>
                  <a:gd name="T61" fmla="*/ 346 h 4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417"/>
                  <a:gd name="T95" fmla="*/ 309 w 309"/>
                  <a:gd name="T96" fmla="*/ 417 h 4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417">
                    <a:moveTo>
                      <a:pt x="35" y="346"/>
                    </a:moveTo>
                    <a:lnTo>
                      <a:pt x="29" y="277"/>
                    </a:lnTo>
                    <a:lnTo>
                      <a:pt x="4" y="224"/>
                    </a:lnTo>
                    <a:lnTo>
                      <a:pt x="16" y="119"/>
                    </a:lnTo>
                    <a:lnTo>
                      <a:pt x="59" y="63"/>
                    </a:lnTo>
                    <a:lnTo>
                      <a:pt x="57" y="105"/>
                    </a:lnTo>
                    <a:lnTo>
                      <a:pt x="71" y="96"/>
                    </a:lnTo>
                    <a:lnTo>
                      <a:pt x="70" y="62"/>
                    </a:lnTo>
                    <a:lnTo>
                      <a:pt x="87" y="43"/>
                    </a:lnTo>
                    <a:lnTo>
                      <a:pt x="93" y="5"/>
                    </a:lnTo>
                    <a:lnTo>
                      <a:pt x="108" y="0"/>
                    </a:lnTo>
                    <a:lnTo>
                      <a:pt x="201" y="33"/>
                    </a:lnTo>
                    <a:lnTo>
                      <a:pt x="209" y="60"/>
                    </a:lnTo>
                    <a:lnTo>
                      <a:pt x="222" y="85"/>
                    </a:lnTo>
                    <a:lnTo>
                      <a:pt x="225" y="131"/>
                    </a:lnTo>
                    <a:lnTo>
                      <a:pt x="192" y="169"/>
                    </a:lnTo>
                    <a:lnTo>
                      <a:pt x="192" y="199"/>
                    </a:lnTo>
                    <a:lnTo>
                      <a:pt x="209" y="210"/>
                    </a:lnTo>
                    <a:lnTo>
                      <a:pt x="235" y="169"/>
                    </a:lnTo>
                    <a:lnTo>
                      <a:pt x="259" y="154"/>
                    </a:lnTo>
                    <a:lnTo>
                      <a:pt x="276" y="163"/>
                    </a:lnTo>
                    <a:lnTo>
                      <a:pt x="308" y="255"/>
                    </a:lnTo>
                    <a:lnTo>
                      <a:pt x="285" y="294"/>
                    </a:lnTo>
                    <a:lnTo>
                      <a:pt x="281" y="322"/>
                    </a:lnTo>
                    <a:lnTo>
                      <a:pt x="268" y="331"/>
                    </a:lnTo>
                    <a:lnTo>
                      <a:pt x="267" y="358"/>
                    </a:lnTo>
                    <a:lnTo>
                      <a:pt x="251" y="390"/>
                    </a:lnTo>
                    <a:lnTo>
                      <a:pt x="150" y="405"/>
                    </a:lnTo>
                    <a:lnTo>
                      <a:pt x="147" y="399"/>
                    </a:lnTo>
                    <a:lnTo>
                      <a:pt x="0" y="416"/>
                    </a:lnTo>
                    <a:lnTo>
                      <a:pt x="35" y="346"/>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0" name="Freeform 159"/>
              <p:cNvSpPr>
                <a:spLocks/>
              </p:cNvSpPr>
              <p:nvPr/>
            </p:nvSpPr>
            <p:spPr bwMode="auto">
              <a:xfrm>
                <a:off x="5354032" y="2450570"/>
                <a:ext cx="676299" cy="628519"/>
              </a:xfrm>
              <a:custGeom>
                <a:avLst/>
                <a:gdLst>
                  <a:gd name="T0" fmla="*/ 12 w 424"/>
                  <a:gd name="T1" fmla="*/ 167 h 442"/>
                  <a:gd name="T2" fmla="*/ 9 w 424"/>
                  <a:gd name="T3" fmla="*/ 220 h 442"/>
                  <a:gd name="T4" fmla="*/ 61 w 424"/>
                  <a:gd name="T5" fmla="*/ 253 h 442"/>
                  <a:gd name="T6" fmla="*/ 81 w 424"/>
                  <a:gd name="T7" fmla="*/ 275 h 442"/>
                  <a:gd name="T8" fmla="*/ 122 w 424"/>
                  <a:gd name="T9" fmla="*/ 307 h 442"/>
                  <a:gd name="T10" fmla="*/ 128 w 424"/>
                  <a:gd name="T11" fmla="*/ 343 h 442"/>
                  <a:gd name="T12" fmla="*/ 136 w 424"/>
                  <a:gd name="T13" fmla="*/ 393 h 442"/>
                  <a:gd name="T14" fmla="*/ 176 w 424"/>
                  <a:gd name="T15" fmla="*/ 441 h 442"/>
                  <a:gd name="T16" fmla="*/ 385 w 424"/>
                  <a:gd name="T17" fmla="*/ 426 h 442"/>
                  <a:gd name="T18" fmla="*/ 373 w 424"/>
                  <a:gd name="T19" fmla="*/ 359 h 442"/>
                  <a:gd name="T20" fmla="*/ 393 w 424"/>
                  <a:gd name="T21" fmla="*/ 256 h 442"/>
                  <a:gd name="T22" fmla="*/ 391 w 424"/>
                  <a:gd name="T23" fmla="*/ 228 h 442"/>
                  <a:gd name="T24" fmla="*/ 423 w 424"/>
                  <a:gd name="T25" fmla="*/ 147 h 442"/>
                  <a:gd name="T26" fmla="*/ 414 w 424"/>
                  <a:gd name="T27" fmla="*/ 144 h 442"/>
                  <a:gd name="T28" fmla="*/ 395 w 424"/>
                  <a:gd name="T29" fmla="*/ 190 h 442"/>
                  <a:gd name="T30" fmla="*/ 378 w 424"/>
                  <a:gd name="T31" fmla="*/ 193 h 442"/>
                  <a:gd name="T32" fmla="*/ 371 w 424"/>
                  <a:gd name="T33" fmla="*/ 213 h 442"/>
                  <a:gd name="T34" fmla="*/ 353 w 424"/>
                  <a:gd name="T35" fmla="*/ 226 h 442"/>
                  <a:gd name="T36" fmla="*/ 366 w 424"/>
                  <a:gd name="T37" fmla="*/ 183 h 442"/>
                  <a:gd name="T38" fmla="*/ 378 w 424"/>
                  <a:gd name="T39" fmla="*/ 167 h 442"/>
                  <a:gd name="T40" fmla="*/ 356 w 424"/>
                  <a:gd name="T41" fmla="*/ 106 h 442"/>
                  <a:gd name="T42" fmla="*/ 341 w 424"/>
                  <a:gd name="T43" fmla="*/ 101 h 442"/>
                  <a:gd name="T44" fmla="*/ 334 w 424"/>
                  <a:gd name="T45" fmla="*/ 87 h 442"/>
                  <a:gd name="T46" fmla="*/ 170 w 424"/>
                  <a:gd name="T47" fmla="*/ 35 h 442"/>
                  <a:gd name="T48" fmla="*/ 151 w 424"/>
                  <a:gd name="T49" fmla="*/ 26 h 442"/>
                  <a:gd name="T50" fmla="*/ 139 w 424"/>
                  <a:gd name="T51" fmla="*/ 35 h 442"/>
                  <a:gd name="T52" fmla="*/ 135 w 424"/>
                  <a:gd name="T53" fmla="*/ 33 h 442"/>
                  <a:gd name="T54" fmla="*/ 141 w 424"/>
                  <a:gd name="T55" fmla="*/ 14 h 442"/>
                  <a:gd name="T56" fmla="*/ 145 w 424"/>
                  <a:gd name="T57" fmla="*/ 2 h 442"/>
                  <a:gd name="T58" fmla="*/ 140 w 424"/>
                  <a:gd name="T59" fmla="*/ 0 h 442"/>
                  <a:gd name="T60" fmla="*/ 72 w 424"/>
                  <a:gd name="T61" fmla="*/ 28 h 442"/>
                  <a:gd name="T62" fmla="*/ 65 w 424"/>
                  <a:gd name="T63" fmla="*/ 28 h 442"/>
                  <a:gd name="T64" fmla="*/ 52 w 424"/>
                  <a:gd name="T65" fmla="*/ 23 h 442"/>
                  <a:gd name="T66" fmla="*/ 40 w 424"/>
                  <a:gd name="T67" fmla="*/ 31 h 442"/>
                  <a:gd name="T68" fmla="*/ 42 w 424"/>
                  <a:gd name="T69" fmla="*/ 81 h 442"/>
                  <a:gd name="T70" fmla="*/ 0 w 424"/>
                  <a:gd name="T71" fmla="*/ 133 h 442"/>
                  <a:gd name="T72" fmla="*/ 12 w 424"/>
                  <a:gd name="T73" fmla="*/ 167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4"/>
                  <a:gd name="T112" fmla="*/ 0 h 442"/>
                  <a:gd name="T113" fmla="*/ 424 w 424"/>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4" h="442">
                    <a:moveTo>
                      <a:pt x="12" y="167"/>
                    </a:moveTo>
                    <a:lnTo>
                      <a:pt x="9" y="220"/>
                    </a:lnTo>
                    <a:lnTo>
                      <a:pt x="61" y="253"/>
                    </a:lnTo>
                    <a:lnTo>
                      <a:pt x="81" y="275"/>
                    </a:lnTo>
                    <a:lnTo>
                      <a:pt x="122" y="307"/>
                    </a:lnTo>
                    <a:lnTo>
                      <a:pt x="128" y="343"/>
                    </a:lnTo>
                    <a:lnTo>
                      <a:pt x="136" y="393"/>
                    </a:lnTo>
                    <a:lnTo>
                      <a:pt x="176" y="441"/>
                    </a:lnTo>
                    <a:lnTo>
                      <a:pt x="385" y="426"/>
                    </a:lnTo>
                    <a:lnTo>
                      <a:pt x="373" y="359"/>
                    </a:lnTo>
                    <a:lnTo>
                      <a:pt x="393" y="256"/>
                    </a:lnTo>
                    <a:lnTo>
                      <a:pt x="391" y="228"/>
                    </a:lnTo>
                    <a:lnTo>
                      <a:pt x="423" y="147"/>
                    </a:lnTo>
                    <a:lnTo>
                      <a:pt x="414" y="144"/>
                    </a:lnTo>
                    <a:lnTo>
                      <a:pt x="395" y="190"/>
                    </a:lnTo>
                    <a:lnTo>
                      <a:pt x="378" y="193"/>
                    </a:lnTo>
                    <a:lnTo>
                      <a:pt x="371" y="213"/>
                    </a:lnTo>
                    <a:lnTo>
                      <a:pt x="353" y="226"/>
                    </a:lnTo>
                    <a:lnTo>
                      <a:pt x="366" y="183"/>
                    </a:lnTo>
                    <a:lnTo>
                      <a:pt x="378" y="167"/>
                    </a:lnTo>
                    <a:lnTo>
                      <a:pt x="356" y="106"/>
                    </a:lnTo>
                    <a:lnTo>
                      <a:pt x="341" y="101"/>
                    </a:lnTo>
                    <a:lnTo>
                      <a:pt x="334" y="87"/>
                    </a:lnTo>
                    <a:lnTo>
                      <a:pt x="170" y="35"/>
                    </a:lnTo>
                    <a:lnTo>
                      <a:pt x="151" y="26"/>
                    </a:lnTo>
                    <a:lnTo>
                      <a:pt x="139" y="35"/>
                    </a:lnTo>
                    <a:lnTo>
                      <a:pt x="135" y="33"/>
                    </a:lnTo>
                    <a:lnTo>
                      <a:pt x="141" y="14"/>
                    </a:lnTo>
                    <a:lnTo>
                      <a:pt x="145" y="2"/>
                    </a:lnTo>
                    <a:lnTo>
                      <a:pt x="140" y="0"/>
                    </a:lnTo>
                    <a:lnTo>
                      <a:pt x="72" y="28"/>
                    </a:lnTo>
                    <a:lnTo>
                      <a:pt x="65" y="28"/>
                    </a:lnTo>
                    <a:lnTo>
                      <a:pt x="52" y="23"/>
                    </a:lnTo>
                    <a:lnTo>
                      <a:pt x="40" y="31"/>
                    </a:lnTo>
                    <a:lnTo>
                      <a:pt x="42" y="81"/>
                    </a:lnTo>
                    <a:lnTo>
                      <a:pt x="0" y="133"/>
                    </a:lnTo>
                    <a:lnTo>
                      <a:pt x="12" y="167"/>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1" name="Freeform 160"/>
              <p:cNvSpPr>
                <a:spLocks/>
              </p:cNvSpPr>
              <p:nvPr/>
            </p:nvSpPr>
            <p:spPr bwMode="auto">
              <a:xfrm>
                <a:off x="5531228" y="3057265"/>
                <a:ext cx="510916" cy="798743"/>
              </a:xfrm>
              <a:custGeom>
                <a:avLst/>
                <a:gdLst>
                  <a:gd name="T0" fmla="*/ 5 w 314"/>
                  <a:gd name="T1" fmla="*/ 230 h 562"/>
                  <a:gd name="T2" fmla="*/ 38 w 314"/>
                  <a:gd name="T3" fmla="*/ 159 h 562"/>
                  <a:gd name="T4" fmla="*/ 27 w 314"/>
                  <a:gd name="T5" fmla="*/ 131 h 562"/>
                  <a:gd name="T6" fmla="*/ 81 w 314"/>
                  <a:gd name="T7" fmla="*/ 89 h 562"/>
                  <a:gd name="T8" fmla="*/ 92 w 314"/>
                  <a:gd name="T9" fmla="*/ 58 h 562"/>
                  <a:gd name="T10" fmla="*/ 53 w 314"/>
                  <a:gd name="T11" fmla="*/ 14 h 562"/>
                  <a:gd name="T12" fmla="*/ 262 w 314"/>
                  <a:gd name="T13" fmla="*/ 0 h 562"/>
                  <a:gd name="T14" fmla="*/ 267 w 314"/>
                  <a:gd name="T15" fmla="*/ 33 h 562"/>
                  <a:gd name="T16" fmla="*/ 289 w 314"/>
                  <a:gd name="T17" fmla="*/ 75 h 562"/>
                  <a:gd name="T18" fmla="*/ 307 w 314"/>
                  <a:gd name="T19" fmla="*/ 289 h 562"/>
                  <a:gd name="T20" fmla="*/ 303 w 314"/>
                  <a:gd name="T21" fmla="*/ 333 h 562"/>
                  <a:gd name="T22" fmla="*/ 313 w 314"/>
                  <a:gd name="T23" fmla="*/ 359 h 562"/>
                  <a:gd name="T24" fmla="*/ 300 w 314"/>
                  <a:gd name="T25" fmla="*/ 407 h 562"/>
                  <a:gd name="T26" fmla="*/ 284 w 314"/>
                  <a:gd name="T27" fmla="*/ 429 h 562"/>
                  <a:gd name="T28" fmla="*/ 276 w 314"/>
                  <a:gd name="T29" fmla="*/ 463 h 562"/>
                  <a:gd name="T30" fmla="*/ 285 w 314"/>
                  <a:gd name="T31" fmla="*/ 474 h 562"/>
                  <a:gd name="T32" fmla="*/ 277 w 314"/>
                  <a:gd name="T33" fmla="*/ 494 h 562"/>
                  <a:gd name="T34" fmla="*/ 281 w 314"/>
                  <a:gd name="T35" fmla="*/ 502 h 562"/>
                  <a:gd name="T36" fmla="*/ 256 w 314"/>
                  <a:gd name="T37" fmla="*/ 512 h 562"/>
                  <a:gd name="T38" fmla="*/ 251 w 314"/>
                  <a:gd name="T39" fmla="*/ 547 h 562"/>
                  <a:gd name="T40" fmla="*/ 215 w 314"/>
                  <a:gd name="T41" fmla="*/ 536 h 562"/>
                  <a:gd name="T42" fmla="*/ 197 w 314"/>
                  <a:gd name="T43" fmla="*/ 561 h 562"/>
                  <a:gd name="T44" fmla="*/ 186 w 314"/>
                  <a:gd name="T45" fmla="*/ 559 h 562"/>
                  <a:gd name="T46" fmla="*/ 173 w 314"/>
                  <a:gd name="T47" fmla="*/ 536 h 562"/>
                  <a:gd name="T48" fmla="*/ 154 w 314"/>
                  <a:gd name="T49" fmla="*/ 481 h 562"/>
                  <a:gd name="T50" fmla="*/ 107 w 314"/>
                  <a:gd name="T51" fmla="*/ 452 h 562"/>
                  <a:gd name="T52" fmla="*/ 98 w 314"/>
                  <a:gd name="T53" fmla="*/ 424 h 562"/>
                  <a:gd name="T54" fmla="*/ 112 w 314"/>
                  <a:gd name="T55" fmla="*/ 380 h 562"/>
                  <a:gd name="T56" fmla="*/ 100 w 314"/>
                  <a:gd name="T57" fmla="*/ 371 h 562"/>
                  <a:gd name="T58" fmla="*/ 68 w 314"/>
                  <a:gd name="T59" fmla="*/ 372 h 562"/>
                  <a:gd name="T60" fmla="*/ 63 w 314"/>
                  <a:gd name="T61" fmla="*/ 344 h 562"/>
                  <a:gd name="T62" fmla="*/ 12 w 314"/>
                  <a:gd name="T63" fmla="*/ 291 h 562"/>
                  <a:gd name="T64" fmla="*/ 0 w 314"/>
                  <a:gd name="T65" fmla="*/ 247 h 562"/>
                  <a:gd name="T66" fmla="*/ 5 w 314"/>
                  <a:gd name="T67" fmla="*/ 23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562"/>
                  <a:gd name="T104" fmla="*/ 314 w 314"/>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562">
                    <a:moveTo>
                      <a:pt x="5" y="230"/>
                    </a:moveTo>
                    <a:lnTo>
                      <a:pt x="38" y="159"/>
                    </a:lnTo>
                    <a:lnTo>
                      <a:pt x="27" y="131"/>
                    </a:lnTo>
                    <a:lnTo>
                      <a:pt x="81" y="89"/>
                    </a:lnTo>
                    <a:lnTo>
                      <a:pt x="92" y="58"/>
                    </a:lnTo>
                    <a:lnTo>
                      <a:pt x="53" y="14"/>
                    </a:lnTo>
                    <a:lnTo>
                      <a:pt x="262" y="0"/>
                    </a:lnTo>
                    <a:lnTo>
                      <a:pt x="267" y="33"/>
                    </a:lnTo>
                    <a:lnTo>
                      <a:pt x="289" y="75"/>
                    </a:lnTo>
                    <a:lnTo>
                      <a:pt x="307" y="289"/>
                    </a:lnTo>
                    <a:lnTo>
                      <a:pt x="303" y="333"/>
                    </a:lnTo>
                    <a:lnTo>
                      <a:pt x="313" y="359"/>
                    </a:lnTo>
                    <a:lnTo>
                      <a:pt x="300" y="407"/>
                    </a:lnTo>
                    <a:lnTo>
                      <a:pt x="284" y="429"/>
                    </a:lnTo>
                    <a:lnTo>
                      <a:pt x="276" y="463"/>
                    </a:lnTo>
                    <a:lnTo>
                      <a:pt x="285" y="474"/>
                    </a:lnTo>
                    <a:lnTo>
                      <a:pt x="277" y="494"/>
                    </a:lnTo>
                    <a:lnTo>
                      <a:pt x="281" y="502"/>
                    </a:lnTo>
                    <a:lnTo>
                      <a:pt x="256" y="512"/>
                    </a:lnTo>
                    <a:lnTo>
                      <a:pt x="251" y="547"/>
                    </a:lnTo>
                    <a:lnTo>
                      <a:pt x="215" y="536"/>
                    </a:lnTo>
                    <a:lnTo>
                      <a:pt x="197" y="561"/>
                    </a:lnTo>
                    <a:lnTo>
                      <a:pt x="186" y="559"/>
                    </a:lnTo>
                    <a:lnTo>
                      <a:pt x="173" y="536"/>
                    </a:lnTo>
                    <a:lnTo>
                      <a:pt x="154" y="481"/>
                    </a:lnTo>
                    <a:lnTo>
                      <a:pt x="107" y="452"/>
                    </a:lnTo>
                    <a:lnTo>
                      <a:pt x="98" y="424"/>
                    </a:lnTo>
                    <a:lnTo>
                      <a:pt x="112" y="380"/>
                    </a:lnTo>
                    <a:lnTo>
                      <a:pt x="100" y="371"/>
                    </a:lnTo>
                    <a:lnTo>
                      <a:pt x="68" y="372"/>
                    </a:lnTo>
                    <a:lnTo>
                      <a:pt x="63" y="344"/>
                    </a:lnTo>
                    <a:lnTo>
                      <a:pt x="12" y="291"/>
                    </a:lnTo>
                    <a:lnTo>
                      <a:pt x="0" y="247"/>
                    </a:lnTo>
                    <a:lnTo>
                      <a:pt x="5" y="230"/>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2" name="Freeform 161"/>
              <p:cNvSpPr>
                <a:spLocks/>
              </p:cNvSpPr>
              <p:nvPr/>
            </p:nvSpPr>
            <p:spPr bwMode="auto">
              <a:xfrm>
                <a:off x="5991939" y="3130010"/>
                <a:ext cx="395739" cy="600876"/>
              </a:xfrm>
              <a:custGeom>
                <a:avLst/>
                <a:gdLst>
                  <a:gd name="T0" fmla="*/ 8 w 248"/>
                  <a:gd name="T1" fmla="*/ 422 h 423"/>
                  <a:gd name="T2" fmla="*/ 14 w 248"/>
                  <a:gd name="T3" fmla="*/ 410 h 423"/>
                  <a:gd name="T4" fmla="*/ 63 w 248"/>
                  <a:gd name="T5" fmla="*/ 407 h 423"/>
                  <a:gd name="T6" fmla="*/ 101 w 248"/>
                  <a:gd name="T7" fmla="*/ 394 h 423"/>
                  <a:gd name="T8" fmla="*/ 138 w 248"/>
                  <a:gd name="T9" fmla="*/ 369 h 423"/>
                  <a:gd name="T10" fmla="*/ 170 w 248"/>
                  <a:gd name="T11" fmla="*/ 369 h 423"/>
                  <a:gd name="T12" fmla="*/ 207 w 248"/>
                  <a:gd name="T13" fmla="*/ 308 h 423"/>
                  <a:gd name="T14" fmla="*/ 218 w 248"/>
                  <a:gd name="T15" fmla="*/ 311 h 423"/>
                  <a:gd name="T16" fmla="*/ 247 w 248"/>
                  <a:gd name="T17" fmla="*/ 291 h 423"/>
                  <a:gd name="T18" fmla="*/ 239 w 248"/>
                  <a:gd name="T19" fmla="*/ 275 h 423"/>
                  <a:gd name="T20" fmla="*/ 242 w 248"/>
                  <a:gd name="T21" fmla="*/ 266 h 423"/>
                  <a:gd name="T22" fmla="*/ 215 w 248"/>
                  <a:gd name="T23" fmla="*/ 5 h 423"/>
                  <a:gd name="T24" fmla="*/ 212 w 248"/>
                  <a:gd name="T25" fmla="*/ 0 h 423"/>
                  <a:gd name="T26" fmla="*/ 65 w 248"/>
                  <a:gd name="T27" fmla="*/ 16 h 423"/>
                  <a:gd name="T28" fmla="*/ 37 w 248"/>
                  <a:gd name="T29" fmla="*/ 31 h 423"/>
                  <a:gd name="T30" fmla="*/ 13 w 248"/>
                  <a:gd name="T31" fmla="*/ 24 h 423"/>
                  <a:gd name="T32" fmla="*/ 30 w 248"/>
                  <a:gd name="T33" fmla="*/ 237 h 423"/>
                  <a:gd name="T34" fmla="*/ 26 w 248"/>
                  <a:gd name="T35" fmla="*/ 281 h 423"/>
                  <a:gd name="T36" fmla="*/ 36 w 248"/>
                  <a:gd name="T37" fmla="*/ 308 h 423"/>
                  <a:gd name="T38" fmla="*/ 24 w 248"/>
                  <a:gd name="T39" fmla="*/ 356 h 423"/>
                  <a:gd name="T40" fmla="*/ 8 w 248"/>
                  <a:gd name="T41" fmla="*/ 378 h 423"/>
                  <a:gd name="T42" fmla="*/ 0 w 248"/>
                  <a:gd name="T43" fmla="*/ 412 h 423"/>
                  <a:gd name="T44" fmla="*/ 8 w 248"/>
                  <a:gd name="T45" fmla="*/ 422 h 4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423"/>
                  <a:gd name="T71" fmla="*/ 248 w 248"/>
                  <a:gd name="T72" fmla="*/ 423 h 4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423">
                    <a:moveTo>
                      <a:pt x="8" y="422"/>
                    </a:moveTo>
                    <a:lnTo>
                      <a:pt x="14" y="410"/>
                    </a:lnTo>
                    <a:lnTo>
                      <a:pt x="63" y="407"/>
                    </a:lnTo>
                    <a:lnTo>
                      <a:pt x="101" y="394"/>
                    </a:lnTo>
                    <a:lnTo>
                      <a:pt x="138" y="369"/>
                    </a:lnTo>
                    <a:lnTo>
                      <a:pt x="170" y="369"/>
                    </a:lnTo>
                    <a:lnTo>
                      <a:pt x="207" y="308"/>
                    </a:lnTo>
                    <a:lnTo>
                      <a:pt x="218" y="311"/>
                    </a:lnTo>
                    <a:lnTo>
                      <a:pt x="247" y="291"/>
                    </a:lnTo>
                    <a:lnTo>
                      <a:pt x="239" y="275"/>
                    </a:lnTo>
                    <a:lnTo>
                      <a:pt x="242" y="266"/>
                    </a:lnTo>
                    <a:lnTo>
                      <a:pt x="215" y="5"/>
                    </a:lnTo>
                    <a:lnTo>
                      <a:pt x="212" y="0"/>
                    </a:lnTo>
                    <a:lnTo>
                      <a:pt x="65" y="16"/>
                    </a:lnTo>
                    <a:lnTo>
                      <a:pt x="37" y="31"/>
                    </a:lnTo>
                    <a:lnTo>
                      <a:pt x="13" y="24"/>
                    </a:lnTo>
                    <a:lnTo>
                      <a:pt x="30" y="237"/>
                    </a:lnTo>
                    <a:lnTo>
                      <a:pt x="26" y="281"/>
                    </a:lnTo>
                    <a:lnTo>
                      <a:pt x="36" y="308"/>
                    </a:lnTo>
                    <a:lnTo>
                      <a:pt x="24" y="356"/>
                    </a:lnTo>
                    <a:lnTo>
                      <a:pt x="8" y="378"/>
                    </a:lnTo>
                    <a:lnTo>
                      <a:pt x="0" y="412"/>
                    </a:lnTo>
                    <a:lnTo>
                      <a:pt x="8" y="422"/>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3" name="Freeform 162"/>
              <p:cNvSpPr>
                <a:spLocks/>
              </p:cNvSpPr>
              <p:nvPr/>
            </p:nvSpPr>
            <p:spPr bwMode="auto">
              <a:xfrm>
                <a:off x="5844275" y="3505376"/>
                <a:ext cx="924374" cy="419013"/>
              </a:xfrm>
              <a:custGeom>
                <a:avLst/>
                <a:gdLst>
                  <a:gd name="T0" fmla="*/ 4 w 580"/>
                  <a:gd name="T1" fmla="*/ 279 h 295"/>
                  <a:gd name="T2" fmla="*/ 17 w 580"/>
                  <a:gd name="T3" fmla="*/ 277 h 295"/>
                  <a:gd name="T4" fmla="*/ 21 w 580"/>
                  <a:gd name="T5" fmla="*/ 246 h 295"/>
                  <a:gd name="T6" fmla="*/ 12 w 580"/>
                  <a:gd name="T7" fmla="*/ 244 h 295"/>
                  <a:gd name="T8" fmla="*/ 31 w 580"/>
                  <a:gd name="T9" fmla="*/ 219 h 295"/>
                  <a:gd name="T10" fmla="*/ 67 w 580"/>
                  <a:gd name="T11" fmla="*/ 231 h 295"/>
                  <a:gd name="T12" fmla="*/ 72 w 580"/>
                  <a:gd name="T13" fmla="*/ 195 h 295"/>
                  <a:gd name="T14" fmla="*/ 97 w 580"/>
                  <a:gd name="T15" fmla="*/ 186 h 295"/>
                  <a:gd name="T16" fmla="*/ 93 w 580"/>
                  <a:gd name="T17" fmla="*/ 178 h 295"/>
                  <a:gd name="T18" fmla="*/ 106 w 580"/>
                  <a:gd name="T19" fmla="*/ 145 h 295"/>
                  <a:gd name="T20" fmla="*/ 155 w 580"/>
                  <a:gd name="T21" fmla="*/ 142 h 295"/>
                  <a:gd name="T22" fmla="*/ 193 w 580"/>
                  <a:gd name="T23" fmla="*/ 129 h 295"/>
                  <a:gd name="T24" fmla="*/ 218 w 580"/>
                  <a:gd name="T25" fmla="*/ 113 h 295"/>
                  <a:gd name="T26" fmla="*/ 231 w 580"/>
                  <a:gd name="T27" fmla="*/ 104 h 295"/>
                  <a:gd name="T28" fmla="*/ 263 w 580"/>
                  <a:gd name="T29" fmla="*/ 104 h 295"/>
                  <a:gd name="T30" fmla="*/ 300 w 580"/>
                  <a:gd name="T31" fmla="*/ 43 h 295"/>
                  <a:gd name="T32" fmla="*/ 311 w 580"/>
                  <a:gd name="T33" fmla="*/ 47 h 295"/>
                  <a:gd name="T34" fmla="*/ 340 w 580"/>
                  <a:gd name="T35" fmla="*/ 27 h 295"/>
                  <a:gd name="T36" fmla="*/ 332 w 580"/>
                  <a:gd name="T37" fmla="*/ 10 h 295"/>
                  <a:gd name="T38" fmla="*/ 336 w 580"/>
                  <a:gd name="T39" fmla="*/ 1 h 295"/>
                  <a:gd name="T40" fmla="*/ 360 w 580"/>
                  <a:gd name="T41" fmla="*/ 0 h 295"/>
                  <a:gd name="T42" fmla="*/ 377 w 580"/>
                  <a:gd name="T43" fmla="*/ 6 h 295"/>
                  <a:gd name="T44" fmla="*/ 427 w 580"/>
                  <a:gd name="T45" fmla="*/ 36 h 295"/>
                  <a:gd name="T46" fmla="*/ 463 w 580"/>
                  <a:gd name="T47" fmla="*/ 34 h 295"/>
                  <a:gd name="T48" fmla="*/ 480 w 580"/>
                  <a:gd name="T49" fmla="*/ 23 h 295"/>
                  <a:gd name="T50" fmla="*/ 519 w 580"/>
                  <a:gd name="T51" fmla="*/ 48 h 295"/>
                  <a:gd name="T52" fmla="*/ 532 w 580"/>
                  <a:gd name="T53" fmla="*/ 96 h 295"/>
                  <a:gd name="T54" fmla="*/ 579 w 580"/>
                  <a:gd name="T55" fmla="*/ 131 h 295"/>
                  <a:gd name="T56" fmla="*/ 556 w 580"/>
                  <a:gd name="T57" fmla="*/ 156 h 295"/>
                  <a:gd name="T58" fmla="*/ 516 w 580"/>
                  <a:gd name="T59" fmla="*/ 195 h 295"/>
                  <a:gd name="T60" fmla="*/ 516 w 580"/>
                  <a:gd name="T61" fmla="*/ 203 h 295"/>
                  <a:gd name="T62" fmla="*/ 459 w 580"/>
                  <a:gd name="T63" fmla="*/ 241 h 295"/>
                  <a:gd name="T64" fmla="*/ 139 w 580"/>
                  <a:gd name="T65" fmla="*/ 271 h 295"/>
                  <a:gd name="T66" fmla="*/ 105 w 580"/>
                  <a:gd name="T67" fmla="*/ 270 h 295"/>
                  <a:gd name="T68" fmla="*/ 106 w 580"/>
                  <a:gd name="T69" fmla="*/ 286 h 295"/>
                  <a:gd name="T70" fmla="*/ 0 w 580"/>
                  <a:gd name="T71" fmla="*/ 294 h 295"/>
                  <a:gd name="T72" fmla="*/ 4 w 580"/>
                  <a:gd name="T73" fmla="*/ 279 h 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0"/>
                  <a:gd name="T112" fmla="*/ 0 h 295"/>
                  <a:gd name="T113" fmla="*/ 580 w 580"/>
                  <a:gd name="T114" fmla="*/ 295 h 2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0" h="295">
                    <a:moveTo>
                      <a:pt x="4" y="279"/>
                    </a:moveTo>
                    <a:lnTo>
                      <a:pt x="17" y="277"/>
                    </a:lnTo>
                    <a:lnTo>
                      <a:pt x="21" y="246"/>
                    </a:lnTo>
                    <a:lnTo>
                      <a:pt x="12" y="244"/>
                    </a:lnTo>
                    <a:lnTo>
                      <a:pt x="31" y="219"/>
                    </a:lnTo>
                    <a:lnTo>
                      <a:pt x="67" y="231"/>
                    </a:lnTo>
                    <a:lnTo>
                      <a:pt x="72" y="195"/>
                    </a:lnTo>
                    <a:lnTo>
                      <a:pt x="97" y="186"/>
                    </a:lnTo>
                    <a:lnTo>
                      <a:pt x="93" y="178"/>
                    </a:lnTo>
                    <a:lnTo>
                      <a:pt x="106" y="145"/>
                    </a:lnTo>
                    <a:lnTo>
                      <a:pt x="155" y="142"/>
                    </a:lnTo>
                    <a:lnTo>
                      <a:pt x="193" y="129"/>
                    </a:lnTo>
                    <a:lnTo>
                      <a:pt x="218" y="113"/>
                    </a:lnTo>
                    <a:lnTo>
                      <a:pt x="231" y="104"/>
                    </a:lnTo>
                    <a:lnTo>
                      <a:pt x="263" y="104"/>
                    </a:lnTo>
                    <a:lnTo>
                      <a:pt x="300" y="43"/>
                    </a:lnTo>
                    <a:lnTo>
                      <a:pt x="311" y="47"/>
                    </a:lnTo>
                    <a:lnTo>
                      <a:pt x="340" y="27"/>
                    </a:lnTo>
                    <a:lnTo>
                      <a:pt x="332" y="10"/>
                    </a:lnTo>
                    <a:lnTo>
                      <a:pt x="336" y="1"/>
                    </a:lnTo>
                    <a:lnTo>
                      <a:pt x="360" y="0"/>
                    </a:lnTo>
                    <a:lnTo>
                      <a:pt x="377" y="6"/>
                    </a:lnTo>
                    <a:lnTo>
                      <a:pt x="427" y="36"/>
                    </a:lnTo>
                    <a:lnTo>
                      <a:pt x="463" y="34"/>
                    </a:lnTo>
                    <a:lnTo>
                      <a:pt x="480" y="23"/>
                    </a:lnTo>
                    <a:lnTo>
                      <a:pt x="519" y="48"/>
                    </a:lnTo>
                    <a:lnTo>
                      <a:pt x="532" y="96"/>
                    </a:lnTo>
                    <a:lnTo>
                      <a:pt x="579" y="131"/>
                    </a:lnTo>
                    <a:lnTo>
                      <a:pt x="556" y="156"/>
                    </a:lnTo>
                    <a:lnTo>
                      <a:pt x="516" y="195"/>
                    </a:lnTo>
                    <a:lnTo>
                      <a:pt x="516" y="203"/>
                    </a:lnTo>
                    <a:lnTo>
                      <a:pt x="459" y="241"/>
                    </a:lnTo>
                    <a:lnTo>
                      <a:pt x="139" y="271"/>
                    </a:lnTo>
                    <a:lnTo>
                      <a:pt x="105" y="270"/>
                    </a:lnTo>
                    <a:lnTo>
                      <a:pt x="106" y="286"/>
                    </a:lnTo>
                    <a:lnTo>
                      <a:pt x="0" y="294"/>
                    </a:lnTo>
                    <a:lnTo>
                      <a:pt x="4" y="279"/>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4" name="Freeform 163"/>
              <p:cNvSpPr>
                <a:spLocks/>
              </p:cNvSpPr>
              <p:nvPr/>
            </p:nvSpPr>
            <p:spPr bwMode="auto">
              <a:xfrm>
                <a:off x="5745341" y="3819635"/>
                <a:ext cx="1086804" cy="325899"/>
              </a:xfrm>
              <a:custGeom>
                <a:avLst/>
                <a:gdLst>
                  <a:gd name="T0" fmla="*/ 11 w 681"/>
                  <a:gd name="T1" fmla="*/ 188 h 229"/>
                  <a:gd name="T2" fmla="*/ 7 w 681"/>
                  <a:gd name="T3" fmla="*/ 185 h 229"/>
                  <a:gd name="T4" fmla="*/ 27 w 681"/>
                  <a:gd name="T5" fmla="*/ 169 h 229"/>
                  <a:gd name="T6" fmla="*/ 46 w 681"/>
                  <a:gd name="T7" fmla="*/ 133 h 229"/>
                  <a:gd name="T8" fmla="*/ 39 w 681"/>
                  <a:gd name="T9" fmla="*/ 125 h 229"/>
                  <a:gd name="T10" fmla="*/ 48 w 681"/>
                  <a:gd name="T11" fmla="*/ 108 h 229"/>
                  <a:gd name="T12" fmla="*/ 49 w 681"/>
                  <a:gd name="T13" fmla="*/ 88 h 229"/>
                  <a:gd name="T14" fmla="*/ 62 w 681"/>
                  <a:gd name="T15" fmla="*/ 73 h 229"/>
                  <a:gd name="T16" fmla="*/ 169 w 681"/>
                  <a:gd name="T17" fmla="*/ 66 h 229"/>
                  <a:gd name="T18" fmla="*/ 167 w 681"/>
                  <a:gd name="T19" fmla="*/ 49 h 229"/>
                  <a:gd name="T20" fmla="*/ 201 w 681"/>
                  <a:gd name="T21" fmla="*/ 51 h 229"/>
                  <a:gd name="T22" fmla="*/ 521 w 681"/>
                  <a:gd name="T23" fmla="*/ 20 h 229"/>
                  <a:gd name="T24" fmla="*/ 680 w 681"/>
                  <a:gd name="T25" fmla="*/ 0 h 229"/>
                  <a:gd name="T26" fmla="*/ 651 w 681"/>
                  <a:gd name="T27" fmla="*/ 54 h 229"/>
                  <a:gd name="T28" fmla="*/ 607 w 681"/>
                  <a:gd name="T29" fmla="*/ 63 h 229"/>
                  <a:gd name="T30" fmla="*/ 588 w 681"/>
                  <a:gd name="T31" fmla="*/ 91 h 229"/>
                  <a:gd name="T32" fmla="*/ 510 w 681"/>
                  <a:gd name="T33" fmla="*/ 137 h 229"/>
                  <a:gd name="T34" fmla="*/ 505 w 681"/>
                  <a:gd name="T35" fmla="*/ 155 h 229"/>
                  <a:gd name="T36" fmla="*/ 485 w 681"/>
                  <a:gd name="T37" fmla="*/ 165 h 229"/>
                  <a:gd name="T38" fmla="*/ 486 w 681"/>
                  <a:gd name="T39" fmla="*/ 186 h 229"/>
                  <a:gd name="T40" fmla="*/ 382 w 681"/>
                  <a:gd name="T41" fmla="*/ 199 h 229"/>
                  <a:gd name="T42" fmla="*/ 170 w 681"/>
                  <a:gd name="T43" fmla="*/ 218 h 229"/>
                  <a:gd name="T44" fmla="*/ 0 w 681"/>
                  <a:gd name="T45" fmla="*/ 228 h 229"/>
                  <a:gd name="T46" fmla="*/ 11 w 681"/>
                  <a:gd name="T47" fmla="*/ 188 h 2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1"/>
                  <a:gd name="T73" fmla="*/ 0 h 229"/>
                  <a:gd name="T74" fmla="*/ 681 w 681"/>
                  <a:gd name="T75" fmla="*/ 229 h 2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1" h="229">
                    <a:moveTo>
                      <a:pt x="11" y="188"/>
                    </a:moveTo>
                    <a:lnTo>
                      <a:pt x="7" y="185"/>
                    </a:lnTo>
                    <a:lnTo>
                      <a:pt x="27" y="169"/>
                    </a:lnTo>
                    <a:lnTo>
                      <a:pt x="46" y="133"/>
                    </a:lnTo>
                    <a:lnTo>
                      <a:pt x="39" y="125"/>
                    </a:lnTo>
                    <a:lnTo>
                      <a:pt x="48" y="108"/>
                    </a:lnTo>
                    <a:lnTo>
                      <a:pt x="49" y="88"/>
                    </a:lnTo>
                    <a:lnTo>
                      <a:pt x="62" y="73"/>
                    </a:lnTo>
                    <a:lnTo>
                      <a:pt x="169" y="66"/>
                    </a:lnTo>
                    <a:lnTo>
                      <a:pt x="167" y="49"/>
                    </a:lnTo>
                    <a:lnTo>
                      <a:pt x="201" y="51"/>
                    </a:lnTo>
                    <a:lnTo>
                      <a:pt x="521" y="20"/>
                    </a:lnTo>
                    <a:lnTo>
                      <a:pt x="680" y="0"/>
                    </a:lnTo>
                    <a:lnTo>
                      <a:pt x="651" y="54"/>
                    </a:lnTo>
                    <a:lnTo>
                      <a:pt x="607" y="63"/>
                    </a:lnTo>
                    <a:lnTo>
                      <a:pt x="588" y="91"/>
                    </a:lnTo>
                    <a:lnTo>
                      <a:pt x="510" y="137"/>
                    </a:lnTo>
                    <a:lnTo>
                      <a:pt x="505" y="155"/>
                    </a:lnTo>
                    <a:lnTo>
                      <a:pt x="485" y="165"/>
                    </a:lnTo>
                    <a:lnTo>
                      <a:pt x="486" y="186"/>
                    </a:lnTo>
                    <a:lnTo>
                      <a:pt x="382" y="199"/>
                    </a:lnTo>
                    <a:lnTo>
                      <a:pt x="170" y="218"/>
                    </a:lnTo>
                    <a:lnTo>
                      <a:pt x="0" y="228"/>
                    </a:lnTo>
                    <a:lnTo>
                      <a:pt x="11" y="188"/>
                    </a:lnTo>
                  </a:path>
                </a:pathLst>
              </a:custGeom>
              <a:solidFill>
                <a:srgbClr val="DC6900"/>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5" name="Freeform 164"/>
              <p:cNvSpPr>
                <a:spLocks/>
              </p:cNvSpPr>
              <p:nvPr/>
            </p:nvSpPr>
            <p:spPr bwMode="auto">
              <a:xfrm>
                <a:off x="5596200" y="4129530"/>
                <a:ext cx="451851" cy="692535"/>
              </a:xfrm>
              <a:custGeom>
                <a:avLst/>
                <a:gdLst>
                  <a:gd name="T0" fmla="*/ 18 w 283"/>
                  <a:gd name="T1" fmla="*/ 341 h 488"/>
                  <a:gd name="T2" fmla="*/ 46 w 283"/>
                  <a:gd name="T3" fmla="*/ 303 h 488"/>
                  <a:gd name="T4" fmla="*/ 37 w 283"/>
                  <a:gd name="T5" fmla="*/ 293 h 488"/>
                  <a:gd name="T6" fmla="*/ 27 w 283"/>
                  <a:gd name="T7" fmla="*/ 214 h 488"/>
                  <a:gd name="T8" fmla="*/ 22 w 283"/>
                  <a:gd name="T9" fmla="*/ 159 h 488"/>
                  <a:gd name="T10" fmla="*/ 42 w 283"/>
                  <a:gd name="T11" fmla="*/ 100 h 488"/>
                  <a:gd name="T12" fmla="*/ 72 w 283"/>
                  <a:gd name="T13" fmla="*/ 59 h 488"/>
                  <a:gd name="T14" fmla="*/ 70 w 283"/>
                  <a:gd name="T15" fmla="*/ 48 h 488"/>
                  <a:gd name="T16" fmla="*/ 92 w 283"/>
                  <a:gd name="T17" fmla="*/ 9 h 488"/>
                  <a:gd name="T18" fmla="*/ 262 w 283"/>
                  <a:gd name="T19" fmla="*/ 0 h 488"/>
                  <a:gd name="T20" fmla="*/ 270 w 283"/>
                  <a:gd name="T21" fmla="*/ 9 h 488"/>
                  <a:gd name="T22" fmla="*/ 262 w 283"/>
                  <a:gd name="T23" fmla="*/ 311 h 488"/>
                  <a:gd name="T24" fmla="*/ 282 w 283"/>
                  <a:gd name="T25" fmla="*/ 458 h 488"/>
                  <a:gd name="T26" fmla="*/ 274 w 283"/>
                  <a:gd name="T27" fmla="*/ 464 h 488"/>
                  <a:gd name="T28" fmla="*/ 238 w 283"/>
                  <a:gd name="T29" fmla="*/ 456 h 488"/>
                  <a:gd name="T30" fmla="*/ 182 w 283"/>
                  <a:gd name="T31" fmla="*/ 487 h 488"/>
                  <a:gd name="T32" fmla="*/ 155 w 283"/>
                  <a:gd name="T33" fmla="*/ 440 h 488"/>
                  <a:gd name="T34" fmla="*/ 159 w 283"/>
                  <a:gd name="T35" fmla="*/ 406 h 488"/>
                  <a:gd name="T36" fmla="*/ 0 w 283"/>
                  <a:gd name="T37" fmla="*/ 413 h 488"/>
                  <a:gd name="T38" fmla="*/ 18 w 283"/>
                  <a:gd name="T39" fmla="*/ 341 h 4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488"/>
                  <a:gd name="T62" fmla="*/ 283 w 283"/>
                  <a:gd name="T63" fmla="*/ 488 h 4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488">
                    <a:moveTo>
                      <a:pt x="18" y="341"/>
                    </a:moveTo>
                    <a:lnTo>
                      <a:pt x="46" y="303"/>
                    </a:lnTo>
                    <a:lnTo>
                      <a:pt x="37" y="293"/>
                    </a:lnTo>
                    <a:lnTo>
                      <a:pt x="27" y="214"/>
                    </a:lnTo>
                    <a:lnTo>
                      <a:pt x="22" y="159"/>
                    </a:lnTo>
                    <a:lnTo>
                      <a:pt x="42" y="100"/>
                    </a:lnTo>
                    <a:lnTo>
                      <a:pt x="72" y="59"/>
                    </a:lnTo>
                    <a:lnTo>
                      <a:pt x="70" y="48"/>
                    </a:lnTo>
                    <a:lnTo>
                      <a:pt x="92" y="9"/>
                    </a:lnTo>
                    <a:lnTo>
                      <a:pt x="262" y="0"/>
                    </a:lnTo>
                    <a:lnTo>
                      <a:pt x="270" y="9"/>
                    </a:lnTo>
                    <a:lnTo>
                      <a:pt x="262" y="311"/>
                    </a:lnTo>
                    <a:lnTo>
                      <a:pt x="282" y="458"/>
                    </a:lnTo>
                    <a:lnTo>
                      <a:pt x="274" y="464"/>
                    </a:lnTo>
                    <a:lnTo>
                      <a:pt x="238" y="456"/>
                    </a:lnTo>
                    <a:lnTo>
                      <a:pt x="182" y="487"/>
                    </a:lnTo>
                    <a:lnTo>
                      <a:pt x="155" y="440"/>
                    </a:lnTo>
                    <a:lnTo>
                      <a:pt x="159" y="406"/>
                    </a:lnTo>
                    <a:lnTo>
                      <a:pt x="0" y="413"/>
                    </a:lnTo>
                    <a:lnTo>
                      <a:pt x="18" y="341"/>
                    </a:lnTo>
                  </a:path>
                </a:pathLst>
              </a:custGeom>
              <a:solidFill>
                <a:srgbClr val="DC6900"/>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6" name="Freeform 165"/>
              <p:cNvSpPr>
                <a:spLocks/>
              </p:cNvSpPr>
              <p:nvPr/>
            </p:nvSpPr>
            <p:spPr bwMode="auto">
              <a:xfrm>
                <a:off x="6015565" y="4101887"/>
                <a:ext cx="487290" cy="701264"/>
              </a:xfrm>
              <a:custGeom>
                <a:avLst/>
                <a:gdLst>
                  <a:gd name="T0" fmla="*/ 8 w 305"/>
                  <a:gd name="T1" fmla="*/ 28 h 493"/>
                  <a:gd name="T2" fmla="*/ 0 w 305"/>
                  <a:gd name="T3" fmla="*/ 330 h 493"/>
                  <a:gd name="T4" fmla="*/ 19 w 305"/>
                  <a:gd name="T5" fmla="*/ 477 h 493"/>
                  <a:gd name="T6" fmla="*/ 40 w 305"/>
                  <a:gd name="T7" fmla="*/ 482 h 493"/>
                  <a:gd name="T8" fmla="*/ 59 w 305"/>
                  <a:gd name="T9" fmla="*/ 470 h 493"/>
                  <a:gd name="T10" fmla="*/ 70 w 305"/>
                  <a:gd name="T11" fmla="*/ 482 h 493"/>
                  <a:gd name="T12" fmla="*/ 52 w 305"/>
                  <a:gd name="T13" fmla="*/ 492 h 493"/>
                  <a:gd name="T14" fmla="*/ 95 w 305"/>
                  <a:gd name="T15" fmla="*/ 481 h 493"/>
                  <a:gd name="T16" fmla="*/ 104 w 305"/>
                  <a:gd name="T17" fmla="*/ 467 h 493"/>
                  <a:gd name="T18" fmla="*/ 98 w 305"/>
                  <a:gd name="T19" fmla="*/ 458 h 493"/>
                  <a:gd name="T20" fmla="*/ 101 w 305"/>
                  <a:gd name="T21" fmla="*/ 447 h 493"/>
                  <a:gd name="T22" fmla="*/ 81 w 305"/>
                  <a:gd name="T23" fmla="*/ 428 h 493"/>
                  <a:gd name="T24" fmla="*/ 81 w 305"/>
                  <a:gd name="T25" fmla="*/ 412 h 493"/>
                  <a:gd name="T26" fmla="*/ 304 w 305"/>
                  <a:gd name="T27" fmla="*/ 392 h 493"/>
                  <a:gd name="T28" fmla="*/ 285 w 305"/>
                  <a:gd name="T29" fmla="*/ 315 h 493"/>
                  <a:gd name="T30" fmla="*/ 297 w 305"/>
                  <a:gd name="T31" fmla="*/ 268 h 493"/>
                  <a:gd name="T32" fmla="*/ 268 w 305"/>
                  <a:gd name="T33" fmla="*/ 207 h 493"/>
                  <a:gd name="T34" fmla="*/ 211 w 305"/>
                  <a:gd name="T35" fmla="*/ 0 h 493"/>
                  <a:gd name="T36" fmla="*/ 0 w 305"/>
                  <a:gd name="T37" fmla="*/ 19 h 493"/>
                  <a:gd name="T38" fmla="*/ 8 w 305"/>
                  <a:gd name="T39" fmla="*/ 28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493"/>
                  <a:gd name="T62" fmla="*/ 305 w 305"/>
                  <a:gd name="T63" fmla="*/ 493 h 4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493">
                    <a:moveTo>
                      <a:pt x="8" y="28"/>
                    </a:moveTo>
                    <a:lnTo>
                      <a:pt x="0" y="330"/>
                    </a:lnTo>
                    <a:lnTo>
                      <a:pt x="19" y="477"/>
                    </a:lnTo>
                    <a:lnTo>
                      <a:pt x="40" y="482"/>
                    </a:lnTo>
                    <a:lnTo>
                      <a:pt x="59" y="470"/>
                    </a:lnTo>
                    <a:lnTo>
                      <a:pt x="70" y="482"/>
                    </a:lnTo>
                    <a:lnTo>
                      <a:pt x="52" y="492"/>
                    </a:lnTo>
                    <a:lnTo>
                      <a:pt x="95" y="481"/>
                    </a:lnTo>
                    <a:lnTo>
                      <a:pt x="104" y="467"/>
                    </a:lnTo>
                    <a:lnTo>
                      <a:pt x="98" y="458"/>
                    </a:lnTo>
                    <a:lnTo>
                      <a:pt x="101" y="447"/>
                    </a:lnTo>
                    <a:lnTo>
                      <a:pt x="81" y="428"/>
                    </a:lnTo>
                    <a:lnTo>
                      <a:pt x="81" y="412"/>
                    </a:lnTo>
                    <a:lnTo>
                      <a:pt x="304" y="392"/>
                    </a:lnTo>
                    <a:lnTo>
                      <a:pt x="285" y="315"/>
                    </a:lnTo>
                    <a:lnTo>
                      <a:pt x="297" y="268"/>
                    </a:lnTo>
                    <a:lnTo>
                      <a:pt x="268" y="207"/>
                    </a:lnTo>
                    <a:lnTo>
                      <a:pt x="211" y="0"/>
                    </a:lnTo>
                    <a:lnTo>
                      <a:pt x="0" y="19"/>
                    </a:lnTo>
                    <a:lnTo>
                      <a:pt x="8" y="28"/>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7" name="Freeform 166"/>
              <p:cNvSpPr>
                <a:spLocks/>
              </p:cNvSpPr>
              <p:nvPr/>
            </p:nvSpPr>
            <p:spPr bwMode="auto">
              <a:xfrm>
                <a:off x="6353715" y="4068424"/>
                <a:ext cx="685159" cy="637248"/>
              </a:xfrm>
              <a:custGeom>
                <a:avLst/>
                <a:gdLst>
                  <a:gd name="T0" fmla="*/ 56 w 429"/>
                  <a:gd name="T1" fmla="*/ 231 h 449"/>
                  <a:gd name="T2" fmla="*/ 85 w 429"/>
                  <a:gd name="T3" fmla="*/ 292 h 449"/>
                  <a:gd name="T4" fmla="*/ 73 w 429"/>
                  <a:gd name="T5" fmla="*/ 339 h 449"/>
                  <a:gd name="T6" fmla="*/ 92 w 429"/>
                  <a:gd name="T7" fmla="*/ 416 h 449"/>
                  <a:gd name="T8" fmla="*/ 108 w 429"/>
                  <a:gd name="T9" fmla="*/ 443 h 449"/>
                  <a:gd name="T10" fmla="*/ 337 w 429"/>
                  <a:gd name="T11" fmla="*/ 428 h 449"/>
                  <a:gd name="T12" fmla="*/ 339 w 429"/>
                  <a:gd name="T13" fmla="*/ 445 h 449"/>
                  <a:gd name="T14" fmla="*/ 353 w 429"/>
                  <a:gd name="T15" fmla="*/ 448 h 449"/>
                  <a:gd name="T16" fmla="*/ 348 w 429"/>
                  <a:gd name="T17" fmla="*/ 410 h 449"/>
                  <a:gd name="T18" fmla="*/ 358 w 429"/>
                  <a:gd name="T19" fmla="*/ 399 h 449"/>
                  <a:gd name="T20" fmla="*/ 391 w 429"/>
                  <a:gd name="T21" fmla="*/ 406 h 449"/>
                  <a:gd name="T22" fmla="*/ 396 w 429"/>
                  <a:gd name="T23" fmla="*/ 380 h 449"/>
                  <a:gd name="T24" fmla="*/ 392 w 429"/>
                  <a:gd name="T25" fmla="*/ 344 h 449"/>
                  <a:gd name="T26" fmla="*/ 406 w 429"/>
                  <a:gd name="T27" fmla="*/ 335 h 449"/>
                  <a:gd name="T28" fmla="*/ 428 w 429"/>
                  <a:gd name="T29" fmla="*/ 266 h 449"/>
                  <a:gd name="T30" fmla="*/ 412 w 429"/>
                  <a:gd name="T31" fmla="*/ 264 h 449"/>
                  <a:gd name="T32" fmla="*/ 357 w 429"/>
                  <a:gd name="T33" fmla="*/ 176 h 449"/>
                  <a:gd name="T34" fmla="*/ 237 w 429"/>
                  <a:gd name="T35" fmla="*/ 65 h 449"/>
                  <a:gd name="T36" fmla="*/ 185 w 429"/>
                  <a:gd name="T37" fmla="*/ 31 h 449"/>
                  <a:gd name="T38" fmla="*/ 202 w 429"/>
                  <a:gd name="T39" fmla="*/ 0 h 449"/>
                  <a:gd name="T40" fmla="*/ 104 w 429"/>
                  <a:gd name="T41" fmla="*/ 11 h 449"/>
                  <a:gd name="T42" fmla="*/ 0 w 429"/>
                  <a:gd name="T43" fmla="*/ 24 h 449"/>
                  <a:gd name="T44" fmla="*/ 56 w 429"/>
                  <a:gd name="T45" fmla="*/ 231 h 4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9"/>
                  <a:gd name="T70" fmla="*/ 0 h 449"/>
                  <a:gd name="T71" fmla="*/ 429 w 429"/>
                  <a:gd name="T72" fmla="*/ 449 h 4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9" h="449">
                    <a:moveTo>
                      <a:pt x="56" y="231"/>
                    </a:moveTo>
                    <a:lnTo>
                      <a:pt x="85" y="292"/>
                    </a:lnTo>
                    <a:lnTo>
                      <a:pt x="73" y="339"/>
                    </a:lnTo>
                    <a:lnTo>
                      <a:pt x="92" y="416"/>
                    </a:lnTo>
                    <a:lnTo>
                      <a:pt x="108" y="443"/>
                    </a:lnTo>
                    <a:lnTo>
                      <a:pt x="337" y="428"/>
                    </a:lnTo>
                    <a:lnTo>
                      <a:pt x="339" y="445"/>
                    </a:lnTo>
                    <a:lnTo>
                      <a:pt x="353" y="448"/>
                    </a:lnTo>
                    <a:lnTo>
                      <a:pt x="348" y="410"/>
                    </a:lnTo>
                    <a:lnTo>
                      <a:pt x="358" y="399"/>
                    </a:lnTo>
                    <a:lnTo>
                      <a:pt x="391" y="406"/>
                    </a:lnTo>
                    <a:lnTo>
                      <a:pt x="396" y="380"/>
                    </a:lnTo>
                    <a:lnTo>
                      <a:pt x="392" y="344"/>
                    </a:lnTo>
                    <a:lnTo>
                      <a:pt x="406" y="335"/>
                    </a:lnTo>
                    <a:lnTo>
                      <a:pt x="428" y="266"/>
                    </a:lnTo>
                    <a:lnTo>
                      <a:pt x="412" y="264"/>
                    </a:lnTo>
                    <a:lnTo>
                      <a:pt x="357" y="176"/>
                    </a:lnTo>
                    <a:lnTo>
                      <a:pt x="237" y="65"/>
                    </a:lnTo>
                    <a:lnTo>
                      <a:pt x="185" y="31"/>
                    </a:lnTo>
                    <a:lnTo>
                      <a:pt x="202" y="0"/>
                    </a:lnTo>
                    <a:lnTo>
                      <a:pt x="104" y="11"/>
                    </a:lnTo>
                    <a:lnTo>
                      <a:pt x="0" y="24"/>
                    </a:lnTo>
                    <a:lnTo>
                      <a:pt x="56" y="231"/>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8" name="Freeform 167"/>
              <p:cNvSpPr>
                <a:spLocks/>
              </p:cNvSpPr>
              <p:nvPr/>
            </p:nvSpPr>
            <p:spPr bwMode="auto">
              <a:xfrm>
                <a:off x="6145509" y="4637292"/>
                <a:ext cx="1156206" cy="774009"/>
              </a:xfrm>
              <a:custGeom>
                <a:avLst/>
                <a:gdLst>
                  <a:gd name="T0" fmla="*/ 0 w 725"/>
                  <a:gd name="T1" fmla="*/ 52 h 546"/>
                  <a:gd name="T2" fmla="*/ 20 w 725"/>
                  <a:gd name="T3" fmla="*/ 71 h 546"/>
                  <a:gd name="T4" fmla="*/ 17 w 725"/>
                  <a:gd name="T5" fmla="*/ 82 h 546"/>
                  <a:gd name="T6" fmla="*/ 23 w 725"/>
                  <a:gd name="T7" fmla="*/ 91 h 546"/>
                  <a:gd name="T8" fmla="*/ 14 w 725"/>
                  <a:gd name="T9" fmla="*/ 105 h 546"/>
                  <a:gd name="T10" fmla="*/ 99 w 725"/>
                  <a:gd name="T11" fmla="*/ 76 h 546"/>
                  <a:gd name="T12" fmla="*/ 207 w 725"/>
                  <a:gd name="T13" fmla="*/ 144 h 546"/>
                  <a:gd name="T14" fmla="*/ 296 w 725"/>
                  <a:gd name="T15" fmla="*/ 96 h 546"/>
                  <a:gd name="T16" fmla="*/ 347 w 725"/>
                  <a:gd name="T17" fmla="*/ 107 h 546"/>
                  <a:gd name="T18" fmla="*/ 413 w 725"/>
                  <a:gd name="T19" fmla="*/ 172 h 546"/>
                  <a:gd name="T20" fmla="*/ 436 w 725"/>
                  <a:gd name="T21" fmla="*/ 173 h 546"/>
                  <a:gd name="T22" fmla="*/ 457 w 725"/>
                  <a:gd name="T23" fmla="*/ 218 h 546"/>
                  <a:gd name="T24" fmla="*/ 452 w 725"/>
                  <a:gd name="T25" fmla="*/ 304 h 546"/>
                  <a:gd name="T26" fmla="*/ 467 w 725"/>
                  <a:gd name="T27" fmla="*/ 314 h 546"/>
                  <a:gd name="T28" fmla="*/ 469 w 725"/>
                  <a:gd name="T29" fmla="*/ 299 h 546"/>
                  <a:gd name="T30" fmla="*/ 490 w 725"/>
                  <a:gd name="T31" fmla="*/ 299 h 546"/>
                  <a:gd name="T32" fmla="*/ 470 w 725"/>
                  <a:gd name="T33" fmla="*/ 340 h 546"/>
                  <a:gd name="T34" fmla="*/ 525 w 725"/>
                  <a:gd name="T35" fmla="*/ 397 h 546"/>
                  <a:gd name="T36" fmla="*/ 534 w 725"/>
                  <a:gd name="T37" fmla="*/ 381 h 546"/>
                  <a:gd name="T38" fmla="*/ 537 w 725"/>
                  <a:gd name="T39" fmla="*/ 420 h 546"/>
                  <a:gd name="T40" fmla="*/ 556 w 725"/>
                  <a:gd name="T41" fmla="*/ 429 h 546"/>
                  <a:gd name="T42" fmla="*/ 575 w 725"/>
                  <a:gd name="T43" fmla="*/ 477 h 546"/>
                  <a:gd name="T44" fmla="*/ 594 w 725"/>
                  <a:gd name="T45" fmla="*/ 477 h 546"/>
                  <a:gd name="T46" fmla="*/ 636 w 725"/>
                  <a:gd name="T47" fmla="*/ 522 h 546"/>
                  <a:gd name="T48" fmla="*/ 660 w 725"/>
                  <a:gd name="T49" fmla="*/ 526 h 546"/>
                  <a:gd name="T50" fmla="*/ 660 w 725"/>
                  <a:gd name="T51" fmla="*/ 533 h 546"/>
                  <a:gd name="T52" fmla="*/ 643 w 725"/>
                  <a:gd name="T53" fmla="*/ 545 h 546"/>
                  <a:gd name="T54" fmla="*/ 680 w 725"/>
                  <a:gd name="T55" fmla="*/ 540 h 546"/>
                  <a:gd name="T56" fmla="*/ 704 w 725"/>
                  <a:gd name="T57" fmla="*/ 529 h 546"/>
                  <a:gd name="T58" fmla="*/ 717 w 725"/>
                  <a:gd name="T59" fmla="*/ 466 h 546"/>
                  <a:gd name="T60" fmla="*/ 724 w 725"/>
                  <a:gd name="T61" fmla="*/ 468 h 546"/>
                  <a:gd name="T62" fmla="*/ 717 w 725"/>
                  <a:gd name="T63" fmla="*/ 381 h 546"/>
                  <a:gd name="T64" fmla="*/ 709 w 725"/>
                  <a:gd name="T65" fmla="*/ 355 h 546"/>
                  <a:gd name="T66" fmla="*/ 630 w 725"/>
                  <a:gd name="T67" fmla="*/ 228 h 546"/>
                  <a:gd name="T68" fmla="*/ 569 w 725"/>
                  <a:gd name="T69" fmla="*/ 107 h 546"/>
                  <a:gd name="T70" fmla="*/ 532 w 725"/>
                  <a:gd name="T71" fmla="*/ 9 h 546"/>
                  <a:gd name="T72" fmla="*/ 523 w 725"/>
                  <a:gd name="T73" fmla="*/ 6 h 546"/>
                  <a:gd name="T74" fmla="*/ 489 w 725"/>
                  <a:gd name="T75" fmla="*/ 0 h 546"/>
                  <a:gd name="T76" fmla="*/ 480 w 725"/>
                  <a:gd name="T77" fmla="*/ 10 h 546"/>
                  <a:gd name="T78" fmla="*/ 485 w 725"/>
                  <a:gd name="T79" fmla="*/ 48 h 546"/>
                  <a:gd name="T80" fmla="*/ 471 w 725"/>
                  <a:gd name="T81" fmla="*/ 45 h 546"/>
                  <a:gd name="T82" fmla="*/ 468 w 725"/>
                  <a:gd name="T83" fmla="*/ 28 h 546"/>
                  <a:gd name="T84" fmla="*/ 238 w 725"/>
                  <a:gd name="T85" fmla="*/ 43 h 546"/>
                  <a:gd name="T86" fmla="*/ 222 w 725"/>
                  <a:gd name="T87" fmla="*/ 16 h 546"/>
                  <a:gd name="T88" fmla="*/ 0 w 725"/>
                  <a:gd name="T89" fmla="*/ 36 h 546"/>
                  <a:gd name="T90" fmla="*/ 0 w 725"/>
                  <a:gd name="T91" fmla="*/ 52 h 5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5"/>
                  <a:gd name="T139" fmla="*/ 0 h 546"/>
                  <a:gd name="T140" fmla="*/ 725 w 725"/>
                  <a:gd name="T141" fmla="*/ 546 h 5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5" h="546">
                    <a:moveTo>
                      <a:pt x="0" y="52"/>
                    </a:moveTo>
                    <a:lnTo>
                      <a:pt x="20" y="71"/>
                    </a:lnTo>
                    <a:lnTo>
                      <a:pt x="17" y="82"/>
                    </a:lnTo>
                    <a:lnTo>
                      <a:pt x="23" y="91"/>
                    </a:lnTo>
                    <a:lnTo>
                      <a:pt x="14" y="105"/>
                    </a:lnTo>
                    <a:lnTo>
                      <a:pt x="99" y="76"/>
                    </a:lnTo>
                    <a:lnTo>
                      <a:pt x="207" y="144"/>
                    </a:lnTo>
                    <a:lnTo>
                      <a:pt x="296" y="96"/>
                    </a:lnTo>
                    <a:lnTo>
                      <a:pt x="347" y="107"/>
                    </a:lnTo>
                    <a:lnTo>
                      <a:pt x="413" y="172"/>
                    </a:lnTo>
                    <a:lnTo>
                      <a:pt x="436" y="173"/>
                    </a:lnTo>
                    <a:lnTo>
                      <a:pt x="457" y="218"/>
                    </a:lnTo>
                    <a:lnTo>
                      <a:pt x="452" y="304"/>
                    </a:lnTo>
                    <a:lnTo>
                      <a:pt x="467" y="314"/>
                    </a:lnTo>
                    <a:lnTo>
                      <a:pt x="469" y="299"/>
                    </a:lnTo>
                    <a:lnTo>
                      <a:pt x="490" y="299"/>
                    </a:lnTo>
                    <a:lnTo>
                      <a:pt x="470" y="340"/>
                    </a:lnTo>
                    <a:lnTo>
                      <a:pt x="525" y="397"/>
                    </a:lnTo>
                    <a:lnTo>
                      <a:pt x="534" y="381"/>
                    </a:lnTo>
                    <a:lnTo>
                      <a:pt x="537" y="420"/>
                    </a:lnTo>
                    <a:lnTo>
                      <a:pt x="556" y="429"/>
                    </a:lnTo>
                    <a:lnTo>
                      <a:pt x="575" y="477"/>
                    </a:lnTo>
                    <a:lnTo>
                      <a:pt x="594" y="477"/>
                    </a:lnTo>
                    <a:lnTo>
                      <a:pt x="636" y="522"/>
                    </a:lnTo>
                    <a:lnTo>
                      <a:pt x="660" y="526"/>
                    </a:lnTo>
                    <a:lnTo>
                      <a:pt x="660" y="533"/>
                    </a:lnTo>
                    <a:lnTo>
                      <a:pt x="643" y="545"/>
                    </a:lnTo>
                    <a:lnTo>
                      <a:pt x="680" y="540"/>
                    </a:lnTo>
                    <a:lnTo>
                      <a:pt x="704" y="529"/>
                    </a:lnTo>
                    <a:lnTo>
                      <a:pt x="717" y="466"/>
                    </a:lnTo>
                    <a:lnTo>
                      <a:pt x="724" y="468"/>
                    </a:lnTo>
                    <a:lnTo>
                      <a:pt x="717" y="381"/>
                    </a:lnTo>
                    <a:lnTo>
                      <a:pt x="709" y="355"/>
                    </a:lnTo>
                    <a:lnTo>
                      <a:pt x="630" y="228"/>
                    </a:lnTo>
                    <a:lnTo>
                      <a:pt x="569" y="107"/>
                    </a:lnTo>
                    <a:lnTo>
                      <a:pt x="532" y="9"/>
                    </a:lnTo>
                    <a:lnTo>
                      <a:pt x="523" y="6"/>
                    </a:lnTo>
                    <a:lnTo>
                      <a:pt x="489" y="0"/>
                    </a:lnTo>
                    <a:lnTo>
                      <a:pt x="480" y="10"/>
                    </a:lnTo>
                    <a:lnTo>
                      <a:pt x="485" y="48"/>
                    </a:lnTo>
                    <a:lnTo>
                      <a:pt x="471" y="45"/>
                    </a:lnTo>
                    <a:lnTo>
                      <a:pt x="468" y="28"/>
                    </a:lnTo>
                    <a:lnTo>
                      <a:pt x="238" y="43"/>
                    </a:lnTo>
                    <a:lnTo>
                      <a:pt x="222" y="16"/>
                    </a:lnTo>
                    <a:lnTo>
                      <a:pt x="0" y="36"/>
                    </a:lnTo>
                    <a:lnTo>
                      <a:pt x="0" y="52"/>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69" name="Freeform 168"/>
              <p:cNvSpPr>
                <a:spLocks/>
              </p:cNvSpPr>
              <p:nvPr/>
            </p:nvSpPr>
            <p:spPr bwMode="auto">
              <a:xfrm>
                <a:off x="6334519" y="3042716"/>
                <a:ext cx="536019" cy="532495"/>
              </a:xfrm>
              <a:custGeom>
                <a:avLst/>
                <a:gdLst>
                  <a:gd name="T0" fmla="*/ 0 w 335"/>
                  <a:gd name="T1" fmla="*/ 67 h 375"/>
                  <a:gd name="T2" fmla="*/ 27 w 335"/>
                  <a:gd name="T3" fmla="*/ 326 h 375"/>
                  <a:gd name="T4" fmla="*/ 68 w 335"/>
                  <a:gd name="T5" fmla="*/ 331 h 375"/>
                  <a:gd name="T6" fmla="*/ 118 w 335"/>
                  <a:gd name="T7" fmla="*/ 361 h 375"/>
                  <a:gd name="T8" fmla="*/ 154 w 335"/>
                  <a:gd name="T9" fmla="*/ 359 h 375"/>
                  <a:gd name="T10" fmla="*/ 171 w 335"/>
                  <a:gd name="T11" fmla="*/ 349 h 375"/>
                  <a:gd name="T12" fmla="*/ 211 w 335"/>
                  <a:gd name="T13" fmla="*/ 374 h 375"/>
                  <a:gd name="T14" fmla="*/ 234 w 335"/>
                  <a:gd name="T15" fmla="*/ 352 h 375"/>
                  <a:gd name="T16" fmla="*/ 239 w 335"/>
                  <a:gd name="T17" fmla="*/ 311 h 375"/>
                  <a:gd name="T18" fmla="*/ 255 w 335"/>
                  <a:gd name="T19" fmla="*/ 319 h 375"/>
                  <a:gd name="T20" fmla="*/ 263 w 335"/>
                  <a:gd name="T21" fmla="*/ 286 h 375"/>
                  <a:gd name="T22" fmla="*/ 319 w 335"/>
                  <a:gd name="T23" fmla="*/ 236 h 375"/>
                  <a:gd name="T24" fmla="*/ 328 w 335"/>
                  <a:gd name="T25" fmla="*/ 155 h 375"/>
                  <a:gd name="T26" fmla="*/ 322 w 335"/>
                  <a:gd name="T27" fmla="*/ 139 h 375"/>
                  <a:gd name="T28" fmla="*/ 334 w 335"/>
                  <a:gd name="T29" fmla="*/ 129 h 375"/>
                  <a:gd name="T30" fmla="*/ 312 w 335"/>
                  <a:gd name="T31" fmla="*/ 0 h 375"/>
                  <a:gd name="T32" fmla="*/ 255 w 335"/>
                  <a:gd name="T33" fmla="*/ 29 h 375"/>
                  <a:gd name="T34" fmla="*/ 227 w 335"/>
                  <a:gd name="T35" fmla="*/ 59 h 375"/>
                  <a:gd name="T36" fmla="*/ 206 w 335"/>
                  <a:gd name="T37" fmla="*/ 62 h 375"/>
                  <a:gd name="T38" fmla="*/ 173 w 335"/>
                  <a:gd name="T39" fmla="*/ 78 h 375"/>
                  <a:gd name="T40" fmla="*/ 100 w 335"/>
                  <a:gd name="T41" fmla="*/ 52 h 375"/>
                  <a:gd name="T42" fmla="*/ 0 w 335"/>
                  <a:gd name="T43" fmla="*/ 67 h 3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375"/>
                  <a:gd name="T68" fmla="*/ 335 w 335"/>
                  <a:gd name="T69" fmla="*/ 375 h 3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375">
                    <a:moveTo>
                      <a:pt x="0" y="67"/>
                    </a:moveTo>
                    <a:lnTo>
                      <a:pt x="27" y="326"/>
                    </a:lnTo>
                    <a:lnTo>
                      <a:pt x="68" y="331"/>
                    </a:lnTo>
                    <a:lnTo>
                      <a:pt x="118" y="361"/>
                    </a:lnTo>
                    <a:lnTo>
                      <a:pt x="154" y="359"/>
                    </a:lnTo>
                    <a:lnTo>
                      <a:pt x="171" y="349"/>
                    </a:lnTo>
                    <a:lnTo>
                      <a:pt x="211" y="374"/>
                    </a:lnTo>
                    <a:lnTo>
                      <a:pt x="234" y="352"/>
                    </a:lnTo>
                    <a:lnTo>
                      <a:pt x="239" y="311"/>
                    </a:lnTo>
                    <a:lnTo>
                      <a:pt x="255" y="319"/>
                    </a:lnTo>
                    <a:lnTo>
                      <a:pt x="263" y="286"/>
                    </a:lnTo>
                    <a:lnTo>
                      <a:pt x="319" y="236"/>
                    </a:lnTo>
                    <a:lnTo>
                      <a:pt x="328" y="155"/>
                    </a:lnTo>
                    <a:lnTo>
                      <a:pt x="322" y="139"/>
                    </a:lnTo>
                    <a:lnTo>
                      <a:pt x="334" y="129"/>
                    </a:lnTo>
                    <a:lnTo>
                      <a:pt x="312" y="0"/>
                    </a:lnTo>
                    <a:lnTo>
                      <a:pt x="255" y="29"/>
                    </a:lnTo>
                    <a:lnTo>
                      <a:pt x="227" y="59"/>
                    </a:lnTo>
                    <a:lnTo>
                      <a:pt x="206" y="62"/>
                    </a:lnTo>
                    <a:lnTo>
                      <a:pt x="173" y="78"/>
                    </a:lnTo>
                    <a:lnTo>
                      <a:pt x="100" y="52"/>
                    </a:lnTo>
                    <a:lnTo>
                      <a:pt x="0" y="67"/>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0" name="Freeform 169"/>
              <p:cNvSpPr>
                <a:spLocks/>
              </p:cNvSpPr>
              <p:nvPr/>
            </p:nvSpPr>
            <p:spPr bwMode="auto">
              <a:xfrm>
                <a:off x="6672668" y="3227489"/>
                <a:ext cx="569982" cy="503397"/>
              </a:xfrm>
              <a:custGeom>
                <a:avLst/>
                <a:gdLst>
                  <a:gd name="T0" fmla="*/ 0 w 358"/>
                  <a:gd name="T1" fmla="*/ 244 h 354"/>
                  <a:gd name="T2" fmla="*/ 12 w 358"/>
                  <a:gd name="T3" fmla="*/ 292 h 354"/>
                  <a:gd name="T4" fmla="*/ 59 w 358"/>
                  <a:gd name="T5" fmla="*/ 327 h 354"/>
                  <a:gd name="T6" fmla="*/ 80 w 358"/>
                  <a:gd name="T7" fmla="*/ 353 h 354"/>
                  <a:gd name="T8" fmla="*/ 149 w 358"/>
                  <a:gd name="T9" fmla="*/ 325 h 354"/>
                  <a:gd name="T10" fmla="*/ 179 w 358"/>
                  <a:gd name="T11" fmla="*/ 320 h 354"/>
                  <a:gd name="T12" fmla="*/ 195 w 358"/>
                  <a:gd name="T13" fmla="*/ 299 h 354"/>
                  <a:gd name="T14" fmla="*/ 223 w 358"/>
                  <a:gd name="T15" fmla="*/ 193 h 354"/>
                  <a:gd name="T16" fmla="*/ 251 w 358"/>
                  <a:gd name="T17" fmla="*/ 206 h 354"/>
                  <a:gd name="T18" fmla="*/ 307 w 358"/>
                  <a:gd name="T19" fmla="*/ 91 h 354"/>
                  <a:gd name="T20" fmla="*/ 350 w 358"/>
                  <a:gd name="T21" fmla="*/ 115 h 354"/>
                  <a:gd name="T22" fmla="*/ 357 w 358"/>
                  <a:gd name="T23" fmla="*/ 95 h 354"/>
                  <a:gd name="T24" fmla="*/ 326 w 358"/>
                  <a:gd name="T25" fmla="*/ 70 h 354"/>
                  <a:gd name="T26" fmla="*/ 302 w 358"/>
                  <a:gd name="T27" fmla="*/ 72 h 354"/>
                  <a:gd name="T28" fmla="*/ 295 w 358"/>
                  <a:gd name="T29" fmla="*/ 86 h 354"/>
                  <a:gd name="T30" fmla="*/ 251 w 358"/>
                  <a:gd name="T31" fmla="*/ 98 h 354"/>
                  <a:gd name="T32" fmla="*/ 223 w 358"/>
                  <a:gd name="T33" fmla="*/ 130 h 354"/>
                  <a:gd name="T34" fmla="*/ 215 w 358"/>
                  <a:gd name="T35" fmla="*/ 79 h 354"/>
                  <a:gd name="T36" fmla="*/ 137 w 358"/>
                  <a:gd name="T37" fmla="*/ 92 h 354"/>
                  <a:gd name="T38" fmla="*/ 123 w 358"/>
                  <a:gd name="T39" fmla="*/ 0 h 354"/>
                  <a:gd name="T40" fmla="*/ 111 w 358"/>
                  <a:gd name="T41" fmla="*/ 9 h 354"/>
                  <a:gd name="T42" fmla="*/ 117 w 358"/>
                  <a:gd name="T43" fmla="*/ 25 h 354"/>
                  <a:gd name="T44" fmla="*/ 108 w 358"/>
                  <a:gd name="T45" fmla="*/ 106 h 354"/>
                  <a:gd name="T46" fmla="*/ 52 w 358"/>
                  <a:gd name="T47" fmla="*/ 156 h 354"/>
                  <a:gd name="T48" fmla="*/ 44 w 358"/>
                  <a:gd name="T49" fmla="*/ 189 h 354"/>
                  <a:gd name="T50" fmla="*/ 28 w 358"/>
                  <a:gd name="T51" fmla="*/ 182 h 354"/>
                  <a:gd name="T52" fmla="*/ 23 w 358"/>
                  <a:gd name="T53" fmla="*/ 222 h 354"/>
                  <a:gd name="T54" fmla="*/ 0 w 358"/>
                  <a:gd name="T55" fmla="*/ 244 h 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8"/>
                  <a:gd name="T85" fmla="*/ 0 h 354"/>
                  <a:gd name="T86" fmla="*/ 358 w 358"/>
                  <a:gd name="T87" fmla="*/ 354 h 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8" h="354">
                    <a:moveTo>
                      <a:pt x="0" y="244"/>
                    </a:moveTo>
                    <a:lnTo>
                      <a:pt x="12" y="292"/>
                    </a:lnTo>
                    <a:lnTo>
                      <a:pt x="59" y="327"/>
                    </a:lnTo>
                    <a:lnTo>
                      <a:pt x="80" y="353"/>
                    </a:lnTo>
                    <a:lnTo>
                      <a:pt x="149" y="325"/>
                    </a:lnTo>
                    <a:lnTo>
                      <a:pt x="179" y="320"/>
                    </a:lnTo>
                    <a:lnTo>
                      <a:pt x="195" y="299"/>
                    </a:lnTo>
                    <a:lnTo>
                      <a:pt x="223" y="193"/>
                    </a:lnTo>
                    <a:lnTo>
                      <a:pt x="251" y="206"/>
                    </a:lnTo>
                    <a:lnTo>
                      <a:pt x="307" y="91"/>
                    </a:lnTo>
                    <a:lnTo>
                      <a:pt x="350" y="115"/>
                    </a:lnTo>
                    <a:lnTo>
                      <a:pt x="357" y="95"/>
                    </a:lnTo>
                    <a:lnTo>
                      <a:pt x="326" y="70"/>
                    </a:lnTo>
                    <a:lnTo>
                      <a:pt x="302" y="72"/>
                    </a:lnTo>
                    <a:lnTo>
                      <a:pt x="295" y="86"/>
                    </a:lnTo>
                    <a:lnTo>
                      <a:pt x="251" y="98"/>
                    </a:lnTo>
                    <a:lnTo>
                      <a:pt x="223" y="130"/>
                    </a:lnTo>
                    <a:lnTo>
                      <a:pt x="215" y="79"/>
                    </a:lnTo>
                    <a:lnTo>
                      <a:pt x="137" y="92"/>
                    </a:lnTo>
                    <a:lnTo>
                      <a:pt x="123" y="0"/>
                    </a:lnTo>
                    <a:lnTo>
                      <a:pt x="111" y="9"/>
                    </a:lnTo>
                    <a:lnTo>
                      <a:pt x="117" y="25"/>
                    </a:lnTo>
                    <a:lnTo>
                      <a:pt x="108" y="106"/>
                    </a:lnTo>
                    <a:lnTo>
                      <a:pt x="52" y="156"/>
                    </a:lnTo>
                    <a:lnTo>
                      <a:pt x="44" y="189"/>
                    </a:lnTo>
                    <a:lnTo>
                      <a:pt x="28" y="182"/>
                    </a:lnTo>
                    <a:lnTo>
                      <a:pt x="23" y="222"/>
                    </a:lnTo>
                    <a:lnTo>
                      <a:pt x="0" y="244"/>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1" name="Freeform 170"/>
              <p:cNvSpPr>
                <a:spLocks/>
              </p:cNvSpPr>
              <p:nvPr/>
            </p:nvSpPr>
            <p:spPr bwMode="auto">
              <a:xfrm>
                <a:off x="7016725" y="3266771"/>
                <a:ext cx="577365" cy="253153"/>
              </a:xfrm>
              <a:custGeom>
                <a:avLst/>
                <a:gdLst>
                  <a:gd name="T0" fmla="*/ 0 w 362"/>
                  <a:gd name="T1" fmla="*/ 52 h 179"/>
                  <a:gd name="T2" fmla="*/ 8 w 362"/>
                  <a:gd name="T3" fmla="*/ 103 h 179"/>
                  <a:gd name="T4" fmla="*/ 36 w 362"/>
                  <a:gd name="T5" fmla="*/ 71 h 179"/>
                  <a:gd name="T6" fmla="*/ 80 w 362"/>
                  <a:gd name="T7" fmla="*/ 59 h 179"/>
                  <a:gd name="T8" fmla="*/ 87 w 362"/>
                  <a:gd name="T9" fmla="*/ 46 h 179"/>
                  <a:gd name="T10" fmla="*/ 111 w 362"/>
                  <a:gd name="T11" fmla="*/ 43 h 179"/>
                  <a:gd name="T12" fmla="*/ 141 w 362"/>
                  <a:gd name="T13" fmla="*/ 68 h 179"/>
                  <a:gd name="T14" fmla="*/ 162 w 362"/>
                  <a:gd name="T15" fmla="*/ 74 h 179"/>
                  <a:gd name="T16" fmla="*/ 201 w 362"/>
                  <a:gd name="T17" fmla="*/ 109 h 179"/>
                  <a:gd name="T18" fmla="*/ 186 w 362"/>
                  <a:gd name="T19" fmla="*/ 143 h 179"/>
                  <a:gd name="T20" fmla="*/ 192 w 362"/>
                  <a:gd name="T21" fmla="*/ 158 h 179"/>
                  <a:gd name="T22" fmla="*/ 208 w 362"/>
                  <a:gd name="T23" fmla="*/ 151 h 179"/>
                  <a:gd name="T24" fmla="*/ 225 w 362"/>
                  <a:gd name="T25" fmla="*/ 151 h 179"/>
                  <a:gd name="T26" fmla="*/ 232 w 362"/>
                  <a:gd name="T27" fmla="*/ 162 h 179"/>
                  <a:gd name="T28" fmla="*/ 250 w 362"/>
                  <a:gd name="T29" fmla="*/ 162 h 179"/>
                  <a:gd name="T30" fmla="*/ 258 w 362"/>
                  <a:gd name="T31" fmla="*/ 159 h 179"/>
                  <a:gd name="T32" fmla="*/ 245 w 362"/>
                  <a:gd name="T33" fmla="*/ 127 h 179"/>
                  <a:gd name="T34" fmla="*/ 243 w 362"/>
                  <a:gd name="T35" fmla="*/ 71 h 179"/>
                  <a:gd name="T36" fmla="*/ 229 w 362"/>
                  <a:gd name="T37" fmla="*/ 63 h 179"/>
                  <a:gd name="T38" fmla="*/ 258 w 362"/>
                  <a:gd name="T39" fmla="*/ 37 h 179"/>
                  <a:gd name="T40" fmla="*/ 259 w 362"/>
                  <a:gd name="T41" fmla="*/ 20 h 179"/>
                  <a:gd name="T42" fmla="*/ 276 w 362"/>
                  <a:gd name="T43" fmla="*/ 22 h 179"/>
                  <a:gd name="T44" fmla="*/ 254 w 362"/>
                  <a:gd name="T45" fmla="*/ 57 h 179"/>
                  <a:gd name="T46" fmla="*/ 267 w 362"/>
                  <a:gd name="T47" fmla="*/ 99 h 179"/>
                  <a:gd name="T48" fmla="*/ 272 w 362"/>
                  <a:gd name="T49" fmla="*/ 111 h 179"/>
                  <a:gd name="T50" fmla="*/ 281 w 362"/>
                  <a:gd name="T51" fmla="*/ 116 h 179"/>
                  <a:gd name="T52" fmla="*/ 264 w 362"/>
                  <a:gd name="T53" fmla="*/ 116 h 179"/>
                  <a:gd name="T54" fmla="*/ 270 w 362"/>
                  <a:gd name="T55" fmla="*/ 141 h 179"/>
                  <a:gd name="T56" fmla="*/ 299 w 362"/>
                  <a:gd name="T57" fmla="*/ 159 h 179"/>
                  <a:gd name="T58" fmla="*/ 305 w 362"/>
                  <a:gd name="T59" fmla="*/ 162 h 179"/>
                  <a:gd name="T60" fmla="*/ 314 w 362"/>
                  <a:gd name="T61" fmla="*/ 162 h 179"/>
                  <a:gd name="T62" fmla="*/ 310 w 362"/>
                  <a:gd name="T63" fmla="*/ 178 h 179"/>
                  <a:gd name="T64" fmla="*/ 346 w 362"/>
                  <a:gd name="T65" fmla="*/ 159 h 179"/>
                  <a:gd name="T66" fmla="*/ 352 w 362"/>
                  <a:gd name="T67" fmla="*/ 135 h 179"/>
                  <a:gd name="T68" fmla="*/ 361 w 362"/>
                  <a:gd name="T69" fmla="*/ 112 h 179"/>
                  <a:gd name="T70" fmla="*/ 310 w 362"/>
                  <a:gd name="T71" fmla="*/ 122 h 179"/>
                  <a:gd name="T72" fmla="*/ 277 w 362"/>
                  <a:gd name="T73" fmla="*/ 0 h 179"/>
                  <a:gd name="T74" fmla="*/ 0 w 362"/>
                  <a:gd name="T75" fmla="*/ 52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2"/>
                  <a:gd name="T115" fmla="*/ 0 h 179"/>
                  <a:gd name="T116" fmla="*/ 362 w 362"/>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2" h="179">
                    <a:moveTo>
                      <a:pt x="0" y="52"/>
                    </a:moveTo>
                    <a:lnTo>
                      <a:pt x="8" y="103"/>
                    </a:lnTo>
                    <a:lnTo>
                      <a:pt x="36" y="71"/>
                    </a:lnTo>
                    <a:lnTo>
                      <a:pt x="80" y="59"/>
                    </a:lnTo>
                    <a:lnTo>
                      <a:pt x="87" y="46"/>
                    </a:lnTo>
                    <a:lnTo>
                      <a:pt x="111" y="43"/>
                    </a:lnTo>
                    <a:lnTo>
                      <a:pt x="141" y="68"/>
                    </a:lnTo>
                    <a:lnTo>
                      <a:pt x="162" y="74"/>
                    </a:lnTo>
                    <a:lnTo>
                      <a:pt x="201" y="109"/>
                    </a:lnTo>
                    <a:lnTo>
                      <a:pt x="186" y="143"/>
                    </a:lnTo>
                    <a:lnTo>
                      <a:pt x="192" y="158"/>
                    </a:lnTo>
                    <a:lnTo>
                      <a:pt x="208" y="151"/>
                    </a:lnTo>
                    <a:lnTo>
                      <a:pt x="225" y="151"/>
                    </a:lnTo>
                    <a:lnTo>
                      <a:pt x="232" y="162"/>
                    </a:lnTo>
                    <a:lnTo>
                      <a:pt x="250" y="162"/>
                    </a:lnTo>
                    <a:lnTo>
                      <a:pt x="258" y="159"/>
                    </a:lnTo>
                    <a:lnTo>
                      <a:pt x="245" y="127"/>
                    </a:lnTo>
                    <a:lnTo>
                      <a:pt x="243" y="71"/>
                    </a:lnTo>
                    <a:lnTo>
                      <a:pt x="229" y="63"/>
                    </a:lnTo>
                    <a:lnTo>
                      <a:pt x="258" y="37"/>
                    </a:lnTo>
                    <a:lnTo>
                      <a:pt x="259" y="20"/>
                    </a:lnTo>
                    <a:lnTo>
                      <a:pt x="276" y="22"/>
                    </a:lnTo>
                    <a:lnTo>
                      <a:pt x="254" y="57"/>
                    </a:lnTo>
                    <a:lnTo>
                      <a:pt x="267" y="99"/>
                    </a:lnTo>
                    <a:lnTo>
                      <a:pt x="272" y="111"/>
                    </a:lnTo>
                    <a:lnTo>
                      <a:pt x="281" y="116"/>
                    </a:lnTo>
                    <a:lnTo>
                      <a:pt x="264" y="116"/>
                    </a:lnTo>
                    <a:lnTo>
                      <a:pt x="270" y="141"/>
                    </a:lnTo>
                    <a:lnTo>
                      <a:pt x="299" y="159"/>
                    </a:lnTo>
                    <a:lnTo>
                      <a:pt x="305" y="162"/>
                    </a:lnTo>
                    <a:lnTo>
                      <a:pt x="314" y="162"/>
                    </a:lnTo>
                    <a:lnTo>
                      <a:pt x="310" y="178"/>
                    </a:lnTo>
                    <a:lnTo>
                      <a:pt x="346" y="159"/>
                    </a:lnTo>
                    <a:lnTo>
                      <a:pt x="352" y="135"/>
                    </a:lnTo>
                    <a:lnTo>
                      <a:pt x="361" y="112"/>
                    </a:lnTo>
                    <a:lnTo>
                      <a:pt x="310" y="122"/>
                    </a:lnTo>
                    <a:lnTo>
                      <a:pt x="277" y="0"/>
                    </a:lnTo>
                    <a:lnTo>
                      <a:pt x="0" y="52"/>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2" name="Freeform 171"/>
              <p:cNvSpPr>
                <a:spLocks/>
              </p:cNvSpPr>
              <p:nvPr/>
            </p:nvSpPr>
            <p:spPr bwMode="auto">
              <a:xfrm>
                <a:off x="6576687" y="3356976"/>
                <a:ext cx="984917" cy="493213"/>
              </a:xfrm>
              <a:custGeom>
                <a:avLst/>
                <a:gdLst>
                  <a:gd name="T0" fmla="*/ 57 w 617"/>
                  <a:gd name="T1" fmla="*/ 308 h 347"/>
                  <a:gd name="T2" fmla="*/ 57 w 617"/>
                  <a:gd name="T3" fmla="*/ 300 h 347"/>
                  <a:gd name="T4" fmla="*/ 97 w 617"/>
                  <a:gd name="T5" fmla="*/ 261 h 347"/>
                  <a:gd name="T6" fmla="*/ 119 w 617"/>
                  <a:gd name="T7" fmla="*/ 235 h 347"/>
                  <a:gd name="T8" fmla="*/ 141 w 617"/>
                  <a:gd name="T9" fmla="*/ 261 h 347"/>
                  <a:gd name="T10" fmla="*/ 209 w 617"/>
                  <a:gd name="T11" fmla="*/ 234 h 347"/>
                  <a:gd name="T12" fmla="*/ 239 w 617"/>
                  <a:gd name="T13" fmla="*/ 229 h 347"/>
                  <a:gd name="T14" fmla="*/ 256 w 617"/>
                  <a:gd name="T15" fmla="*/ 207 h 347"/>
                  <a:gd name="T16" fmla="*/ 283 w 617"/>
                  <a:gd name="T17" fmla="*/ 101 h 347"/>
                  <a:gd name="T18" fmla="*/ 312 w 617"/>
                  <a:gd name="T19" fmla="*/ 115 h 347"/>
                  <a:gd name="T20" fmla="*/ 367 w 617"/>
                  <a:gd name="T21" fmla="*/ 0 h 347"/>
                  <a:gd name="T22" fmla="*/ 410 w 617"/>
                  <a:gd name="T23" fmla="*/ 24 h 347"/>
                  <a:gd name="T24" fmla="*/ 417 w 617"/>
                  <a:gd name="T25" fmla="*/ 4 h 347"/>
                  <a:gd name="T26" fmla="*/ 438 w 617"/>
                  <a:gd name="T27" fmla="*/ 9 h 347"/>
                  <a:gd name="T28" fmla="*/ 478 w 617"/>
                  <a:gd name="T29" fmla="*/ 45 h 347"/>
                  <a:gd name="T30" fmla="*/ 463 w 617"/>
                  <a:gd name="T31" fmla="*/ 79 h 347"/>
                  <a:gd name="T32" fmla="*/ 469 w 617"/>
                  <a:gd name="T33" fmla="*/ 94 h 347"/>
                  <a:gd name="T34" fmla="*/ 485 w 617"/>
                  <a:gd name="T35" fmla="*/ 87 h 347"/>
                  <a:gd name="T36" fmla="*/ 497 w 617"/>
                  <a:gd name="T37" fmla="*/ 104 h 347"/>
                  <a:gd name="T38" fmla="*/ 558 w 617"/>
                  <a:gd name="T39" fmla="*/ 123 h 347"/>
                  <a:gd name="T40" fmla="*/ 501 w 617"/>
                  <a:gd name="T41" fmla="*/ 120 h 347"/>
                  <a:gd name="T42" fmla="*/ 560 w 617"/>
                  <a:gd name="T43" fmla="*/ 173 h 347"/>
                  <a:gd name="T44" fmla="*/ 523 w 617"/>
                  <a:gd name="T45" fmla="*/ 168 h 347"/>
                  <a:gd name="T46" fmla="*/ 598 w 617"/>
                  <a:gd name="T47" fmla="*/ 216 h 347"/>
                  <a:gd name="T48" fmla="*/ 616 w 617"/>
                  <a:gd name="T49" fmla="*/ 248 h 347"/>
                  <a:gd name="T50" fmla="*/ 603 w 617"/>
                  <a:gd name="T51" fmla="*/ 243 h 347"/>
                  <a:gd name="T52" fmla="*/ 601 w 617"/>
                  <a:gd name="T53" fmla="*/ 252 h 347"/>
                  <a:gd name="T54" fmla="*/ 359 w 617"/>
                  <a:gd name="T55" fmla="*/ 298 h 347"/>
                  <a:gd name="T56" fmla="*/ 158 w 617"/>
                  <a:gd name="T57" fmla="*/ 325 h 347"/>
                  <a:gd name="T58" fmla="*/ 0 w 617"/>
                  <a:gd name="T59" fmla="*/ 346 h 347"/>
                  <a:gd name="T60" fmla="*/ 57 w 617"/>
                  <a:gd name="T61" fmla="*/ 308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7"/>
                  <a:gd name="T94" fmla="*/ 0 h 347"/>
                  <a:gd name="T95" fmla="*/ 617 w 617"/>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7" h="347">
                    <a:moveTo>
                      <a:pt x="57" y="308"/>
                    </a:moveTo>
                    <a:lnTo>
                      <a:pt x="57" y="300"/>
                    </a:lnTo>
                    <a:lnTo>
                      <a:pt x="97" y="261"/>
                    </a:lnTo>
                    <a:lnTo>
                      <a:pt x="119" y="235"/>
                    </a:lnTo>
                    <a:lnTo>
                      <a:pt x="141" y="261"/>
                    </a:lnTo>
                    <a:lnTo>
                      <a:pt x="209" y="234"/>
                    </a:lnTo>
                    <a:lnTo>
                      <a:pt x="239" y="229"/>
                    </a:lnTo>
                    <a:lnTo>
                      <a:pt x="256" y="207"/>
                    </a:lnTo>
                    <a:lnTo>
                      <a:pt x="283" y="101"/>
                    </a:lnTo>
                    <a:lnTo>
                      <a:pt x="312" y="115"/>
                    </a:lnTo>
                    <a:lnTo>
                      <a:pt x="367" y="0"/>
                    </a:lnTo>
                    <a:lnTo>
                      <a:pt x="410" y="24"/>
                    </a:lnTo>
                    <a:lnTo>
                      <a:pt x="417" y="4"/>
                    </a:lnTo>
                    <a:lnTo>
                      <a:pt x="438" y="9"/>
                    </a:lnTo>
                    <a:lnTo>
                      <a:pt x="478" y="45"/>
                    </a:lnTo>
                    <a:lnTo>
                      <a:pt x="463" y="79"/>
                    </a:lnTo>
                    <a:lnTo>
                      <a:pt x="469" y="94"/>
                    </a:lnTo>
                    <a:lnTo>
                      <a:pt x="485" y="87"/>
                    </a:lnTo>
                    <a:lnTo>
                      <a:pt x="497" y="104"/>
                    </a:lnTo>
                    <a:lnTo>
                      <a:pt x="558" y="123"/>
                    </a:lnTo>
                    <a:lnTo>
                      <a:pt x="501" y="120"/>
                    </a:lnTo>
                    <a:lnTo>
                      <a:pt x="560" y="173"/>
                    </a:lnTo>
                    <a:lnTo>
                      <a:pt x="523" y="168"/>
                    </a:lnTo>
                    <a:lnTo>
                      <a:pt x="598" y="216"/>
                    </a:lnTo>
                    <a:lnTo>
                      <a:pt x="616" y="248"/>
                    </a:lnTo>
                    <a:lnTo>
                      <a:pt x="603" y="243"/>
                    </a:lnTo>
                    <a:lnTo>
                      <a:pt x="601" y="252"/>
                    </a:lnTo>
                    <a:lnTo>
                      <a:pt x="359" y="298"/>
                    </a:lnTo>
                    <a:lnTo>
                      <a:pt x="158" y="325"/>
                    </a:lnTo>
                    <a:lnTo>
                      <a:pt x="0" y="346"/>
                    </a:lnTo>
                    <a:lnTo>
                      <a:pt x="57" y="308"/>
                    </a:lnTo>
                  </a:path>
                </a:pathLst>
              </a:custGeom>
              <a:solidFill>
                <a:schemeClr val="accent1"/>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3" name="Freeform 172"/>
              <p:cNvSpPr>
                <a:spLocks/>
              </p:cNvSpPr>
              <p:nvPr/>
            </p:nvSpPr>
            <p:spPr bwMode="auto">
              <a:xfrm>
                <a:off x="7514351" y="3493737"/>
                <a:ext cx="56112" cy="123667"/>
              </a:xfrm>
              <a:custGeom>
                <a:avLst/>
                <a:gdLst>
                  <a:gd name="T0" fmla="*/ 0 w 35"/>
                  <a:gd name="T1" fmla="*/ 86 h 87"/>
                  <a:gd name="T2" fmla="*/ 12 w 35"/>
                  <a:gd name="T3" fmla="*/ 62 h 87"/>
                  <a:gd name="T4" fmla="*/ 24 w 35"/>
                  <a:gd name="T5" fmla="*/ 47 h 87"/>
                  <a:gd name="T6" fmla="*/ 34 w 35"/>
                  <a:gd name="T7" fmla="*/ 0 h 87"/>
                  <a:gd name="T8" fmla="*/ 13 w 35"/>
                  <a:gd name="T9" fmla="*/ 10 h 87"/>
                  <a:gd name="T10" fmla="*/ 0 w 35"/>
                  <a:gd name="T11" fmla="*/ 55 h 87"/>
                  <a:gd name="T12" fmla="*/ 0 w 35"/>
                  <a:gd name="T13" fmla="*/ 86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0" y="86"/>
                    </a:moveTo>
                    <a:lnTo>
                      <a:pt x="12" y="62"/>
                    </a:lnTo>
                    <a:lnTo>
                      <a:pt x="24" y="47"/>
                    </a:lnTo>
                    <a:lnTo>
                      <a:pt x="34" y="0"/>
                    </a:lnTo>
                    <a:lnTo>
                      <a:pt x="13" y="10"/>
                    </a:lnTo>
                    <a:lnTo>
                      <a:pt x="0" y="55"/>
                    </a:lnTo>
                    <a:lnTo>
                      <a:pt x="0" y="86"/>
                    </a:lnTo>
                  </a:path>
                </a:pathLst>
              </a:custGeom>
              <a:solidFill>
                <a:schemeClr val="accent3"/>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4" name="Freeform 173"/>
              <p:cNvSpPr>
                <a:spLocks/>
              </p:cNvSpPr>
              <p:nvPr/>
            </p:nvSpPr>
            <p:spPr bwMode="auto">
              <a:xfrm>
                <a:off x="6520575" y="3716337"/>
                <a:ext cx="1086804" cy="432107"/>
              </a:xfrm>
              <a:custGeom>
                <a:avLst/>
                <a:gdLst>
                  <a:gd name="T0" fmla="*/ 0 w 681"/>
                  <a:gd name="T1" fmla="*/ 259 h 304"/>
                  <a:gd name="T2" fmla="*/ 98 w 681"/>
                  <a:gd name="T3" fmla="*/ 248 h 304"/>
                  <a:gd name="T4" fmla="*/ 156 w 681"/>
                  <a:gd name="T5" fmla="*/ 220 h 304"/>
                  <a:gd name="T6" fmla="*/ 264 w 681"/>
                  <a:gd name="T7" fmla="*/ 208 h 304"/>
                  <a:gd name="T8" fmla="*/ 309 w 681"/>
                  <a:gd name="T9" fmla="*/ 235 h 304"/>
                  <a:gd name="T10" fmla="*/ 379 w 681"/>
                  <a:gd name="T11" fmla="*/ 226 h 304"/>
                  <a:gd name="T12" fmla="*/ 486 w 681"/>
                  <a:gd name="T13" fmla="*/ 303 h 304"/>
                  <a:gd name="T14" fmla="*/ 527 w 681"/>
                  <a:gd name="T15" fmla="*/ 293 h 304"/>
                  <a:gd name="T16" fmla="*/ 587 w 681"/>
                  <a:gd name="T17" fmla="*/ 205 h 304"/>
                  <a:gd name="T18" fmla="*/ 635 w 681"/>
                  <a:gd name="T19" fmla="*/ 187 h 304"/>
                  <a:gd name="T20" fmla="*/ 650 w 681"/>
                  <a:gd name="T21" fmla="*/ 161 h 304"/>
                  <a:gd name="T22" fmla="*/ 598 w 681"/>
                  <a:gd name="T23" fmla="*/ 170 h 304"/>
                  <a:gd name="T24" fmla="*/ 584 w 681"/>
                  <a:gd name="T25" fmla="*/ 153 h 304"/>
                  <a:gd name="T26" fmla="*/ 616 w 681"/>
                  <a:gd name="T27" fmla="*/ 144 h 304"/>
                  <a:gd name="T28" fmla="*/ 616 w 681"/>
                  <a:gd name="T29" fmla="*/ 132 h 304"/>
                  <a:gd name="T30" fmla="*/ 579 w 681"/>
                  <a:gd name="T31" fmla="*/ 120 h 304"/>
                  <a:gd name="T32" fmla="*/ 625 w 681"/>
                  <a:gd name="T33" fmla="*/ 103 h 304"/>
                  <a:gd name="T34" fmla="*/ 622 w 681"/>
                  <a:gd name="T35" fmla="*/ 122 h 304"/>
                  <a:gd name="T36" fmla="*/ 653 w 681"/>
                  <a:gd name="T37" fmla="*/ 120 h 304"/>
                  <a:gd name="T38" fmla="*/ 669 w 681"/>
                  <a:gd name="T39" fmla="*/ 89 h 304"/>
                  <a:gd name="T40" fmla="*/ 680 w 681"/>
                  <a:gd name="T41" fmla="*/ 88 h 304"/>
                  <a:gd name="T42" fmla="*/ 672 w 681"/>
                  <a:gd name="T43" fmla="*/ 61 h 304"/>
                  <a:gd name="T44" fmla="*/ 651 w 681"/>
                  <a:gd name="T45" fmla="*/ 88 h 304"/>
                  <a:gd name="T46" fmla="*/ 632 w 681"/>
                  <a:gd name="T47" fmla="*/ 26 h 304"/>
                  <a:gd name="T48" fmla="*/ 646 w 681"/>
                  <a:gd name="T49" fmla="*/ 24 h 304"/>
                  <a:gd name="T50" fmla="*/ 664 w 681"/>
                  <a:gd name="T51" fmla="*/ 41 h 304"/>
                  <a:gd name="T52" fmla="*/ 650 w 681"/>
                  <a:gd name="T53" fmla="*/ 12 h 304"/>
                  <a:gd name="T54" fmla="*/ 636 w 681"/>
                  <a:gd name="T55" fmla="*/ 0 h 304"/>
                  <a:gd name="T56" fmla="*/ 394 w 681"/>
                  <a:gd name="T57" fmla="*/ 46 h 304"/>
                  <a:gd name="T58" fmla="*/ 194 w 681"/>
                  <a:gd name="T59" fmla="*/ 72 h 304"/>
                  <a:gd name="T60" fmla="*/ 165 w 681"/>
                  <a:gd name="T61" fmla="*/ 127 h 304"/>
                  <a:gd name="T62" fmla="*/ 122 w 681"/>
                  <a:gd name="T63" fmla="*/ 136 h 304"/>
                  <a:gd name="T64" fmla="*/ 102 w 681"/>
                  <a:gd name="T65" fmla="*/ 164 h 304"/>
                  <a:gd name="T66" fmla="*/ 25 w 681"/>
                  <a:gd name="T67" fmla="*/ 210 h 304"/>
                  <a:gd name="T68" fmla="*/ 20 w 681"/>
                  <a:gd name="T69" fmla="*/ 228 h 304"/>
                  <a:gd name="T70" fmla="*/ 0 w 681"/>
                  <a:gd name="T71" fmla="*/ 238 h 304"/>
                  <a:gd name="T72" fmla="*/ 0 w 681"/>
                  <a:gd name="T73" fmla="*/ 259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1"/>
                  <a:gd name="T112" fmla="*/ 0 h 304"/>
                  <a:gd name="T113" fmla="*/ 681 w 681"/>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1" h="304">
                    <a:moveTo>
                      <a:pt x="0" y="259"/>
                    </a:moveTo>
                    <a:lnTo>
                      <a:pt x="98" y="248"/>
                    </a:lnTo>
                    <a:lnTo>
                      <a:pt x="156" y="220"/>
                    </a:lnTo>
                    <a:lnTo>
                      <a:pt x="264" y="208"/>
                    </a:lnTo>
                    <a:lnTo>
                      <a:pt x="309" y="235"/>
                    </a:lnTo>
                    <a:lnTo>
                      <a:pt x="379" y="226"/>
                    </a:lnTo>
                    <a:lnTo>
                      <a:pt x="486" y="303"/>
                    </a:lnTo>
                    <a:lnTo>
                      <a:pt x="527" y="293"/>
                    </a:lnTo>
                    <a:lnTo>
                      <a:pt x="587" y="205"/>
                    </a:lnTo>
                    <a:lnTo>
                      <a:pt x="635" y="187"/>
                    </a:lnTo>
                    <a:lnTo>
                      <a:pt x="650" y="161"/>
                    </a:lnTo>
                    <a:lnTo>
                      <a:pt x="598" y="170"/>
                    </a:lnTo>
                    <a:lnTo>
                      <a:pt x="584" y="153"/>
                    </a:lnTo>
                    <a:lnTo>
                      <a:pt x="616" y="144"/>
                    </a:lnTo>
                    <a:lnTo>
                      <a:pt x="616" y="132"/>
                    </a:lnTo>
                    <a:lnTo>
                      <a:pt x="579" y="120"/>
                    </a:lnTo>
                    <a:lnTo>
                      <a:pt x="625" y="103"/>
                    </a:lnTo>
                    <a:lnTo>
                      <a:pt x="622" y="122"/>
                    </a:lnTo>
                    <a:lnTo>
                      <a:pt x="653" y="120"/>
                    </a:lnTo>
                    <a:lnTo>
                      <a:pt x="669" y="89"/>
                    </a:lnTo>
                    <a:lnTo>
                      <a:pt x="680" y="88"/>
                    </a:lnTo>
                    <a:lnTo>
                      <a:pt x="672" y="61"/>
                    </a:lnTo>
                    <a:lnTo>
                      <a:pt x="651" y="88"/>
                    </a:lnTo>
                    <a:lnTo>
                      <a:pt x="632" y="26"/>
                    </a:lnTo>
                    <a:lnTo>
                      <a:pt x="646" y="24"/>
                    </a:lnTo>
                    <a:lnTo>
                      <a:pt x="664" y="41"/>
                    </a:lnTo>
                    <a:lnTo>
                      <a:pt x="650" y="12"/>
                    </a:lnTo>
                    <a:lnTo>
                      <a:pt x="636" y="0"/>
                    </a:lnTo>
                    <a:lnTo>
                      <a:pt x="394" y="46"/>
                    </a:lnTo>
                    <a:lnTo>
                      <a:pt x="194" y="72"/>
                    </a:lnTo>
                    <a:lnTo>
                      <a:pt x="165" y="127"/>
                    </a:lnTo>
                    <a:lnTo>
                      <a:pt x="122" y="136"/>
                    </a:lnTo>
                    <a:lnTo>
                      <a:pt x="102" y="164"/>
                    </a:lnTo>
                    <a:lnTo>
                      <a:pt x="25" y="210"/>
                    </a:lnTo>
                    <a:lnTo>
                      <a:pt x="20" y="228"/>
                    </a:lnTo>
                    <a:lnTo>
                      <a:pt x="0" y="238"/>
                    </a:lnTo>
                    <a:lnTo>
                      <a:pt x="0" y="259"/>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5" name="Freeform 174"/>
              <p:cNvSpPr>
                <a:spLocks/>
              </p:cNvSpPr>
              <p:nvPr/>
            </p:nvSpPr>
            <p:spPr bwMode="auto">
              <a:xfrm>
                <a:off x="6649042" y="4011683"/>
                <a:ext cx="648243" cy="437926"/>
              </a:xfrm>
              <a:custGeom>
                <a:avLst/>
                <a:gdLst>
                  <a:gd name="T0" fmla="*/ 17 w 406"/>
                  <a:gd name="T1" fmla="*/ 39 h 308"/>
                  <a:gd name="T2" fmla="*/ 74 w 406"/>
                  <a:gd name="T3" fmla="*/ 11 h 308"/>
                  <a:gd name="T4" fmla="*/ 183 w 406"/>
                  <a:gd name="T5" fmla="*/ 0 h 308"/>
                  <a:gd name="T6" fmla="*/ 227 w 406"/>
                  <a:gd name="T7" fmla="*/ 27 h 308"/>
                  <a:gd name="T8" fmla="*/ 298 w 406"/>
                  <a:gd name="T9" fmla="*/ 17 h 308"/>
                  <a:gd name="T10" fmla="*/ 405 w 406"/>
                  <a:gd name="T11" fmla="*/ 94 h 308"/>
                  <a:gd name="T12" fmla="*/ 358 w 406"/>
                  <a:gd name="T13" fmla="*/ 152 h 308"/>
                  <a:gd name="T14" fmla="*/ 359 w 406"/>
                  <a:gd name="T15" fmla="*/ 179 h 308"/>
                  <a:gd name="T16" fmla="*/ 278 w 406"/>
                  <a:gd name="T17" fmla="*/ 253 h 308"/>
                  <a:gd name="T18" fmla="*/ 265 w 406"/>
                  <a:gd name="T19" fmla="*/ 255 h 308"/>
                  <a:gd name="T20" fmla="*/ 259 w 406"/>
                  <a:gd name="T21" fmla="*/ 278 h 308"/>
                  <a:gd name="T22" fmla="*/ 242 w 406"/>
                  <a:gd name="T23" fmla="*/ 265 h 308"/>
                  <a:gd name="T24" fmla="*/ 258 w 406"/>
                  <a:gd name="T25" fmla="*/ 287 h 308"/>
                  <a:gd name="T26" fmla="*/ 243 w 406"/>
                  <a:gd name="T27" fmla="*/ 307 h 308"/>
                  <a:gd name="T28" fmla="*/ 227 w 406"/>
                  <a:gd name="T29" fmla="*/ 304 h 308"/>
                  <a:gd name="T30" fmla="*/ 172 w 406"/>
                  <a:gd name="T31" fmla="*/ 216 h 308"/>
                  <a:gd name="T32" fmla="*/ 52 w 406"/>
                  <a:gd name="T33" fmla="*/ 105 h 308"/>
                  <a:gd name="T34" fmla="*/ 0 w 406"/>
                  <a:gd name="T35" fmla="*/ 71 h 308"/>
                  <a:gd name="T36" fmla="*/ 17 w 406"/>
                  <a:gd name="T37" fmla="*/ 39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308"/>
                  <a:gd name="T59" fmla="*/ 406 w 406"/>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308">
                    <a:moveTo>
                      <a:pt x="17" y="39"/>
                    </a:moveTo>
                    <a:lnTo>
                      <a:pt x="74" y="11"/>
                    </a:lnTo>
                    <a:lnTo>
                      <a:pt x="183" y="0"/>
                    </a:lnTo>
                    <a:lnTo>
                      <a:pt x="227" y="27"/>
                    </a:lnTo>
                    <a:lnTo>
                      <a:pt x="298" y="17"/>
                    </a:lnTo>
                    <a:lnTo>
                      <a:pt x="405" y="94"/>
                    </a:lnTo>
                    <a:lnTo>
                      <a:pt x="358" y="152"/>
                    </a:lnTo>
                    <a:lnTo>
                      <a:pt x="359" y="179"/>
                    </a:lnTo>
                    <a:lnTo>
                      <a:pt x="278" y="253"/>
                    </a:lnTo>
                    <a:lnTo>
                      <a:pt x="265" y="255"/>
                    </a:lnTo>
                    <a:lnTo>
                      <a:pt x="259" y="278"/>
                    </a:lnTo>
                    <a:lnTo>
                      <a:pt x="242" y="265"/>
                    </a:lnTo>
                    <a:lnTo>
                      <a:pt x="258" y="287"/>
                    </a:lnTo>
                    <a:lnTo>
                      <a:pt x="243" y="307"/>
                    </a:lnTo>
                    <a:lnTo>
                      <a:pt x="227" y="304"/>
                    </a:lnTo>
                    <a:lnTo>
                      <a:pt x="172" y="216"/>
                    </a:lnTo>
                    <a:lnTo>
                      <a:pt x="52" y="105"/>
                    </a:lnTo>
                    <a:lnTo>
                      <a:pt x="0" y="71"/>
                    </a:lnTo>
                    <a:lnTo>
                      <a:pt x="17" y="39"/>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6" name="Freeform 175"/>
              <p:cNvSpPr>
                <a:spLocks/>
              </p:cNvSpPr>
              <p:nvPr/>
            </p:nvSpPr>
            <p:spPr bwMode="auto">
              <a:xfrm>
                <a:off x="7459716" y="3246403"/>
                <a:ext cx="134374" cy="196412"/>
              </a:xfrm>
              <a:custGeom>
                <a:avLst/>
                <a:gdLst>
                  <a:gd name="T0" fmla="*/ 0 w 84"/>
                  <a:gd name="T1" fmla="*/ 13 h 138"/>
                  <a:gd name="T2" fmla="*/ 11 w 84"/>
                  <a:gd name="T3" fmla="*/ 0 h 138"/>
                  <a:gd name="T4" fmla="*/ 27 w 84"/>
                  <a:gd name="T5" fmla="*/ 0 h 138"/>
                  <a:gd name="T6" fmla="*/ 21 w 84"/>
                  <a:gd name="T7" fmla="*/ 14 h 138"/>
                  <a:gd name="T8" fmla="*/ 17 w 84"/>
                  <a:gd name="T9" fmla="*/ 19 h 138"/>
                  <a:gd name="T10" fmla="*/ 21 w 84"/>
                  <a:gd name="T11" fmla="*/ 34 h 138"/>
                  <a:gd name="T12" fmla="*/ 40 w 84"/>
                  <a:gd name="T13" fmla="*/ 56 h 138"/>
                  <a:gd name="T14" fmla="*/ 43 w 84"/>
                  <a:gd name="T15" fmla="*/ 72 h 138"/>
                  <a:gd name="T16" fmla="*/ 60 w 84"/>
                  <a:gd name="T17" fmla="*/ 91 h 138"/>
                  <a:gd name="T18" fmla="*/ 73 w 84"/>
                  <a:gd name="T19" fmla="*/ 95 h 138"/>
                  <a:gd name="T20" fmla="*/ 79 w 84"/>
                  <a:gd name="T21" fmla="*/ 107 h 138"/>
                  <a:gd name="T22" fmla="*/ 68 w 84"/>
                  <a:gd name="T23" fmla="*/ 118 h 138"/>
                  <a:gd name="T24" fmla="*/ 79 w 84"/>
                  <a:gd name="T25" fmla="*/ 117 h 138"/>
                  <a:gd name="T26" fmla="*/ 83 w 84"/>
                  <a:gd name="T27" fmla="*/ 127 h 138"/>
                  <a:gd name="T28" fmla="*/ 33 w 84"/>
                  <a:gd name="T29" fmla="*/ 137 h 138"/>
                  <a:gd name="T30" fmla="*/ 0 w 84"/>
                  <a:gd name="T31" fmla="*/ 13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138"/>
                  <a:gd name="T50" fmla="*/ 84 w 84"/>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138">
                    <a:moveTo>
                      <a:pt x="0" y="13"/>
                    </a:moveTo>
                    <a:lnTo>
                      <a:pt x="11" y="0"/>
                    </a:lnTo>
                    <a:lnTo>
                      <a:pt x="27" y="0"/>
                    </a:lnTo>
                    <a:lnTo>
                      <a:pt x="21" y="14"/>
                    </a:lnTo>
                    <a:lnTo>
                      <a:pt x="17" y="19"/>
                    </a:lnTo>
                    <a:lnTo>
                      <a:pt x="21" y="34"/>
                    </a:lnTo>
                    <a:lnTo>
                      <a:pt x="40" y="56"/>
                    </a:lnTo>
                    <a:lnTo>
                      <a:pt x="43" y="72"/>
                    </a:lnTo>
                    <a:lnTo>
                      <a:pt x="60" y="91"/>
                    </a:lnTo>
                    <a:lnTo>
                      <a:pt x="73" y="95"/>
                    </a:lnTo>
                    <a:lnTo>
                      <a:pt x="79" y="107"/>
                    </a:lnTo>
                    <a:lnTo>
                      <a:pt x="68" y="118"/>
                    </a:lnTo>
                    <a:lnTo>
                      <a:pt x="79" y="117"/>
                    </a:lnTo>
                    <a:lnTo>
                      <a:pt x="83" y="127"/>
                    </a:lnTo>
                    <a:lnTo>
                      <a:pt x="33" y="137"/>
                    </a:lnTo>
                    <a:lnTo>
                      <a:pt x="0" y="13"/>
                    </a:lnTo>
                  </a:path>
                </a:pathLst>
              </a:custGeom>
              <a:solidFill>
                <a:schemeClr val="accent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7" name="Freeform 176"/>
              <p:cNvSpPr>
                <a:spLocks/>
              </p:cNvSpPr>
              <p:nvPr/>
            </p:nvSpPr>
            <p:spPr bwMode="auto">
              <a:xfrm>
                <a:off x="6835098" y="2939418"/>
                <a:ext cx="738318" cy="421922"/>
              </a:xfrm>
              <a:custGeom>
                <a:avLst/>
                <a:gdLst>
                  <a:gd name="T0" fmla="*/ 36 w 463"/>
                  <a:gd name="T1" fmla="*/ 296 h 297"/>
                  <a:gd name="T2" fmla="*/ 113 w 463"/>
                  <a:gd name="T3" fmla="*/ 282 h 297"/>
                  <a:gd name="T4" fmla="*/ 391 w 463"/>
                  <a:gd name="T5" fmla="*/ 229 h 297"/>
                  <a:gd name="T6" fmla="*/ 402 w 463"/>
                  <a:gd name="T7" fmla="*/ 216 h 297"/>
                  <a:gd name="T8" fmla="*/ 419 w 463"/>
                  <a:gd name="T9" fmla="*/ 216 h 297"/>
                  <a:gd name="T10" fmla="*/ 436 w 463"/>
                  <a:gd name="T11" fmla="*/ 203 h 297"/>
                  <a:gd name="T12" fmla="*/ 462 w 463"/>
                  <a:gd name="T13" fmla="*/ 169 h 297"/>
                  <a:gd name="T14" fmla="*/ 417 w 463"/>
                  <a:gd name="T15" fmla="*/ 132 h 297"/>
                  <a:gd name="T16" fmla="*/ 415 w 463"/>
                  <a:gd name="T17" fmla="*/ 98 h 297"/>
                  <a:gd name="T18" fmla="*/ 436 w 463"/>
                  <a:gd name="T19" fmla="*/ 51 h 297"/>
                  <a:gd name="T20" fmla="*/ 406 w 463"/>
                  <a:gd name="T21" fmla="*/ 34 h 297"/>
                  <a:gd name="T22" fmla="*/ 372 w 463"/>
                  <a:gd name="T23" fmla="*/ 0 h 297"/>
                  <a:gd name="T24" fmla="*/ 66 w 463"/>
                  <a:gd name="T25" fmla="*/ 58 h 297"/>
                  <a:gd name="T26" fmla="*/ 50 w 463"/>
                  <a:gd name="T27" fmla="*/ 34 h 297"/>
                  <a:gd name="T28" fmla="*/ 0 w 463"/>
                  <a:gd name="T29" fmla="*/ 72 h 297"/>
                  <a:gd name="T30" fmla="*/ 36 w 463"/>
                  <a:gd name="T31" fmla="*/ 296 h 2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3"/>
                  <a:gd name="T49" fmla="*/ 0 h 297"/>
                  <a:gd name="T50" fmla="*/ 463 w 463"/>
                  <a:gd name="T51" fmla="*/ 297 h 2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3" h="297">
                    <a:moveTo>
                      <a:pt x="36" y="296"/>
                    </a:moveTo>
                    <a:lnTo>
                      <a:pt x="113" y="282"/>
                    </a:lnTo>
                    <a:lnTo>
                      <a:pt x="391" y="229"/>
                    </a:lnTo>
                    <a:lnTo>
                      <a:pt x="402" y="216"/>
                    </a:lnTo>
                    <a:lnTo>
                      <a:pt x="419" y="216"/>
                    </a:lnTo>
                    <a:lnTo>
                      <a:pt x="436" y="203"/>
                    </a:lnTo>
                    <a:lnTo>
                      <a:pt x="462" y="169"/>
                    </a:lnTo>
                    <a:lnTo>
                      <a:pt x="417" y="132"/>
                    </a:lnTo>
                    <a:lnTo>
                      <a:pt x="415" y="98"/>
                    </a:lnTo>
                    <a:lnTo>
                      <a:pt x="436" y="51"/>
                    </a:lnTo>
                    <a:lnTo>
                      <a:pt x="406" y="34"/>
                    </a:lnTo>
                    <a:lnTo>
                      <a:pt x="372" y="0"/>
                    </a:lnTo>
                    <a:lnTo>
                      <a:pt x="66" y="58"/>
                    </a:lnTo>
                    <a:lnTo>
                      <a:pt x="50" y="34"/>
                    </a:lnTo>
                    <a:lnTo>
                      <a:pt x="0" y="72"/>
                    </a:lnTo>
                    <a:lnTo>
                      <a:pt x="36" y="296"/>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8" name="Freeform 177"/>
              <p:cNvSpPr>
                <a:spLocks/>
              </p:cNvSpPr>
              <p:nvPr/>
            </p:nvSpPr>
            <p:spPr bwMode="auto">
              <a:xfrm>
                <a:off x="7493678" y="3013618"/>
                <a:ext cx="160953" cy="343357"/>
              </a:xfrm>
              <a:custGeom>
                <a:avLst/>
                <a:gdLst>
                  <a:gd name="T0" fmla="*/ 6 w 101"/>
                  <a:gd name="T1" fmla="*/ 164 h 242"/>
                  <a:gd name="T2" fmla="*/ 24 w 101"/>
                  <a:gd name="T3" fmla="*/ 151 h 242"/>
                  <a:gd name="T4" fmla="*/ 49 w 101"/>
                  <a:gd name="T5" fmla="*/ 117 h 242"/>
                  <a:gd name="T6" fmla="*/ 4 w 101"/>
                  <a:gd name="T7" fmla="*/ 80 h 242"/>
                  <a:gd name="T8" fmla="*/ 3 w 101"/>
                  <a:gd name="T9" fmla="*/ 47 h 242"/>
                  <a:gd name="T10" fmla="*/ 23 w 101"/>
                  <a:gd name="T11" fmla="*/ 0 h 242"/>
                  <a:gd name="T12" fmla="*/ 91 w 101"/>
                  <a:gd name="T13" fmla="*/ 23 h 242"/>
                  <a:gd name="T14" fmla="*/ 91 w 101"/>
                  <a:gd name="T15" fmla="*/ 32 h 242"/>
                  <a:gd name="T16" fmla="*/ 84 w 101"/>
                  <a:gd name="T17" fmla="*/ 58 h 242"/>
                  <a:gd name="T18" fmla="*/ 77 w 101"/>
                  <a:gd name="T19" fmla="*/ 65 h 242"/>
                  <a:gd name="T20" fmla="*/ 75 w 101"/>
                  <a:gd name="T21" fmla="*/ 78 h 242"/>
                  <a:gd name="T22" fmla="*/ 83 w 101"/>
                  <a:gd name="T23" fmla="*/ 82 h 242"/>
                  <a:gd name="T24" fmla="*/ 99 w 101"/>
                  <a:gd name="T25" fmla="*/ 78 h 242"/>
                  <a:gd name="T26" fmla="*/ 100 w 101"/>
                  <a:gd name="T27" fmla="*/ 119 h 242"/>
                  <a:gd name="T28" fmla="*/ 99 w 101"/>
                  <a:gd name="T29" fmla="*/ 145 h 242"/>
                  <a:gd name="T30" fmla="*/ 100 w 101"/>
                  <a:gd name="T31" fmla="*/ 158 h 242"/>
                  <a:gd name="T32" fmla="*/ 94 w 101"/>
                  <a:gd name="T33" fmla="*/ 171 h 242"/>
                  <a:gd name="T34" fmla="*/ 87 w 101"/>
                  <a:gd name="T35" fmla="*/ 172 h 242"/>
                  <a:gd name="T36" fmla="*/ 90 w 101"/>
                  <a:gd name="T37" fmla="*/ 184 h 242"/>
                  <a:gd name="T38" fmla="*/ 66 w 101"/>
                  <a:gd name="T39" fmla="*/ 241 h 242"/>
                  <a:gd name="T40" fmla="*/ 58 w 101"/>
                  <a:gd name="T41" fmla="*/ 241 h 242"/>
                  <a:gd name="T42" fmla="*/ 57 w 101"/>
                  <a:gd name="T43" fmla="*/ 219 h 242"/>
                  <a:gd name="T44" fmla="*/ 39 w 101"/>
                  <a:gd name="T45" fmla="*/ 220 h 242"/>
                  <a:gd name="T46" fmla="*/ 5 w 101"/>
                  <a:gd name="T47" fmla="*/ 197 h 242"/>
                  <a:gd name="T48" fmla="*/ 0 w 101"/>
                  <a:gd name="T49" fmla="*/ 178 h 242"/>
                  <a:gd name="T50" fmla="*/ 6 w 101"/>
                  <a:gd name="T51" fmla="*/ 164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242"/>
                  <a:gd name="T80" fmla="*/ 101 w 101"/>
                  <a:gd name="T81" fmla="*/ 242 h 2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242">
                    <a:moveTo>
                      <a:pt x="6" y="164"/>
                    </a:moveTo>
                    <a:lnTo>
                      <a:pt x="24" y="151"/>
                    </a:lnTo>
                    <a:lnTo>
                      <a:pt x="49" y="117"/>
                    </a:lnTo>
                    <a:lnTo>
                      <a:pt x="4" y="80"/>
                    </a:lnTo>
                    <a:lnTo>
                      <a:pt x="3" y="47"/>
                    </a:lnTo>
                    <a:lnTo>
                      <a:pt x="23" y="0"/>
                    </a:lnTo>
                    <a:lnTo>
                      <a:pt x="91" y="23"/>
                    </a:lnTo>
                    <a:lnTo>
                      <a:pt x="91" y="32"/>
                    </a:lnTo>
                    <a:lnTo>
                      <a:pt x="84" y="58"/>
                    </a:lnTo>
                    <a:lnTo>
                      <a:pt x="77" y="65"/>
                    </a:lnTo>
                    <a:lnTo>
                      <a:pt x="75" y="78"/>
                    </a:lnTo>
                    <a:lnTo>
                      <a:pt x="83" y="82"/>
                    </a:lnTo>
                    <a:lnTo>
                      <a:pt x="99" y="78"/>
                    </a:lnTo>
                    <a:lnTo>
                      <a:pt x="100" y="119"/>
                    </a:lnTo>
                    <a:lnTo>
                      <a:pt x="99" y="145"/>
                    </a:lnTo>
                    <a:lnTo>
                      <a:pt x="100" y="158"/>
                    </a:lnTo>
                    <a:lnTo>
                      <a:pt x="94" y="171"/>
                    </a:lnTo>
                    <a:lnTo>
                      <a:pt x="87" y="172"/>
                    </a:lnTo>
                    <a:lnTo>
                      <a:pt x="90" y="184"/>
                    </a:lnTo>
                    <a:lnTo>
                      <a:pt x="66" y="241"/>
                    </a:lnTo>
                    <a:lnTo>
                      <a:pt x="58" y="241"/>
                    </a:lnTo>
                    <a:lnTo>
                      <a:pt x="57" y="219"/>
                    </a:lnTo>
                    <a:lnTo>
                      <a:pt x="39" y="220"/>
                    </a:lnTo>
                    <a:lnTo>
                      <a:pt x="5" y="197"/>
                    </a:lnTo>
                    <a:lnTo>
                      <a:pt x="0" y="178"/>
                    </a:lnTo>
                    <a:lnTo>
                      <a:pt x="6" y="164"/>
                    </a:lnTo>
                  </a:path>
                </a:pathLst>
              </a:custGeom>
              <a:solidFill>
                <a:srgbClr val="DC6900"/>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79" name="Freeform 178"/>
              <p:cNvSpPr>
                <a:spLocks/>
              </p:cNvSpPr>
              <p:nvPr/>
            </p:nvSpPr>
            <p:spPr bwMode="auto">
              <a:xfrm>
                <a:off x="6914837" y="2475303"/>
                <a:ext cx="754561" cy="597966"/>
              </a:xfrm>
              <a:custGeom>
                <a:avLst/>
                <a:gdLst>
                  <a:gd name="T0" fmla="*/ 16 w 473"/>
                  <a:gd name="T1" fmla="*/ 385 h 421"/>
                  <a:gd name="T2" fmla="*/ 323 w 473"/>
                  <a:gd name="T3" fmla="*/ 327 h 421"/>
                  <a:gd name="T4" fmla="*/ 356 w 473"/>
                  <a:gd name="T5" fmla="*/ 362 h 421"/>
                  <a:gd name="T6" fmla="*/ 386 w 473"/>
                  <a:gd name="T7" fmla="*/ 378 h 421"/>
                  <a:gd name="T8" fmla="*/ 454 w 473"/>
                  <a:gd name="T9" fmla="*/ 401 h 421"/>
                  <a:gd name="T10" fmla="*/ 459 w 473"/>
                  <a:gd name="T11" fmla="*/ 420 h 421"/>
                  <a:gd name="T12" fmla="*/ 471 w 473"/>
                  <a:gd name="T13" fmla="*/ 394 h 421"/>
                  <a:gd name="T14" fmla="*/ 472 w 473"/>
                  <a:gd name="T15" fmla="*/ 358 h 421"/>
                  <a:gd name="T16" fmla="*/ 459 w 473"/>
                  <a:gd name="T17" fmla="*/ 291 h 421"/>
                  <a:gd name="T18" fmla="*/ 459 w 473"/>
                  <a:gd name="T19" fmla="*/ 220 h 421"/>
                  <a:gd name="T20" fmla="*/ 426 w 473"/>
                  <a:gd name="T21" fmla="*/ 116 h 421"/>
                  <a:gd name="T22" fmla="*/ 421 w 473"/>
                  <a:gd name="T23" fmla="*/ 71 h 421"/>
                  <a:gd name="T24" fmla="*/ 400 w 473"/>
                  <a:gd name="T25" fmla="*/ 0 h 421"/>
                  <a:gd name="T26" fmla="*/ 301 w 473"/>
                  <a:gd name="T27" fmla="*/ 23 h 421"/>
                  <a:gd name="T28" fmla="*/ 245 w 473"/>
                  <a:gd name="T29" fmla="*/ 83 h 421"/>
                  <a:gd name="T30" fmla="*/ 242 w 473"/>
                  <a:gd name="T31" fmla="*/ 98 h 421"/>
                  <a:gd name="T32" fmla="*/ 210 w 473"/>
                  <a:gd name="T33" fmla="*/ 135 h 421"/>
                  <a:gd name="T34" fmla="*/ 219 w 473"/>
                  <a:gd name="T35" fmla="*/ 147 h 421"/>
                  <a:gd name="T36" fmla="*/ 225 w 473"/>
                  <a:gd name="T37" fmla="*/ 156 h 421"/>
                  <a:gd name="T38" fmla="*/ 220 w 473"/>
                  <a:gd name="T39" fmla="*/ 159 h 421"/>
                  <a:gd name="T40" fmla="*/ 229 w 473"/>
                  <a:gd name="T41" fmla="*/ 173 h 421"/>
                  <a:gd name="T42" fmla="*/ 231 w 473"/>
                  <a:gd name="T43" fmla="*/ 186 h 421"/>
                  <a:gd name="T44" fmla="*/ 200 w 473"/>
                  <a:gd name="T45" fmla="*/ 216 h 421"/>
                  <a:gd name="T46" fmla="*/ 155 w 473"/>
                  <a:gd name="T47" fmla="*/ 229 h 421"/>
                  <a:gd name="T48" fmla="*/ 144 w 473"/>
                  <a:gd name="T49" fmla="*/ 237 h 421"/>
                  <a:gd name="T50" fmla="*/ 127 w 473"/>
                  <a:gd name="T51" fmla="*/ 230 h 421"/>
                  <a:gd name="T52" fmla="*/ 76 w 473"/>
                  <a:gd name="T53" fmla="*/ 236 h 421"/>
                  <a:gd name="T54" fmla="*/ 38 w 473"/>
                  <a:gd name="T55" fmla="*/ 251 h 421"/>
                  <a:gd name="T56" fmla="*/ 38 w 473"/>
                  <a:gd name="T57" fmla="*/ 270 h 421"/>
                  <a:gd name="T58" fmla="*/ 46 w 473"/>
                  <a:gd name="T59" fmla="*/ 284 h 421"/>
                  <a:gd name="T60" fmla="*/ 51 w 473"/>
                  <a:gd name="T61" fmla="*/ 284 h 421"/>
                  <a:gd name="T62" fmla="*/ 56 w 473"/>
                  <a:gd name="T63" fmla="*/ 300 h 421"/>
                  <a:gd name="T64" fmla="*/ 46 w 473"/>
                  <a:gd name="T65" fmla="*/ 308 h 421"/>
                  <a:gd name="T66" fmla="*/ 42 w 473"/>
                  <a:gd name="T67" fmla="*/ 322 h 421"/>
                  <a:gd name="T68" fmla="*/ 0 w 473"/>
                  <a:gd name="T69" fmla="*/ 362 h 421"/>
                  <a:gd name="T70" fmla="*/ 16 w 473"/>
                  <a:gd name="T71" fmla="*/ 385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3"/>
                  <a:gd name="T109" fmla="*/ 0 h 421"/>
                  <a:gd name="T110" fmla="*/ 473 w 47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3" h="421">
                    <a:moveTo>
                      <a:pt x="16" y="385"/>
                    </a:moveTo>
                    <a:lnTo>
                      <a:pt x="323" y="327"/>
                    </a:lnTo>
                    <a:lnTo>
                      <a:pt x="356" y="362"/>
                    </a:lnTo>
                    <a:lnTo>
                      <a:pt x="386" y="378"/>
                    </a:lnTo>
                    <a:lnTo>
                      <a:pt x="454" y="401"/>
                    </a:lnTo>
                    <a:lnTo>
                      <a:pt x="459" y="420"/>
                    </a:lnTo>
                    <a:lnTo>
                      <a:pt x="471" y="394"/>
                    </a:lnTo>
                    <a:lnTo>
                      <a:pt x="472" y="358"/>
                    </a:lnTo>
                    <a:lnTo>
                      <a:pt x="459" y="291"/>
                    </a:lnTo>
                    <a:lnTo>
                      <a:pt x="459" y="220"/>
                    </a:lnTo>
                    <a:lnTo>
                      <a:pt x="426" y="116"/>
                    </a:lnTo>
                    <a:lnTo>
                      <a:pt x="421" y="71"/>
                    </a:lnTo>
                    <a:lnTo>
                      <a:pt x="400" y="0"/>
                    </a:lnTo>
                    <a:lnTo>
                      <a:pt x="301" y="23"/>
                    </a:lnTo>
                    <a:lnTo>
                      <a:pt x="245" y="83"/>
                    </a:lnTo>
                    <a:lnTo>
                      <a:pt x="242" y="98"/>
                    </a:lnTo>
                    <a:lnTo>
                      <a:pt x="210" y="135"/>
                    </a:lnTo>
                    <a:lnTo>
                      <a:pt x="219" y="147"/>
                    </a:lnTo>
                    <a:lnTo>
                      <a:pt x="225" y="156"/>
                    </a:lnTo>
                    <a:lnTo>
                      <a:pt x="220" y="159"/>
                    </a:lnTo>
                    <a:lnTo>
                      <a:pt x="229" y="173"/>
                    </a:lnTo>
                    <a:lnTo>
                      <a:pt x="231" y="186"/>
                    </a:lnTo>
                    <a:lnTo>
                      <a:pt x="200" y="216"/>
                    </a:lnTo>
                    <a:lnTo>
                      <a:pt x="155" y="229"/>
                    </a:lnTo>
                    <a:lnTo>
                      <a:pt x="144" y="237"/>
                    </a:lnTo>
                    <a:lnTo>
                      <a:pt x="127" y="230"/>
                    </a:lnTo>
                    <a:lnTo>
                      <a:pt x="76" y="236"/>
                    </a:lnTo>
                    <a:lnTo>
                      <a:pt x="38" y="251"/>
                    </a:lnTo>
                    <a:lnTo>
                      <a:pt x="38" y="270"/>
                    </a:lnTo>
                    <a:lnTo>
                      <a:pt x="46" y="284"/>
                    </a:lnTo>
                    <a:lnTo>
                      <a:pt x="51" y="284"/>
                    </a:lnTo>
                    <a:lnTo>
                      <a:pt x="56" y="300"/>
                    </a:lnTo>
                    <a:lnTo>
                      <a:pt x="46" y="308"/>
                    </a:lnTo>
                    <a:lnTo>
                      <a:pt x="42" y="322"/>
                    </a:lnTo>
                    <a:lnTo>
                      <a:pt x="0" y="362"/>
                    </a:lnTo>
                    <a:lnTo>
                      <a:pt x="16" y="385"/>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0" name="Freeform 179"/>
              <p:cNvSpPr>
                <a:spLocks/>
              </p:cNvSpPr>
              <p:nvPr/>
            </p:nvSpPr>
            <p:spPr bwMode="auto">
              <a:xfrm>
                <a:off x="7616239" y="3095093"/>
                <a:ext cx="28056" cy="30553"/>
              </a:xfrm>
              <a:custGeom>
                <a:avLst/>
                <a:gdLst>
                  <a:gd name="T0" fmla="*/ 0 w 17"/>
                  <a:gd name="T1" fmla="*/ 20 h 21"/>
                  <a:gd name="T2" fmla="*/ 2 w 17"/>
                  <a:gd name="T3" fmla="*/ 6 h 21"/>
                  <a:gd name="T4" fmla="*/ 11 w 17"/>
                  <a:gd name="T5" fmla="*/ 0 h 21"/>
                  <a:gd name="T6" fmla="*/ 16 w 17"/>
                  <a:gd name="T7" fmla="*/ 4 h 21"/>
                  <a:gd name="T8" fmla="*/ 0 w 17"/>
                  <a:gd name="T9" fmla="*/ 20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0" y="20"/>
                    </a:moveTo>
                    <a:lnTo>
                      <a:pt x="2" y="6"/>
                    </a:lnTo>
                    <a:lnTo>
                      <a:pt x="11" y="0"/>
                    </a:lnTo>
                    <a:lnTo>
                      <a:pt x="16" y="4"/>
                    </a:lnTo>
                    <a:lnTo>
                      <a:pt x="0" y="20"/>
                    </a:lnTo>
                  </a:path>
                </a:pathLst>
              </a:custGeom>
              <a:solidFill>
                <a:srgbClr val="FF0000"/>
              </a:solidFill>
              <a:ln w="12700" cap="rnd">
                <a:solidFill>
                  <a:srgbClr val="000000"/>
                </a:solidFill>
                <a:round/>
                <a:headEnd/>
                <a:tailEnd/>
              </a:ln>
            </p:spPr>
            <p:txBody>
              <a:bodyPr anchor="ctr" anchorCtr="1">
                <a:noAutofit/>
              </a:bodyPr>
              <a:lstStyle/>
              <a:p>
                <a:pPr>
                  <a:spcBef>
                    <a:spcPts val="0"/>
                  </a:spcBef>
                </a:pPr>
                <a:endParaRPr lang="en-US" sz="800" dirty="0"/>
              </a:p>
            </p:txBody>
          </p:sp>
          <p:sp>
            <p:nvSpPr>
              <p:cNvPr id="181" name="Freeform 180"/>
              <p:cNvSpPr>
                <a:spLocks/>
              </p:cNvSpPr>
              <p:nvPr/>
            </p:nvSpPr>
            <p:spPr bwMode="auto">
              <a:xfrm>
                <a:off x="7636912" y="2983065"/>
                <a:ext cx="236262" cy="123667"/>
              </a:xfrm>
              <a:custGeom>
                <a:avLst/>
                <a:gdLst>
                  <a:gd name="T0" fmla="*/ 10 w 148"/>
                  <a:gd name="T1" fmla="*/ 86 h 87"/>
                  <a:gd name="T2" fmla="*/ 62 w 148"/>
                  <a:gd name="T3" fmla="*/ 56 h 87"/>
                  <a:gd name="T4" fmla="*/ 98 w 148"/>
                  <a:gd name="T5" fmla="*/ 40 h 87"/>
                  <a:gd name="T6" fmla="*/ 60 w 148"/>
                  <a:gd name="T7" fmla="*/ 66 h 87"/>
                  <a:gd name="T8" fmla="*/ 64 w 148"/>
                  <a:gd name="T9" fmla="*/ 68 h 87"/>
                  <a:gd name="T10" fmla="*/ 119 w 148"/>
                  <a:gd name="T11" fmla="*/ 28 h 87"/>
                  <a:gd name="T12" fmla="*/ 147 w 148"/>
                  <a:gd name="T13" fmla="*/ 4 h 87"/>
                  <a:gd name="T14" fmla="*/ 144 w 148"/>
                  <a:gd name="T15" fmla="*/ 0 h 87"/>
                  <a:gd name="T16" fmla="*/ 118 w 148"/>
                  <a:gd name="T17" fmla="*/ 14 h 87"/>
                  <a:gd name="T18" fmla="*/ 116 w 148"/>
                  <a:gd name="T19" fmla="*/ 13 h 87"/>
                  <a:gd name="T20" fmla="*/ 104 w 148"/>
                  <a:gd name="T21" fmla="*/ 28 h 87"/>
                  <a:gd name="T22" fmla="*/ 96 w 148"/>
                  <a:gd name="T23" fmla="*/ 28 h 87"/>
                  <a:gd name="T24" fmla="*/ 115 w 148"/>
                  <a:gd name="T25" fmla="*/ 0 h 87"/>
                  <a:gd name="T26" fmla="*/ 95 w 148"/>
                  <a:gd name="T27" fmla="*/ 22 h 87"/>
                  <a:gd name="T28" fmla="*/ 28 w 148"/>
                  <a:gd name="T29" fmla="*/ 45 h 87"/>
                  <a:gd name="T30" fmla="*/ 17 w 148"/>
                  <a:gd name="T31" fmla="*/ 62 h 87"/>
                  <a:gd name="T32" fmla="*/ 5 w 148"/>
                  <a:gd name="T33" fmla="*/ 66 h 87"/>
                  <a:gd name="T34" fmla="*/ 0 w 148"/>
                  <a:gd name="T35" fmla="*/ 77 h 87"/>
                  <a:gd name="T36" fmla="*/ 10 w 148"/>
                  <a:gd name="T37" fmla="*/ 86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87"/>
                  <a:gd name="T59" fmla="*/ 148 w 148"/>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87">
                    <a:moveTo>
                      <a:pt x="10" y="86"/>
                    </a:moveTo>
                    <a:lnTo>
                      <a:pt x="62" y="56"/>
                    </a:lnTo>
                    <a:lnTo>
                      <a:pt x="98" y="40"/>
                    </a:lnTo>
                    <a:lnTo>
                      <a:pt x="60" y="66"/>
                    </a:lnTo>
                    <a:lnTo>
                      <a:pt x="64" y="68"/>
                    </a:lnTo>
                    <a:lnTo>
                      <a:pt x="119" y="28"/>
                    </a:lnTo>
                    <a:lnTo>
                      <a:pt x="147" y="4"/>
                    </a:lnTo>
                    <a:lnTo>
                      <a:pt x="144" y="0"/>
                    </a:lnTo>
                    <a:lnTo>
                      <a:pt x="118" y="14"/>
                    </a:lnTo>
                    <a:lnTo>
                      <a:pt x="116" y="13"/>
                    </a:lnTo>
                    <a:lnTo>
                      <a:pt x="104" y="28"/>
                    </a:lnTo>
                    <a:lnTo>
                      <a:pt x="96" y="28"/>
                    </a:lnTo>
                    <a:lnTo>
                      <a:pt x="115" y="0"/>
                    </a:lnTo>
                    <a:lnTo>
                      <a:pt x="95" y="22"/>
                    </a:lnTo>
                    <a:lnTo>
                      <a:pt x="28" y="45"/>
                    </a:lnTo>
                    <a:lnTo>
                      <a:pt x="17" y="62"/>
                    </a:lnTo>
                    <a:lnTo>
                      <a:pt x="5" y="66"/>
                    </a:lnTo>
                    <a:lnTo>
                      <a:pt x="0" y="77"/>
                    </a:lnTo>
                    <a:lnTo>
                      <a:pt x="10" y="86"/>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2" name="Freeform 181"/>
              <p:cNvSpPr>
                <a:spLocks/>
              </p:cNvSpPr>
              <p:nvPr/>
            </p:nvSpPr>
            <p:spPr bwMode="auto">
              <a:xfrm>
                <a:off x="7648725" y="2850669"/>
                <a:ext cx="220019" cy="184773"/>
              </a:xfrm>
              <a:custGeom>
                <a:avLst/>
                <a:gdLst>
                  <a:gd name="T0" fmla="*/ 12 w 138"/>
                  <a:gd name="T1" fmla="*/ 93 h 130"/>
                  <a:gd name="T2" fmla="*/ 11 w 138"/>
                  <a:gd name="T3" fmla="*/ 129 h 130"/>
                  <a:gd name="T4" fmla="*/ 22 w 138"/>
                  <a:gd name="T5" fmla="*/ 126 h 130"/>
                  <a:gd name="T6" fmla="*/ 48 w 138"/>
                  <a:gd name="T7" fmla="*/ 107 h 130"/>
                  <a:gd name="T8" fmla="*/ 57 w 138"/>
                  <a:gd name="T9" fmla="*/ 90 h 130"/>
                  <a:gd name="T10" fmla="*/ 62 w 138"/>
                  <a:gd name="T11" fmla="*/ 93 h 130"/>
                  <a:gd name="T12" fmla="*/ 98 w 138"/>
                  <a:gd name="T13" fmla="*/ 83 h 130"/>
                  <a:gd name="T14" fmla="*/ 99 w 138"/>
                  <a:gd name="T15" fmla="*/ 76 h 130"/>
                  <a:gd name="T16" fmla="*/ 105 w 138"/>
                  <a:gd name="T17" fmla="*/ 80 h 130"/>
                  <a:gd name="T18" fmla="*/ 112 w 138"/>
                  <a:gd name="T19" fmla="*/ 75 h 130"/>
                  <a:gd name="T20" fmla="*/ 123 w 138"/>
                  <a:gd name="T21" fmla="*/ 73 h 130"/>
                  <a:gd name="T22" fmla="*/ 137 w 138"/>
                  <a:gd name="T23" fmla="*/ 65 h 130"/>
                  <a:gd name="T24" fmla="*/ 124 w 138"/>
                  <a:gd name="T25" fmla="*/ 0 h 130"/>
                  <a:gd name="T26" fmla="*/ 0 w 138"/>
                  <a:gd name="T27" fmla="*/ 26 h 130"/>
                  <a:gd name="T28" fmla="*/ 12 w 138"/>
                  <a:gd name="T29" fmla="*/ 93 h 1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30"/>
                  <a:gd name="T47" fmla="*/ 138 w 138"/>
                  <a:gd name="T48" fmla="*/ 130 h 1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30">
                    <a:moveTo>
                      <a:pt x="12" y="93"/>
                    </a:moveTo>
                    <a:lnTo>
                      <a:pt x="11" y="129"/>
                    </a:lnTo>
                    <a:lnTo>
                      <a:pt x="22" y="126"/>
                    </a:lnTo>
                    <a:lnTo>
                      <a:pt x="48" y="107"/>
                    </a:lnTo>
                    <a:lnTo>
                      <a:pt x="57" y="90"/>
                    </a:lnTo>
                    <a:lnTo>
                      <a:pt x="62" y="93"/>
                    </a:lnTo>
                    <a:lnTo>
                      <a:pt x="98" y="83"/>
                    </a:lnTo>
                    <a:lnTo>
                      <a:pt x="99" y="76"/>
                    </a:lnTo>
                    <a:lnTo>
                      <a:pt x="105" y="80"/>
                    </a:lnTo>
                    <a:lnTo>
                      <a:pt x="112" y="75"/>
                    </a:lnTo>
                    <a:lnTo>
                      <a:pt x="123" y="73"/>
                    </a:lnTo>
                    <a:lnTo>
                      <a:pt x="137" y="65"/>
                    </a:lnTo>
                    <a:lnTo>
                      <a:pt x="124" y="0"/>
                    </a:lnTo>
                    <a:lnTo>
                      <a:pt x="0" y="26"/>
                    </a:lnTo>
                    <a:lnTo>
                      <a:pt x="12" y="93"/>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3" name="Freeform 182"/>
              <p:cNvSpPr>
                <a:spLocks/>
              </p:cNvSpPr>
              <p:nvPr/>
            </p:nvSpPr>
            <p:spPr bwMode="auto">
              <a:xfrm>
                <a:off x="7647249" y="2710998"/>
                <a:ext cx="428225" cy="190593"/>
              </a:xfrm>
              <a:custGeom>
                <a:avLst/>
                <a:gdLst>
                  <a:gd name="T0" fmla="*/ 0 w 268"/>
                  <a:gd name="T1" fmla="*/ 125 h 134"/>
                  <a:gd name="T2" fmla="*/ 124 w 268"/>
                  <a:gd name="T3" fmla="*/ 99 h 134"/>
                  <a:gd name="T4" fmla="*/ 146 w 268"/>
                  <a:gd name="T5" fmla="*/ 91 h 134"/>
                  <a:gd name="T6" fmla="*/ 155 w 268"/>
                  <a:gd name="T7" fmla="*/ 94 h 134"/>
                  <a:gd name="T8" fmla="*/ 165 w 268"/>
                  <a:gd name="T9" fmla="*/ 114 h 134"/>
                  <a:gd name="T10" fmla="*/ 179 w 268"/>
                  <a:gd name="T11" fmla="*/ 116 h 134"/>
                  <a:gd name="T12" fmla="*/ 186 w 268"/>
                  <a:gd name="T13" fmla="*/ 133 h 134"/>
                  <a:gd name="T14" fmla="*/ 195 w 268"/>
                  <a:gd name="T15" fmla="*/ 133 h 134"/>
                  <a:gd name="T16" fmla="*/ 206 w 268"/>
                  <a:gd name="T17" fmla="*/ 118 h 134"/>
                  <a:gd name="T18" fmla="*/ 209 w 268"/>
                  <a:gd name="T19" fmla="*/ 105 h 134"/>
                  <a:gd name="T20" fmla="*/ 219 w 268"/>
                  <a:gd name="T21" fmla="*/ 122 h 134"/>
                  <a:gd name="T22" fmla="*/ 267 w 268"/>
                  <a:gd name="T23" fmla="*/ 106 h 134"/>
                  <a:gd name="T24" fmla="*/ 264 w 268"/>
                  <a:gd name="T25" fmla="*/ 88 h 134"/>
                  <a:gd name="T26" fmla="*/ 251 w 268"/>
                  <a:gd name="T27" fmla="*/ 65 h 134"/>
                  <a:gd name="T28" fmla="*/ 243 w 268"/>
                  <a:gd name="T29" fmla="*/ 61 h 134"/>
                  <a:gd name="T30" fmla="*/ 236 w 268"/>
                  <a:gd name="T31" fmla="*/ 62 h 134"/>
                  <a:gd name="T32" fmla="*/ 236 w 268"/>
                  <a:gd name="T33" fmla="*/ 68 h 134"/>
                  <a:gd name="T34" fmla="*/ 249 w 268"/>
                  <a:gd name="T35" fmla="*/ 68 h 134"/>
                  <a:gd name="T36" fmla="*/ 253 w 268"/>
                  <a:gd name="T37" fmla="*/ 91 h 134"/>
                  <a:gd name="T38" fmla="*/ 232 w 268"/>
                  <a:gd name="T39" fmla="*/ 100 h 134"/>
                  <a:gd name="T40" fmla="*/ 206 w 268"/>
                  <a:gd name="T41" fmla="*/ 81 h 134"/>
                  <a:gd name="T42" fmla="*/ 196 w 268"/>
                  <a:gd name="T43" fmla="*/ 61 h 134"/>
                  <a:gd name="T44" fmla="*/ 182 w 268"/>
                  <a:gd name="T45" fmla="*/ 55 h 134"/>
                  <a:gd name="T46" fmla="*/ 182 w 268"/>
                  <a:gd name="T47" fmla="*/ 61 h 134"/>
                  <a:gd name="T48" fmla="*/ 170 w 268"/>
                  <a:gd name="T49" fmla="*/ 51 h 134"/>
                  <a:gd name="T50" fmla="*/ 180 w 268"/>
                  <a:gd name="T51" fmla="*/ 36 h 134"/>
                  <a:gd name="T52" fmla="*/ 189 w 268"/>
                  <a:gd name="T53" fmla="*/ 23 h 134"/>
                  <a:gd name="T54" fmla="*/ 172 w 268"/>
                  <a:gd name="T55" fmla="*/ 0 h 134"/>
                  <a:gd name="T56" fmla="*/ 147 w 268"/>
                  <a:gd name="T57" fmla="*/ 19 h 134"/>
                  <a:gd name="T58" fmla="*/ 58 w 268"/>
                  <a:gd name="T59" fmla="*/ 42 h 134"/>
                  <a:gd name="T60" fmla="*/ 0 w 268"/>
                  <a:gd name="T61" fmla="*/ 54 h 134"/>
                  <a:gd name="T62" fmla="*/ 0 w 268"/>
                  <a:gd name="T63" fmla="*/ 125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134"/>
                  <a:gd name="T98" fmla="*/ 268 w 268"/>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134">
                    <a:moveTo>
                      <a:pt x="0" y="125"/>
                    </a:moveTo>
                    <a:lnTo>
                      <a:pt x="124" y="99"/>
                    </a:lnTo>
                    <a:lnTo>
                      <a:pt x="146" y="91"/>
                    </a:lnTo>
                    <a:lnTo>
                      <a:pt x="155" y="94"/>
                    </a:lnTo>
                    <a:lnTo>
                      <a:pt x="165" y="114"/>
                    </a:lnTo>
                    <a:lnTo>
                      <a:pt x="179" y="116"/>
                    </a:lnTo>
                    <a:lnTo>
                      <a:pt x="186" y="133"/>
                    </a:lnTo>
                    <a:lnTo>
                      <a:pt x="195" y="133"/>
                    </a:lnTo>
                    <a:lnTo>
                      <a:pt x="206" y="118"/>
                    </a:lnTo>
                    <a:lnTo>
                      <a:pt x="209" y="105"/>
                    </a:lnTo>
                    <a:lnTo>
                      <a:pt x="219" y="122"/>
                    </a:lnTo>
                    <a:lnTo>
                      <a:pt x="267" y="106"/>
                    </a:lnTo>
                    <a:lnTo>
                      <a:pt x="264" y="88"/>
                    </a:lnTo>
                    <a:lnTo>
                      <a:pt x="251" y="65"/>
                    </a:lnTo>
                    <a:lnTo>
                      <a:pt x="243" y="61"/>
                    </a:lnTo>
                    <a:lnTo>
                      <a:pt x="236" y="62"/>
                    </a:lnTo>
                    <a:lnTo>
                      <a:pt x="236" y="68"/>
                    </a:lnTo>
                    <a:lnTo>
                      <a:pt x="249" y="68"/>
                    </a:lnTo>
                    <a:lnTo>
                      <a:pt x="253" y="91"/>
                    </a:lnTo>
                    <a:lnTo>
                      <a:pt x="232" y="100"/>
                    </a:lnTo>
                    <a:lnTo>
                      <a:pt x="206" y="81"/>
                    </a:lnTo>
                    <a:lnTo>
                      <a:pt x="196" y="61"/>
                    </a:lnTo>
                    <a:lnTo>
                      <a:pt x="182" y="55"/>
                    </a:lnTo>
                    <a:lnTo>
                      <a:pt x="182" y="61"/>
                    </a:lnTo>
                    <a:lnTo>
                      <a:pt x="170" y="51"/>
                    </a:lnTo>
                    <a:lnTo>
                      <a:pt x="180" y="36"/>
                    </a:lnTo>
                    <a:lnTo>
                      <a:pt x="189" y="23"/>
                    </a:lnTo>
                    <a:lnTo>
                      <a:pt x="172" y="0"/>
                    </a:lnTo>
                    <a:lnTo>
                      <a:pt x="147" y="19"/>
                    </a:lnTo>
                    <a:lnTo>
                      <a:pt x="58" y="42"/>
                    </a:lnTo>
                    <a:lnTo>
                      <a:pt x="0" y="54"/>
                    </a:lnTo>
                    <a:lnTo>
                      <a:pt x="0" y="125"/>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4" name="Freeform 183"/>
              <p:cNvSpPr>
                <a:spLocks/>
              </p:cNvSpPr>
              <p:nvPr/>
            </p:nvSpPr>
            <p:spPr bwMode="auto">
              <a:xfrm>
                <a:off x="7554220" y="2431656"/>
                <a:ext cx="206729" cy="359361"/>
              </a:xfrm>
              <a:custGeom>
                <a:avLst/>
                <a:gdLst>
                  <a:gd name="T0" fmla="*/ 21 w 129"/>
                  <a:gd name="T1" fmla="*/ 102 h 253"/>
                  <a:gd name="T2" fmla="*/ 25 w 129"/>
                  <a:gd name="T3" fmla="*/ 148 h 253"/>
                  <a:gd name="T4" fmla="*/ 58 w 129"/>
                  <a:gd name="T5" fmla="*/ 252 h 253"/>
                  <a:gd name="T6" fmla="*/ 116 w 129"/>
                  <a:gd name="T7" fmla="*/ 239 h 253"/>
                  <a:gd name="T8" fmla="*/ 111 w 129"/>
                  <a:gd name="T9" fmla="*/ 92 h 253"/>
                  <a:gd name="T10" fmla="*/ 126 w 129"/>
                  <a:gd name="T11" fmla="*/ 63 h 253"/>
                  <a:gd name="T12" fmla="*/ 128 w 129"/>
                  <a:gd name="T13" fmla="*/ 0 h 253"/>
                  <a:gd name="T14" fmla="*/ 0 w 129"/>
                  <a:gd name="T15" fmla="*/ 31 h 253"/>
                  <a:gd name="T16" fmla="*/ 21 w 129"/>
                  <a:gd name="T17" fmla="*/ 102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53"/>
                  <a:gd name="T29" fmla="*/ 129 w 129"/>
                  <a:gd name="T30" fmla="*/ 253 h 2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53">
                    <a:moveTo>
                      <a:pt x="21" y="102"/>
                    </a:moveTo>
                    <a:lnTo>
                      <a:pt x="25" y="148"/>
                    </a:lnTo>
                    <a:lnTo>
                      <a:pt x="58" y="252"/>
                    </a:lnTo>
                    <a:lnTo>
                      <a:pt x="116" y="239"/>
                    </a:lnTo>
                    <a:lnTo>
                      <a:pt x="111" y="92"/>
                    </a:lnTo>
                    <a:lnTo>
                      <a:pt x="126" y="63"/>
                    </a:lnTo>
                    <a:lnTo>
                      <a:pt x="128" y="0"/>
                    </a:lnTo>
                    <a:lnTo>
                      <a:pt x="0" y="31"/>
                    </a:lnTo>
                    <a:lnTo>
                      <a:pt x="21" y="102"/>
                    </a:lnTo>
                  </a:path>
                </a:pathLst>
              </a:custGeom>
              <a:solidFill>
                <a:schemeClr val="accent1"/>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5" name="Freeform 184"/>
              <p:cNvSpPr>
                <a:spLocks/>
              </p:cNvSpPr>
              <p:nvPr/>
            </p:nvSpPr>
            <p:spPr bwMode="auto">
              <a:xfrm>
                <a:off x="7732893" y="2377825"/>
                <a:ext cx="191963" cy="394279"/>
              </a:xfrm>
              <a:custGeom>
                <a:avLst/>
                <a:gdLst>
                  <a:gd name="T0" fmla="*/ 0 w 120"/>
                  <a:gd name="T1" fmla="*/ 128 h 277"/>
                  <a:gd name="T2" fmla="*/ 14 w 120"/>
                  <a:gd name="T3" fmla="*/ 99 h 277"/>
                  <a:gd name="T4" fmla="*/ 16 w 120"/>
                  <a:gd name="T5" fmla="*/ 36 h 277"/>
                  <a:gd name="T6" fmla="*/ 16 w 120"/>
                  <a:gd name="T7" fmla="*/ 12 h 277"/>
                  <a:gd name="T8" fmla="*/ 38 w 120"/>
                  <a:gd name="T9" fmla="*/ 0 h 277"/>
                  <a:gd name="T10" fmla="*/ 92 w 120"/>
                  <a:gd name="T11" fmla="*/ 172 h 277"/>
                  <a:gd name="T12" fmla="*/ 119 w 120"/>
                  <a:gd name="T13" fmla="*/ 208 h 277"/>
                  <a:gd name="T14" fmla="*/ 118 w 120"/>
                  <a:gd name="T15" fmla="*/ 233 h 277"/>
                  <a:gd name="T16" fmla="*/ 93 w 120"/>
                  <a:gd name="T17" fmla="*/ 252 h 277"/>
                  <a:gd name="T18" fmla="*/ 4 w 120"/>
                  <a:gd name="T19" fmla="*/ 276 h 277"/>
                  <a:gd name="T20" fmla="*/ 0 w 120"/>
                  <a:gd name="T21" fmla="*/ 128 h 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277"/>
                  <a:gd name="T35" fmla="*/ 120 w 120"/>
                  <a:gd name="T36" fmla="*/ 277 h 2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277">
                    <a:moveTo>
                      <a:pt x="0" y="128"/>
                    </a:moveTo>
                    <a:lnTo>
                      <a:pt x="14" y="99"/>
                    </a:lnTo>
                    <a:lnTo>
                      <a:pt x="16" y="36"/>
                    </a:lnTo>
                    <a:lnTo>
                      <a:pt x="16" y="12"/>
                    </a:lnTo>
                    <a:lnTo>
                      <a:pt x="38" y="0"/>
                    </a:lnTo>
                    <a:lnTo>
                      <a:pt x="92" y="172"/>
                    </a:lnTo>
                    <a:lnTo>
                      <a:pt x="119" y="208"/>
                    </a:lnTo>
                    <a:lnTo>
                      <a:pt x="118" y="233"/>
                    </a:lnTo>
                    <a:lnTo>
                      <a:pt x="93" y="252"/>
                    </a:lnTo>
                    <a:lnTo>
                      <a:pt x="4" y="276"/>
                    </a:lnTo>
                    <a:lnTo>
                      <a:pt x="0" y="128"/>
                    </a:lnTo>
                  </a:path>
                </a:pathLst>
              </a:custGeom>
              <a:solidFill>
                <a:schemeClr val="tx2"/>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6" name="Freeform 185"/>
              <p:cNvSpPr>
                <a:spLocks/>
              </p:cNvSpPr>
              <p:nvPr/>
            </p:nvSpPr>
            <p:spPr bwMode="auto">
              <a:xfrm>
                <a:off x="7793436" y="2030103"/>
                <a:ext cx="468094" cy="647433"/>
              </a:xfrm>
              <a:custGeom>
                <a:avLst/>
                <a:gdLst>
                  <a:gd name="T0" fmla="*/ 0 w 293"/>
                  <a:gd name="T1" fmla="*/ 245 h 456"/>
                  <a:gd name="T2" fmla="*/ 17 w 293"/>
                  <a:gd name="T3" fmla="*/ 246 h 456"/>
                  <a:gd name="T4" fmla="*/ 18 w 293"/>
                  <a:gd name="T5" fmla="*/ 217 h 456"/>
                  <a:gd name="T6" fmla="*/ 38 w 293"/>
                  <a:gd name="T7" fmla="*/ 176 h 456"/>
                  <a:gd name="T8" fmla="*/ 29 w 293"/>
                  <a:gd name="T9" fmla="*/ 146 h 456"/>
                  <a:gd name="T10" fmla="*/ 70 w 293"/>
                  <a:gd name="T11" fmla="*/ 4 h 456"/>
                  <a:gd name="T12" fmla="*/ 80 w 293"/>
                  <a:gd name="T13" fmla="*/ 4 h 456"/>
                  <a:gd name="T14" fmla="*/ 84 w 293"/>
                  <a:gd name="T15" fmla="*/ 22 h 456"/>
                  <a:gd name="T16" fmla="*/ 125 w 293"/>
                  <a:gd name="T17" fmla="*/ 6 h 456"/>
                  <a:gd name="T18" fmla="*/ 126 w 293"/>
                  <a:gd name="T19" fmla="*/ 0 h 456"/>
                  <a:gd name="T20" fmla="*/ 159 w 293"/>
                  <a:gd name="T21" fmla="*/ 7 h 456"/>
                  <a:gd name="T22" fmla="*/ 214 w 293"/>
                  <a:gd name="T23" fmla="*/ 148 h 456"/>
                  <a:gd name="T24" fmla="*/ 239 w 293"/>
                  <a:gd name="T25" fmla="*/ 148 h 456"/>
                  <a:gd name="T26" fmla="*/ 283 w 293"/>
                  <a:gd name="T27" fmla="*/ 201 h 456"/>
                  <a:gd name="T28" fmla="*/ 277 w 293"/>
                  <a:gd name="T29" fmla="*/ 211 h 456"/>
                  <a:gd name="T30" fmla="*/ 292 w 293"/>
                  <a:gd name="T31" fmla="*/ 211 h 456"/>
                  <a:gd name="T32" fmla="*/ 282 w 293"/>
                  <a:gd name="T33" fmla="*/ 236 h 456"/>
                  <a:gd name="T34" fmla="*/ 259 w 293"/>
                  <a:gd name="T35" fmla="*/ 253 h 456"/>
                  <a:gd name="T36" fmla="*/ 234 w 293"/>
                  <a:gd name="T37" fmla="*/ 266 h 456"/>
                  <a:gd name="T38" fmla="*/ 231 w 293"/>
                  <a:gd name="T39" fmla="*/ 282 h 456"/>
                  <a:gd name="T40" fmla="*/ 219 w 293"/>
                  <a:gd name="T41" fmla="*/ 268 h 456"/>
                  <a:gd name="T42" fmla="*/ 195 w 293"/>
                  <a:gd name="T43" fmla="*/ 287 h 456"/>
                  <a:gd name="T44" fmla="*/ 184 w 293"/>
                  <a:gd name="T45" fmla="*/ 286 h 456"/>
                  <a:gd name="T46" fmla="*/ 176 w 293"/>
                  <a:gd name="T47" fmla="*/ 275 h 456"/>
                  <a:gd name="T48" fmla="*/ 169 w 293"/>
                  <a:gd name="T49" fmla="*/ 330 h 456"/>
                  <a:gd name="T50" fmla="*/ 149 w 293"/>
                  <a:gd name="T51" fmla="*/ 338 h 456"/>
                  <a:gd name="T52" fmla="*/ 139 w 293"/>
                  <a:gd name="T53" fmla="*/ 360 h 456"/>
                  <a:gd name="T54" fmla="*/ 126 w 293"/>
                  <a:gd name="T55" fmla="*/ 359 h 456"/>
                  <a:gd name="T56" fmla="*/ 97 w 293"/>
                  <a:gd name="T57" fmla="*/ 391 h 456"/>
                  <a:gd name="T58" fmla="*/ 96 w 293"/>
                  <a:gd name="T59" fmla="*/ 417 h 456"/>
                  <a:gd name="T60" fmla="*/ 89 w 293"/>
                  <a:gd name="T61" fmla="*/ 427 h 456"/>
                  <a:gd name="T62" fmla="*/ 81 w 293"/>
                  <a:gd name="T63" fmla="*/ 455 h 456"/>
                  <a:gd name="T64" fmla="*/ 54 w 293"/>
                  <a:gd name="T65" fmla="*/ 417 h 456"/>
                  <a:gd name="T66" fmla="*/ 0 w 293"/>
                  <a:gd name="T67" fmla="*/ 245 h 4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56"/>
                  <a:gd name="T104" fmla="*/ 293 w 293"/>
                  <a:gd name="T105" fmla="*/ 456 h 4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56">
                    <a:moveTo>
                      <a:pt x="0" y="245"/>
                    </a:moveTo>
                    <a:lnTo>
                      <a:pt x="17" y="246"/>
                    </a:lnTo>
                    <a:lnTo>
                      <a:pt x="18" y="217"/>
                    </a:lnTo>
                    <a:lnTo>
                      <a:pt x="38" y="176"/>
                    </a:lnTo>
                    <a:lnTo>
                      <a:pt x="29" y="146"/>
                    </a:lnTo>
                    <a:lnTo>
                      <a:pt x="70" y="4"/>
                    </a:lnTo>
                    <a:lnTo>
                      <a:pt x="80" y="4"/>
                    </a:lnTo>
                    <a:lnTo>
                      <a:pt x="84" y="22"/>
                    </a:lnTo>
                    <a:lnTo>
                      <a:pt x="125" y="6"/>
                    </a:lnTo>
                    <a:lnTo>
                      <a:pt x="126" y="0"/>
                    </a:lnTo>
                    <a:lnTo>
                      <a:pt x="159" y="7"/>
                    </a:lnTo>
                    <a:lnTo>
                      <a:pt x="214" y="148"/>
                    </a:lnTo>
                    <a:lnTo>
                      <a:pt x="239" y="148"/>
                    </a:lnTo>
                    <a:lnTo>
                      <a:pt x="283" y="201"/>
                    </a:lnTo>
                    <a:lnTo>
                      <a:pt x="277" y="211"/>
                    </a:lnTo>
                    <a:lnTo>
                      <a:pt x="292" y="211"/>
                    </a:lnTo>
                    <a:lnTo>
                      <a:pt x="282" y="236"/>
                    </a:lnTo>
                    <a:lnTo>
                      <a:pt x="259" y="253"/>
                    </a:lnTo>
                    <a:lnTo>
                      <a:pt x="234" y="266"/>
                    </a:lnTo>
                    <a:lnTo>
                      <a:pt x="231" y="282"/>
                    </a:lnTo>
                    <a:lnTo>
                      <a:pt x="219" y="268"/>
                    </a:lnTo>
                    <a:lnTo>
                      <a:pt x="195" y="287"/>
                    </a:lnTo>
                    <a:lnTo>
                      <a:pt x="184" y="286"/>
                    </a:lnTo>
                    <a:lnTo>
                      <a:pt x="176" y="275"/>
                    </a:lnTo>
                    <a:lnTo>
                      <a:pt x="169" y="330"/>
                    </a:lnTo>
                    <a:lnTo>
                      <a:pt x="149" y="338"/>
                    </a:lnTo>
                    <a:lnTo>
                      <a:pt x="139" y="360"/>
                    </a:lnTo>
                    <a:lnTo>
                      <a:pt x="126" y="359"/>
                    </a:lnTo>
                    <a:lnTo>
                      <a:pt x="97" y="391"/>
                    </a:lnTo>
                    <a:lnTo>
                      <a:pt x="96" y="417"/>
                    </a:lnTo>
                    <a:lnTo>
                      <a:pt x="89" y="427"/>
                    </a:lnTo>
                    <a:lnTo>
                      <a:pt x="81" y="455"/>
                    </a:lnTo>
                    <a:lnTo>
                      <a:pt x="54" y="417"/>
                    </a:lnTo>
                    <a:lnTo>
                      <a:pt x="0" y="245"/>
                    </a:lnTo>
                  </a:path>
                </a:pathLst>
              </a:custGeom>
              <a:solidFill>
                <a:schemeClr val="accent5"/>
              </a:solidFill>
              <a:ln w="12700" cap="rnd">
                <a:solidFill>
                  <a:schemeClr val="bg2"/>
                </a:solidFill>
                <a:round/>
                <a:headEnd/>
                <a:tailEnd/>
              </a:ln>
            </p:spPr>
            <p:txBody>
              <a:bodyPr anchor="ctr" anchorCtr="1">
                <a:noAutofit/>
              </a:bodyPr>
              <a:lstStyle/>
              <a:p>
                <a:pPr>
                  <a:spcBef>
                    <a:spcPts val="0"/>
                  </a:spcBef>
                </a:pPr>
                <a:endParaRPr lang="en-US" sz="800" dirty="0"/>
              </a:p>
            </p:txBody>
          </p:sp>
          <p:sp>
            <p:nvSpPr>
              <p:cNvPr id="187" name="Rectangle 186"/>
              <p:cNvSpPr>
                <a:spLocks noChangeArrowheads="1"/>
              </p:cNvSpPr>
              <p:nvPr/>
            </p:nvSpPr>
            <p:spPr bwMode="auto">
              <a:xfrm>
                <a:off x="7937987" y="2227970"/>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ME</a:t>
                </a:r>
              </a:p>
            </p:txBody>
          </p:sp>
          <p:sp>
            <p:nvSpPr>
              <p:cNvPr id="188" name="Rectangle 187"/>
              <p:cNvSpPr>
                <a:spLocks noChangeArrowheads="1"/>
              </p:cNvSpPr>
              <p:nvPr/>
            </p:nvSpPr>
            <p:spPr bwMode="auto">
              <a:xfrm>
                <a:off x="7608842" y="2481123"/>
                <a:ext cx="131447"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VT</a:t>
                </a:r>
              </a:p>
            </p:txBody>
          </p:sp>
          <p:sp>
            <p:nvSpPr>
              <p:cNvPr id="189" name="Rectangle 188"/>
              <p:cNvSpPr>
                <a:spLocks noChangeArrowheads="1"/>
              </p:cNvSpPr>
              <p:nvPr/>
            </p:nvSpPr>
            <p:spPr bwMode="auto">
              <a:xfrm>
                <a:off x="7744800" y="2590241"/>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NH</a:t>
                </a:r>
              </a:p>
            </p:txBody>
          </p:sp>
          <p:sp>
            <p:nvSpPr>
              <p:cNvPr id="190" name="Rectangle 189"/>
              <p:cNvSpPr>
                <a:spLocks noChangeArrowheads="1"/>
              </p:cNvSpPr>
              <p:nvPr/>
            </p:nvSpPr>
            <p:spPr bwMode="auto">
              <a:xfrm>
                <a:off x="8020838" y="2577147"/>
                <a:ext cx="344056" cy="216781"/>
              </a:xfrm>
              <a:prstGeom prst="rect">
                <a:avLst/>
              </a:prstGeom>
              <a:solidFill>
                <a:schemeClr val="tx2"/>
              </a:solidFill>
              <a:ln w="3175">
                <a:noFill/>
                <a:miter lim="800000"/>
                <a:headEnd/>
                <a:tailEnd/>
              </a:ln>
            </p:spPr>
            <p:txBody>
              <a:bodyPr wrap="none" lIns="45720" tIns="27432" rIns="45720" bIns="27432" anchor="ctr" anchorCtr="1">
                <a:noAutofit/>
              </a:bodyPr>
              <a:lstStyle/>
              <a:p>
                <a:pPr eaLnBrk="0" hangingPunct="0">
                  <a:spcBef>
                    <a:spcPts val="0"/>
                  </a:spcBef>
                  <a:buSzTx/>
                </a:pPr>
                <a:r>
                  <a:rPr lang="en-US" sz="800" b="1" dirty="0">
                    <a:solidFill>
                      <a:schemeClr val="bg1"/>
                    </a:solidFill>
                  </a:rPr>
                  <a:t>MA</a:t>
                </a:r>
              </a:p>
            </p:txBody>
          </p:sp>
          <p:sp>
            <p:nvSpPr>
              <p:cNvPr id="191" name="Rectangle 190"/>
              <p:cNvSpPr>
                <a:spLocks noChangeArrowheads="1"/>
              </p:cNvSpPr>
              <p:nvPr/>
            </p:nvSpPr>
            <p:spPr bwMode="auto">
              <a:xfrm>
                <a:off x="7361063" y="2735731"/>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NY</a:t>
                </a:r>
              </a:p>
            </p:txBody>
          </p:sp>
          <p:sp>
            <p:nvSpPr>
              <p:cNvPr id="192" name="Rectangle 191"/>
              <p:cNvSpPr>
                <a:spLocks noChangeArrowheads="1"/>
              </p:cNvSpPr>
              <p:nvPr/>
            </p:nvSpPr>
            <p:spPr bwMode="auto">
              <a:xfrm>
                <a:off x="7712017" y="2863681"/>
                <a:ext cx="136256" cy="123111"/>
              </a:xfrm>
              <a:prstGeom prst="rect">
                <a:avLst/>
              </a:prstGeom>
              <a:solidFill>
                <a:srgbClr val="DC6900"/>
              </a:solid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smtClean="0">
                    <a:solidFill>
                      <a:schemeClr val="bg1"/>
                    </a:solidFill>
                  </a:rPr>
                  <a:t>CT</a:t>
                </a:r>
                <a:endParaRPr lang="en-US" sz="800" b="1" dirty="0">
                  <a:solidFill>
                    <a:schemeClr val="bg1"/>
                  </a:solidFill>
                </a:endParaRPr>
              </a:p>
            </p:txBody>
          </p:sp>
          <p:sp>
            <p:nvSpPr>
              <p:cNvPr id="193" name="Rectangle 192"/>
              <p:cNvSpPr>
                <a:spLocks noChangeArrowheads="1"/>
              </p:cNvSpPr>
              <p:nvPr/>
            </p:nvSpPr>
            <p:spPr bwMode="auto">
              <a:xfrm>
                <a:off x="7132184" y="3054355"/>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PA</a:t>
                </a:r>
              </a:p>
            </p:txBody>
          </p:sp>
          <p:sp>
            <p:nvSpPr>
              <p:cNvPr id="194" name="Rectangle 193"/>
              <p:cNvSpPr>
                <a:spLocks noChangeArrowheads="1"/>
              </p:cNvSpPr>
              <p:nvPr/>
            </p:nvSpPr>
            <p:spPr bwMode="auto">
              <a:xfrm>
                <a:off x="7635435" y="3426811"/>
                <a:ext cx="344056" cy="216781"/>
              </a:xfrm>
              <a:prstGeom prst="rect">
                <a:avLst/>
              </a:prstGeom>
              <a:solidFill>
                <a:schemeClr val="tx2"/>
              </a:solidFill>
              <a:ln w="9525">
                <a:noFill/>
                <a:miter lim="800000"/>
                <a:headEnd/>
                <a:tailEnd/>
              </a:ln>
            </p:spPr>
            <p:txBody>
              <a:bodyPr wrap="none" lIns="45720" tIns="27432" rIns="45720" bIns="27432" anchor="ctr" anchorCtr="1">
                <a:noAutofit/>
              </a:bodyPr>
              <a:lstStyle/>
              <a:p>
                <a:pPr eaLnBrk="0" hangingPunct="0">
                  <a:spcBef>
                    <a:spcPts val="0"/>
                  </a:spcBef>
                  <a:buSzTx/>
                </a:pPr>
                <a:r>
                  <a:rPr lang="en-US" sz="800" b="1" dirty="0">
                    <a:solidFill>
                      <a:schemeClr val="bg1"/>
                    </a:solidFill>
                  </a:rPr>
                  <a:t>MD</a:t>
                </a:r>
              </a:p>
            </p:txBody>
          </p:sp>
          <p:sp>
            <p:nvSpPr>
              <p:cNvPr id="195" name="Rectangle 194"/>
              <p:cNvSpPr>
                <a:spLocks noChangeArrowheads="1"/>
              </p:cNvSpPr>
              <p:nvPr/>
            </p:nvSpPr>
            <p:spPr bwMode="auto">
              <a:xfrm>
                <a:off x="7687118" y="3157654"/>
                <a:ext cx="329290" cy="216781"/>
              </a:xfrm>
              <a:prstGeom prst="rect">
                <a:avLst/>
              </a:prstGeom>
              <a:solidFill>
                <a:schemeClr val="accent2"/>
              </a:solidFill>
              <a:ln w="9525">
                <a:noFill/>
                <a:miter lim="800000"/>
                <a:headEnd/>
                <a:tailEnd/>
              </a:ln>
            </p:spPr>
            <p:txBody>
              <a:bodyPr wrap="none" lIns="45720" tIns="27432" rIns="45720" bIns="27432" anchor="ctr" anchorCtr="1">
                <a:noAutofit/>
              </a:bodyPr>
              <a:lstStyle/>
              <a:p>
                <a:pPr eaLnBrk="0" hangingPunct="0">
                  <a:spcBef>
                    <a:spcPts val="0"/>
                  </a:spcBef>
                  <a:buSzTx/>
                </a:pPr>
                <a:r>
                  <a:rPr lang="en-US" sz="800" b="1" dirty="0">
                    <a:solidFill>
                      <a:schemeClr val="bg1"/>
                    </a:solidFill>
                  </a:rPr>
                  <a:t>DE</a:t>
                </a:r>
              </a:p>
            </p:txBody>
          </p:sp>
          <p:sp>
            <p:nvSpPr>
              <p:cNvPr id="196" name="Rectangle 195"/>
              <p:cNvSpPr>
                <a:spLocks noChangeArrowheads="1"/>
              </p:cNvSpPr>
              <p:nvPr/>
            </p:nvSpPr>
            <p:spPr bwMode="auto">
              <a:xfrm>
                <a:off x="7146951" y="3537384"/>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VA</a:t>
                </a:r>
              </a:p>
            </p:txBody>
          </p:sp>
          <p:sp>
            <p:nvSpPr>
              <p:cNvPr id="197" name="Rectangle 196"/>
              <p:cNvSpPr>
                <a:spLocks noChangeArrowheads="1"/>
              </p:cNvSpPr>
              <p:nvPr/>
            </p:nvSpPr>
            <p:spPr bwMode="auto">
              <a:xfrm>
                <a:off x="6790935" y="3435540"/>
                <a:ext cx="165110"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WV</a:t>
                </a:r>
              </a:p>
            </p:txBody>
          </p:sp>
          <p:sp>
            <p:nvSpPr>
              <p:cNvPr id="198" name="Rectangle 197"/>
              <p:cNvSpPr>
                <a:spLocks noChangeArrowheads="1"/>
              </p:cNvSpPr>
              <p:nvPr/>
            </p:nvSpPr>
            <p:spPr bwMode="auto">
              <a:xfrm>
                <a:off x="7084744" y="3807996"/>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NC</a:t>
                </a:r>
              </a:p>
            </p:txBody>
          </p:sp>
          <p:sp>
            <p:nvSpPr>
              <p:cNvPr id="199" name="Rectangle 198"/>
              <p:cNvSpPr>
                <a:spLocks noChangeArrowheads="1"/>
              </p:cNvSpPr>
              <p:nvPr/>
            </p:nvSpPr>
            <p:spPr bwMode="auto">
              <a:xfrm>
                <a:off x="6963848" y="4093157"/>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SC</a:t>
                </a:r>
              </a:p>
            </p:txBody>
          </p:sp>
          <p:sp>
            <p:nvSpPr>
              <p:cNvPr id="200" name="Rectangle 199"/>
              <p:cNvSpPr>
                <a:spLocks noChangeArrowheads="1"/>
              </p:cNvSpPr>
              <p:nvPr/>
            </p:nvSpPr>
            <p:spPr bwMode="auto">
              <a:xfrm>
                <a:off x="6647407" y="4317213"/>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GA</a:t>
                </a:r>
              </a:p>
            </p:txBody>
          </p:sp>
          <p:sp>
            <p:nvSpPr>
              <p:cNvPr id="201" name="Rectangle 200"/>
              <p:cNvSpPr>
                <a:spLocks noChangeArrowheads="1"/>
              </p:cNvSpPr>
              <p:nvPr/>
            </p:nvSpPr>
            <p:spPr bwMode="auto">
              <a:xfrm>
                <a:off x="6956423" y="4880261"/>
                <a:ext cx="125035"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FL</a:t>
                </a:r>
              </a:p>
            </p:txBody>
          </p:sp>
          <p:sp>
            <p:nvSpPr>
              <p:cNvPr id="202" name="Rectangle 201"/>
              <p:cNvSpPr>
                <a:spLocks noChangeArrowheads="1"/>
              </p:cNvSpPr>
              <p:nvPr/>
            </p:nvSpPr>
            <p:spPr bwMode="auto">
              <a:xfrm>
                <a:off x="5767580" y="3310419"/>
                <a:ext cx="9137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IL</a:t>
                </a:r>
              </a:p>
            </p:txBody>
          </p:sp>
          <p:sp>
            <p:nvSpPr>
              <p:cNvPr id="203" name="Rectangle 202"/>
              <p:cNvSpPr>
                <a:spLocks noChangeArrowheads="1"/>
              </p:cNvSpPr>
              <p:nvPr/>
            </p:nvSpPr>
            <p:spPr bwMode="auto">
              <a:xfrm>
                <a:off x="6521892" y="3244948"/>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OH</a:t>
                </a:r>
              </a:p>
            </p:txBody>
          </p:sp>
          <p:sp>
            <p:nvSpPr>
              <p:cNvPr id="204" name="Rectangle 203"/>
              <p:cNvSpPr>
                <a:spLocks noChangeArrowheads="1"/>
              </p:cNvSpPr>
              <p:nvPr/>
            </p:nvSpPr>
            <p:spPr bwMode="auto">
              <a:xfrm>
                <a:off x="6136297" y="3300234"/>
                <a:ext cx="10259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IN</a:t>
                </a:r>
              </a:p>
            </p:txBody>
          </p:sp>
          <p:sp>
            <p:nvSpPr>
              <p:cNvPr id="205" name="Rectangle 204"/>
              <p:cNvSpPr>
                <a:spLocks noChangeArrowheads="1"/>
              </p:cNvSpPr>
              <p:nvPr/>
            </p:nvSpPr>
            <p:spPr bwMode="auto">
              <a:xfrm>
                <a:off x="6214854" y="2722637"/>
                <a:ext cx="113814"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MI</a:t>
                </a:r>
              </a:p>
            </p:txBody>
          </p:sp>
          <p:sp>
            <p:nvSpPr>
              <p:cNvPr id="206" name="Rectangle 205"/>
              <p:cNvSpPr>
                <a:spLocks noChangeArrowheads="1"/>
              </p:cNvSpPr>
              <p:nvPr/>
            </p:nvSpPr>
            <p:spPr bwMode="auto">
              <a:xfrm>
                <a:off x="5621543" y="2678990"/>
                <a:ext cx="125034"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WI</a:t>
                </a:r>
              </a:p>
            </p:txBody>
          </p:sp>
          <p:sp>
            <p:nvSpPr>
              <p:cNvPr id="207" name="Rectangle 206"/>
              <p:cNvSpPr>
                <a:spLocks noChangeArrowheads="1"/>
              </p:cNvSpPr>
              <p:nvPr/>
            </p:nvSpPr>
            <p:spPr bwMode="auto">
              <a:xfrm>
                <a:off x="6342184" y="3639227"/>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KY</a:t>
                </a:r>
              </a:p>
            </p:txBody>
          </p:sp>
          <p:sp>
            <p:nvSpPr>
              <p:cNvPr id="208" name="Rectangle 207"/>
              <p:cNvSpPr>
                <a:spLocks noChangeArrowheads="1"/>
              </p:cNvSpPr>
              <p:nvPr/>
            </p:nvSpPr>
            <p:spPr bwMode="auto">
              <a:xfrm>
                <a:off x="6154166" y="3908384"/>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TN</a:t>
                </a:r>
              </a:p>
            </p:txBody>
          </p:sp>
          <p:sp>
            <p:nvSpPr>
              <p:cNvPr id="209" name="Rectangle 208"/>
              <p:cNvSpPr>
                <a:spLocks noChangeArrowheads="1"/>
              </p:cNvSpPr>
              <p:nvPr/>
            </p:nvSpPr>
            <p:spPr bwMode="auto">
              <a:xfrm>
                <a:off x="6179269" y="4337581"/>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AL</a:t>
                </a:r>
              </a:p>
            </p:txBody>
          </p:sp>
          <p:sp>
            <p:nvSpPr>
              <p:cNvPr id="210" name="Rectangle 209"/>
              <p:cNvSpPr>
                <a:spLocks noChangeArrowheads="1"/>
              </p:cNvSpPr>
              <p:nvPr/>
            </p:nvSpPr>
            <p:spPr bwMode="auto">
              <a:xfrm>
                <a:off x="5771761" y="4355040"/>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MS</a:t>
                </a:r>
              </a:p>
            </p:txBody>
          </p:sp>
          <p:sp>
            <p:nvSpPr>
              <p:cNvPr id="211" name="Rectangle 210"/>
              <p:cNvSpPr>
                <a:spLocks noChangeArrowheads="1"/>
              </p:cNvSpPr>
              <p:nvPr/>
            </p:nvSpPr>
            <p:spPr bwMode="auto">
              <a:xfrm>
                <a:off x="5371846" y="4093157"/>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AR</a:t>
                </a:r>
              </a:p>
            </p:txBody>
          </p:sp>
          <p:sp>
            <p:nvSpPr>
              <p:cNvPr id="212" name="Rectangle 211"/>
              <p:cNvSpPr>
                <a:spLocks noChangeArrowheads="1"/>
              </p:cNvSpPr>
              <p:nvPr/>
            </p:nvSpPr>
            <p:spPr bwMode="auto">
              <a:xfrm>
                <a:off x="5396651" y="4631472"/>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LA</a:t>
                </a:r>
              </a:p>
            </p:txBody>
          </p:sp>
          <p:sp>
            <p:nvSpPr>
              <p:cNvPr id="213" name="Rectangle 212"/>
              <p:cNvSpPr>
                <a:spLocks noChangeArrowheads="1"/>
              </p:cNvSpPr>
              <p:nvPr/>
            </p:nvSpPr>
            <p:spPr bwMode="auto">
              <a:xfrm>
                <a:off x="4484279" y="4598009"/>
                <a:ext cx="131447"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TX</a:t>
                </a:r>
              </a:p>
            </p:txBody>
          </p:sp>
          <p:sp>
            <p:nvSpPr>
              <p:cNvPr id="214" name="Rectangle 213"/>
              <p:cNvSpPr>
                <a:spLocks noChangeArrowheads="1"/>
              </p:cNvSpPr>
              <p:nvPr/>
            </p:nvSpPr>
            <p:spPr bwMode="auto">
              <a:xfrm>
                <a:off x="4786845" y="4017502"/>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OK</a:t>
                </a:r>
              </a:p>
            </p:txBody>
          </p:sp>
          <p:sp>
            <p:nvSpPr>
              <p:cNvPr id="215" name="Rectangle 214"/>
              <p:cNvSpPr>
                <a:spLocks noChangeArrowheads="1"/>
              </p:cNvSpPr>
              <p:nvPr/>
            </p:nvSpPr>
            <p:spPr bwMode="auto">
              <a:xfrm>
                <a:off x="5357121" y="3602854"/>
                <a:ext cx="165110"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MO</a:t>
                </a:r>
              </a:p>
            </p:txBody>
          </p:sp>
          <p:sp>
            <p:nvSpPr>
              <p:cNvPr id="216" name="Rectangle 215"/>
              <p:cNvSpPr>
                <a:spLocks noChangeArrowheads="1"/>
              </p:cNvSpPr>
              <p:nvPr/>
            </p:nvSpPr>
            <p:spPr bwMode="auto">
              <a:xfrm>
                <a:off x="4632239" y="3565027"/>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KS</a:t>
                </a:r>
              </a:p>
            </p:txBody>
          </p:sp>
          <p:sp>
            <p:nvSpPr>
              <p:cNvPr id="217" name="Rectangle 216"/>
              <p:cNvSpPr>
                <a:spLocks noChangeArrowheads="1"/>
              </p:cNvSpPr>
              <p:nvPr/>
            </p:nvSpPr>
            <p:spPr bwMode="auto">
              <a:xfrm>
                <a:off x="5241456" y="3057265"/>
                <a:ext cx="10259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IA</a:t>
                </a:r>
              </a:p>
            </p:txBody>
          </p:sp>
          <p:sp>
            <p:nvSpPr>
              <p:cNvPr id="218" name="Rectangle 217"/>
              <p:cNvSpPr>
                <a:spLocks noChangeArrowheads="1"/>
              </p:cNvSpPr>
              <p:nvPr/>
            </p:nvSpPr>
            <p:spPr bwMode="auto">
              <a:xfrm>
                <a:off x="5061649" y="2370550"/>
                <a:ext cx="18755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MN </a:t>
                </a:r>
              </a:p>
            </p:txBody>
          </p:sp>
          <p:sp>
            <p:nvSpPr>
              <p:cNvPr id="219" name="Rectangle 218"/>
              <p:cNvSpPr>
                <a:spLocks noChangeArrowheads="1"/>
              </p:cNvSpPr>
              <p:nvPr/>
            </p:nvSpPr>
            <p:spPr bwMode="auto">
              <a:xfrm>
                <a:off x="4447471" y="2284711"/>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ND</a:t>
                </a:r>
              </a:p>
            </p:txBody>
          </p:sp>
          <p:sp>
            <p:nvSpPr>
              <p:cNvPr id="220" name="Rectangle 219"/>
              <p:cNvSpPr>
                <a:spLocks noChangeArrowheads="1"/>
              </p:cNvSpPr>
              <p:nvPr/>
            </p:nvSpPr>
            <p:spPr bwMode="auto">
              <a:xfrm>
                <a:off x="4477192" y="2715363"/>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t>SD</a:t>
                </a:r>
              </a:p>
            </p:txBody>
          </p:sp>
          <p:sp>
            <p:nvSpPr>
              <p:cNvPr id="221" name="Rectangle 220"/>
              <p:cNvSpPr>
                <a:spLocks noChangeArrowheads="1"/>
              </p:cNvSpPr>
              <p:nvPr/>
            </p:nvSpPr>
            <p:spPr bwMode="auto">
              <a:xfrm>
                <a:off x="4480145" y="3131465"/>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NE</a:t>
                </a:r>
              </a:p>
            </p:txBody>
          </p:sp>
          <p:sp>
            <p:nvSpPr>
              <p:cNvPr id="222" name="Rectangle 221"/>
              <p:cNvSpPr>
                <a:spLocks noChangeArrowheads="1"/>
              </p:cNvSpPr>
              <p:nvPr/>
            </p:nvSpPr>
            <p:spPr bwMode="auto">
              <a:xfrm>
                <a:off x="3597962" y="4075698"/>
                <a:ext cx="15869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NM</a:t>
                </a:r>
              </a:p>
            </p:txBody>
          </p:sp>
          <p:sp>
            <p:nvSpPr>
              <p:cNvPr id="223" name="Rectangle 222"/>
              <p:cNvSpPr>
                <a:spLocks noChangeArrowheads="1"/>
              </p:cNvSpPr>
              <p:nvPr/>
            </p:nvSpPr>
            <p:spPr bwMode="auto">
              <a:xfrm>
                <a:off x="2867173" y="4032051"/>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AZ</a:t>
                </a:r>
              </a:p>
            </p:txBody>
          </p:sp>
          <p:sp>
            <p:nvSpPr>
              <p:cNvPr id="224" name="Rectangle 223"/>
              <p:cNvSpPr>
                <a:spLocks noChangeArrowheads="1"/>
              </p:cNvSpPr>
              <p:nvPr/>
            </p:nvSpPr>
            <p:spPr bwMode="auto">
              <a:xfrm>
                <a:off x="3745816" y="3442815"/>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CO</a:t>
                </a:r>
              </a:p>
            </p:txBody>
          </p:sp>
          <p:sp>
            <p:nvSpPr>
              <p:cNvPr id="225" name="Rectangle 224"/>
              <p:cNvSpPr>
                <a:spLocks noChangeArrowheads="1"/>
              </p:cNvSpPr>
              <p:nvPr/>
            </p:nvSpPr>
            <p:spPr bwMode="auto">
              <a:xfrm>
                <a:off x="3019267" y="3335152"/>
                <a:ext cx="13625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smtClean="0">
                    <a:solidFill>
                      <a:schemeClr val="bg1"/>
                    </a:solidFill>
                  </a:rPr>
                  <a:t>UT</a:t>
                </a:r>
                <a:endParaRPr lang="en-US" sz="800" b="1" dirty="0">
                  <a:solidFill>
                    <a:schemeClr val="bg1"/>
                  </a:solidFill>
                </a:endParaRPr>
              </a:p>
            </p:txBody>
          </p:sp>
          <p:sp>
            <p:nvSpPr>
              <p:cNvPr id="226" name="Rectangle 225"/>
              <p:cNvSpPr>
                <a:spLocks noChangeArrowheads="1"/>
              </p:cNvSpPr>
              <p:nvPr/>
            </p:nvSpPr>
            <p:spPr bwMode="auto">
              <a:xfrm>
                <a:off x="3577774" y="2849214"/>
                <a:ext cx="165110"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t>WY</a:t>
                </a:r>
              </a:p>
            </p:txBody>
          </p:sp>
          <p:sp>
            <p:nvSpPr>
              <p:cNvPr id="227" name="Rectangle 226"/>
              <p:cNvSpPr>
                <a:spLocks noChangeArrowheads="1"/>
              </p:cNvSpPr>
              <p:nvPr/>
            </p:nvSpPr>
            <p:spPr bwMode="auto">
              <a:xfrm>
                <a:off x="3486180" y="2284711"/>
                <a:ext cx="147477"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MT</a:t>
                </a:r>
              </a:p>
            </p:txBody>
          </p:sp>
          <p:sp>
            <p:nvSpPr>
              <p:cNvPr id="228" name="Rectangle 227"/>
              <p:cNvSpPr>
                <a:spLocks noChangeArrowheads="1"/>
              </p:cNvSpPr>
              <p:nvPr/>
            </p:nvSpPr>
            <p:spPr bwMode="auto">
              <a:xfrm>
                <a:off x="2350501" y="1980636"/>
                <a:ext cx="16991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t>WA</a:t>
                </a:r>
              </a:p>
            </p:txBody>
          </p:sp>
          <p:sp>
            <p:nvSpPr>
              <p:cNvPr id="229" name="Rectangle 228"/>
              <p:cNvSpPr>
                <a:spLocks noChangeArrowheads="1"/>
              </p:cNvSpPr>
              <p:nvPr/>
            </p:nvSpPr>
            <p:spPr bwMode="auto">
              <a:xfrm>
                <a:off x="2121516" y="2466574"/>
                <a:ext cx="15388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OR</a:t>
                </a:r>
              </a:p>
            </p:txBody>
          </p:sp>
          <p:sp>
            <p:nvSpPr>
              <p:cNvPr id="230" name="Rectangle 229"/>
              <p:cNvSpPr>
                <a:spLocks noChangeArrowheads="1"/>
              </p:cNvSpPr>
              <p:nvPr/>
            </p:nvSpPr>
            <p:spPr bwMode="auto">
              <a:xfrm>
                <a:off x="2825678" y="2623704"/>
                <a:ext cx="102592"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ID</a:t>
                </a:r>
              </a:p>
            </p:txBody>
          </p:sp>
          <p:sp>
            <p:nvSpPr>
              <p:cNvPr id="231" name="Rectangle 230"/>
              <p:cNvSpPr>
                <a:spLocks noChangeArrowheads="1"/>
              </p:cNvSpPr>
              <p:nvPr/>
            </p:nvSpPr>
            <p:spPr bwMode="auto">
              <a:xfrm>
                <a:off x="2386275" y="3131465"/>
                <a:ext cx="142668"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t>NV</a:t>
                </a:r>
              </a:p>
            </p:txBody>
          </p:sp>
          <p:sp>
            <p:nvSpPr>
              <p:cNvPr id="232" name="Rectangle 231"/>
              <p:cNvSpPr>
                <a:spLocks noChangeArrowheads="1"/>
              </p:cNvSpPr>
              <p:nvPr/>
            </p:nvSpPr>
            <p:spPr bwMode="auto">
              <a:xfrm>
                <a:off x="1934236" y="3413717"/>
                <a:ext cx="147476" cy="123111"/>
              </a:xfrm>
              <a:prstGeom prst="rect">
                <a:avLst/>
              </a:prstGeom>
              <a:noFill/>
              <a:ln w="9525">
                <a:noFill/>
                <a:miter lim="800000"/>
                <a:headEnd/>
                <a:tailEnd/>
              </a:ln>
            </p:spPr>
            <p:txBody>
              <a:bodyPr vert="horz" wrap="none" lIns="0" tIns="0" rIns="0" bIns="0" anchor="t" anchorCtr="0">
                <a:spAutoFit/>
              </a:bodyPr>
              <a:lstStyle/>
              <a:p>
                <a:pPr eaLnBrk="0" hangingPunct="0">
                  <a:spcBef>
                    <a:spcPts val="0"/>
                  </a:spcBef>
                  <a:buSzTx/>
                </a:pPr>
                <a:r>
                  <a:rPr lang="en-US" sz="800" b="1" dirty="0">
                    <a:solidFill>
                      <a:schemeClr val="bg1"/>
                    </a:solidFill>
                  </a:rPr>
                  <a:t>CA</a:t>
                </a:r>
              </a:p>
            </p:txBody>
          </p:sp>
          <p:sp>
            <p:nvSpPr>
              <p:cNvPr id="233" name="Text Box 117"/>
              <p:cNvSpPr txBox="1">
                <a:spLocks noChangeArrowheads="1"/>
              </p:cNvSpPr>
              <p:nvPr/>
            </p:nvSpPr>
            <p:spPr bwMode="auto">
              <a:xfrm>
                <a:off x="7644295" y="3666870"/>
                <a:ext cx="363253" cy="215326"/>
              </a:xfrm>
              <a:prstGeom prst="rect">
                <a:avLst/>
              </a:prstGeom>
              <a:solidFill>
                <a:schemeClr val="accent1"/>
              </a:solidFill>
              <a:ln w="9525">
                <a:noFill/>
                <a:miter lim="800000"/>
                <a:headEnd/>
                <a:tailEnd/>
              </a:ln>
            </p:spPr>
            <p:txBody>
              <a:bodyPr lIns="45720" tIns="27432" rIns="45720" bIns="27432" anchor="ctr" anchorCtr="1">
                <a:noAutofit/>
              </a:bodyPr>
              <a:lstStyle/>
              <a:p>
                <a:pPr eaLnBrk="0" hangingPunct="0">
                  <a:spcBef>
                    <a:spcPts val="0"/>
                  </a:spcBef>
                  <a:buSzTx/>
                </a:pPr>
                <a:r>
                  <a:rPr lang="en-US" sz="800" b="1" dirty="0">
                    <a:solidFill>
                      <a:schemeClr val="bg1"/>
                    </a:solidFill>
                  </a:rPr>
                  <a:t>DC</a:t>
                </a:r>
                <a:endParaRPr lang="en-GB" sz="800" b="1" dirty="0">
                  <a:solidFill>
                    <a:schemeClr val="bg1"/>
                  </a:solidFill>
                </a:endParaRPr>
              </a:p>
            </p:txBody>
          </p:sp>
          <p:sp>
            <p:nvSpPr>
              <p:cNvPr id="234" name="Rectangle 122"/>
              <p:cNvSpPr>
                <a:spLocks noChangeArrowheads="1"/>
              </p:cNvSpPr>
              <p:nvPr/>
            </p:nvSpPr>
            <p:spPr bwMode="auto">
              <a:xfrm>
                <a:off x="7526151" y="3102367"/>
                <a:ext cx="131447" cy="123111"/>
              </a:xfrm>
              <a:prstGeom prst="rect">
                <a:avLst/>
              </a:prstGeom>
              <a:noFill/>
              <a:ln w="3175">
                <a:noFill/>
                <a:miter lim="800000"/>
                <a:headEnd/>
                <a:tailEnd/>
              </a:ln>
            </p:spPr>
            <p:txBody>
              <a:bodyPr vert="horz" wrap="none" lIns="0" tIns="0" rIns="0" bIns="0" anchor="t" anchorCtr="0">
                <a:spAutoFit/>
              </a:bodyPr>
              <a:lstStyle/>
              <a:p>
                <a:pPr eaLnBrk="0" hangingPunct="0">
                  <a:spcBef>
                    <a:spcPts val="0"/>
                  </a:spcBef>
                  <a:buSzTx/>
                </a:pPr>
                <a:r>
                  <a:rPr lang="en-US" sz="800" b="1" dirty="0" smtClean="0">
                    <a:solidFill>
                      <a:schemeClr val="bg1"/>
                    </a:solidFill>
                  </a:rPr>
                  <a:t>NJ</a:t>
                </a:r>
                <a:endParaRPr lang="en-US" sz="800" b="1" dirty="0">
                  <a:solidFill>
                    <a:schemeClr val="bg1"/>
                  </a:solidFill>
                </a:endParaRPr>
              </a:p>
            </p:txBody>
          </p:sp>
          <p:sp>
            <p:nvSpPr>
              <p:cNvPr id="235" name="Line 124"/>
              <p:cNvSpPr>
                <a:spLocks noChangeShapeType="1"/>
              </p:cNvSpPr>
              <p:nvPr/>
            </p:nvSpPr>
            <p:spPr bwMode="blackWhite">
              <a:xfrm>
                <a:off x="7867267" y="2887041"/>
                <a:ext cx="224449" cy="151310"/>
              </a:xfrm>
              <a:prstGeom prst="line">
                <a:avLst/>
              </a:prstGeom>
              <a:noFill/>
              <a:ln w="9525">
                <a:solidFill>
                  <a:srgbClr val="000000"/>
                </a:solidFill>
                <a:round/>
                <a:headEnd/>
                <a:tailEnd/>
              </a:ln>
            </p:spPr>
            <p:txBody>
              <a:bodyPr wrap="none" lIns="63500" tIns="0" rIns="64800" bIns="0" anchor="ctr" anchorCtr="1">
                <a:noAutofit/>
              </a:bodyPr>
              <a:lstStyle/>
              <a:p>
                <a:pPr>
                  <a:spcBef>
                    <a:spcPts val="0"/>
                  </a:spcBef>
                </a:pPr>
                <a:endParaRPr lang="en-US" sz="800" dirty="0"/>
              </a:p>
            </p:txBody>
          </p:sp>
          <p:sp>
            <p:nvSpPr>
              <p:cNvPr id="236" name="Rectangle 125"/>
              <p:cNvSpPr>
                <a:spLocks noChangeArrowheads="1"/>
              </p:cNvSpPr>
              <p:nvPr/>
            </p:nvSpPr>
            <p:spPr bwMode="auto">
              <a:xfrm rot="10800000" flipV="1">
                <a:off x="8017884" y="2921959"/>
                <a:ext cx="370636" cy="216781"/>
              </a:xfrm>
              <a:prstGeom prst="rect">
                <a:avLst/>
              </a:prstGeom>
              <a:solidFill>
                <a:srgbClr val="DC6900"/>
              </a:solidFill>
              <a:ln w="9525">
                <a:noFill/>
                <a:miter lim="800000"/>
                <a:headEnd/>
                <a:tailEnd/>
              </a:ln>
            </p:spPr>
            <p:txBody>
              <a:bodyPr wrap="square" lIns="45720" tIns="27432" rIns="45720" bIns="27432" anchor="ctr" anchorCtr="1">
                <a:noAutofit/>
              </a:bodyPr>
              <a:lstStyle/>
              <a:p>
                <a:pPr eaLnBrk="0" hangingPunct="0">
                  <a:spcBef>
                    <a:spcPts val="0"/>
                  </a:spcBef>
                  <a:buSzTx/>
                </a:pPr>
                <a:r>
                  <a:rPr lang="en-US" sz="800" dirty="0">
                    <a:solidFill>
                      <a:schemeClr val="bg1"/>
                    </a:solidFill>
                  </a:rPr>
                  <a:t>RI</a:t>
                </a:r>
              </a:p>
            </p:txBody>
          </p:sp>
          <p:grpSp>
            <p:nvGrpSpPr>
              <p:cNvPr id="237" name="Group 236"/>
              <p:cNvGrpSpPr/>
              <p:nvPr/>
            </p:nvGrpSpPr>
            <p:grpSpPr>
              <a:xfrm>
                <a:off x="2598629" y="4806061"/>
                <a:ext cx="735365" cy="494671"/>
                <a:chOff x="2598629" y="4806061"/>
                <a:chExt cx="735365" cy="494671"/>
              </a:xfrm>
            </p:grpSpPr>
            <p:sp>
              <p:nvSpPr>
                <p:cNvPr id="238" name="Rectangle 12"/>
                <p:cNvSpPr>
                  <a:spLocks noChangeArrowheads="1"/>
                </p:cNvSpPr>
                <p:nvPr/>
              </p:nvSpPr>
              <p:spPr bwMode="auto">
                <a:xfrm>
                  <a:off x="3047841" y="4806061"/>
                  <a:ext cx="286153" cy="212608"/>
                </a:xfrm>
                <a:prstGeom prst="rect">
                  <a:avLst/>
                </a:prstGeom>
                <a:solidFill>
                  <a:schemeClr val="accent2"/>
                </a:solidFill>
                <a:ln w="12700">
                  <a:noFill/>
                  <a:miter lim="800000"/>
                  <a:headEnd/>
                  <a:tailEnd/>
                </a:ln>
              </p:spPr>
              <p:txBody>
                <a:bodyPr wrap="none" lIns="90488" tIns="44450" rIns="90488" bIns="44450" anchor="ctr" anchorCtr="1">
                  <a:noAutofit/>
                </a:bodyPr>
                <a:lstStyle/>
                <a:p>
                  <a:pPr eaLnBrk="0" hangingPunct="0">
                    <a:spcBef>
                      <a:spcPts val="0"/>
                    </a:spcBef>
                    <a:buSzTx/>
                  </a:pPr>
                  <a:r>
                    <a:rPr lang="en-US" sz="800" b="1" dirty="0">
                      <a:solidFill>
                        <a:schemeClr val="bg1"/>
                      </a:solidFill>
                    </a:rPr>
                    <a:t>HI</a:t>
                  </a:r>
                </a:p>
              </p:txBody>
            </p:sp>
            <p:sp>
              <p:nvSpPr>
                <p:cNvPr id="239" name="Freeform 14"/>
                <p:cNvSpPr>
                  <a:spLocks/>
                </p:cNvSpPr>
                <p:nvPr/>
              </p:nvSpPr>
              <p:spPr bwMode="auto">
                <a:xfrm>
                  <a:off x="3140561" y="5147654"/>
                  <a:ext cx="153468" cy="65200"/>
                </a:xfrm>
                <a:custGeom>
                  <a:avLst/>
                  <a:gdLst>
                    <a:gd name="T0" fmla="*/ 43 w 96"/>
                    <a:gd name="T1" fmla="*/ 0 h 46"/>
                    <a:gd name="T2" fmla="*/ 95 w 96"/>
                    <a:gd name="T3" fmla="*/ 45 h 46"/>
                    <a:gd name="T4" fmla="*/ 0 w 96"/>
                    <a:gd name="T5" fmla="*/ 45 h 46"/>
                    <a:gd name="T6" fmla="*/ 43 w 96"/>
                    <a:gd name="T7" fmla="*/ 0 h 46"/>
                    <a:gd name="T8" fmla="*/ 0 60000 65536"/>
                    <a:gd name="T9" fmla="*/ 0 60000 65536"/>
                    <a:gd name="T10" fmla="*/ 0 60000 65536"/>
                    <a:gd name="T11" fmla="*/ 0 60000 65536"/>
                    <a:gd name="T12" fmla="*/ 0 w 96"/>
                    <a:gd name="T13" fmla="*/ 0 h 46"/>
                    <a:gd name="T14" fmla="*/ 96 w 96"/>
                    <a:gd name="T15" fmla="*/ 46 h 46"/>
                  </a:gdLst>
                  <a:ahLst/>
                  <a:cxnLst>
                    <a:cxn ang="T8">
                      <a:pos x="T0" y="T1"/>
                    </a:cxn>
                    <a:cxn ang="T9">
                      <a:pos x="T2" y="T3"/>
                    </a:cxn>
                    <a:cxn ang="T10">
                      <a:pos x="T4" y="T5"/>
                    </a:cxn>
                    <a:cxn ang="T11">
                      <a:pos x="T6" y="T7"/>
                    </a:cxn>
                  </a:cxnLst>
                  <a:rect l="T12" t="T13" r="T14" b="T15"/>
                  <a:pathLst>
                    <a:path w="96" h="46">
                      <a:moveTo>
                        <a:pt x="43" y="0"/>
                      </a:moveTo>
                      <a:lnTo>
                        <a:pt x="95" y="45"/>
                      </a:lnTo>
                      <a:lnTo>
                        <a:pt x="0" y="45"/>
                      </a:lnTo>
                      <a:lnTo>
                        <a:pt x="43" y="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0" name="Freeform 15"/>
                <p:cNvSpPr>
                  <a:spLocks/>
                </p:cNvSpPr>
                <p:nvPr/>
              </p:nvSpPr>
              <p:spPr bwMode="auto">
                <a:xfrm>
                  <a:off x="2993488" y="5187341"/>
                  <a:ext cx="131087" cy="113391"/>
                </a:xfrm>
                <a:custGeom>
                  <a:avLst/>
                  <a:gdLst>
                    <a:gd name="T0" fmla="*/ 81 w 82"/>
                    <a:gd name="T1" fmla="*/ 12 h 80"/>
                    <a:gd name="T2" fmla="*/ 0 w 82"/>
                    <a:gd name="T3" fmla="*/ 79 h 80"/>
                    <a:gd name="T4" fmla="*/ 37 w 82"/>
                    <a:gd name="T5" fmla="*/ 0 h 80"/>
                    <a:gd name="T6" fmla="*/ 81 w 82"/>
                    <a:gd name="T7" fmla="*/ 12 h 80"/>
                    <a:gd name="T8" fmla="*/ 0 60000 65536"/>
                    <a:gd name="T9" fmla="*/ 0 60000 65536"/>
                    <a:gd name="T10" fmla="*/ 0 60000 65536"/>
                    <a:gd name="T11" fmla="*/ 0 60000 65536"/>
                    <a:gd name="T12" fmla="*/ 0 w 82"/>
                    <a:gd name="T13" fmla="*/ 0 h 80"/>
                    <a:gd name="T14" fmla="*/ 82 w 82"/>
                    <a:gd name="T15" fmla="*/ 80 h 80"/>
                  </a:gdLst>
                  <a:ahLst/>
                  <a:cxnLst>
                    <a:cxn ang="T8">
                      <a:pos x="T0" y="T1"/>
                    </a:cxn>
                    <a:cxn ang="T9">
                      <a:pos x="T2" y="T3"/>
                    </a:cxn>
                    <a:cxn ang="T10">
                      <a:pos x="T4" y="T5"/>
                    </a:cxn>
                    <a:cxn ang="T11">
                      <a:pos x="T6" y="T7"/>
                    </a:cxn>
                  </a:cxnLst>
                  <a:rect l="T12" t="T13" r="T14" b="T15"/>
                  <a:pathLst>
                    <a:path w="82" h="80">
                      <a:moveTo>
                        <a:pt x="81" y="12"/>
                      </a:moveTo>
                      <a:lnTo>
                        <a:pt x="0" y="79"/>
                      </a:lnTo>
                      <a:lnTo>
                        <a:pt x="37" y="0"/>
                      </a:lnTo>
                      <a:lnTo>
                        <a:pt x="81" y="12"/>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1" name="Freeform 16"/>
                <p:cNvSpPr>
                  <a:spLocks/>
                </p:cNvSpPr>
                <p:nvPr/>
              </p:nvSpPr>
              <p:spPr bwMode="auto">
                <a:xfrm>
                  <a:off x="2886381" y="5191593"/>
                  <a:ext cx="95917" cy="100634"/>
                </a:xfrm>
                <a:custGeom>
                  <a:avLst/>
                  <a:gdLst>
                    <a:gd name="T0" fmla="*/ 59 w 60"/>
                    <a:gd name="T1" fmla="*/ 10 h 71"/>
                    <a:gd name="T2" fmla="*/ 17 w 60"/>
                    <a:gd name="T3" fmla="*/ 57 h 71"/>
                    <a:gd name="T4" fmla="*/ 0 w 60"/>
                    <a:gd name="T5" fmla="*/ 70 h 71"/>
                    <a:gd name="T6" fmla="*/ 33 w 60"/>
                    <a:gd name="T7" fmla="*/ 0 h 71"/>
                    <a:gd name="T8" fmla="*/ 59 w 60"/>
                    <a:gd name="T9" fmla="*/ 10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59" y="10"/>
                      </a:moveTo>
                      <a:lnTo>
                        <a:pt x="17" y="57"/>
                      </a:lnTo>
                      <a:lnTo>
                        <a:pt x="0" y="70"/>
                      </a:lnTo>
                      <a:lnTo>
                        <a:pt x="33" y="0"/>
                      </a:lnTo>
                      <a:lnTo>
                        <a:pt x="59" y="1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2" name="Freeform 17"/>
                <p:cNvSpPr>
                  <a:spLocks/>
                </p:cNvSpPr>
                <p:nvPr/>
              </p:nvSpPr>
              <p:spPr bwMode="auto">
                <a:xfrm>
                  <a:off x="2819239" y="5214271"/>
                  <a:ext cx="65543" cy="75122"/>
                </a:xfrm>
                <a:custGeom>
                  <a:avLst/>
                  <a:gdLst>
                    <a:gd name="T0" fmla="*/ 0 w 41"/>
                    <a:gd name="T1" fmla="*/ 0 h 53"/>
                    <a:gd name="T2" fmla="*/ 10 w 41"/>
                    <a:gd name="T3" fmla="*/ 52 h 53"/>
                    <a:gd name="T4" fmla="*/ 40 w 41"/>
                    <a:gd name="T5" fmla="*/ 11 h 53"/>
                    <a:gd name="T6" fmla="*/ 0 w 41"/>
                    <a:gd name="T7" fmla="*/ 0 h 53"/>
                    <a:gd name="T8" fmla="*/ 0 60000 65536"/>
                    <a:gd name="T9" fmla="*/ 0 60000 65536"/>
                    <a:gd name="T10" fmla="*/ 0 60000 65536"/>
                    <a:gd name="T11" fmla="*/ 0 60000 65536"/>
                    <a:gd name="T12" fmla="*/ 0 w 41"/>
                    <a:gd name="T13" fmla="*/ 0 h 53"/>
                    <a:gd name="T14" fmla="*/ 41 w 41"/>
                    <a:gd name="T15" fmla="*/ 53 h 53"/>
                  </a:gdLst>
                  <a:ahLst/>
                  <a:cxnLst>
                    <a:cxn ang="T8">
                      <a:pos x="T0" y="T1"/>
                    </a:cxn>
                    <a:cxn ang="T9">
                      <a:pos x="T2" y="T3"/>
                    </a:cxn>
                    <a:cxn ang="T10">
                      <a:pos x="T4" y="T5"/>
                    </a:cxn>
                    <a:cxn ang="T11">
                      <a:pos x="T6" y="T7"/>
                    </a:cxn>
                  </a:cxnLst>
                  <a:rect l="T12" t="T13" r="T14" b="T15"/>
                  <a:pathLst>
                    <a:path w="41" h="53">
                      <a:moveTo>
                        <a:pt x="0" y="0"/>
                      </a:moveTo>
                      <a:lnTo>
                        <a:pt x="10" y="52"/>
                      </a:lnTo>
                      <a:lnTo>
                        <a:pt x="40" y="11"/>
                      </a:lnTo>
                      <a:lnTo>
                        <a:pt x="0" y="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3" name="Freeform 18"/>
                <p:cNvSpPr>
                  <a:spLocks/>
                </p:cNvSpPr>
                <p:nvPr/>
              </p:nvSpPr>
              <p:spPr bwMode="auto">
                <a:xfrm>
                  <a:off x="2742505" y="5225610"/>
                  <a:ext cx="76734" cy="58113"/>
                </a:xfrm>
                <a:custGeom>
                  <a:avLst/>
                  <a:gdLst>
                    <a:gd name="T0" fmla="*/ 0 w 48"/>
                    <a:gd name="T1" fmla="*/ 0 h 41"/>
                    <a:gd name="T2" fmla="*/ 11 w 48"/>
                    <a:gd name="T3" fmla="*/ 29 h 41"/>
                    <a:gd name="T4" fmla="*/ 47 w 48"/>
                    <a:gd name="T5" fmla="*/ 40 h 41"/>
                    <a:gd name="T6" fmla="*/ 36 w 48"/>
                    <a:gd name="T7" fmla="*/ 9 h 41"/>
                    <a:gd name="T8" fmla="*/ 0 w 48"/>
                    <a:gd name="T9" fmla="*/ 0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0" y="0"/>
                      </a:moveTo>
                      <a:lnTo>
                        <a:pt x="11" y="29"/>
                      </a:lnTo>
                      <a:lnTo>
                        <a:pt x="47" y="40"/>
                      </a:lnTo>
                      <a:lnTo>
                        <a:pt x="36" y="9"/>
                      </a:lnTo>
                      <a:lnTo>
                        <a:pt x="0" y="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sp>
              <p:nvSpPr>
                <p:cNvPr id="244" name="Freeform 19"/>
                <p:cNvSpPr>
                  <a:spLocks/>
                </p:cNvSpPr>
                <p:nvPr/>
              </p:nvSpPr>
              <p:spPr bwMode="auto">
                <a:xfrm>
                  <a:off x="2598629" y="5151906"/>
                  <a:ext cx="142277" cy="60948"/>
                </a:xfrm>
                <a:custGeom>
                  <a:avLst/>
                  <a:gdLst>
                    <a:gd name="T0" fmla="*/ 88 w 89"/>
                    <a:gd name="T1" fmla="*/ 0 h 43"/>
                    <a:gd name="T2" fmla="*/ 77 w 89"/>
                    <a:gd name="T3" fmla="*/ 42 h 43"/>
                    <a:gd name="T4" fmla="*/ 0 w 89"/>
                    <a:gd name="T5" fmla="*/ 0 h 43"/>
                    <a:gd name="T6" fmla="*/ 88 w 89"/>
                    <a:gd name="T7" fmla="*/ 0 h 43"/>
                    <a:gd name="T8" fmla="*/ 0 60000 65536"/>
                    <a:gd name="T9" fmla="*/ 0 60000 65536"/>
                    <a:gd name="T10" fmla="*/ 0 60000 65536"/>
                    <a:gd name="T11" fmla="*/ 0 60000 65536"/>
                    <a:gd name="T12" fmla="*/ 0 w 89"/>
                    <a:gd name="T13" fmla="*/ 0 h 43"/>
                    <a:gd name="T14" fmla="*/ 89 w 89"/>
                    <a:gd name="T15" fmla="*/ 43 h 43"/>
                  </a:gdLst>
                  <a:ahLst/>
                  <a:cxnLst>
                    <a:cxn ang="T8">
                      <a:pos x="T0" y="T1"/>
                    </a:cxn>
                    <a:cxn ang="T9">
                      <a:pos x="T2" y="T3"/>
                    </a:cxn>
                    <a:cxn ang="T10">
                      <a:pos x="T4" y="T5"/>
                    </a:cxn>
                    <a:cxn ang="T11">
                      <a:pos x="T6" y="T7"/>
                    </a:cxn>
                  </a:cxnLst>
                  <a:rect l="T12" t="T13" r="T14" b="T15"/>
                  <a:pathLst>
                    <a:path w="89" h="43">
                      <a:moveTo>
                        <a:pt x="88" y="0"/>
                      </a:moveTo>
                      <a:lnTo>
                        <a:pt x="77" y="42"/>
                      </a:lnTo>
                      <a:lnTo>
                        <a:pt x="0" y="0"/>
                      </a:lnTo>
                      <a:lnTo>
                        <a:pt x="88" y="0"/>
                      </a:lnTo>
                    </a:path>
                  </a:pathLst>
                </a:custGeom>
                <a:solidFill>
                  <a:schemeClr val="accent2"/>
                </a:solidFill>
                <a:ln w="12700" cap="rnd">
                  <a:noFill/>
                  <a:round/>
                  <a:headEnd/>
                  <a:tailEnd/>
                </a:ln>
              </p:spPr>
              <p:txBody>
                <a:bodyPr anchor="ctr" anchorCtr="1">
                  <a:noAutofit/>
                </a:bodyPr>
                <a:lstStyle/>
                <a:p>
                  <a:pPr>
                    <a:spcBef>
                      <a:spcPts val="0"/>
                    </a:spcBef>
                  </a:pPr>
                  <a:endParaRPr lang="en-US" sz="800" dirty="0"/>
                </a:p>
              </p:txBody>
            </p:sp>
            <p:cxnSp>
              <p:nvCxnSpPr>
                <p:cNvPr id="245" name="Straight Arrow Connector 244"/>
                <p:cNvCxnSpPr>
                  <a:stCxn id="238" idx="2"/>
                  <a:endCxn id="241" idx="3"/>
                </p:cNvCxnSpPr>
                <p:nvPr/>
              </p:nvCxnSpPr>
              <p:spPr>
                <a:xfrm flipH="1">
                  <a:off x="2939135" y="5018669"/>
                  <a:ext cx="251783" cy="172924"/>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969708855"/>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sz="quarter" idx="15"/>
          </p:nvPr>
        </p:nvSpPr>
        <p:spPr/>
        <p:txBody>
          <a:bodyPr/>
          <a:lstStyle/>
          <a:p>
            <a:r>
              <a:rPr lang="en-US" dirty="0" smtClean="0"/>
              <a:t>MTC Proposed Model Statute for Combined Reporting Sec. 1(F)</a:t>
            </a:r>
          </a:p>
          <a:p>
            <a:pPr lvl="1"/>
            <a:r>
              <a:rPr lang="en-US" dirty="0" smtClean="0"/>
              <a:t>“Unitary business” means a single economic enterprise that is made up either of separate parts of a single business entity or of a commonly controlled group of business entities that are sufficiently interdependent, integrated and interrelated through their activities so as to provide a synergy and mutual benefit that produces a sharing or exchange of value among them and a significant flow of value to the separate parts.</a:t>
            </a:r>
            <a:endParaRPr lang="en-GB" dirty="0"/>
          </a:p>
        </p:txBody>
      </p:sp>
      <p:sp>
        <p:nvSpPr>
          <p:cNvPr id="181250" name="Rectangle 2"/>
          <p:cNvSpPr>
            <a:spLocks noGrp="1" noChangeArrowheads="1"/>
          </p:cNvSpPr>
          <p:nvPr>
            <p:ph type="title"/>
          </p:nvPr>
        </p:nvSpPr>
        <p:spPr/>
        <p:txBody>
          <a:bodyPr/>
          <a:lstStyle/>
          <a:p>
            <a:r>
              <a:rPr lang="en-US" dirty="0" smtClean="0"/>
              <a:t>Advanced Income Tax Track</a:t>
            </a:r>
            <a:br>
              <a:rPr lang="en-US" dirty="0" smtClean="0"/>
            </a:br>
            <a:r>
              <a:rPr lang="en-US" b="0" i="0" dirty="0" smtClean="0"/>
              <a:t>Nationwide Trends – MTC Definition</a:t>
            </a:r>
          </a:p>
        </p:txBody>
      </p:sp>
      <p:sp>
        <p:nvSpPr>
          <p:cNvPr id="5"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6"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234</a:t>
            </a:fld>
            <a:endParaRPr lang="en-GB" dirty="0"/>
          </a:p>
        </p:txBody>
      </p:sp>
      <p:sp>
        <p:nvSpPr>
          <p:cNvPr id="7"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Tree>
    <p:extLst>
      <p:ext uri="{BB962C8B-B14F-4D97-AF65-F5344CB8AC3E}">
        <p14:creationId xmlns:p14="http://schemas.microsoft.com/office/powerpoint/2010/main" val="419918347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5"/>
          </p:nvPr>
        </p:nvSpPr>
        <p:spPr/>
        <p:txBody>
          <a:bodyPr/>
          <a:lstStyle/>
          <a:p>
            <a:pPr>
              <a:spcAft>
                <a:spcPts val="600"/>
              </a:spcAft>
            </a:pPr>
            <a:r>
              <a:rPr lang="en-US" i="1" dirty="0" smtClean="0"/>
              <a:t>Butler Brothers v. </a:t>
            </a:r>
            <a:r>
              <a:rPr lang="en-US" i="1" dirty="0" err="1" smtClean="0"/>
              <a:t>McColgan</a:t>
            </a:r>
            <a:r>
              <a:rPr lang="en-US" dirty="0" smtClean="0"/>
              <a:t>, 17 Cal. 2d 664, </a:t>
            </a:r>
            <a:r>
              <a:rPr lang="en-US" dirty="0" err="1" smtClean="0"/>
              <a:t>aff’d</a:t>
            </a:r>
            <a:r>
              <a:rPr lang="en-US" dirty="0" smtClean="0"/>
              <a:t> 315 U.S. 501 (1942):</a:t>
            </a:r>
          </a:p>
          <a:p>
            <a:pPr lvl="1">
              <a:spcAft>
                <a:spcPts val="600"/>
              </a:spcAft>
            </a:pPr>
            <a:r>
              <a:rPr lang="en-US" dirty="0" smtClean="0"/>
              <a:t>The California court held that business conducted both inside and outside California by a single corporation was a unitary business. In reaching its decision, the Court described the three elements of a unitary business:</a:t>
            </a:r>
          </a:p>
          <a:p>
            <a:pPr lvl="2">
              <a:spcAft>
                <a:spcPts val="600"/>
              </a:spcAft>
            </a:pPr>
            <a:r>
              <a:rPr lang="en-US" dirty="0" smtClean="0"/>
              <a:t>Unity of ownership: Achieved where affiliated corporations are owned directly or indirectly by a parent corporation or controlling shareholders by more than 50%. When dealing with different lines of business within the same legal entity, unity of ownership is a given element.</a:t>
            </a:r>
          </a:p>
          <a:p>
            <a:pPr lvl="2">
              <a:spcAft>
                <a:spcPts val="600"/>
              </a:spcAft>
            </a:pPr>
            <a:r>
              <a:rPr lang="en-IN" dirty="0"/>
              <a:t>Unity of operation: Achieved where affiliated corporations have centralized purchasing, advertising, accounting, administrative management and other “staff functions</a:t>
            </a:r>
            <a:r>
              <a:rPr lang="en-IN" dirty="0" smtClean="0"/>
              <a:t>.”</a:t>
            </a:r>
          </a:p>
          <a:p>
            <a:pPr lvl="2">
              <a:spcAft>
                <a:spcPts val="600"/>
              </a:spcAft>
            </a:pPr>
            <a:r>
              <a:rPr lang="en-US" dirty="0"/>
              <a:t>Unity of use: Achieved where affiliated corporations share a strong centralized executive force or some other asset in the general system of operation. This might be referred to as corporate culture and includes management personnel, officers and directors</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Tests for Unity </a:t>
            </a:r>
            <a:r>
              <a:rPr lang="en-US" b="0" i="0" dirty="0" smtClean="0"/>
              <a:t>– </a:t>
            </a:r>
            <a:r>
              <a:rPr lang="en-US" b="0" i="0" dirty="0"/>
              <a:t>Three Unities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235</a:t>
            </a:fld>
            <a:endParaRPr lang="en-GB" dirty="0"/>
          </a:p>
        </p:txBody>
      </p:sp>
    </p:spTree>
    <p:extLst>
      <p:ext uri="{BB962C8B-B14F-4D97-AF65-F5344CB8AC3E}">
        <p14:creationId xmlns:p14="http://schemas.microsoft.com/office/powerpoint/2010/main" val="2355953129"/>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5"/>
          </p:nvPr>
        </p:nvSpPr>
        <p:spPr/>
        <p:txBody>
          <a:bodyPr/>
          <a:lstStyle/>
          <a:p>
            <a:pPr>
              <a:spcAft>
                <a:spcPts val="600"/>
              </a:spcAft>
            </a:pPr>
            <a:r>
              <a:rPr lang="en-US" i="1" dirty="0" smtClean="0"/>
              <a:t>LaBelle Management, Inc. v. Department of </a:t>
            </a:r>
            <a:r>
              <a:rPr lang="en-US" dirty="0" smtClean="0"/>
              <a:t>Treasury, Docket No. 324062 (Michigan Court of Appeal, March 31, 2016):</a:t>
            </a:r>
          </a:p>
          <a:p>
            <a:pPr lvl="1">
              <a:spcAft>
                <a:spcPts val="600"/>
              </a:spcAft>
            </a:pPr>
            <a:r>
              <a:rPr lang="en-US" dirty="0" smtClean="0"/>
              <a:t>The Michigan court held that the taxpayer and two entities were not part of the same unitary group for purposes of the Michigan Business Tax.</a:t>
            </a:r>
          </a:p>
          <a:p>
            <a:pPr lvl="2">
              <a:spcAft>
                <a:spcPts val="600"/>
              </a:spcAft>
            </a:pPr>
            <a:r>
              <a:rPr lang="en-US" dirty="0" smtClean="0"/>
              <a:t>In holding that the taxpayer and the entities were not unitary, the Court rejected the Department’s reliance on attribution rules to establish satisfaction of the control test.  Thus, unity of ownership cannot be met via attribution.</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Tests for Unity </a:t>
            </a:r>
            <a:r>
              <a:rPr lang="en-US" b="0" i="0" dirty="0" smtClean="0"/>
              <a:t>– </a:t>
            </a:r>
            <a:r>
              <a:rPr lang="en-US" b="0" i="0" dirty="0"/>
              <a:t>Three Unities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236</a:t>
            </a:fld>
            <a:endParaRPr lang="en-GB" dirty="0"/>
          </a:p>
        </p:txBody>
      </p:sp>
    </p:spTree>
    <p:extLst>
      <p:ext uri="{BB962C8B-B14F-4D97-AF65-F5344CB8AC3E}">
        <p14:creationId xmlns:p14="http://schemas.microsoft.com/office/powerpoint/2010/main" val="121448474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quarter" idx="15"/>
          </p:nvPr>
        </p:nvSpPr>
        <p:spPr/>
        <p:txBody>
          <a:bodyPr/>
          <a:lstStyle/>
          <a:p>
            <a:r>
              <a:rPr lang="en-US" i="1" dirty="0"/>
              <a:t>Edison California Stores v. </a:t>
            </a:r>
            <a:r>
              <a:rPr lang="en-US" i="1" dirty="0" err="1"/>
              <a:t>McColgan</a:t>
            </a:r>
            <a:r>
              <a:rPr lang="en-US" dirty="0"/>
              <a:t>, 30 Cal. 2d 472 (1947):</a:t>
            </a:r>
          </a:p>
          <a:p>
            <a:pPr lvl="1"/>
            <a:r>
              <a:rPr lang="en-US" dirty="0"/>
              <a:t>In </a:t>
            </a:r>
            <a:r>
              <a:rPr lang="en-US" i="1" dirty="0"/>
              <a:t>Edison</a:t>
            </a:r>
            <a:r>
              <a:rPr lang="en-US" dirty="0"/>
              <a:t>, the court determined that the business conducted by a group of affiliated corporations doing business within and without California was a single unitary business, and sustained the use of the combined reporting method to determine and apportion the unitary income of the group to California.</a:t>
            </a:r>
          </a:p>
          <a:p>
            <a:pPr lvl="1"/>
            <a:r>
              <a:rPr lang="en-US" dirty="0"/>
              <a:t>The Court stated that if the operation of a portion of the business done within the state is dependent upon or contributes to the operation of the business without the state, the operations are unitary; otherwise, if there is no such dependency, the business within the state may be considered to be separate</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Tests for Unity </a:t>
            </a:r>
            <a:r>
              <a:rPr lang="en-US" b="0" i="0" dirty="0" smtClean="0"/>
              <a:t>– </a:t>
            </a:r>
            <a:r>
              <a:rPr lang="en-US" b="0" i="0" dirty="0"/>
              <a:t>Contribution and Dependency</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237</a:t>
            </a:fld>
            <a:endParaRPr lang="en-GB" dirty="0"/>
          </a:p>
        </p:txBody>
      </p:sp>
    </p:spTree>
    <p:extLst>
      <p:ext uri="{BB962C8B-B14F-4D97-AF65-F5344CB8AC3E}">
        <p14:creationId xmlns:p14="http://schemas.microsoft.com/office/powerpoint/2010/main" val="3877973534"/>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quarter" idx="15"/>
          </p:nvPr>
        </p:nvSpPr>
        <p:spPr/>
        <p:txBody>
          <a:bodyPr/>
          <a:lstStyle/>
          <a:p>
            <a:r>
              <a:rPr lang="en-US" i="1" dirty="0"/>
              <a:t>Mobil Oil v. Commissioner of Taxes</a:t>
            </a:r>
            <a:r>
              <a:rPr lang="en-US" dirty="0"/>
              <a:t>, 445 U.S. 425 (1980):</a:t>
            </a:r>
          </a:p>
          <a:p>
            <a:pPr lvl="1"/>
            <a:r>
              <a:rPr lang="en-US" dirty="0"/>
              <a:t>Mobil failed to show that its foreign activities giving rise to the dividend income were unrelated to its petroleum sales activities in Vermont.</a:t>
            </a:r>
          </a:p>
          <a:p>
            <a:pPr lvl="1"/>
            <a:r>
              <a:rPr lang="en-US" dirty="0"/>
              <a:t>Court considered:</a:t>
            </a:r>
          </a:p>
          <a:p>
            <a:pPr lvl="2"/>
            <a:r>
              <a:rPr lang="en-US" dirty="0"/>
              <a:t>Centralized management</a:t>
            </a:r>
          </a:p>
          <a:p>
            <a:pPr lvl="2"/>
            <a:r>
              <a:rPr lang="en-US" dirty="0"/>
              <a:t>Economies of scale</a:t>
            </a:r>
          </a:p>
          <a:p>
            <a:pPr lvl="2"/>
            <a:r>
              <a:rPr lang="en-US" dirty="0"/>
              <a:t>Functional </a:t>
            </a:r>
            <a:r>
              <a:rPr lang="en-US" dirty="0" smtClean="0"/>
              <a:t>integration</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Tests for Unity</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238</a:t>
            </a:fld>
            <a:endParaRPr lang="en-GB" dirty="0"/>
          </a:p>
        </p:txBody>
      </p:sp>
    </p:spTree>
    <p:extLst>
      <p:ext uri="{BB962C8B-B14F-4D97-AF65-F5344CB8AC3E}">
        <p14:creationId xmlns:p14="http://schemas.microsoft.com/office/powerpoint/2010/main" val="4202558463"/>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5"/>
          </p:nvPr>
        </p:nvSpPr>
        <p:spPr/>
        <p:txBody>
          <a:bodyPr/>
          <a:lstStyle/>
          <a:p>
            <a:r>
              <a:rPr lang="en-US" i="1" dirty="0"/>
              <a:t>Container Corporation of America v. Franchise Tax Board</a:t>
            </a:r>
            <a:r>
              <a:rPr lang="en-US" dirty="0"/>
              <a:t>, 463 U.S. 159 (1983): </a:t>
            </a:r>
          </a:p>
          <a:p>
            <a:pPr lvl="1"/>
            <a:r>
              <a:rPr lang="en-US" dirty="0"/>
              <a:t>The Court firmly rejected Container’s request to adopt a bright-line rule which would require a substantial flow of goods as a prerequisite to a finding that a mercantile or manufacturing enterprise is unitary</a:t>
            </a:r>
            <a:r>
              <a:rPr lang="en-US" dirty="0" smtClean="0"/>
              <a:t>. </a:t>
            </a:r>
            <a:endParaRPr lang="en-US" dirty="0"/>
          </a:p>
          <a:p>
            <a:pPr lvl="1"/>
            <a:r>
              <a:rPr lang="en-US" dirty="0"/>
              <a:t>The Court held that “the prerequisite to a constitutionally acceptable finding of unitary business is a flow of value, not a flow of goods</a:t>
            </a:r>
            <a:r>
              <a:rPr lang="en-US" dirty="0" smtClean="0"/>
              <a:t>.</a:t>
            </a:r>
            <a:endParaRPr lang="en-US" dirty="0"/>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239</a:t>
            </a:fld>
            <a:endParaRPr lang="en-GB" dirty="0"/>
          </a:p>
        </p:txBody>
      </p:sp>
      <p:sp>
        <p:nvSpPr>
          <p:cNvPr id="9" name="Rectangle 5"/>
          <p:cNvSpPr txBox="1">
            <a:spLocks noChangeArrowheads="1"/>
          </p:cNvSpPr>
          <p:nvPr/>
        </p:nvSpPr>
        <p:spPr bwMode="auto">
          <a:xfrm>
            <a:off x="533400" y="685800"/>
            <a:ext cx="8077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GB" sz="2400" dirty="0">
                <a:latin typeface="+mj-lt"/>
              </a:rPr>
              <a:t>Tests for Unity </a:t>
            </a:r>
            <a:r>
              <a:rPr lang="en-GB" sz="2400" dirty="0" smtClean="0">
                <a:latin typeface="+mj-lt"/>
              </a:rPr>
              <a:t>– </a:t>
            </a:r>
            <a:r>
              <a:rPr lang="en-GB" sz="2400" noProof="0" dirty="0" smtClean="0">
                <a:latin typeface="+mj-lt"/>
                <a:ea typeface="+mj-ea"/>
                <a:cs typeface="+mj-cs"/>
              </a:rPr>
              <a:t>Flow of Value</a:t>
            </a:r>
            <a:endParaRPr kumimoji="0" lang="en-US" sz="2400" b="1" i="1"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046825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6575" y="1595718"/>
            <a:ext cx="8077200" cy="4419600"/>
          </a:xfrm>
        </p:spPr>
        <p:txBody>
          <a:bodyPr/>
          <a:lstStyle/>
          <a:p>
            <a:r>
              <a:rPr lang="en-US" i="1" dirty="0" smtClean="0"/>
              <a:t>Wyoming – H.B. 19, </a:t>
            </a:r>
            <a:r>
              <a:rPr lang="en-US" i="1" dirty="0"/>
              <a:t>enacted </a:t>
            </a:r>
            <a:r>
              <a:rPr lang="en-US" i="1" dirty="0" smtClean="0"/>
              <a:t>3/1/2017, effective 7/1/2017</a:t>
            </a:r>
            <a:endParaRPr lang="en-US" i="1" dirty="0"/>
          </a:p>
          <a:p>
            <a:pPr marL="342900" indent="-342900">
              <a:buFont typeface="Arial" panose="020B0604020202020204" pitchFamily="34" charset="0"/>
              <a:buChar char="•"/>
            </a:pPr>
            <a:r>
              <a:rPr lang="en-US" dirty="0" smtClean="0"/>
              <a:t>Similar to South Dakota S.B. 106</a:t>
            </a:r>
          </a:p>
          <a:p>
            <a:pPr marL="342900" indent="-342900">
              <a:buFont typeface="Arial" panose="020B0604020202020204" pitchFamily="34" charset="0"/>
              <a:buChar char="•"/>
            </a:pPr>
            <a:r>
              <a:rPr lang="en-US" dirty="0" smtClean="0"/>
              <a:t>Economic nexus standard requires sales tax collection and remittance for any sellers of tangible personal property, admissions or services subject to Wyoming sales tax, without physical presence</a:t>
            </a:r>
            <a:endParaRPr lang="en-US" dirty="0"/>
          </a:p>
          <a:p>
            <a:pPr marL="342900" indent="-342900">
              <a:buFont typeface="Arial" panose="020B0604020202020204" pitchFamily="34" charset="0"/>
              <a:buChar char="•"/>
            </a:pPr>
            <a:r>
              <a:rPr lang="en-US" dirty="0" smtClean="0"/>
              <a:t>Sales </a:t>
            </a:r>
            <a:r>
              <a:rPr lang="en-US" dirty="0"/>
              <a:t>threshold is $100,000 revenue/year or 200+ sales transactions.</a:t>
            </a:r>
          </a:p>
          <a:p>
            <a:pPr marL="342900" indent="-342900">
              <a:buFont typeface="Arial" panose="020B0604020202020204" pitchFamily="34" charset="0"/>
              <a:buChar char="•"/>
            </a:pPr>
            <a:r>
              <a:rPr lang="en-US" dirty="0"/>
              <a:t>Provision </a:t>
            </a:r>
            <a:r>
              <a:rPr lang="en-US" dirty="0" smtClean="0"/>
              <a:t>for state to bring declaratory judgment against seller that economic nexus threshold. Declaratory judgment operates as injunction prohibiting any state entity from enforcing collection requirement against any seller that does not affirmatively consent or remit sales tax voluntarily</a:t>
            </a:r>
          </a:p>
          <a:p>
            <a:pPr marL="342900" indent="-342900">
              <a:buFont typeface="Arial" panose="020B0604020202020204" pitchFamily="34" charset="0"/>
              <a:buChar char="•"/>
            </a:pPr>
            <a:r>
              <a:rPr lang="en-US" dirty="0" smtClean="0"/>
              <a:t>Anticipating complaints to be filed starting July 2017</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Overview/Introduction</a:t>
            </a:r>
            <a:br>
              <a:rPr lang="en-US" b="0" i="0" dirty="0" smtClean="0"/>
            </a:b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24</a:t>
            </a:fld>
            <a:endParaRPr lang="en-GB" dirty="0"/>
          </a:p>
        </p:txBody>
      </p:sp>
    </p:spTree>
    <p:extLst>
      <p:ext uri="{BB962C8B-B14F-4D97-AF65-F5344CB8AC3E}">
        <p14:creationId xmlns:p14="http://schemas.microsoft.com/office/powerpoint/2010/main" val="209468992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lvl="1"/>
            <a:r>
              <a:rPr lang="en-US" i="1" dirty="0" smtClean="0"/>
              <a:t>Barclays Bank, PLC v. Franchise Tax Bd. of Ca, </a:t>
            </a:r>
            <a:r>
              <a:rPr lang="en-US" dirty="0" smtClean="0"/>
              <a:t>512 U.S. 298 (1994), FN 1</a:t>
            </a:r>
          </a:p>
          <a:p>
            <a:pPr lvl="2"/>
            <a:r>
              <a:rPr lang="en-US" dirty="0" smtClean="0"/>
              <a:t>Summarizes pertinent unitary jurisprudence (i.e., </a:t>
            </a:r>
            <a:r>
              <a:rPr lang="en-US" i="1" dirty="0" smtClean="0"/>
              <a:t>Adams, Allied-Signal, Edison, and Butler Brothers</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Tests for Unity</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240</a:t>
            </a:fld>
            <a:endParaRPr lang="en-GB" dirty="0"/>
          </a:p>
        </p:txBody>
      </p:sp>
    </p:spTree>
    <p:extLst>
      <p:ext uri="{BB962C8B-B14F-4D97-AF65-F5344CB8AC3E}">
        <p14:creationId xmlns:p14="http://schemas.microsoft.com/office/powerpoint/2010/main" val="566986310"/>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dirty="0"/>
              <a:t>Not Constitutional in terms of Due process</a:t>
            </a:r>
          </a:p>
          <a:p>
            <a:pPr lvl="1"/>
            <a:r>
              <a:rPr lang="en-US" dirty="0"/>
              <a:t>Query whether Due Process considerations come into play </a:t>
            </a:r>
            <a:r>
              <a:rPr lang="en-US" dirty="0" err="1"/>
              <a:t>vis</a:t>
            </a:r>
            <a:r>
              <a:rPr lang="en-US" dirty="0"/>
              <a:t>-a-</a:t>
            </a:r>
            <a:r>
              <a:rPr lang="en-US" dirty="0" err="1"/>
              <a:t>vis</a:t>
            </a:r>
            <a:r>
              <a:rPr lang="en-US" dirty="0"/>
              <a:t> an instate company’s right to apportion or is that dictated by state statutes?</a:t>
            </a:r>
          </a:p>
          <a:p>
            <a:pPr lvl="2"/>
            <a:r>
              <a:rPr lang="en-US" dirty="0"/>
              <a:t>Are other Constitutional considerations (e.g., equal protection) relevant?</a:t>
            </a:r>
          </a:p>
          <a:p>
            <a:pPr lvl="1"/>
            <a:r>
              <a:rPr lang="en-US" dirty="0"/>
              <a:t>State statute or court decisions stress limitation because of the Due Process language</a:t>
            </a:r>
          </a:p>
          <a:p>
            <a:pPr lvl="2"/>
            <a:r>
              <a:rPr lang="en-US" dirty="0"/>
              <a:t>Colorado (Colo. Rev. Stat. §39-22-303(11)(a); Colorado FYI Tax Publication No. Income 60, 10/01/2009)</a:t>
            </a:r>
          </a:p>
          <a:p>
            <a:pPr lvl="2"/>
            <a:r>
              <a:rPr lang="en-US" dirty="0"/>
              <a:t>New York (N.Y. Tax Law §211(4)(a</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Right to Apportion</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241</a:t>
            </a:fld>
            <a:endParaRPr lang="en-GB" dirty="0"/>
          </a:p>
        </p:txBody>
      </p:sp>
    </p:spTree>
    <p:extLst>
      <p:ext uri="{BB962C8B-B14F-4D97-AF65-F5344CB8AC3E}">
        <p14:creationId xmlns:p14="http://schemas.microsoft.com/office/powerpoint/2010/main" val="261113932"/>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i="1" dirty="0"/>
              <a:t>Director of Revenue v. CNA Holdings, Inc., f/k/a Hoechst Celanese Corp.</a:t>
            </a:r>
            <a:r>
              <a:rPr lang="en-US" dirty="0"/>
              <a:t>, Delaware Supreme Court, No. 51, 2002, March 21, 2003</a:t>
            </a:r>
          </a:p>
          <a:p>
            <a:pPr lvl="1"/>
            <a:r>
              <a:rPr lang="en-US" dirty="0"/>
              <a:t>For Delaware corporate income tax purposes, a multistate corporation was required to allocate to Delaware 100% of the gains from the sale of a Delaware plant, including both economic appreciation and depreciation recapture. </a:t>
            </a:r>
          </a:p>
          <a:p>
            <a:pPr lvl="1"/>
            <a:r>
              <a:rPr lang="en-US" dirty="0"/>
              <a:t>Because other states also taxed the transaction, the taxpayer was required to pay corporate income tax on 187% of its gain on the sale of the plant.</a:t>
            </a:r>
          </a:p>
          <a:p>
            <a:pPr lvl="1"/>
            <a:r>
              <a:rPr lang="en-US" dirty="0"/>
              <a:t>The court recognized that the statute may result in double taxation on the sale of real property. </a:t>
            </a:r>
          </a:p>
          <a:p>
            <a:pPr lvl="1"/>
            <a:r>
              <a:rPr lang="en-US" dirty="0"/>
              <a:t>Although Delaware taxes 100% of the gains from the sale of Delaware property, the state does not tax any portion of the gains from the sale of out-of-state property.</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Right to Apportion</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242</a:t>
            </a:fld>
            <a:endParaRPr lang="en-GB" dirty="0"/>
          </a:p>
        </p:txBody>
      </p:sp>
    </p:spTree>
    <p:extLst>
      <p:ext uri="{BB962C8B-B14F-4D97-AF65-F5344CB8AC3E}">
        <p14:creationId xmlns:p14="http://schemas.microsoft.com/office/powerpoint/2010/main" val="4148269158"/>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b="1" i="1" dirty="0" smtClean="0"/>
              <a:t>Instant </a:t>
            </a:r>
            <a:r>
              <a:rPr lang="en-US" b="1" i="1" dirty="0"/>
              <a:t>Unity, Holding </a:t>
            </a:r>
            <a:r>
              <a:rPr lang="en-US" b="1" i="1" dirty="0" smtClean="0"/>
              <a:t>Companies, Insurance Companies and Nexus Consolidated / Combined Returns</a:t>
            </a:r>
            <a:endParaRPr lang="en-US" b="1" i="1" dirty="0"/>
          </a:p>
        </p:txBody>
      </p:sp>
      <p:sp>
        <p:nvSpPr>
          <p:cNvPr id="6" name="Rectangle 5"/>
          <p:cNvSpPr>
            <a:spLocks noGrp="1" noChangeArrowheads="1"/>
          </p:cNvSpPr>
          <p:nvPr>
            <p:ph type="title"/>
          </p:nvPr>
        </p:nvSpPr>
        <p:spPr/>
        <p:txBody>
          <a:bodyPr/>
          <a:lstStyle/>
          <a:p>
            <a:r>
              <a:rPr lang="en-US" dirty="0"/>
              <a:t>Advanced Income Tax </a:t>
            </a:r>
            <a:r>
              <a:rPr lang="en-US" dirty="0" smtClean="0"/>
              <a:t>Track</a:t>
            </a:r>
            <a:endParaRPr lang="en-US" dirty="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243</a:t>
            </a:fld>
            <a:endParaRPr lang="en-GB" dirty="0"/>
          </a:p>
        </p:txBody>
      </p:sp>
    </p:spTree>
    <p:extLst>
      <p:ext uri="{BB962C8B-B14F-4D97-AF65-F5344CB8AC3E}">
        <p14:creationId xmlns:p14="http://schemas.microsoft.com/office/powerpoint/2010/main" val="2355653304"/>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dirty="0"/>
              <a:t>The general view is that Unity takes time to develop, which raises interesting questions as to establishing a date by which unitary integration can be said to have occurred.</a:t>
            </a:r>
          </a:p>
          <a:p>
            <a:r>
              <a:rPr lang="en-US" dirty="0"/>
              <a:t>Most states do not have specific statutes or regulations that define and/or create presumptions concerning when unity may be established</a:t>
            </a:r>
            <a:r>
              <a:rPr lang="en-US" dirty="0" smtClean="0"/>
              <a:t>. In </a:t>
            </a:r>
            <a:r>
              <a:rPr lang="en-US" dirty="0"/>
              <a:t>these states, the determination is a purely facts and circumstances determination </a:t>
            </a:r>
            <a:r>
              <a:rPr lang="en-US" dirty="0" smtClean="0"/>
              <a:t>–</a:t>
            </a:r>
            <a:br>
              <a:rPr lang="en-US" dirty="0" smtClean="0"/>
            </a:br>
            <a:r>
              <a:rPr lang="en-US" dirty="0" smtClean="0"/>
              <a:t>e.g</a:t>
            </a:r>
            <a:r>
              <a:rPr lang="en-US" dirty="0"/>
              <a:t>. California.</a:t>
            </a:r>
          </a:p>
          <a:p>
            <a:r>
              <a:rPr lang="en-US" dirty="0"/>
              <a:t>Other states have regulatory presumptions – e.g., OR and TX.</a:t>
            </a:r>
          </a:p>
          <a:p>
            <a:r>
              <a:rPr lang="en-US" dirty="0"/>
              <a:t>Finally, a few states may have statutory provisions – e.g., CO.</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Instant Unity</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244</a:t>
            </a:fld>
            <a:endParaRPr lang="en-GB" dirty="0"/>
          </a:p>
        </p:txBody>
      </p:sp>
    </p:spTree>
    <p:extLst>
      <p:ext uri="{BB962C8B-B14F-4D97-AF65-F5344CB8AC3E}">
        <p14:creationId xmlns:p14="http://schemas.microsoft.com/office/powerpoint/2010/main" val="92200130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b="1" dirty="0"/>
              <a:t>California</a:t>
            </a:r>
          </a:p>
          <a:p>
            <a:r>
              <a:rPr lang="en-US" dirty="0"/>
              <a:t>Instant unity has been found where:</a:t>
            </a:r>
          </a:p>
          <a:p>
            <a:pPr lvl="1"/>
            <a:r>
              <a:rPr lang="en-US" dirty="0"/>
              <a:t>Substantial pre-existing business inter-relationships were in place prior to the acquisition, which facilitated immediate synergies.</a:t>
            </a:r>
          </a:p>
          <a:p>
            <a:pPr lvl="2"/>
            <a:r>
              <a:rPr lang="en-US" i="1" dirty="0"/>
              <a:t>See Appeal of Dr. Pepper Bottling </a:t>
            </a:r>
            <a:r>
              <a:rPr lang="en-US" dirty="0"/>
              <a:t>BOE 1990 where vertical integration was in place prior to acquisition.</a:t>
            </a:r>
          </a:p>
          <a:p>
            <a:pPr lvl="1"/>
            <a:r>
              <a:rPr lang="en-US" dirty="0"/>
              <a:t>Significant managerial and operational changes are planned well in advance and are immediately implemented.</a:t>
            </a:r>
          </a:p>
          <a:p>
            <a:pPr lvl="2"/>
            <a:r>
              <a:rPr lang="en-US" i="1" dirty="0"/>
              <a:t>See Appeal of Atlas Hotels </a:t>
            </a:r>
            <a:r>
              <a:rPr lang="en-US" dirty="0"/>
              <a:t>- BOE 1985</a:t>
            </a:r>
          </a:p>
          <a:p>
            <a:pPr lvl="2"/>
            <a:r>
              <a:rPr lang="en-US" dirty="0"/>
              <a:t>Is sometimes seen where there is a protracted approval period for a pending </a:t>
            </a:r>
            <a:r>
              <a:rPr lang="en-US" dirty="0" smtClean="0"/>
              <a:t>acquisition</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Instant Unity</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245</a:t>
            </a:fld>
            <a:endParaRPr lang="en-GB" dirty="0"/>
          </a:p>
        </p:txBody>
      </p:sp>
    </p:spTree>
    <p:extLst>
      <p:ext uri="{BB962C8B-B14F-4D97-AF65-F5344CB8AC3E}">
        <p14:creationId xmlns:p14="http://schemas.microsoft.com/office/powerpoint/2010/main" val="1854116939"/>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b="1" dirty="0"/>
              <a:t>California</a:t>
            </a:r>
          </a:p>
          <a:p>
            <a:r>
              <a:rPr lang="en-US" dirty="0"/>
              <a:t>Instant unity has been found where:</a:t>
            </a:r>
          </a:p>
          <a:p>
            <a:pPr lvl="1"/>
            <a:r>
              <a:rPr lang="en-US" dirty="0" smtClean="0"/>
              <a:t>Where </a:t>
            </a:r>
            <a:r>
              <a:rPr lang="en-US" dirty="0"/>
              <a:t>all officers and directors are immediately replaced. </a:t>
            </a:r>
          </a:p>
          <a:p>
            <a:pPr lvl="2"/>
            <a:r>
              <a:rPr lang="en-US" i="1" dirty="0"/>
              <a:t>See Appeal of Paradise Systems </a:t>
            </a:r>
            <a:r>
              <a:rPr lang="en-US" dirty="0"/>
              <a:t>- BOE 1997</a:t>
            </a:r>
          </a:p>
          <a:p>
            <a:pPr lvl="2"/>
            <a:r>
              <a:rPr lang="en-US" dirty="0"/>
              <a:t>Often seen where a larger technology or </a:t>
            </a:r>
            <a:r>
              <a:rPr lang="en-US" dirty="0" err="1"/>
              <a:t>pharma</a:t>
            </a:r>
            <a:r>
              <a:rPr lang="en-US" dirty="0"/>
              <a:t> company acquires a start up for its technology</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Instant Unity</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246</a:t>
            </a:fld>
            <a:endParaRPr lang="en-GB" dirty="0"/>
          </a:p>
        </p:txBody>
      </p:sp>
    </p:spTree>
    <p:extLst>
      <p:ext uri="{BB962C8B-B14F-4D97-AF65-F5344CB8AC3E}">
        <p14:creationId xmlns:p14="http://schemas.microsoft.com/office/powerpoint/2010/main" val="1613977248"/>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dirty="0"/>
              <a:t>In other cases unity is found at some later point in time:</a:t>
            </a:r>
          </a:p>
          <a:p>
            <a:pPr lvl="1"/>
            <a:r>
              <a:rPr lang="en-US" i="1" dirty="0"/>
              <a:t>Appeal of Signal Companies </a:t>
            </a:r>
            <a:r>
              <a:rPr lang="en-US" dirty="0"/>
              <a:t>- BOE 1990</a:t>
            </a:r>
          </a:p>
          <a:p>
            <a:pPr lvl="2"/>
            <a:r>
              <a:rPr lang="en-US" dirty="0"/>
              <a:t>Where gradual process of integration began at acquisition</a:t>
            </a:r>
          </a:p>
          <a:p>
            <a:pPr lvl="1"/>
            <a:r>
              <a:rPr lang="en-US" i="1" dirty="0"/>
              <a:t>Appeal of ARA Services </a:t>
            </a:r>
            <a:r>
              <a:rPr lang="en-US" dirty="0"/>
              <a:t>- BOE 1997</a:t>
            </a:r>
          </a:p>
          <a:p>
            <a:pPr lvl="2"/>
            <a:r>
              <a:rPr lang="en-US" dirty="0"/>
              <a:t>Taxpayer failed to demonstrate rapid integration</a:t>
            </a:r>
          </a:p>
          <a:p>
            <a:pPr lvl="2"/>
            <a:r>
              <a:rPr lang="en-US" dirty="0"/>
              <a:t>In the absence of concrete evidence, SBE found the acquired entities operations to be too unique to support rapid integration</a:t>
            </a:r>
          </a:p>
          <a:p>
            <a:pPr lvl="1"/>
            <a:r>
              <a:rPr lang="en-US" i="1" dirty="0"/>
              <a:t>Appeal of Boston Scientific </a:t>
            </a:r>
            <a:r>
              <a:rPr lang="en-US" dirty="0"/>
              <a:t>- BOE 2005 </a:t>
            </a:r>
          </a:p>
          <a:p>
            <a:pPr lvl="2"/>
            <a:r>
              <a:rPr lang="en-US" dirty="0"/>
              <a:t>Unity was found three months after acquisition, where FTB had asserted integration was immediate</a:t>
            </a:r>
          </a:p>
          <a:p>
            <a:pPr lvl="2"/>
            <a:r>
              <a:rPr lang="en-US" dirty="0"/>
              <a:t>Most likely the decision reflects a compromise</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Instant Unity</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247</a:t>
            </a:fld>
            <a:endParaRPr lang="en-GB" dirty="0"/>
          </a:p>
        </p:txBody>
      </p:sp>
    </p:spTree>
    <p:extLst>
      <p:ext uri="{BB962C8B-B14F-4D97-AF65-F5344CB8AC3E}">
        <p14:creationId xmlns:p14="http://schemas.microsoft.com/office/powerpoint/2010/main" val="507757969"/>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b="1" dirty="0"/>
              <a:t>State Regulatory </a:t>
            </a:r>
            <a:r>
              <a:rPr lang="en-US" b="1" dirty="0" smtClean="0"/>
              <a:t>Provisions</a:t>
            </a:r>
          </a:p>
          <a:p>
            <a:pPr lvl="1"/>
            <a:r>
              <a:rPr lang="en-US" b="1" dirty="0" smtClean="0"/>
              <a:t>Oregon</a:t>
            </a:r>
            <a:r>
              <a:rPr lang="en-US" dirty="0" smtClean="0"/>
              <a:t> – administrative guidance presumes unity is not established in the year of acquisition</a:t>
            </a:r>
          </a:p>
          <a:p>
            <a:pPr lvl="1"/>
            <a:r>
              <a:rPr lang="en-US" b="1" dirty="0" smtClean="0"/>
              <a:t>Vermont</a:t>
            </a:r>
            <a:r>
              <a:rPr lang="en-US" dirty="0" smtClean="0"/>
              <a:t> </a:t>
            </a:r>
            <a:r>
              <a:rPr lang="en-US" dirty="0"/>
              <a:t>– Similar, but also notes that a newly formed corporation is presumed to be instantly unitary VT. </a:t>
            </a:r>
            <a:r>
              <a:rPr lang="en-US" dirty="0" err="1"/>
              <a:t>Reg.Sec</a:t>
            </a:r>
            <a:r>
              <a:rPr lang="en-US" dirty="0"/>
              <a:t>. 1.5862 (d) – 6 (c) </a:t>
            </a:r>
          </a:p>
          <a:p>
            <a:pPr lvl="1"/>
            <a:r>
              <a:rPr lang="en-US" b="1" dirty="0"/>
              <a:t>Massachusetts</a:t>
            </a:r>
            <a:r>
              <a:rPr lang="en-US" dirty="0"/>
              <a:t> – Similar but states the presumption is not applicable where companies are in the same general line of business or were parts of a vertically structured business</a:t>
            </a:r>
            <a:r>
              <a:rPr lang="en-US" dirty="0" smtClean="0"/>
              <a:t>. 830 (MA </a:t>
            </a:r>
            <a:r>
              <a:rPr lang="en-US" dirty="0"/>
              <a:t>63.32B.2 (3) c) </a:t>
            </a:r>
          </a:p>
          <a:p>
            <a:pPr lvl="2"/>
            <a:r>
              <a:rPr lang="en-US" dirty="0"/>
              <a:t>As written would seem to limit the presumption to acquisitions of diverse businesses</a:t>
            </a:r>
          </a:p>
          <a:p>
            <a:pPr lvl="1"/>
            <a:r>
              <a:rPr lang="en-US" b="1" dirty="0"/>
              <a:t>Texas</a:t>
            </a:r>
            <a:r>
              <a:rPr lang="en-US" dirty="0"/>
              <a:t> – is unique in presuming instant unity. </a:t>
            </a:r>
            <a:r>
              <a:rPr lang="en-US" dirty="0" err="1"/>
              <a:t>Reg</a:t>
            </a:r>
            <a:r>
              <a:rPr lang="en-US" dirty="0"/>
              <a:t> 3.590 (b) (6) (c)</a:t>
            </a:r>
          </a:p>
          <a:p>
            <a:pPr lvl="1"/>
            <a:r>
              <a:rPr lang="en-US" b="1" dirty="0"/>
              <a:t>Wisconsin</a:t>
            </a:r>
            <a:r>
              <a:rPr lang="en-US" dirty="0"/>
              <a:t> – Similar to Vermont</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Instant Unity</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248</a:t>
            </a:fld>
            <a:endParaRPr lang="en-GB" dirty="0"/>
          </a:p>
        </p:txBody>
      </p:sp>
    </p:spTree>
    <p:extLst>
      <p:ext uri="{BB962C8B-B14F-4D97-AF65-F5344CB8AC3E}">
        <p14:creationId xmlns:p14="http://schemas.microsoft.com/office/powerpoint/2010/main" val="1154625060"/>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b="1" dirty="0"/>
              <a:t>Colorado Statutory Provisions</a:t>
            </a:r>
          </a:p>
          <a:p>
            <a:r>
              <a:rPr lang="en-US" dirty="0"/>
              <a:t>CRS § 39-22-303</a:t>
            </a:r>
          </a:p>
          <a:p>
            <a:r>
              <a:rPr lang="en-US" dirty="0"/>
              <a:t>Requires that at least three out of six factors must be met for the current AND the two preceding tax years in order to file on a combined basis</a:t>
            </a:r>
          </a:p>
          <a:p>
            <a:r>
              <a:rPr lang="en-US" dirty="0"/>
              <a:t>This effectively precludes a combined filing until the third year following the year of acquisition at the earliest.</a:t>
            </a:r>
          </a:p>
          <a:p>
            <a:pPr marL="274320"/>
            <a:r>
              <a:rPr lang="en-US" dirty="0" smtClean="0"/>
              <a:t>Note </a:t>
            </a:r>
            <a:r>
              <a:rPr lang="en-US" dirty="0"/>
              <a:t>that an affiliated group of Colorado taxpayers may elect to file a consolidated return and it is possible to file a hybrid </a:t>
            </a:r>
            <a:r>
              <a:rPr lang="en-US" dirty="0" smtClean="0"/>
              <a:t>combined/consolidated </a:t>
            </a:r>
            <a:r>
              <a:rPr lang="en-US" dirty="0"/>
              <a:t>return which includes out-of-state corporations for which the three out of six tests may be immediately met with respect to the acquired group.</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Instant Unity</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249</a:t>
            </a:fld>
            <a:endParaRPr lang="en-GB" dirty="0"/>
          </a:p>
        </p:txBody>
      </p:sp>
    </p:spTree>
    <p:extLst>
      <p:ext uri="{BB962C8B-B14F-4D97-AF65-F5344CB8AC3E}">
        <p14:creationId xmlns:p14="http://schemas.microsoft.com/office/powerpoint/2010/main" val="2874218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14</a:t>
            </a:r>
            <a:r>
              <a:rPr lang="en-US" baseline="30000" dirty="0" smtClean="0"/>
              <a:t>th</a:t>
            </a:r>
            <a:r>
              <a:rPr lang="en-US" dirty="0" smtClean="0"/>
              <a:t> Amendment, Section 1 states: </a:t>
            </a:r>
          </a:p>
          <a:p>
            <a:pPr lvl="1"/>
            <a:r>
              <a:rPr lang="en-US" dirty="0" smtClean="0"/>
              <a:t>“…nor shall any State deprive any person of life, liberty, or property without due process of law…” </a:t>
            </a:r>
          </a:p>
          <a:p>
            <a:r>
              <a:rPr lang="en-US" dirty="0" smtClean="0"/>
              <a:t>The Supreme Court has invoked the 14</a:t>
            </a:r>
            <a:r>
              <a:rPr lang="en-US" baseline="30000" dirty="0" smtClean="0"/>
              <a:t>th</a:t>
            </a:r>
            <a:r>
              <a:rPr lang="en-US" dirty="0" smtClean="0"/>
              <a:t> Amendment to limit a state’s authority to tax based on two theories. First, the Due Process Clause has been interpreted to require a certain level of nexus between the taxing authority and that which it seeks to tax:</a:t>
            </a:r>
          </a:p>
          <a:p>
            <a:pPr lvl="1"/>
            <a:r>
              <a:rPr lang="en-US" dirty="0" smtClean="0"/>
              <a:t>In </a:t>
            </a:r>
            <a:r>
              <a:rPr lang="en-US" i="1" dirty="0" smtClean="0"/>
              <a:t>Miller Bros. Co. v. Maryland</a:t>
            </a:r>
            <a:r>
              <a:rPr lang="en-US" dirty="0" smtClean="0"/>
              <a:t>, 347 U.S. 340 (1954), the Court stated that “Due process requires some definite link, some minimum connection between the state and the person, property, or transaction it seeks to tax.”</a:t>
            </a:r>
          </a:p>
          <a:p>
            <a:pPr lvl="1"/>
            <a:r>
              <a:rPr lang="en-US" dirty="0" smtClean="0"/>
              <a:t>Second, the Due Process Clause also requires that the measure of tax must fairly reflect the taxpayer’s activities within the state.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Due Process Clause</a:t>
            </a: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25</a:t>
            </a:fld>
            <a:endParaRPr lang="en-GB" dirty="0"/>
          </a:p>
        </p:txBody>
      </p:sp>
    </p:spTree>
    <p:extLst>
      <p:ext uri="{BB962C8B-B14F-4D97-AF65-F5344CB8AC3E}">
        <p14:creationId xmlns:p14="http://schemas.microsoft.com/office/powerpoint/2010/main" val="149646461"/>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b="1" dirty="0"/>
              <a:t>CO Unitary Requirements</a:t>
            </a:r>
          </a:p>
          <a:p>
            <a:pPr marL="274320" lvl="1" indent="-274320">
              <a:buFont typeface="+mj-lt"/>
              <a:buAutoNum type="arabicPeriod"/>
            </a:pPr>
            <a:r>
              <a:rPr lang="en-US" dirty="0"/>
              <a:t>Intercompany sales or leases</a:t>
            </a:r>
          </a:p>
          <a:p>
            <a:pPr marL="274320" lvl="1" indent="-274320">
              <a:buFont typeface="+mj-lt"/>
              <a:buAutoNum type="arabicPeriod"/>
            </a:pPr>
            <a:r>
              <a:rPr lang="en-US" dirty="0"/>
              <a:t>Intercompany services</a:t>
            </a:r>
          </a:p>
          <a:p>
            <a:pPr marL="274320" lvl="1" indent="-274320">
              <a:buFont typeface="+mj-lt"/>
              <a:buAutoNum type="arabicPeriod"/>
            </a:pPr>
            <a:r>
              <a:rPr lang="en-US" dirty="0"/>
              <a:t>Intercompany loans</a:t>
            </a:r>
          </a:p>
          <a:p>
            <a:pPr marL="274320" lvl="1" indent="-274320">
              <a:buFont typeface="+mj-lt"/>
              <a:buAutoNum type="arabicPeriod"/>
            </a:pPr>
            <a:r>
              <a:rPr lang="en-US" dirty="0"/>
              <a:t>Intercompany use of proprietary materials</a:t>
            </a:r>
          </a:p>
          <a:p>
            <a:pPr marL="274320" lvl="1" indent="-274320">
              <a:buFont typeface="+mj-lt"/>
              <a:buAutoNum type="arabicPeriod"/>
            </a:pPr>
            <a:r>
              <a:rPr lang="en-US" dirty="0"/>
              <a:t>Interlocking directors</a:t>
            </a:r>
          </a:p>
          <a:p>
            <a:pPr marL="274320" lvl="1" indent="-274320">
              <a:buFont typeface="+mj-lt"/>
              <a:buAutoNum type="arabicPeriod"/>
            </a:pPr>
            <a:r>
              <a:rPr lang="en-US" dirty="0"/>
              <a:t>Interlocking officers</a:t>
            </a:r>
          </a:p>
          <a:p>
            <a:r>
              <a:rPr lang="en-US" dirty="0"/>
              <a:t>Given that the requirements must be met for the current and preceding two years, newly formed entities would not be eligible for immediate combination.</a:t>
            </a:r>
          </a:p>
          <a:p>
            <a:r>
              <a:rPr lang="en-US" dirty="0"/>
              <a:t>The statute and regulations provide further requirements as to the nature and magnitude of the transactions required in order to meet several of the above factors.</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Instant Unity</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250</a:t>
            </a:fld>
            <a:endParaRPr lang="en-GB" dirty="0"/>
          </a:p>
        </p:txBody>
      </p:sp>
    </p:spTree>
    <p:extLst>
      <p:ext uri="{BB962C8B-B14F-4D97-AF65-F5344CB8AC3E}">
        <p14:creationId xmlns:p14="http://schemas.microsoft.com/office/powerpoint/2010/main" val="1407710268"/>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dirty="0"/>
              <a:t>Holding Companies present unique issues in that they often have no activity of their own or may own subsidiaries engaged in diverse activities, which while connected in some manner with the parent, may have little or no inter connection with one another.</a:t>
            </a:r>
          </a:p>
          <a:p>
            <a:r>
              <a:rPr lang="en-US" dirty="0"/>
              <a:t>Key issues include:</a:t>
            </a:r>
          </a:p>
          <a:p>
            <a:pPr marL="274320" lvl="1" indent="-274320">
              <a:buFont typeface="+mj-lt"/>
              <a:buAutoNum type="arabicPeriod"/>
            </a:pPr>
            <a:r>
              <a:rPr lang="en-US" dirty="0"/>
              <a:t>What is the standard for determining unity between a holding company and its subsidiaries?</a:t>
            </a:r>
          </a:p>
          <a:p>
            <a:pPr marL="274320" lvl="1" indent="-274320">
              <a:buFont typeface="+mj-lt"/>
              <a:buAutoNum type="arabicPeriod"/>
            </a:pPr>
            <a:r>
              <a:rPr lang="en-US" dirty="0"/>
              <a:t>Can otherwise diverse subsidiaries be considered unitary by virtue of centralized management and administrative services provided by a common parent?</a:t>
            </a:r>
          </a:p>
          <a:p>
            <a:pPr marL="274320" lvl="1" indent="-274320">
              <a:buFont typeface="+mj-lt"/>
              <a:buAutoNum type="arabicPeriod"/>
            </a:pPr>
            <a:r>
              <a:rPr lang="en-US" dirty="0"/>
              <a:t>What collateral considerations come into play, such as the deductibility of interest expense at the parent level and the taxation of dividends and gains from subsidiaries</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251</a:t>
            </a:fld>
            <a:endParaRPr lang="en-GB" dirty="0"/>
          </a:p>
        </p:txBody>
      </p:sp>
    </p:spTree>
    <p:extLst>
      <p:ext uri="{BB962C8B-B14F-4D97-AF65-F5344CB8AC3E}">
        <p14:creationId xmlns:p14="http://schemas.microsoft.com/office/powerpoint/2010/main" val="371744247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274320" lvl="1" indent="-274320">
              <a:buFont typeface="+mj-lt"/>
              <a:buAutoNum type="arabicPeriod"/>
            </a:pPr>
            <a:r>
              <a:rPr lang="en-US" dirty="0"/>
              <a:t>State approaches to Determining Unity with Holding Companies</a:t>
            </a:r>
          </a:p>
          <a:p>
            <a:r>
              <a:rPr lang="en-US" b="1" i="1" dirty="0"/>
              <a:t>California</a:t>
            </a:r>
          </a:p>
          <a:p>
            <a:pPr lvl="1"/>
            <a:r>
              <a:rPr lang="en-US" dirty="0"/>
              <a:t>In the 80’s and early 90’s several BOE decisions found that unity did not exist between a passive holding company and its operating company subsidiaries. The BOE found in these cases that the parent had no activities and provided no flow of value to or from its subsidiaries</a:t>
            </a:r>
            <a:r>
              <a:rPr lang="en-US" dirty="0" smtClean="0"/>
              <a:t>. See </a:t>
            </a:r>
            <a:r>
              <a:rPr lang="en-US" dirty="0"/>
              <a:t>for example:</a:t>
            </a:r>
          </a:p>
          <a:p>
            <a:pPr lvl="2"/>
            <a:r>
              <a:rPr lang="en-US" i="1" dirty="0"/>
              <a:t>Appeal of Power-Line Sales, Inc.</a:t>
            </a:r>
            <a:r>
              <a:rPr lang="en-US" dirty="0"/>
              <a:t> - BOE 1990</a:t>
            </a:r>
          </a:p>
          <a:p>
            <a:pPr lvl="2"/>
            <a:r>
              <a:rPr lang="en-US" i="1" dirty="0"/>
              <a:t>Appeal of </a:t>
            </a:r>
            <a:r>
              <a:rPr lang="en-US" i="1" dirty="0" err="1"/>
              <a:t>Insul</a:t>
            </a:r>
            <a:r>
              <a:rPr lang="en-US" i="1" dirty="0"/>
              <a:t> – 8 Corp</a:t>
            </a:r>
            <a:r>
              <a:rPr lang="en-US" dirty="0"/>
              <a:t>. - BOE 1992</a:t>
            </a:r>
          </a:p>
          <a:p>
            <a:pPr lvl="1"/>
            <a:r>
              <a:rPr lang="en-US" dirty="0"/>
              <a:t>Since the holding companies concerned typically had substantial acquisition debt, the effect of this approach was that interest expenses could not offset operating income at the subsidiary level.</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252</a:t>
            </a:fld>
            <a:endParaRPr lang="en-GB" dirty="0"/>
          </a:p>
        </p:txBody>
      </p:sp>
    </p:spTree>
    <p:extLst>
      <p:ext uri="{BB962C8B-B14F-4D97-AF65-F5344CB8AC3E}">
        <p14:creationId xmlns:p14="http://schemas.microsoft.com/office/powerpoint/2010/main" val="91101228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dirty="0"/>
              <a:t>In the </a:t>
            </a:r>
            <a:r>
              <a:rPr lang="en-US" i="1" dirty="0"/>
              <a:t>Appeal of PBS Building Systems </a:t>
            </a:r>
            <a:r>
              <a:rPr lang="en-US" dirty="0"/>
              <a:t>- BOE 1994 the BOE changed direction:</a:t>
            </a:r>
          </a:p>
          <a:p>
            <a:pPr lvl="1"/>
            <a:r>
              <a:rPr lang="en-US" dirty="0"/>
              <a:t>No separate unitary test applies to holding companies</a:t>
            </a:r>
          </a:p>
          <a:p>
            <a:pPr lvl="1"/>
            <a:r>
              <a:rPr lang="en-US" dirty="0"/>
              <a:t>However, because of the scarcity of unitary ties, factors that otherwise might be considered less significant took on “added importance”, for example the benefits from the corporate structure itself</a:t>
            </a:r>
          </a:p>
          <a:p>
            <a:pPr lvl="1"/>
            <a:r>
              <a:rPr lang="en-US" dirty="0"/>
              <a:t>The BOE also noted substantial intercompany financing and a covenant not to compete entered into by the former owner</a:t>
            </a:r>
          </a:p>
          <a:p>
            <a:pPr lvl="1"/>
            <a:r>
              <a:rPr lang="en-US" dirty="0"/>
              <a:t>The BOE also noted FTB’s policy of excluding pure holding companies created a “trap for the unwary and a planning opportunity for the apprised</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253</a:t>
            </a:fld>
            <a:endParaRPr lang="en-GB" dirty="0"/>
          </a:p>
        </p:txBody>
      </p:sp>
    </p:spTree>
    <p:extLst>
      <p:ext uri="{BB962C8B-B14F-4D97-AF65-F5344CB8AC3E}">
        <p14:creationId xmlns:p14="http://schemas.microsoft.com/office/powerpoint/2010/main" val="34414466"/>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dirty="0"/>
              <a:t>FTB LR 95-7</a:t>
            </a:r>
          </a:p>
          <a:p>
            <a:pPr lvl="1"/>
            <a:r>
              <a:rPr lang="en-US" dirty="0"/>
              <a:t>A passive holding company serves as a conduct of value between the shareholders and the underlying business which dedicates its activity, however small to the unitary group.</a:t>
            </a:r>
          </a:p>
          <a:p>
            <a:pPr lvl="1"/>
            <a:r>
              <a:rPr lang="en-US" dirty="0"/>
              <a:t>In practice under 95-7 a passive holding company would be almost per se unitary with its operating subsidiary.</a:t>
            </a:r>
          </a:p>
          <a:p>
            <a:pPr marL="0" lvl="1" indent="0">
              <a:buNone/>
            </a:pPr>
            <a:r>
              <a:rPr lang="en-US" dirty="0"/>
              <a:t>FTB LR 95-8</a:t>
            </a:r>
          </a:p>
          <a:p>
            <a:pPr lvl="1"/>
            <a:r>
              <a:rPr lang="en-US" dirty="0"/>
              <a:t>FTB applied similar reasoning in finding unitary with an intermediate passive holding company</a:t>
            </a:r>
          </a:p>
          <a:p>
            <a:pPr marL="0" lvl="1" indent="0">
              <a:buNone/>
            </a:pPr>
            <a:r>
              <a:rPr lang="en-US" dirty="0"/>
              <a:t>The rulings leave somewhat open the questions of Holding Companies which own otherwise non-unitary subsidiaries. </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254</a:t>
            </a:fld>
            <a:endParaRPr lang="en-GB" dirty="0"/>
          </a:p>
        </p:txBody>
      </p:sp>
    </p:spTree>
    <p:extLst>
      <p:ext uri="{BB962C8B-B14F-4D97-AF65-F5344CB8AC3E}">
        <p14:creationId xmlns:p14="http://schemas.microsoft.com/office/powerpoint/2010/main" val="2759649046"/>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Colorado</a:t>
            </a:r>
          </a:p>
          <a:p>
            <a:pPr lvl="1"/>
            <a:r>
              <a:rPr lang="en-US" dirty="0"/>
              <a:t>Combination with a passive holding </a:t>
            </a:r>
            <a:r>
              <a:rPr lang="en-US" dirty="0" smtClean="0"/>
              <a:t>company that </a:t>
            </a:r>
            <a:r>
              <a:rPr lang="en-US" dirty="0"/>
              <a:t>lack property and payroll is unclear under Colorado regulations which define includible corporations as those with 20% or more of their property and payroll within the U.S.</a:t>
            </a:r>
          </a:p>
          <a:p>
            <a:pPr lvl="1"/>
            <a:r>
              <a:rPr lang="en-US" dirty="0"/>
              <a:t>In addition, combination with holding companies may not be possible under the “Three out of six” unitary requirements in the statute.</a:t>
            </a:r>
          </a:p>
          <a:p>
            <a:pPr lvl="2"/>
            <a:r>
              <a:rPr lang="en-US" dirty="0"/>
              <a:t>The holding company may have common directors and officers but may lack a third factor for example.</a:t>
            </a:r>
          </a:p>
          <a:p>
            <a:pPr lvl="2"/>
            <a:r>
              <a:rPr lang="en-US" dirty="0"/>
              <a:t>Colorado based holding companies may wish to elect consolidation to ensure inclusion.</a:t>
            </a:r>
          </a:p>
          <a:p>
            <a:pPr lvl="1"/>
            <a:r>
              <a:rPr lang="en-US" dirty="0"/>
              <a:t>Functions and factors may need to be established within out of state holding companies in order to support combination, if desired.</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255</a:t>
            </a:fld>
            <a:endParaRPr lang="en-GB" dirty="0"/>
          </a:p>
        </p:txBody>
      </p:sp>
    </p:spTree>
    <p:extLst>
      <p:ext uri="{BB962C8B-B14F-4D97-AF65-F5344CB8AC3E}">
        <p14:creationId xmlns:p14="http://schemas.microsoft.com/office/powerpoint/2010/main" val="47740178"/>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Colorado</a:t>
            </a:r>
          </a:p>
          <a:p>
            <a:pPr lvl="1"/>
            <a:r>
              <a:rPr lang="en-US" i="1" dirty="0" smtClean="0"/>
              <a:t>Agilent </a:t>
            </a:r>
            <a:r>
              <a:rPr lang="en-US" i="1" dirty="0"/>
              <a:t>Technologies, Inc. v. Department of Revenue of the State of Colorado, </a:t>
            </a:r>
            <a:r>
              <a:rPr lang="en-US" dirty="0"/>
              <a:t>District Court, City and County of Denver, 2014CV393, </a:t>
            </a:r>
            <a:r>
              <a:rPr lang="en-US" dirty="0" smtClean="0"/>
              <a:t>Jan. </a:t>
            </a:r>
            <a:r>
              <a:rPr lang="en-US" dirty="0"/>
              <a:t>20, </a:t>
            </a:r>
            <a:r>
              <a:rPr lang="en-US" dirty="0" smtClean="0"/>
              <a:t>2016</a:t>
            </a:r>
            <a:endParaRPr lang="en-US" dirty="0"/>
          </a:p>
          <a:p>
            <a:pPr lvl="2"/>
            <a:r>
              <a:rPr lang="en-US" dirty="0"/>
              <a:t>A Colorado trial court concluded that a holding company with no property or payroll was not an includable corporation in a combined group of related corporations under the state’s 80/20 test. The court followed a Colorado regulation providing that a corporation with no property or payroll cannot have twenty percent or more of its factors assigned to locations in the United States and, therefore, such corporation cannot be included in a combined report. The court suggested that a contrary finding would conflict with Colorado’s statute</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256</a:t>
            </a:fld>
            <a:endParaRPr lang="en-GB" dirty="0"/>
          </a:p>
        </p:txBody>
      </p:sp>
    </p:spTree>
    <p:extLst>
      <p:ext uri="{BB962C8B-B14F-4D97-AF65-F5344CB8AC3E}">
        <p14:creationId xmlns:p14="http://schemas.microsoft.com/office/powerpoint/2010/main" val="153313482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Colorado</a:t>
            </a:r>
          </a:p>
          <a:p>
            <a:pPr lvl="1"/>
            <a:r>
              <a:rPr lang="en-US" i="1" dirty="0" smtClean="0"/>
              <a:t>Agilent </a:t>
            </a:r>
            <a:r>
              <a:rPr lang="en-US" i="1" dirty="0"/>
              <a:t>Technologies, Inc. v. Department of Revenue of the State of Colorado, </a:t>
            </a:r>
            <a:r>
              <a:rPr lang="en-US" dirty="0"/>
              <a:t>District Court, City and County of Denver, 2014CV393, </a:t>
            </a:r>
            <a:r>
              <a:rPr lang="en-US" dirty="0" smtClean="0"/>
              <a:t>Jan. </a:t>
            </a:r>
            <a:r>
              <a:rPr lang="en-US" dirty="0"/>
              <a:t>20, </a:t>
            </a:r>
            <a:r>
              <a:rPr lang="en-US" dirty="0" smtClean="0"/>
              <a:t>2016 (continued)</a:t>
            </a:r>
            <a:endParaRPr lang="en-US" dirty="0"/>
          </a:p>
          <a:p>
            <a:pPr lvl="2"/>
            <a:r>
              <a:rPr lang="en-US" dirty="0" smtClean="0"/>
              <a:t>The </a:t>
            </a:r>
            <a:r>
              <a:rPr lang="en-US" dirty="0"/>
              <a:t>court also </a:t>
            </a:r>
            <a:r>
              <a:rPr lang="en-US" dirty="0" smtClean="0"/>
              <a:t>found:</a:t>
            </a:r>
          </a:p>
          <a:p>
            <a:pPr lvl="3"/>
            <a:r>
              <a:rPr lang="en-US" dirty="0" smtClean="0"/>
              <a:t>a </a:t>
            </a:r>
            <a:r>
              <a:rPr lang="en-US" dirty="0"/>
              <a:t>company’s foreign subsidiaries disregarded for federal tax purposes should not be taken into account when considering the tests for </a:t>
            </a:r>
            <a:r>
              <a:rPr lang="en-US" dirty="0" smtClean="0"/>
              <a:t>inclusion</a:t>
            </a:r>
          </a:p>
          <a:p>
            <a:pPr lvl="3"/>
            <a:r>
              <a:rPr lang="en-US" dirty="0" smtClean="0"/>
              <a:t>shared </a:t>
            </a:r>
            <a:r>
              <a:rPr lang="en-US" dirty="0"/>
              <a:t>use of trademarked names met the threshold of ‘substantial use’ required in the three-of-six unitary </a:t>
            </a:r>
            <a:r>
              <a:rPr lang="en-US" dirty="0" smtClean="0"/>
              <a:t>test</a:t>
            </a:r>
          </a:p>
          <a:p>
            <a:pPr lvl="3"/>
            <a:r>
              <a:rPr lang="en-US" dirty="0" smtClean="0"/>
              <a:t>Colorado’s </a:t>
            </a:r>
            <a:r>
              <a:rPr lang="en-US" dirty="0"/>
              <a:t>statutory scheme for taxation of companies with foreign subsidiaries is not a violation of the Commerce </a:t>
            </a:r>
            <a:r>
              <a:rPr lang="en-US" dirty="0" smtClean="0"/>
              <a:t>Clause</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257</a:t>
            </a:fld>
            <a:endParaRPr lang="en-GB" dirty="0"/>
          </a:p>
        </p:txBody>
      </p:sp>
    </p:spTree>
    <p:extLst>
      <p:ext uri="{BB962C8B-B14F-4D97-AF65-F5344CB8AC3E}">
        <p14:creationId xmlns:p14="http://schemas.microsoft.com/office/powerpoint/2010/main" val="2848378758"/>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Arizona</a:t>
            </a:r>
          </a:p>
          <a:p>
            <a:pPr lvl="1"/>
            <a:r>
              <a:rPr lang="en-US" dirty="0"/>
              <a:t>In the Arizona Court of Appeals decision in </a:t>
            </a:r>
            <a:r>
              <a:rPr lang="en-US" i="1" dirty="0"/>
              <a:t>Talley Industries</a:t>
            </a:r>
            <a:r>
              <a:rPr lang="en-US" dirty="0"/>
              <a:t>, </a:t>
            </a:r>
            <a:r>
              <a:rPr lang="en-US" dirty="0" smtClean="0"/>
              <a:t>182</a:t>
            </a:r>
            <a:br>
              <a:rPr lang="en-US" dirty="0" smtClean="0"/>
            </a:br>
            <a:r>
              <a:rPr lang="en-US" dirty="0" err="1" smtClean="0"/>
              <a:t>Ariz</a:t>
            </a:r>
            <a:r>
              <a:rPr lang="en-US" dirty="0" smtClean="0"/>
              <a:t> </a:t>
            </a:r>
            <a:r>
              <a:rPr lang="en-US" dirty="0"/>
              <a:t>17, 893 P.2 d 17 (1994), Arizona adopted an “intermediate approach” to determining whether to apply unitary treatment to a company and its affiliates. Under this approach, unitary treatment is appropriate when there is “substantial interdependence of basic operations among the various affiliates or branches of the business.” Integration of “accessory functions” (which lend themselves better to arms length pricing), including centralized management, is NOT sufficient.</a:t>
            </a:r>
          </a:p>
          <a:p>
            <a:pPr lvl="1"/>
            <a:r>
              <a:rPr lang="en-US" dirty="0"/>
              <a:t>Held that there was “no substantial interrelationship or interdependence of basic operations” between the parent and its affiliates. </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258</a:t>
            </a:fld>
            <a:endParaRPr lang="en-GB" dirty="0"/>
          </a:p>
        </p:txBody>
      </p:sp>
    </p:spTree>
    <p:extLst>
      <p:ext uri="{BB962C8B-B14F-4D97-AF65-F5344CB8AC3E}">
        <p14:creationId xmlns:p14="http://schemas.microsoft.com/office/powerpoint/2010/main" val="983553797"/>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Arizona</a:t>
            </a:r>
          </a:p>
          <a:p>
            <a:pPr lvl="1"/>
            <a:r>
              <a:rPr lang="en-US" dirty="0" smtClean="0"/>
              <a:t>The </a:t>
            </a:r>
            <a:r>
              <a:rPr lang="en-US" dirty="0"/>
              <a:t>Court in </a:t>
            </a:r>
            <a:r>
              <a:rPr lang="en-US" i="1" dirty="0"/>
              <a:t>Talley</a:t>
            </a:r>
            <a:r>
              <a:rPr lang="en-US" dirty="0"/>
              <a:t> based its decision in part on similar reasoning in the Pennsylvania Supreme Court’s decision in </a:t>
            </a:r>
            <a:r>
              <a:rPr lang="en-US" i="1" dirty="0"/>
              <a:t>ACF Industries, Inc</a:t>
            </a:r>
            <a:r>
              <a:rPr lang="en-US" dirty="0"/>
              <a:t>. 271 </a:t>
            </a:r>
            <a:r>
              <a:rPr lang="en-US" dirty="0" smtClean="0"/>
              <a:t>A.2 </a:t>
            </a:r>
            <a:r>
              <a:rPr lang="en-US" dirty="0"/>
              <a:t>d 273 (1970) and rejected the broader California concept of “three unities” espoused in </a:t>
            </a:r>
            <a:r>
              <a:rPr lang="en-US" i="1" dirty="0"/>
              <a:t>Butler Brothers </a:t>
            </a:r>
            <a:r>
              <a:rPr lang="en-US" dirty="0"/>
              <a:t>as well as the notion that centralized management is sufficient</a:t>
            </a:r>
            <a:r>
              <a:rPr lang="en-US" dirty="0" smtClean="0"/>
              <a:t>.</a:t>
            </a:r>
          </a:p>
          <a:p>
            <a:pPr lvl="1"/>
            <a:r>
              <a:rPr lang="en-US" dirty="0"/>
              <a:t>In </a:t>
            </a:r>
            <a:r>
              <a:rPr lang="en-US" i="1" dirty="0"/>
              <a:t>R.R. Donnelley &amp; Sons Co. v Arizona </a:t>
            </a:r>
            <a:r>
              <a:rPr lang="en-US" dirty="0"/>
              <a:t>- DOR (April 29, 2010), the Arizona Court of Appeals applied the reasoning in </a:t>
            </a:r>
            <a:r>
              <a:rPr lang="en-US" i="1" dirty="0"/>
              <a:t>Talley</a:t>
            </a:r>
            <a:r>
              <a:rPr lang="en-US" dirty="0"/>
              <a:t> to find that while a captive factoring company and investment subsidiary were not unitary, a Delaware intangible holding company was unitary because the trademarks, which were found on the parent company's shipping labels, letterhead, signs and website, “were a core part” of the parent's </a:t>
            </a:r>
            <a:r>
              <a:rPr lang="en-US" dirty="0" smtClean="0"/>
              <a:t>operations.</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259</a:t>
            </a:fld>
            <a:endParaRPr lang="en-GB" dirty="0"/>
          </a:p>
        </p:txBody>
      </p:sp>
    </p:spTree>
    <p:extLst>
      <p:ext uri="{BB962C8B-B14F-4D97-AF65-F5344CB8AC3E}">
        <p14:creationId xmlns:p14="http://schemas.microsoft.com/office/powerpoint/2010/main" val="2585298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As will be discussed later, both of these limitations are also implicated under the Commerce Clause as a basis for restricting a state’s ability to tax (see later on Prongs 1 and 2 under the Commerce Clause). In fact, until </a:t>
            </a:r>
            <a:r>
              <a:rPr lang="en-US" i="1" dirty="0" smtClean="0"/>
              <a:t>Quill</a:t>
            </a:r>
            <a:r>
              <a:rPr lang="en-US" dirty="0" smtClean="0"/>
              <a:t>, the Court utilized both clauses similarly to limit taxation (although their Constitutional analyses may have been different, their application was the same). However, with the seminal case of </a:t>
            </a:r>
            <a:r>
              <a:rPr lang="en-US" i="1" dirty="0" smtClean="0"/>
              <a:t>Quill Corp. v. North Dakota</a:t>
            </a:r>
            <a:r>
              <a:rPr lang="en-US" dirty="0" smtClean="0"/>
              <a:t>, 112 S. Ct. 1904 (1992), for the first time, the Court drew a distinction between the nexus requirements required by the Commerce Clause and the Due Process Clause.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Due Process Clause</a:t>
            </a:r>
            <a:r>
              <a:rPr lang="en-US" dirty="0" smtClean="0"/>
              <a:t/>
            </a:r>
            <a:br>
              <a:rPr lang="en-US" dirty="0" smtClean="0"/>
            </a:br>
            <a:endParaRPr lang="en-US"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26</a:t>
            </a:fld>
            <a:endParaRPr lang="en-GB" dirty="0"/>
          </a:p>
        </p:txBody>
      </p:sp>
    </p:spTree>
    <p:extLst>
      <p:ext uri="{BB962C8B-B14F-4D97-AF65-F5344CB8AC3E}">
        <p14:creationId xmlns:p14="http://schemas.microsoft.com/office/powerpoint/2010/main" val="1468845093"/>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Arizona</a:t>
            </a:r>
          </a:p>
          <a:p>
            <a:pPr lvl="1"/>
            <a:r>
              <a:rPr lang="en-US" dirty="0"/>
              <a:t>The court in </a:t>
            </a:r>
            <a:r>
              <a:rPr lang="en-US" i="1" dirty="0"/>
              <a:t>Donnelley</a:t>
            </a:r>
            <a:r>
              <a:rPr lang="en-US" dirty="0"/>
              <a:t> reiterated that the fundamental question was whether combined reporting was necessary to clearly reflect Arizona income. Accessory functions which lend themselves to arms length pricing need not be combined to achieve this goal. </a:t>
            </a:r>
          </a:p>
          <a:p>
            <a:pPr lvl="1"/>
            <a:r>
              <a:rPr lang="en-US" dirty="0"/>
              <a:t>The Arizona Supreme Court denied review in </a:t>
            </a:r>
            <a:r>
              <a:rPr lang="en-US" i="1" dirty="0"/>
              <a:t>Donnelley</a:t>
            </a:r>
            <a:r>
              <a:rPr lang="en-US" dirty="0"/>
              <a:t> on 11/30/10.</a:t>
            </a:r>
          </a:p>
          <a:p>
            <a:pPr lvl="1"/>
            <a:r>
              <a:rPr lang="en-US" dirty="0"/>
              <a:t>As a result it would appear that holding companies in a number of cases may not be unitary with their operating subsidiaries</a:t>
            </a:r>
            <a:r>
              <a:rPr lang="en-US" dirty="0" smtClean="0"/>
              <a:t>. A </a:t>
            </a:r>
            <a:r>
              <a:rPr lang="en-US" dirty="0"/>
              <a:t>consolidation election is available if inclusion of a holding company in a consolidated filing is beneficial. </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260</a:t>
            </a:fld>
            <a:endParaRPr lang="en-GB" dirty="0"/>
          </a:p>
        </p:txBody>
      </p:sp>
    </p:spTree>
    <p:extLst>
      <p:ext uri="{BB962C8B-B14F-4D97-AF65-F5344CB8AC3E}">
        <p14:creationId xmlns:p14="http://schemas.microsoft.com/office/powerpoint/2010/main" val="1749091960"/>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Arizona</a:t>
            </a:r>
          </a:p>
          <a:p>
            <a:pPr lvl="1"/>
            <a:r>
              <a:rPr lang="en-US" dirty="0"/>
              <a:t>In </a:t>
            </a:r>
            <a:r>
              <a:rPr lang="en-US" i="1" dirty="0"/>
              <a:t>Home Depot, Inc. v. Arizona Dept. of Revenue</a:t>
            </a:r>
            <a:r>
              <a:rPr lang="en-US" dirty="0"/>
              <a:t>, 314 P.3d 576 (2013) the Arizona Court of Appeals held that Home Depot U.S.A., Inc. was unitary with a trademark subsidiary because the operations of the two entities were substantially interdependent.</a:t>
            </a:r>
          </a:p>
          <a:p>
            <a:pPr lvl="1"/>
            <a:r>
              <a:rPr lang="en-US" dirty="0"/>
              <a:t>The subsidiary’s sole business was the management of Home Depot’s trademarks.</a:t>
            </a:r>
          </a:p>
          <a:p>
            <a:pPr lvl="1"/>
            <a:r>
              <a:rPr lang="en-US" dirty="0"/>
              <a:t>Rejected Home Depot's argument that substantially interdependent businesses may escape unitary treatment if they can prove they deal with each other at arm's length because it flies in the face of the court’s desire in </a:t>
            </a:r>
            <a:r>
              <a:rPr lang="en-US" i="1" dirty="0"/>
              <a:t>Talley</a:t>
            </a:r>
            <a:r>
              <a:rPr lang="en-US" dirty="0"/>
              <a:t> to adopt a “quantifiable, objective” test for unitary treatment.</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261</a:t>
            </a:fld>
            <a:endParaRPr lang="en-GB" dirty="0"/>
          </a:p>
        </p:txBody>
      </p:sp>
    </p:spTree>
    <p:extLst>
      <p:ext uri="{BB962C8B-B14F-4D97-AF65-F5344CB8AC3E}">
        <p14:creationId xmlns:p14="http://schemas.microsoft.com/office/powerpoint/2010/main" val="1044552030"/>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spcAft>
                <a:spcPts val="500"/>
              </a:spcAft>
              <a:buNone/>
            </a:pPr>
            <a:r>
              <a:rPr lang="en-US" b="1" i="1" dirty="0"/>
              <a:t>New York</a:t>
            </a:r>
          </a:p>
          <a:p>
            <a:pPr marL="0" lvl="1" indent="0">
              <a:spcAft>
                <a:spcPts val="500"/>
              </a:spcAft>
              <a:buNone/>
            </a:pPr>
            <a:r>
              <a:rPr lang="en-US" i="1" dirty="0"/>
              <a:t>The Law Before 2007</a:t>
            </a:r>
          </a:p>
          <a:p>
            <a:pPr lvl="1">
              <a:spcAft>
                <a:spcPts val="500"/>
              </a:spcAft>
            </a:pPr>
            <a:r>
              <a:rPr lang="en-US" dirty="0"/>
              <a:t>Required 80% ownership, unity and “distortion”, typically caused by non-arms length pricing, in order to file combined.</a:t>
            </a:r>
          </a:p>
          <a:p>
            <a:pPr lvl="2">
              <a:spcAft>
                <a:spcPts val="500"/>
              </a:spcAft>
            </a:pPr>
            <a:r>
              <a:rPr lang="en-US" dirty="0"/>
              <a:t>NY </a:t>
            </a:r>
            <a:r>
              <a:rPr lang="en-US" dirty="0" err="1"/>
              <a:t>Reg</a:t>
            </a:r>
            <a:r>
              <a:rPr lang="en-US" dirty="0"/>
              <a:t> § 6-2.2 Example 3 states that a pure holding company is not unitary</a:t>
            </a:r>
            <a:r>
              <a:rPr lang="en-US" dirty="0" smtClean="0"/>
              <a:t>.</a:t>
            </a:r>
          </a:p>
          <a:p>
            <a:pPr lvl="1">
              <a:spcAft>
                <a:spcPts val="500"/>
              </a:spcAft>
            </a:pPr>
            <a:r>
              <a:rPr lang="en-US" i="1" dirty="0"/>
              <a:t>In the Matter of the Petition of IT USA, Inc. and </a:t>
            </a:r>
            <a:r>
              <a:rPr lang="en-US" i="1" dirty="0" err="1"/>
              <a:t>Manifatture</a:t>
            </a:r>
            <a:r>
              <a:rPr lang="en-US" i="1" dirty="0"/>
              <a:t> Associate Cashmere USA, Inc., </a:t>
            </a:r>
            <a:r>
              <a:rPr lang="en-US" dirty="0"/>
              <a:t>Tax Appeals Tribunal, Decision DTA Nos. 823780 and 823781 (4/16/14), the Tribunal noted that IT Holding’s primary business activity was providing services to its subsidiaries, which were essential to the subsidiaries’ business activities, and that since IT Holding was compensated at cost and not on an arm’s length basis, distortion existed.</a:t>
            </a:r>
          </a:p>
          <a:p>
            <a:pPr lvl="2">
              <a:spcAft>
                <a:spcPts val="500"/>
              </a:spcAft>
            </a:pPr>
            <a:r>
              <a:rPr lang="en-US" dirty="0"/>
              <a:t>The Tribunal concluded that unitary business and distortion concepts are related, but not exactly the same even though the same factors that indicate a unitary business may also give rise to distortion of income</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262</a:t>
            </a:fld>
            <a:endParaRPr lang="en-GB" dirty="0"/>
          </a:p>
        </p:txBody>
      </p:sp>
    </p:spTree>
    <p:extLst>
      <p:ext uri="{BB962C8B-B14F-4D97-AF65-F5344CB8AC3E}">
        <p14:creationId xmlns:p14="http://schemas.microsoft.com/office/powerpoint/2010/main" val="2846677466"/>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spcAft>
                <a:spcPts val="500"/>
              </a:spcAft>
              <a:buNone/>
            </a:pPr>
            <a:r>
              <a:rPr lang="en-US" b="1" i="1" dirty="0"/>
              <a:t>New York</a:t>
            </a:r>
          </a:p>
          <a:p>
            <a:pPr lvl="1">
              <a:spcAft>
                <a:spcPts val="500"/>
              </a:spcAft>
            </a:pPr>
            <a:r>
              <a:rPr lang="en-US" i="1" dirty="0" smtClean="0"/>
              <a:t>Matter of SunGard </a:t>
            </a:r>
            <a:r>
              <a:rPr lang="en-US" i="1" dirty="0"/>
              <a:t>Capital Corp. and </a:t>
            </a:r>
            <a:r>
              <a:rPr lang="en-US" i="1" dirty="0" smtClean="0"/>
              <a:t>Subs., </a:t>
            </a:r>
            <a:r>
              <a:rPr lang="en-US" i="1" dirty="0"/>
              <a:t>et al</a:t>
            </a:r>
            <a:r>
              <a:rPr lang="en-US" dirty="0" smtClean="0"/>
              <a:t>.,</a:t>
            </a:r>
            <a:r>
              <a:rPr lang="en-US" dirty="0"/>
              <a:t> 2015 WL 3444512</a:t>
            </a:r>
            <a:r>
              <a:rPr lang="en-US" dirty="0" smtClean="0"/>
              <a:t> </a:t>
            </a:r>
            <a:r>
              <a:rPr lang="en-US" dirty="0"/>
              <a:t>[</a:t>
            </a:r>
            <a:r>
              <a:rPr lang="en-US" dirty="0" smtClean="0"/>
              <a:t>N.Y. Tax App. Trib., DTA </a:t>
            </a:r>
            <a:r>
              <a:rPr lang="en-US" dirty="0"/>
              <a:t>Nos. 823631, 823632, 823680, 824167 and 824256, </a:t>
            </a:r>
            <a:r>
              <a:rPr lang="en-US" dirty="0" smtClean="0"/>
              <a:t>May </a:t>
            </a:r>
            <a:r>
              <a:rPr lang="en-US" dirty="0"/>
              <a:t>19, </a:t>
            </a:r>
            <a:r>
              <a:rPr lang="en-US" dirty="0" smtClean="0"/>
              <a:t>2015]. </a:t>
            </a:r>
            <a:endParaRPr lang="en-US" dirty="0"/>
          </a:p>
          <a:p>
            <a:pPr lvl="2">
              <a:spcAft>
                <a:spcPts val="500"/>
              </a:spcAft>
            </a:pPr>
            <a:r>
              <a:rPr lang="en-US" dirty="0"/>
              <a:t>The New York State Tax Appeals Tribunal concluded that a corporate group was engaged in a unitary business, reversing an administrative law judge’s prior non-unitary </a:t>
            </a:r>
            <a:r>
              <a:rPr lang="en-US" dirty="0" smtClean="0"/>
              <a:t>determination.</a:t>
            </a:r>
          </a:p>
          <a:p>
            <a:pPr lvl="2">
              <a:spcAft>
                <a:spcPts val="500"/>
              </a:spcAft>
            </a:pPr>
            <a:r>
              <a:rPr lang="en-US" dirty="0"/>
              <a:t>Guided by US Supreme Court cases and the Division of Taxation’s regulations, the tribunal noted that the members of the group were in the same line of business, the group’s centralized management and consolidated services created economies of scale and resulted in a flow of value, and that filing separate returns would be distortive</a:t>
            </a:r>
            <a:r>
              <a:rPr lang="en-US" dirty="0" smtClean="0"/>
              <a:t>.</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263</a:t>
            </a:fld>
            <a:endParaRPr lang="en-GB" dirty="0"/>
          </a:p>
        </p:txBody>
      </p:sp>
    </p:spTree>
    <p:extLst>
      <p:ext uri="{BB962C8B-B14F-4D97-AF65-F5344CB8AC3E}">
        <p14:creationId xmlns:p14="http://schemas.microsoft.com/office/powerpoint/2010/main" val="4036039435"/>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spcAft>
                <a:spcPts val="500"/>
              </a:spcAft>
              <a:buNone/>
            </a:pPr>
            <a:r>
              <a:rPr lang="en-US" b="1" i="1" dirty="0"/>
              <a:t>New York</a:t>
            </a:r>
          </a:p>
          <a:p>
            <a:pPr lvl="1">
              <a:spcAft>
                <a:spcPts val="500"/>
              </a:spcAft>
            </a:pPr>
            <a:r>
              <a:rPr lang="en-US" dirty="0" smtClean="0"/>
              <a:t>Tax </a:t>
            </a:r>
            <a:r>
              <a:rPr lang="en-US" dirty="0"/>
              <a:t>Appeals Tribunal in </a:t>
            </a:r>
            <a:r>
              <a:rPr lang="en-US" i="1" dirty="0"/>
              <a:t>IT USA </a:t>
            </a:r>
            <a:r>
              <a:rPr lang="en-US" i="1" dirty="0" smtClean="0"/>
              <a:t>and </a:t>
            </a:r>
            <a:r>
              <a:rPr lang="en-US" i="1" dirty="0" err="1" smtClean="0"/>
              <a:t>Sungard</a:t>
            </a:r>
            <a:r>
              <a:rPr lang="en-US" i="1" dirty="0" smtClean="0"/>
              <a:t> </a:t>
            </a:r>
            <a:r>
              <a:rPr lang="en-US" dirty="0" smtClean="0"/>
              <a:t>stated </a:t>
            </a:r>
            <a:r>
              <a:rPr lang="en-US" dirty="0"/>
              <a:t>that distortion is evidenced by expenses reimbursed at cost and not at arm’s length.</a:t>
            </a:r>
          </a:p>
          <a:p>
            <a:pPr lvl="2">
              <a:spcAft>
                <a:spcPts val="500"/>
              </a:spcAft>
            </a:pPr>
            <a:r>
              <a:rPr lang="en-US" i="1" dirty="0"/>
              <a:t>Compare to </a:t>
            </a:r>
            <a:r>
              <a:rPr lang="en-US" i="1" dirty="0" smtClean="0"/>
              <a:t>ALJ’s decision (later overturned by the TAT) in SunGard</a:t>
            </a:r>
            <a:r>
              <a:rPr lang="en-US" dirty="0"/>
              <a:t>, which stated that even though </a:t>
            </a:r>
            <a:r>
              <a:rPr lang="en-US" i="1" dirty="0"/>
              <a:t>SunGard </a:t>
            </a:r>
            <a:r>
              <a:rPr lang="en-US" dirty="0"/>
              <a:t>incurred unreimbursed expenses on behalf of its subsidiaries, such expenses represented less than 5% of its total expenses, and </a:t>
            </a:r>
            <a:r>
              <a:rPr lang="en-US" dirty="0" smtClean="0"/>
              <a:t>were </a:t>
            </a:r>
            <a:r>
              <a:rPr lang="en-US" dirty="0"/>
              <a:t>therefore immaterial</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264</a:t>
            </a:fld>
            <a:endParaRPr lang="en-GB" dirty="0"/>
          </a:p>
        </p:txBody>
      </p:sp>
    </p:spTree>
    <p:extLst>
      <p:ext uri="{BB962C8B-B14F-4D97-AF65-F5344CB8AC3E}">
        <p14:creationId xmlns:p14="http://schemas.microsoft.com/office/powerpoint/2010/main" val="983260236"/>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New York</a:t>
            </a:r>
          </a:p>
          <a:p>
            <a:pPr marL="0" lvl="1" indent="0">
              <a:buNone/>
            </a:pPr>
            <a:r>
              <a:rPr lang="en-US" i="1" dirty="0"/>
              <a:t>The Law From 2007 to 2014</a:t>
            </a:r>
          </a:p>
          <a:p>
            <a:pPr lvl="1"/>
            <a:r>
              <a:rPr lang="en-US" dirty="0"/>
              <a:t>Effective 2007 New York overhauled its combined reporting requirements in an attempt to set forth a more objective standard under which combined reporting is allowed only where there are substantial inter corporate transactions.</a:t>
            </a:r>
          </a:p>
          <a:p>
            <a:pPr lvl="2"/>
            <a:r>
              <a:rPr lang="en-US" dirty="0"/>
              <a:t>In general this test is met only where such transactions exceed either 50% of the sales or 50% of the expenses of the corporations concerned.</a:t>
            </a:r>
          </a:p>
          <a:p>
            <a:pPr lvl="2"/>
            <a:r>
              <a:rPr lang="en-US" dirty="0"/>
              <a:t>Expenditures which are incurred for the direct or indirect benefit of another member can also qualify.</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265</a:t>
            </a:fld>
            <a:endParaRPr lang="en-GB" dirty="0"/>
          </a:p>
        </p:txBody>
      </p:sp>
    </p:spTree>
    <p:extLst>
      <p:ext uri="{BB962C8B-B14F-4D97-AF65-F5344CB8AC3E}">
        <p14:creationId xmlns:p14="http://schemas.microsoft.com/office/powerpoint/2010/main" val="1960656897"/>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New York</a:t>
            </a:r>
          </a:p>
          <a:p>
            <a:pPr marL="0" lvl="1" indent="0">
              <a:buNone/>
            </a:pPr>
            <a:r>
              <a:rPr lang="en-US" i="1" dirty="0"/>
              <a:t>The Law From 2007 to 2014</a:t>
            </a:r>
          </a:p>
          <a:p>
            <a:pPr lvl="1"/>
            <a:r>
              <a:rPr lang="en-US" dirty="0"/>
              <a:t>It is unclear how the above standard would apply to a corporate parent with substantial acquisition related debt but which otherwise does not provide substantial services or otherwise incur substantial expenses on behalf </a:t>
            </a:r>
            <a:r>
              <a:rPr lang="en-US" dirty="0" smtClean="0"/>
              <a:t>of its </a:t>
            </a:r>
            <a:r>
              <a:rPr lang="en-US" dirty="0"/>
              <a:t>subsidiaries. </a:t>
            </a:r>
          </a:p>
          <a:p>
            <a:pPr lvl="2"/>
            <a:r>
              <a:rPr lang="en-US" dirty="0"/>
              <a:t>Query</a:t>
            </a:r>
            <a:r>
              <a:rPr lang="en-US" dirty="0" smtClean="0"/>
              <a:t>: If </a:t>
            </a:r>
            <a:r>
              <a:rPr lang="en-US" dirty="0"/>
              <a:t>the subsidiaries are the source of the funds used to pay the external debt, could the subsidiaries distribute a note to its parent thereby creating substantial inter corporate interest changes?</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266</a:t>
            </a:fld>
            <a:endParaRPr lang="en-GB" dirty="0"/>
          </a:p>
        </p:txBody>
      </p:sp>
    </p:spTree>
    <p:extLst>
      <p:ext uri="{BB962C8B-B14F-4D97-AF65-F5344CB8AC3E}">
        <p14:creationId xmlns:p14="http://schemas.microsoft.com/office/powerpoint/2010/main" val="2715045263"/>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526664" y="1524000"/>
            <a:ext cx="8077200" cy="4419600"/>
          </a:xfrm>
        </p:spPr>
        <p:txBody>
          <a:bodyPr/>
          <a:lstStyle/>
          <a:p>
            <a:pPr marL="0" lvl="1" indent="0">
              <a:buNone/>
            </a:pPr>
            <a:r>
              <a:rPr lang="en-US" b="1" i="1" dirty="0"/>
              <a:t>New York</a:t>
            </a:r>
          </a:p>
          <a:p>
            <a:pPr lvl="1"/>
            <a:r>
              <a:rPr lang="en-US" i="1" dirty="0"/>
              <a:t>In the Matter of the Petitions of Knowledge Learning Corporation and </a:t>
            </a:r>
            <a:r>
              <a:rPr lang="en-US" i="1" dirty="0" err="1"/>
              <a:t>Kindercare</a:t>
            </a:r>
            <a:r>
              <a:rPr lang="en-US" i="1" dirty="0"/>
              <a:t> Learning Centers, Inc</a:t>
            </a:r>
            <a:r>
              <a:rPr lang="en-US" i="1" dirty="0" smtClean="0"/>
              <a:t>., </a:t>
            </a:r>
            <a:r>
              <a:rPr lang="en-US" dirty="0" smtClean="0"/>
              <a:t>NY </a:t>
            </a:r>
            <a:r>
              <a:rPr lang="en-US" dirty="0"/>
              <a:t>Division of Tax Appeals, Nos. 823962 and 823963 (9/18/14</a:t>
            </a:r>
            <a:r>
              <a:rPr lang="en-US" dirty="0" smtClean="0"/>
              <a:t>) </a:t>
            </a:r>
          </a:p>
          <a:p>
            <a:pPr lvl="2"/>
            <a:r>
              <a:rPr lang="en-US" dirty="0" smtClean="0"/>
              <a:t>First </a:t>
            </a:r>
            <a:r>
              <a:rPr lang="en-US" dirty="0"/>
              <a:t>case to deal with post-2007 combined reporting rules. </a:t>
            </a:r>
          </a:p>
          <a:p>
            <a:pPr lvl="2"/>
            <a:r>
              <a:rPr lang="en-US" i="1" dirty="0"/>
              <a:t>Knowledge Learning </a:t>
            </a:r>
            <a:r>
              <a:rPr lang="en-US" dirty="0"/>
              <a:t>involved whether there existed “substantial intercorporate transactions” (“SIT”) with an entity it acquired in 2005, which under the post-2007 law results in distortion and therefore, a requirement to file on a combined basis. </a:t>
            </a:r>
          </a:p>
          <a:p>
            <a:pPr lvl="2"/>
            <a:r>
              <a:rPr lang="en-US" dirty="0"/>
              <a:t>ALJ held that there was no showing of SIT, and that distortion is no longer part of the post 2007 analysis for combination rules. </a:t>
            </a:r>
            <a:r>
              <a:rPr lang="en-US" dirty="0" smtClean="0"/>
              <a:t> The Taxpayer appealed the decision.</a:t>
            </a:r>
            <a:endParaRPr lang="en-US" dirty="0"/>
          </a:p>
          <a:p>
            <a:pPr lvl="2"/>
            <a:r>
              <a:rPr lang="en-US" dirty="0" smtClean="0"/>
              <a:t>The Tax Appeals Tribunal </a:t>
            </a:r>
            <a:r>
              <a:rPr lang="en-US" dirty="0"/>
              <a:t>found that combined returns may be filed in the absence of substantial intercorporate transactions when necessary to properly reflect income and avoid distortion. </a:t>
            </a:r>
            <a:br>
              <a:rPr lang="en-US" dirty="0"/>
            </a:b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267</a:t>
            </a:fld>
            <a:endParaRPr lang="en-GB" dirty="0"/>
          </a:p>
        </p:txBody>
      </p:sp>
    </p:spTree>
    <p:extLst>
      <p:ext uri="{BB962C8B-B14F-4D97-AF65-F5344CB8AC3E}">
        <p14:creationId xmlns:p14="http://schemas.microsoft.com/office/powerpoint/2010/main" val="194273280"/>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526664" y="1524000"/>
            <a:ext cx="8077200" cy="4419600"/>
          </a:xfrm>
        </p:spPr>
        <p:txBody>
          <a:bodyPr/>
          <a:lstStyle/>
          <a:p>
            <a:pPr marL="0" lvl="1" indent="0">
              <a:buNone/>
            </a:pPr>
            <a:r>
              <a:rPr lang="en-US" b="1" i="1" dirty="0"/>
              <a:t>New York</a:t>
            </a:r>
          </a:p>
          <a:p>
            <a:pPr lvl="1"/>
            <a:r>
              <a:rPr lang="en-US" i="1" dirty="0" smtClean="0"/>
              <a:t>In </a:t>
            </a:r>
            <a:r>
              <a:rPr lang="en-US" i="1" dirty="0"/>
              <a:t>the Matter of the Petition of Astoria Financial Corporation &amp; Affiliates</a:t>
            </a:r>
            <a:r>
              <a:rPr lang="en-US" dirty="0"/>
              <a:t>, </a:t>
            </a:r>
            <a:r>
              <a:rPr lang="en-US" dirty="0" smtClean="0"/>
              <a:t>ALJ Division NYC TAT(H</a:t>
            </a:r>
            <a:r>
              <a:rPr lang="en-US" dirty="0"/>
              <a:t>) 10-35(BT), October 29, 2014 (released November 7, </a:t>
            </a:r>
            <a:r>
              <a:rPr lang="en-US" dirty="0" smtClean="0"/>
              <a:t>2014).  Decision affirmed by NYC Tax Appeal Tribunal, TAT(E) 10-35(BT), May 19, 2016</a:t>
            </a:r>
          </a:p>
          <a:p>
            <a:pPr lvl="2"/>
            <a:r>
              <a:rPr lang="en-GB" dirty="0"/>
              <a:t>A New York Tax Tribunal found that a federal savings and loan association was not required to file its City Bank Tax Returns on a combined basis with its Connecticut passive investment company subsidiary</a:t>
            </a:r>
            <a:r>
              <a:rPr lang="en-US" dirty="0" smtClean="0"/>
              <a:t>. </a:t>
            </a:r>
          </a:p>
          <a:p>
            <a:pPr lvl="2"/>
            <a:r>
              <a:rPr lang="en-GB" dirty="0"/>
              <a:t>The administrative law judge found that the subsidiary was not a sham corporation </a:t>
            </a:r>
            <a:r>
              <a:rPr lang="en-GB" dirty="0" smtClean="0"/>
              <a:t>and</a:t>
            </a:r>
            <a:r>
              <a:rPr lang="en-US" dirty="0" smtClean="0"/>
              <a:t>:</a:t>
            </a:r>
          </a:p>
          <a:p>
            <a:pPr lvl="3"/>
            <a:r>
              <a:rPr lang="en-GB" dirty="0" smtClean="0"/>
              <a:t>the </a:t>
            </a:r>
            <a:r>
              <a:rPr lang="en-GB" dirty="0"/>
              <a:t>subsidiary was formed for a legitimate business purpose and its transactions had economic </a:t>
            </a:r>
            <a:r>
              <a:rPr lang="en-GB" dirty="0" smtClean="0"/>
              <a:t>substance</a:t>
            </a:r>
          </a:p>
          <a:p>
            <a:pPr lvl="3"/>
            <a:r>
              <a:rPr lang="en-GB" dirty="0"/>
              <a:t>substantial intercorporate transactions </a:t>
            </a:r>
            <a:r>
              <a:rPr lang="en-GB" dirty="0" smtClean="0"/>
              <a:t>were at arms length and </a:t>
            </a:r>
            <a:r>
              <a:rPr lang="en-GB" dirty="0"/>
              <a:t>therefore distortion was rebutted</a:t>
            </a:r>
            <a:r>
              <a:rPr lang="en-US" dirty="0" smtClean="0"/>
              <a:t> </a:t>
            </a:r>
            <a:endParaRPr lang="en-US" dirty="0"/>
          </a:p>
          <a:p>
            <a:pPr marL="549275" lvl="3" indent="0">
              <a:buNone/>
            </a:pPr>
            <a:endParaRPr lang="en-US" dirty="0" smtClean="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268</a:t>
            </a:fld>
            <a:endParaRPr lang="en-GB" dirty="0"/>
          </a:p>
        </p:txBody>
      </p:sp>
    </p:spTree>
    <p:extLst>
      <p:ext uri="{BB962C8B-B14F-4D97-AF65-F5344CB8AC3E}">
        <p14:creationId xmlns:p14="http://schemas.microsoft.com/office/powerpoint/2010/main" val="2591061147"/>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New </a:t>
            </a:r>
            <a:r>
              <a:rPr lang="en-US" b="1" i="1" dirty="0" smtClean="0"/>
              <a:t>York</a:t>
            </a:r>
            <a:endParaRPr lang="en-US" b="1" i="1" dirty="0"/>
          </a:p>
          <a:p>
            <a:pPr marL="0" lvl="1" indent="0">
              <a:buNone/>
            </a:pPr>
            <a:r>
              <a:rPr lang="en-US" i="1" dirty="0"/>
              <a:t>The Law From 2015 Going Forward</a:t>
            </a:r>
          </a:p>
          <a:p>
            <a:pPr lvl="1"/>
            <a:r>
              <a:rPr lang="en-US" dirty="0"/>
              <a:t>A mandatory combined reporting for all unitary corporations that meet certain ownership requirements.</a:t>
            </a:r>
          </a:p>
          <a:p>
            <a:pPr lvl="1"/>
            <a:r>
              <a:rPr lang="en-US" dirty="0"/>
              <a:t>Corporations may now elect an irrevocable and binding seven-year option to be combined with any non-unitary affiliates if certain thresholds are met</a:t>
            </a:r>
            <a:r>
              <a:rPr lang="en-US" dirty="0" smtClean="0"/>
              <a:t>. Unless </a:t>
            </a:r>
            <a:r>
              <a:rPr lang="en-US" dirty="0"/>
              <a:t>affirmatively revoked, the election would be automatically renewed for an additional seven years.</a:t>
            </a:r>
          </a:p>
          <a:p>
            <a:pPr lvl="2"/>
            <a:r>
              <a:rPr lang="en-US" dirty="0"/>
              <a:t>Query</a:t>
            </a:r>
            <a:r>
              <a:rPr lang="en-US" dirty="0" smtClean="0"/>
              <a:t>: What </a:t>
            </a:r>
            <a:r>
              <a:rPr lang="en-US" dirty="0"/>
              <a:t>impact does the new law have on a pure holding company?</a:t>
            </a:r>
          </a:p>
          <a:p>
            <a:pPr lvl="3"/>
            <a:r>
              <a:rPr lang="en-US" dirty="0"/>
              <a:t>Recall NY </a:t>
            </a:r>
            <a:r>
              <a:rPr lang="en-US" dirty="0" err="1"/>
              <a:t>Reg</a:t>
            </a:r>
            <a:r>
              <a:rPr lang="en-US" dirty="0"/>
              <a:t> § 6-2.2 Example 3 is still on the </a:t>
            </a:r>
            <a:r>
              <a:rPr lang="en-US" dirty="0" smtClean="0"/>
              <a:t>books which states </a:t>
            </a:r>
            <a:r>
              <a:rPr lang="en-US" dirty="0"/>
              <a:t>that a pure holding company is not unitary</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269</a:t>
            </a:fld>
            <a:endParaRPr lang="en-GB" dirty="0"/>
          </a:p>
        </p:txBody>
      </p:sp>
    </p:spTree>
    <p:extLst>
      <p:ext uri="{BB962C8B-B14F-4D97-AF65-F5344CB8AC3E}">
        <p14:creationId xmlns:p14="http://schemas.microsoft.com/office/powerpoint/2010/main" val="1585814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lvl="1" indent="0">
              <a:buNone/>
            </a:pPr>
            <a:r>
              <a:rPr lang="en-US" dirty="0" smtClean="0"/>
              <a:t>In </a:t>
            </a:r>
            <a:r>
              <a:rPr lang="en-US" i="1" dirty="0" smtClean="0"/>
              <a:t>Quill</a:t>
            </a:r>
            <a:r>
              <a:rPr lang="en-US" dirty="0" smtClean="0"/>
              <a:t>, the Court abandoned the physical presence requirement under the Due Process Clause, holding that a foreign corporation is subject to state tax if it is subject to a state’s </a:t>
            </a:r>
            <a:r>
              <a:rPr lang="en-US" i="1" dirty="0" smtClean="0"/>
              <a:t>in </a:t>
            </a:r>
            <a:r>
              <a:rPr lang="en-US" i="1" dirty="0" err="1" smtClean="0"/>
              <a:t>personam</a:t>
            </a:r>
            <a:r>
              <a:rPr lang="en-US" dirty="0" smtClean="0"/>
              <a:t> jurisdiction. Such jurisdiction is accomplished if the corporation purposefully avails itself of the state’s economic market, even without physical presence.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Due Process Clause</a:t>
            </a:r>
            <a:r>
              <a:rPr lang="en-US" dirty="0" smtClean="0"/>
              <a:t/>
            </a:r>
            <a:br>
              <a:rPr lang="en-US" dirty="0" smtClean="0"/>
            </a:br>
            <a:endParaRPr lang="en-US"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27</a:t>
            </a:fld>
            <a:endParaRPr lang="en-GB" dirty="0"/>
          </a:p>
        </p:txBody>
      </p:sp>
    </p:spTree>
    <p:extLst>
      <p:ext uri="{BB962C8B-B14F-4D97-AF65-F5344CB8AC3E}">
        <p14:creationId xmlns:p14="http://schemas.microsoft.com/office/powerpoint/2010/main" val="2268889380"/>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spcAft>
                <a:spcPts val="500"/>
              </a:spcAft>
              <a:buNone/>
            </a:pPr>
            <a:r>
              <a:rPr lang="en-US" b="1" i="1" dirty="0"/>
              <a:t>Oregon</a:t>
            </a:r>
          </a:p>
          <a:p>
            <a:pPr lvl="1">
              <a:spcAft>
                <a:spcPts val="500"/>
              </a:spcAft>
            </a:pPr>
            <a:r>
              <a:rPr lang="en-US" dirty="0"/>
              <a:t>In </a:t>
            </a:r>
            <a:r>
              <a:rPr lang="en-US" i="1" dirty="0"/>
              <a:t>Rent-A-Center, Inc. et. Al. v. Oregon Department of Revenue, Or. Tax Ct., No. TC-MD 111031D, (</a:t>
            </a:r>
            <a:r>
              <a:rPr lang="en-US" dirty="0"/>
              <a:t>4/23/14), the court held that shared officers among related entities did not satisfy the unitary requirement of centralized management or executive force. Court also held that </a:t>
            </a:r>
            <a:r>
              <a:rPr lang="en-US" i="1" dirty="0"/>
              <a:t>all</a:t>
            </a:r>
            <a:r>
              <a:rPr lang="en-US" dirty="0"/>
              <a:t> three unitary group requirements must be satisfied in pre-2007 tax years. </a:t>
            </a:r>
          </a:p>
          <a:p>
            <a:pPr lvl="2">
              <a:spcAft>
                <a:spcPts val="500"/>
              </a:spcAft>
            </a:pPr>
            <a:r>
              <a:rPr lang="en-US" dirty="0"/>
              <a:t>Note that beginning Jan. 1, 2007, </a:t>
            </a:r>
            <a:r>
              <a:rPr lang="en-US" dirty="0" smtClean="0"/>
              <a:t>the word </a:t>
            </a:r>
            <a:r>
              <a:rPr lang="en-US" dirty="0"/>
              <a:t>“</a:t>
            </a:r>
            <a:r>
              <a:rPr lang="en-US" i="1" dirty="0"/>
              <a:t>and</a:t>
            </a:r>
            <a:r>
              <a:rPr lang="en-US" dirty="0"/>
              <a:t>” </a:t>
            </a:r>
            <a:r>
              <a:rPr lang="en-US" dirty="0" smtClean="0"/>
              <a:t>in the unitary </a:t>
            </a:r>
            <a:r>
              <a:rPr lang="en-US" dirty="0"/>
              <a:t>group </a:t>
            </a:r>
            <a:r>
              <a:rPr lang="en-US" dirty="0" smtClean="0"/>
              <a:t>requirement statute was changed </a:t>
            </a:r>
            <a:r>
              <a:rPr lang="en-US" dirty="0"/>
              <a:t>to “</a:t>
            </a:r>
            <a:r>
              <a:rPr lang="en-US" i="1" dirty="0"/>
              <a:t>or.</a:t>
            </a:r>
            <a:r>
              <a:rPr lang="en-US" dirty="0"/>
              <a:t>” </a:t>
            </a:r>
          </a:p>
          <a:p>
            <a:pPr lvl="1">
              <a:spcAft>
                <a:spcPts val="500"/>
              </a:spcAft>
            </a:pPr>
            <a:r>
              <a:rPr lang="en-US" dirty="0"/>
              <a:t>Facts: Following RAC’s acquisition of </a:t>
            </a:r>
            <a:r>
              <a:rPr lang="en-US" dirty="0" err="1"/>
              <a:t>ColorTyme</a:t>
            </a:r>
            <a:r>
              <a:rPr lang="en-US" dirty="0"/>
              <a:t> in 1996, there was no active daily management from RAC, no transfer of personnel and no centralized training</a:t>
            </a:r>
            <a:r>
              <a:rPr lang="en-US" dirty="0" smtClean="0"/>
              <a:t>.</a:t>
            </a:r>
          </a:p>
          <a:p>
            <a:pPr lvl="1">
              <a:spcAft>
                <a:spcPts val="500"/>
              </a:spcAft>
            </a:pPr>
            <a:r>
              <a:rPr lang="en-IN" dirty="0"/>
              <a:t>Query: Under Pre 2007 law, would a holding company with substantial acquisition debt, common officers and directors but no centralized departments or the hallmarks of centralized management and functional integration be combinable with its operating company subsidiaries? </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270</a:t>
            </a:fld>
            <a:endParaRPr lang="en-GB" dirty="0"/>
          </a:p>
        </p:txBody>
      </p:sp>
    </p:spTree>
    <p:extLst>
      <p:ext uri="{BB962C8B-B14F-4D97-AF65-F5344CB8AC3E}">
        <p14:creationId xmlns:p14="http://schemas.microsoft.com/office/powerpoint/2010/main" val="55104784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274320" lvl="1" indent="-274320">
              <a:buFont typeface="+mj-lt"/>
              <a:buAutoNum type="arabicPeriod" startAt="2"/>
            </a:pPr>
            <a:r>
              <a:rPr lang="en-US" dirty="0"/>
              <a:t>Can otherwise Diverse Subsidiaries be combined via a common connection with a unitary Holding Company?</a:t>
            </a:r>
          </a:p>
          <a:p>
            <a:pPr lvl="2"/>
            <a:r>
              <a:rPr lang="en-US" dirty="0"/>
              <a:t>The question may largely depend upon the relative importance placed on centralized management and administrative functions in a given state.</a:t>
            </a:r>
          </a:p>
          <a:p>
            <a:pPr lvl="2"/>
            <a:r>
              <a:rPr lang="en-US" dirty="0"/>
              <a:t>The approaches in California, Arizona, Colorado, Illinois and New York serve as a useful contrast</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271</a:t>
            </a:fld>
            <a:endParaRPr lang="en-GB" dirty="0"/>
          </a:p>
        </p:txBody>
      </p:sp>
    </p:spTree>
    <p:extLst>
      <p:ext uri="{BB962C8B-B14F-4D97-AF65-F5344CB8AC3E}">
        <p14:creationId xmlns:p14="http://schemas.microsoft.com/office/powerpoint/2010/main" val="2370629524"/>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California</a:t>
            </a:r>
          </a:p>
          <a:p>
            <a:pPr lvl="1"/>
            <a:r>
              <a:rPr lang="en-US" dirty="0"/>
              <a:t>Centralized management coupled with centralized administrative functions have been found sufficient in certain diverse business situations where classic functional integration was lacking but not in other such situations.</a:t>
            </a:r>
          </a:p>
          <a:p>
            <a:pPr lvl="2"/>
            <a:r>
              <a:rPr lang="en-US" i="1" dirty="0"/>
              <a:t>Dental Insurance Consultants</a:t>
            </a:r>
            <a:r>
              <a:rPr lang="en-US" dirty="0"/>
              <a:t> - CA Ct. of Appeal (1991</a:t>
            </a:r>
            <a:r>
              <a:rPr lang="en-US" dirty="0" smtClean="0"/>
              <a:t>) - unitary</a:t>
            </a:r>
            <a:endParaRPr lang="en-US" dirty="0"/>
          </a:p>
          <a:p>
            <a:pPr lvl="2"/>
            <a:r>
              <a:rPr lang="en-US" i="1" dirty="0"/>
              <a:t>Tenneco West </a:t>
            </a:r>
            <a:r>
              <a:rPr lang="en-US" dirty="0"/>
              <a:t>- CA Ct. Appeal (1991</a:t>
            </a:r>
            <a:r>
              <a:rPr lang="en-US" dirty="0" smtClean="0"/>
              <a:t>) – not unitary</a:t>
            </a:r>
            <a:endParaRPr lang="en-US" dirty="0"/>
          </a:p>
          <a:p>
            <a:pPr lvl="1"/>
            <a:r>
              <a:rPr lang="en-US" dirty="0"/>
              <a:t>In the </a:t>
            </a:r>
            <a:r>
              <a:rPr lang="en-US" i="1" dirty="0"/>
              <a:t>Appeal of Monsanto Company </a:t>
            </a:r>
            <a:r>
              <a:rPr lang="en-US" dirty="0"/>
              <a:t>- BOE (1970) the Board found an overall unitary group based on a subsidiary’s unitary relationship with its parent, despite the fact that the subsidiary was not integrated with the appellant's California business activities</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272</a:t>
            </a:fld>
            <a:endParaRPr lang="en-GB" dirty="0"/>
          </a:p>
        </p:txBody>
      </p:sp>
    </p:spTree>
    <p:extLst>
      <p:ext uri="{BB962C8B-B14F-4D97-AF65-F5344CB8AC3E}">
        <p14:creationId xmlns:p14="http://schemas.microsoft.com/office/powerpoint/2010/main" val="3403067402"/>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California</a:t>
            </a:r>
          </a:p>
          <a:p>
            <a:pPr lvl="1"/>
            <a:r>
              <a:rPr lang="en-US" i="1" dirty="0" smtClean="0"/>
              <a:t>Appeal </a:t>
            </a:r>
            <a:r>
              <a:rPr lang="en-US" i="1" dirty="0"/>
              <a:t>of </a:t>
            </a:r>
            <a:r>
              <a:rPr lang="en-US" i="1" dirty="0" err="1"/>
              <a:t>Aimor</a:t>
            </a:r>
            <a:r>
              <a:rPr lang="en-US" i="1" dirty="0"/>
              <a:t> Corp </a:t>
            </a:r>
            <a:r>
              <a:rPr lang="en-US" dirty="0"/>
              <a:t>- BOE 1983</a:t>
            </a:r>
          </a:p>
          <a:p>
            <a:pPr lvl="2"/>
            <a:r>
              <a:rPr lang="en-US" dirty="0"/>
              <a:t>Reiterated the “Monsanto doctrine” that it is “not necessary for each part of a unitary business to be directly related to each other part.”</a:t>
            </a:r>
          </a:p>
          <a:p>
            <a:pPr lvl="2"/>
            <a:r>
              <a:rPr lang="en-US" dirty="0"/>
              <a:t>The BOE held that a U.S. Subsidiary was unitary with a Japanese subsidiary based on the common ties they had with their Japanese parent despite having no connection with one another</a:t>
            </a:r>
            <a:r>
              <a:rPr lang="en-US" dirty="0" smtClean="0"/>
              <a:t>.</a:t>
            </a:r>
          </a:p>
          <a:p>
            <a:pPr lvl="2"/>
            <a:r>
              <a:rPr lang="en-US" dirty="0"/>
              <a:t>Query</a:t>
            </a:r>
            <a:r>
              <a:rPr lang="en-US" dirty="0" smtClean="0"/>
              <a:t>: If </a:t>
            </a:r>
            <a:r>
              <a:rPr lang="en-US" dirty="0"/>
              <a:t>taken to an absurd extreme, does </a:t>
            </a:r>
            <a:r>
              <a:rPr lang="en-US" i="1" dirty="0"/>
              <a:t>Monsanto</a:t>
            </a:r>
            <a:r>
              <a:rPr lang="en-US" dirty="0"/>
              <a:t> coupled </a:t>
            </a:r>
            <a:r>
              <a:rPr lang="en-US" dirty="0" smtClean="0"/>
              <a:t>with</a:t>
            </a:r>
            <a:br>
              <a:rPr lang="en-US" dirty="0" smtClean="0"/>
            </a:br>
            <a:r>
              <a:rPr lang="en-US" dirty="0" smtClean="0"/>
              <a:t>LR </a:t>
            </a:r>
            <a:r>
              <a:rPr lang="en-US" dirty="0"/>
              <a:t>95-7 suggest that all commonly owned entities are always unitary</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273</a:t>
            </a:fld>
            <a:endParaRPr lang="en-GB" dirty="0"/>
          </a:p>
        </p:txBody>
      </p:sp>
    </p:spTree>
    <p:extLst>
      <p:ext uri="{BB962C8B-B14F-4D97-AF65-F5344CB8AC3E}">
        <p14:creationId xmlns:p14="http://schemas.microsoft.com/office/powerpoint/2010/main" val="625875293"/>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Arizona</a:t>
            </a:r>
          </a:p>
          <a:p>
            <a:pPr lvl="1"/>
            <a:r>
              <a:rPr lang="en-US" dirty="0"/>
              <a:t>Based on the </a:t>
            </a:r>
            <a:r>
              <a:rPr lang="en-US" i="1" dirty="0"/>
              <a:t>Talley</a:t>
            </a:r>
            <a:r>
              <a:rPr lang="en-US" dirty="0"/>
              <a:t> and </a:t>
            </a:r>
            <a:r>
              <a:rPr lang="en-US" i="1" dirty="0"/>
              <a:t>Donnelley</a:t>
            </a:r>
            <a:r>
              <a:rPr lang="en-US" dirty="0"/>
              <a:t> decisions, centralized administrative functions within a common parent would not appear by itself to create a unitary group.</a:t>
            </a:r>
          </a:p>
          <a:p>
            <a:pPr lvl="2"/>
            <a:r>
              <a:rPr lang="en-US" dirty="0"/>
              <a:t>Query</a:t>
            </a:r>
            <a:r>
              <a:rPr lang="en-US" dirty="0" smtClean="0"/>
              <a:t>: What </a:t>
            </a:r>
            <a:r>
              <a:rPr lang="en-US" dirty="0"/>
              <a:t>if diverse subsidiaries shared a trademark owned by a common parent?</a:t>
            </a:r>
          </a:p>
          <a:p>
            <a:pPr lvl="3"/>
            <a:r>
              <a:rPr lang="en-US" dirty="0"/>
              <a:t>A subsidiary which serves as licensor of parent company's trademarks is part of the unitary business. </a:t>
            </a:r>
            <a:r>
              <a:rPr lang="en-US" i="1" dirty="0"/>
              <a:t>See Home Depot, Inc.</a:t>
            </a:r>
            <a:r>
              <a:rPr lang="en-US" dirty="0"/>
              <a:t>, 314 P.3d 576 (2013</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274</a:t>
            </a:fld>
            <a:endParaRPr lang="en-GB" dirty="0"/>
          </a:p>
        </p:txBody>
      </p:sp>
    </p:spTree>
    <p:extLst>
      <p:ext uri="{BB962C8B-B14F-4D97-AF65-F5344CB8AC3E}">
        <p14:creationId xmlns:p14="http://schemas.microsoft.com/office/powerpoint/2010/main" val="2809868014"/>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sz="1600" b="1" i="1" dirty="0"/>
              <a:t>Illinois</a:t>
            </a:r>
          </a:p>
          <a:p>
            <a:pPr lvl="1"/>
            <a:r>
              <a:rPr lang="en-US" sz="1600" dirty="0"/>
              <a:t>In the 7</a:t>
            </a:r>
            <a:r>
              <a:rPr lang="en-US" sz="1600" baseline="30000" dirty="0"/>
              <a:t>th</a:t>
            </a:r>
            <a:r>
              <a:rPr lang="en-US" sz="1600" dirty="0"/>
              <a:t> Circuit Court of Appeals decision in </a:t>
            </a:r>
            <a:r>
              <a:rPr lang="en-US" sz="1600" i="1" dirty="0" err="1"/>
              <a:t>Envirodyne</a:t>
            </a:r>
            <a:r>
              <a:rPr lang="en-US" sz="1600" i="1" dirty="0"/>
              <a:t> Industries v. Illinois DOR,</a:t>
            </a:r>
            <a:r>
              <a:rPr lang="en-US" sz="1600" dirty="0"/>
              <a:t> US Court of Appeals 7</a:t>
            </a:r>
            <a:r>
              <a:rPr lang="en-US" sz="1600" baseline="30000" dirty="0"/>
              <a:t>th</a:t>
            </a:r>
            <a:r>
              <a:rPr lang="en-US" sz="1600" dirty="0"/>
              <a:t> Cir., No. </a:t>
            </a:r>
            <a:r>
              <a:rPr lang="en-US" sz="1600" dirty="0" smtClean="0"/>
              <a:t>02-1632 1/6/04</a:t>
            </a:r>
            <a:endParaRPr lang="en-US" sz="1600" dirty="0"/>
          </a:p>
          <a:p>
            <a:pPr lvl="2"/>
            <a:r>
              <a:rPr lang="en-US" sz="1600" dirty="0"/>
              <a:t>The court concluded that based on 35 Ill. Comp. Statute 5/502’s requirement that unitary group members be integrated with, depend upon and contribute to </a:t>
            </a:r>
            <a:r>
              <a:rPr lang="en-US" sz="1600" b="1" dirty="0"/>
              <a:t>each other</a:t>
            </a:r>
            <a:r>
              <a:rPr lang="en-US" sz="1600" dirty="0"/>
              <a:t>, alleged centralized management alone was insufficient and a combined group did not exist</a:t>
            </a:r>
            <a:r>
              <a:rPr lang="en-US" sz="1600" dirty="0" smtClean="0"/>
              <a:t>. The </a:t>
            </a:r>
            <a:r>
              <a:rPr lang="en-US" sz="1600" dirty="0"/>
              <a:t>court also rejected the idea of indirect or transitive unity through a common parent (contrast with result in Monsanto).</a:t>
            </a:r>
          </a:p>
          <a:p>
            <a:pPr lvl="1"/>
            <a:r>
              <a:rPr lang="en-US" sz="1600" i="1" dirty="0"/>
              <a:t>But see </a:t>
            </a:r>
            <a:r>
              <a:rPr lang="en-US" sz="1600" i="1" dirty="0" err="1"/>
              <a:t>Clarcor</a:t>
            </a:r>
            <a:r>
              <a:rPr lang="en-US" sz="1600" i="1" dirty="0"/>
              <a:t>, Inc. v. </a:t>
            </a:r>
            <a:r>
              <a:rPr lang="en-US" sz="1600" i="1" dirty="0" err="1"/>
              <a:t>Hamer</a:t>
            </a:r>
            <a:r>
              <a:rPr lang="en-US" sz="1600" dirty="0"/>
              <a:t>, Appellate Court of Illinois, First </a:t>
            </a:r>
            <a:r>
              <a:rPr lang="en-US" sz="1600" dirty="0" smtClean="0"/>
              <a:t>District</a:t>
            </a:r>
            <a:br>
              <a:rPr lang="en-US" sz="1600" dirty="0" smtClean="0"/>
            </a:br>
            <a:r>
              <a:rPr lang="en-US" sz="1600" dirty="0" smtClean="0"/>
              <a:t>(</a:t>
            </a:r>
            <a:r>
              <a:rPr lang="en-US" sz="1600" dirty="0"/>
              <a:t>No. 1-11-1674) May 11, 2012 finding a unitary relationship when the primary connection between the companies was a common treasury function which included the co-mingling of cash (“sweeping</a:t>
            </a:r>
            <a:r>
              <a:rPr lang="en-US" sz="1600" dirty="0" smtClean="0"/>
              <a:t>”).</a:t>
            </a:r>
          </a:p>
          <a:p>
            <a:pPr lvl="1"/>
            <a:r>
              <a:rPr lang="en-IN" sz="1600" dirty="0"/>
              <a:t>The </a:t>
            </a:r>
            <a:r>
              <a:rPr lang="en-IN" sz="1600" b="1" dirty="0"/>
              <a:t>Illinois</a:t>
            </a:r>
            <a:r>
              <a:rPr lang="en-IN" sz="1600" dirty="0"/>
              <a:t> courts (as opposed to the </a:t>
            </a:r>
            <a:r>
              <a:rPr lang="en-IN" sz="1600" i="1" dirty="0" err="1"/>
              <a:t>Envirodyne</a:t>
            </a:r>
            <a:r>
              <a:rPr lang="en-IN" sz="1600" dirty="0"/>
              <a:t> </a:t>
            </a:r>
            <a:r>
              <a:rPr lang="en-IN" sz="1600" b="1" dirty="0"/>
              <a:t>federal</a:t>
            </a:r>
            <a:r>
              <a:rPr lang="en-IN" sz="1600" dirty="0"/>
              <a:t> court decision) have generally found strong centralized management to be sufficient and the centralized cash management system coupled with a common employee compensation plan in </a:t>
            </a:r>
            <a:r>
              <a:rPr lang="en-IN" sz="1600" i="1" dirty="0" err="1"/>
              <a:t>Clarcor</a:t>
            </a:r>
            <a:r>
              <a:rPr lang="en-IN" sz="1600" dirty="0"/>
              <a:t> was viewed as satisfying this standard</a:t>
            </a:r>
            <a:r>
              <a:rPr lang="en-IN" sz="1600" dirty="0" smtClean="0"/>
              <a:t>.</a:t>
            </a:r>
            <a:endParaRPr lang="en-IN" sz="1600"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275</a:t>
            </a:fld>
            <a:endParaRPr lang="en-GB" dirty="0"/>
          </a:p>
        </p:txBody>
      </p:sp>
    </p:spTree>
    <p:extLst>
      <p:ext uri="{BB962C8B-B14F-4D97-AF65-F5344CB8AC3E}">
        <p14:creationId xmlns:p14="http://schemas.microsoft.com/office/powerpoint/2010/main" val="3311873506"/>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274320" lvl="1" indent="-274320">
              <a:buFont typeface="+mj-lt"/>
              <a:buAutoNum type="arabicPeriod" startAt="3"/>
            </a:pPr>
            <a:r>
              <a:rPr lang="en-US" dirty="0"/>
              <a:t>Collateral Considerations of Holding Company Combination</a:t>
            </a:r>
          </a:p>
          <a:p>
            <a:pPr marL="0" lvl="1" indent="0">
              <a:buNone/>
            </a:pPr>
            <a:r>
              <a:rPr lang="en-US" b="1" i="1" dirty="0"/>
              <a:t>California</a:t>
            </a:r>
          </a:p>
          <a:p>
            <a:pPr lvl="1"/>
            <a:r>
              <a:rPr lang="en-US" dirty="0"/>
              <a:t>Combination with a passive holding company can have collateral considerations.</a:t>
            </a:r>
          </a:p>
          <a:p>
            <a:pPr lvl="1"/>
            <a:r>
              <a:rPr lang="en-US" dirty="0"/>
              <a:t>First, combination does not necessarily ensure the deductibility of interest expense at the parent level against subsidiary business income.</a:t>
            </a:r>
          </a:p>
          <a:p>
            <a:pPr lvl="2"/>
            <a:r>
              <a:rPr lang="en-US" i="1" dirty="0"/>
              <a:t>See Appeal of Esprit</a:t>
            </a:r>
            <a:r>
              <a:rPr lang="en-US" dirty="0"/>
              <a:t>, BOE 2001 wherein BOE held interest on debt incurred to redeem corporate stock was allocable non business interest expense.</a:t>
            </a:r>
          </a:p>
          <a:p>
            <a:pPr lvl="2"/>
            <a:r>
              <a:rPr lang="en-US" dirty="0"/>
              <a:t>A key question may be how the debt proceeds were used</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276</a:t>
            </a:fld>
            <a:endParaRPr lang="en-GB" dirty="0"/>
          </a:p>
        </p:txBody>
      </p:sp>
    </p:spTree>
    <p:extLst>
      <p:ext uri="{BB962C8B-B14F-4D97-AF65-F5344CB8AC3E}">
        <p14:creationId xmlns:p14="http://schemas.microsoft.com/office/powerpoint/2010/main" val="2834619897"/>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smtClean="0"/>
              <a:t>California</a:t>
            </a:r>
            <a:endParaRPr lang="en-US" b="1" i="1" dirty="0"/>
          </a:p>
          <a:p>
            <a:pPr lvl="1"/>
            <a:r>
              <a:rPr lang="en-IN" dirty="0" smtClean="0"/>
              <a:t>As </a:t>
            </a:r>
            <a:r>
              <a:rPr lang="en-IN" dirty="0"/>
              <a:t>revised, CRTC 25106 treats newly formed holding companies as if they were members of the group when their subsidiaries earned their income out of which subsequent dividends are distributed. </a:t>
            </a:r>
          </a:p>
          <a:p>
            <a:pPr lvl="2"/>
            <a:r>
              <a:rPr lang="en-US" dirty="0" smtClean="0"/>
              <a:t>Applies </a:t>
            </a:r>
            <a:r>
              <a:rPr lang="en-US" dirty="0"/>
              <a:t>only if the holding company was unitary with the subsidiary from the moment of its formation through the date of the dividend.</a:t>
            </a:r>
          </a:p>
          <a:p>
            <a:pPr lvl="2"/>
            <a:r>
              <a:rPr lang="en-US" dirty="0"/>
              <a:t>Query</a:t>
            </a:r>
            <a:r>
              <a:rPr lang="en-US" dirty="0" smtClean="0"/>
              <a:t>: how </a:t>
            </a:r>
            <a:r>
              <a:rPr lang="en-US" dirty="0"/>
              <a:t>would this impact dividends received by a holding company formed subsequent to the acquisition of a corporation?</a:t>
            </a:r>
          </a:p>
          <a:p>
            <a:pPr lvl="1"/>
            <a:r>
              <a:rPr lang="en-US" i="1" dirty="0" smtClean="0"/>
              <a:t>Willamette</a:t>
            </a:r>
            <a:r>
              <a:rPr lang="en-US" dirty="0" smtClean="0"/>
              <a:t> </a:t>
            </a:r>
            <a:r>
              <a:rPr lang="en-US" dirty="0"/>
              <a:t>issues and CRTC </a:t>
            </a:r>
            <a:r>
              <a:rPr lang="en-US" dirty="0" smtClean="0"/>
              <a:t>25106 </a:t>
            </a:r>
            <a:r>
              <a:rPr lang="en-US" dirty="0"/>
              <a:t>will be discussed later in this course</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277</a:t>
            </a:fld>
            <a:endParaRPr lang="en-GB" dirty="0"/>
          </a:p>
        </p:txBody>
      </p:sp>
    </p:spTree>
    <p:extLst>
      <p:ext uri="{BB962C8B-B14F-4D97-AF65-F5344CB8AC3E}">
        <p14:creationId xmlns:p14="http://schemas.microsoft.com/office/powerpoint/2010/main" val="3467808034"/>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smtClean="0"/>
              <a:t>California</a:t>
            </a:r>
            <a:endParaRPr lang="en-US" b="1" i="1" dirty="0"/>
          </a:p>
          <a:p>
            <a:pPr lvl="1"/>
            <a:r>
              <a:rPr lang="en-US" dirty="0" smtClean="0"/>
              <a:t>The </a:t>
            </a:r>
            <a:r>
              <a:rPr lang="en-US" dirty="0"/>
              <a:t>formation of a holding company could impact the treatment of gains on the sale of </a:t>
            </a:r>
            <a:r>
              <a:rPr lang="en-US" dirty="0" smtClean="0"/>
              <a:t>subsidiaries</a:t>
            </a:r>
          </a:p>
          <a:p>
            <a:pPr lvl="2"/>
            <a:r>
              <a:rPr lang="en-IN" i="1" dirty="0"/>
              <a:t>See Appeal of Oryx</a:t>
            </a:r>
            <a:r>
              <a:rPr lang="en-IN" dirty="0"/>
              <a:t>, BOE 2003 where non-unitary subsidiaries had been contributed to a holding company prior to sale</a:t>
            </a:r>
            <a:r>
              <a:rPr lang="en-IN" dirty="0" smtClean="0"/>
              <a:t>. Since </a:t>
            </a:r>
            <a:r>
              <a:rPr lang="en-IN" dirty="0"/>
              <a:t>the holding company was considered unitary with the subsidiaries, the subsequent gain was treated as business income.</a:t>
            </a:r>
          </a:p>
          <a:p>
            <a:pPr lvl="2"/>
            <a:r>
              <a:rPr lang="en-US" dirty="0" smtClean="0"/>
              <a:t>Does </a:t>
            </a:r>
            <a:r>
              <a:rPr lang="en-US" dirty="0"/>
              <a:t>FTB LR 95-7 also create traps for the unwary as well as “elective combination” opportunities</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278</a:t>
            </a:fld>
            <a:endParaRPr lang="en-GB" dirty="0"/>
          </a:p>
        </p:txBody>
      </p:sp>
    </p:spTree>
    <p:extLst>
      <p:ext uri="{BB962C8B-B14F-4D97-AF65-F5344CB8AC3E}">
        <p14:creationId xmlns:p14="http://schemas.microsoft.com/office/powerpoint/2010/main" val="100343044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New York</a:t>
            </a:r>
          </a:p>
          <a:p>
            <a:pPr lvl="1"/>
            <a:r>
              <a:rPr lang="en-US" dirty="0"/>
              <a:t>Previously, income, expenses and losses from subsidiary capital were excluded from the income tax base.</a:t>
            </a:r>
          </a:p>
          <a:p>
            <a:pPr lvl="2"/>
            <a:r>
              <a:rPr lang="en-US" dirty="0"/>
              <a:t>When a combined report is filed, the investment in subsidiaries is eliminated</a:t>
            </a:r>
            <a:r>
              <a:rPr lang="en-US" dirty="0" smtClean="0"/>
              <a:t>, which </a:t>
            </a:r>
            <a:r>
              <a:rPr lang="en-US" dirty="0"/>
              <a:t>raises the question as to whether gains and losses from the sale of combined subsidiaries would still qualify for exclusion.</a:t>
            </a:r>
          </a:p>
          <a:p>
            <a:pPr lvl="3"/>
            <a:r>
              <a:rPr lang="en-US" dirty="0"/>
              <a:t>In </a:t>
            </a:r>
            <a:r>
              <a:rPr lang="en-US" i="1" dirty="0"/>
              <a:t>Bausch &amp; Lomb</a:t>
            </a:r>
            <a:r>
              <a:rPr lang="en-US" dirty="0"/>
              <a:t>, (NYS Tax Tribunal, December 2007), the New York Tax Appeals Tribunal held that a loss on the sale of a subsidiary was deductible since the subsidiary was combined and the investment in subsidiary was eliminated.</a:t>
            </a:r>
          </a:p>
          <a:p>
            <a:pPr lvl="3"/>
            <a:r>
              <a:rPr lang="en-US" dirty="0"/>
              <a:t>The New York DOT later ruled that the converse would also be true </a:t>
            </a:r>
            <a:r>
              <a:rPr lang="en-US" dirty="0" err="1"/>
              <a:t>vis</a:t>
            </a:r>
            <a:r>
              <a:rPr lang="en-US" dirty="0"/>
              <a:t> a </a:t>
            </a:r>
            <a:r>
              <a:rPr lang="en-US" dirty="0" err="1"/>
              <a:t>vis</a:t>
            </a:r>
            <a:r>
              <a:rPr lang="en-US" dirty="0"/>
              <a:t> the taxation of gains on the sale of combined subsidiaries.</a:t>
            </a:r>
          </a:p>
          <a:p>
            <a:pPr lvl="3"/>
            <a:r>
              <a:rPr lang="en-US" dirty="0"/>
              <a:t>Please note that under legislation enacted in 2014 and effective for 2015, the subsidiary capital concept has been eliminated. </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Holding 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279</a:t>
            </a:fld>
            <a:endParaRPr lang="en-GB" dirty="0"/>
          </a:p>
        </p:txBody>
      </p:sp>
    </p:spTree>
    <p:extLst>
      <p:ext uri="{BB962C8B-B14F-4D97-AF65-F5344CB8AC3E}">
        <p14:creationId xmlns:p14="http://schemas.microsoft.com/office/powerpoint/2010/main" val="1373933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dirty="0" smtClean="0"/>
              <a:t>Non-Tax Cases – </a:t>
            </a:r>
            <a:r>
              <a:rPr lang="en-US" i="1" dirty="0" smtClean="0"/>
              <a:t>in </a:t>
            </a:r>
            <a:r>
              <a:rPr lang="en-US" i="1" dirty="0" err="1" smtClean="0"/>
              <a:t>personam</a:t>
            </a:r>
            <a:r>
              <a:rPr lang="en-US" dirty="0" smtClean="0"/>
              <a:t> jurisdiction standards</a:t>
            </a:r>
          </a:p>
          <a:p>
            <a:pPr lvl="2"/>
            <a:r>
              <a:rPr lang="en-US" i="1" dirty="0" smtClean="0"/>
              <a:t>World Wide Volkswagen Corp. v. Woodson</a:t>
            </a:r>
            <a:r>
              <a:rPr lang="en-US" dirty="0" smtClean="0"/>
              <a:t>, 444 U.S. 286 (1980) – Oklahoma did not have jurisdiction over Volkswagen when a car purchased in New York was later involved in an accident in OK. Volkswagen had no contact other than the car entering its borders and the Court held that the Due Process Clause limits a state from exerting jurisdiction over a defendant when the defendant carried on no activity and availed themselves of no privileges or benefits of that state.</a:t>
            </a:r>
          </a:p>
          <a:p>
            <a:pPr lvl="2"/>
            <a:r>
              <a:rPr lang="en-US" i="1" dirty="0" smtClean="0"/>
              <a:t>Burger King Corp. v. </a:t>
            </a:r>
            <a:r>
              <a:rPr lang="en-US" i="1" dirty="0" err="1" smtClean="0"/>
              <a:t>Rudzewicz</a:t>
            </a:r>
            <a:r>
              <a:rPr lang="en-US" dirty="0" smtClean="0"/>
              <a:t>, 471 U.S. 462 (1985) – Florida had jurisdiction even in the absence of physical contact with the state. The Court held the state could exert jurisdiction where the defendant franchisee directed their actions toward citizens of that state and the litigation results from alleged injuries that arise out of those activities.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Due Process Clause</a:t>
            </a: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28</a:t>
            </a:fld>
            <a:endParaRPr lang="en-GB" dirty="0"/>
          </a:p>
        </p:txBody>
      </p:sp>
    </p:spTree>
    <p:extLst>
      <p:ext uri="{BB962C8B-B14F-4D97-AF65-F5344CB8AC3E}">
        <p14:creationId xmlns:p14="http://schemas.microsoft.com/office/powerpoint/2010/main" val="3060825268"/>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California</a:t>
            </a:r>
          </a:p>
          <a:p>
            <a:pPr lvl="1"/>
            <a:r>
              <a:rPr lang="en-US" dirty="0"/>
              <a:t>Article XIII, Sec. 28 of the California Constitution generally provides that insurance companies doing business in California (other than companies issuing title and ocean marine insurance) must pay to the state a tax based on gross premiums.</a:t>
            </a:r>
          </a:p>
          <a:p>
            <a:pPr lvl="2"/>
            <a:r>
              <a:rPr lang="en-US" dirty="0"/>
              <a:t>Subdivision (f) of Sec. 28 provides that with the exception of taxes on real estate and motor vehicles, the gross premiums tax is “in lieu of all other taxes and licenses, state, county, and municipal, upon such insurers and their property….”</a:t>
            </a:r>
          </a:p>
          <a:p>
            <a:pPr lvl="2"/>
            <a:r>
              <a:rPr lang="en-US" i="1" dirty="0"/>
              <a:t>Mutual Life Insurance Co. of New York v. City of Los Angeles</a:t>
            </a:r>
            <a:r>
              <a:rPr lang="en-US" dirty="0"/>
              <a:t>, 50 Cal. 3d 402 (1990)</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smtClean="0"/>
              <a:t>Insurance Companies</a:t>
            </a:r>
            <a:endParaRPr lang="en-US" b="0" i="0" dirty="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280</a:t>
            </a:fld>
            <a:endParaRPr lang="en-GB" dirty="0"/>
          </a:p>
        </p:txBody>
      </p:sp>
    </p:spTree>
    <p:extLst>
      <p:ext uri="{BB962C8B-B14F-4D97-AF65-F5344CB8AC3E}">
        <p14:creationId xmlns:p14="http://schemas.microsoft.com/office/powerpoint/2010/main" val="3583190634"/>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California</a:t>
            </a:r>
          </a:p>
          <a:p>
            <a:pPr lvl="1"/>
            <a:r>
              <a:rPr lang="en-US" dirty="0"/>
              <a:t>FTB Legal Ruling No. 385 (Apr. 1, 1975) provides that a corporate insurer engaged in a unitary business, whether inside or outside California, is excluded from a California combined report.</a:t>
            </a:r>
          </a:p>
          <a:p>
            <a:pPr lvl="1"/>
            <a:r>
              <a:rPr lang="en-US" b="1" dirty="0"/>
              <a:t>Example fact pattern</a:t>
            </a:r>
            <a:r>
              <a:rPr lang="en-US" dirty="0"/>
              <a:t>: Assume a group of three managed care companies. MC1 is based in California and is subject to California corporate franchise tax. MC2 is based in State X, which subjects MC2 to State X corporate income tax. MC3 is based in State Y, which subjects managed care companies to premium tax.</a:t>
            </a:r>
          </a:p>
          <a:p>
            <a:pPr lvl="2"/>
            <a:r>
              <a:rPr lang="en-US" dirty="0"/>
              <a:t>Query: Which of the above entities are includible in the California combined report?</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smtClean="0"/>
              <a:t>Insurance </a:t>
            </a:r>
            <a:r>
              <a:rPr lang="en-US" b="0" i="0" dirty="0"/>
              <a:t>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281</a:t>
            </a:fld>
            <a:endParaRPr lang="en-GB" dirty="0"/>
          </a:p>
        </p:txBody>
      </p:sp>
    </p:spTree>
    <p:extLst>
      <p:ext uri="{BB962C8B-B14F-4D97-AF65-F5344CB8AC3E}">
        <p14:creationId xmlns:p14="http://schemas.microsoft.com/office/powerpoint/2010/main" val="4180775548"/>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a:t>Oregon</a:t>
            </a:r>
          </a:p>
          <a:p>
            <a:pPr lvl="1"/>
            <a:r>
              <a:rPr lang="en-US" i="1" dirty="0"/>
              <a:t>Costco Wholesale Corp. v. Oregon Department of Revenue</a:t>
            </a:r>
            <a:r>
              <a:rPr lang="en-US" dirty="0"/>
              <a:t>, TC </a:t>
            </a:r>
            <a:r>
              <a:rPr lang="en-US" dirty="0" smtClean="0"/>
              <a:t>4956</a:t>
            </a:r>
            <a:br>
              <a:rPr lang="en-US" dirty="0" smtClean="0"/>
            </a:br>
            <a:r>
              <a:rPr lang="en-US" dirty="0" smtClean="0"/>
              <a:t>(</a:t>
            </a:r>
            <a:r>
              <a:rPr lang="en-US" dirty="0"/>
              <a:t>July 2012)</a:t>
            </a:r>
          </a:p>
          <a:p>
            <a:pPr lvl="2"/>
            <a:r>
              <a:rPr lang="en-US" dirty="0"/>
              <a:t>A captive insurance company that did not have nexus in Oregon was required to be included in the Oregon combined report.</a:t>
            </a:r>
          </a:p>
          <a:p>
            <a:pPr lvl="2"/>
            <a:r>
              <a:rPr lang="en-US" dirty="0" smtClean="0"/>
              <a:t>See </a:t>
            </a:r>
            <a:r>
              <a:rPr lang="en-US" dirty="0"/>
              <a:t>in contrast </a:t>
            </a:r>
            <a:r>
              <a:rPr lang="en-US" dirty="0" err="1"/>
              <a:t>Stancorp</a:t>
            </a:r>
            <a:r>
              <a:rPr lang="en-US" dirty="0"/>
              <a:t> Financial Group v. OR DOR, Tax </a:t>
            </a:r>
            <a:r>
              <a:rPr lang="en-US" dirty="0" smtClean="0"/>
              <a:t>Court</a:t>
            </a:r>
            <a:br>
              <a:rPr lang="en-US" dirty="0" smtClean="0"/>
            </a:br>
            <a:r>
              <a:rPr lang="en-US" dirty="0" smtClean="0"/>
              <a:t>(</a:t>
            </a:r>
            <a:r>
              <a:rPr lang="en-US" dirty="0"/>
              <a:t>Jan 2013), wherein dividends received from an excluded insurance company doing business in Oregon nonetheless qualified for full elimination in Oregon due to Oregon’s general conformity with federal consolidated income as the starting point and the modification relating to dividends from excluded </a:t>
            </a:r>
            <a:r>
              <a:rPr lang="en-US" dirty="0" err="1"/>
              <a:t>nonunitary</a:t>
            </a:r>
            <a:r>
              <a:rPr lang="en-US" dirty="0"/>
              <a:t> subsidiaries was inapplicable</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smtClean="0"/>
              <a:t>Insurance </a:t>
            </a:r>
            <a:r>
              <a:rPr lang="en-US" b="0" i="0" dirty="0"/>
              <a:t>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282</a:t>
            </a:fld>
            <a:endParaRPr lang="en-GB" dirty="0"/>
          </a:p>
        </p:txBody>
      </p:sp>
    </p:spTree>
    <p:extLst>
      <p:ext uri="{BB962C8B-B14F-4D97-AF65-F5344CB8AC3E}">
        <p14:creationId xmlns:p14="http://schemas.microsoft.com/office/powerpoint/2010/main" val="1795891048"/>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US" b="1" i="1" dirty="0" smtClean="0"/>
              <a:t>California</a:t>
            </a:r>
            <a:endParaRPr lang="en-US" b="1" i="1" dirty="0"/>
          </a:p>
          <a:p>
            <a:pPr lvl="1"/>
            <a:r>
              <a:rPr lang="en-US" i="1" dirty="0" smtClean="0"/>
              <a:t>Electronic Data Systems Corp., </a:t>
            </a:r>
            <a:r>
              <a:rPr lang="en-US" dirty="0" smtClean="0"/>
              <a:t>SBE Case No. 361467 (August 8, 2008)</a:t>
            </a:r>
            <a:endParaRPr lang="en-US" dirty="0"/>
          </a:p>
          <a:p>
            <a:pPr lvl="2"/>
            <a:r>
              <a:rPr lang="en-US" dirty="0" smtClean="0"/>
              <a:t>The </a:t>
            </a:r>
            <a:r>
              <a:rPr lang="en-US" dirty="0"/>
              <a:t>California State Board of Equalization ruled that </a:t>
            </a:r>
            <a:r>
              <a:rPr lang="en-US" dirty="0" smtClean="0"/>
              <a:t>EDS, a California taxpayer, </a:t>
            </a:r>
            <a:r>
              <a:rPr lang="en-US" dirty="0"/>
              <a:t>was required to include its Texas insurance company </a:t>
            </a:r>
            <a:r>
              <a:rPr lang="en-US" dirty="0" smtClean="0"/>
              <a:t>subsidiary, National Heritage Insurance Company (“NHIC”) in </a:t>
            </a:r>
            <a:r>
              <a:rPr lang="en-US" dirty="0"/>
              <a:t>its unitary combined tax return. </a:t>
            </a:r>
            <a:endParaRPr lang="en-US" dirty="0" smtClean="0"/>
          </a:p>
          <a:p>
            <a:pPr marL="558800" lvl="1" indent="-285750">
              <a:buFontTx/>
              <a:buChar char="-"/>
            </a:pPr>
            <a:r>
              <a:rPr lang="en-US" dirty="0" smtClean="0"/>
              <a:t>The </a:t>
            </a:r>
            <a:r>
              <a:rPr lang="en-US" dirty="0"/>
              <a:t>Board determined NHIC did business in California and was an insurer only in Texas. </a:t>
            </a:r>
            <a:r>
              <a:rPr lang="en-US" dirty="0" smtClean="0"/>
              <a:t> In </a:t>
            </a:r>
            <a:r>
              <a:rPr lang="en-US" dirty="0"/>
              <a:t>addition, the Board also agreed with the Taxpayer that the total of the Medicaid and bonus payments </a:t>
            </a:r>
            <a:r>
              <a:rPr lang="en-US" dirty="0" smtClean="0"/>
              <a:t>received by NHIC </a:t>
            </a:r>
            <a:r>
              <a:rPr lang="en-US" dirty="0"/>
              <a:t>must be included in the sales factor of the apportionment formula and directed the FTB to calculate those amounts. </a:t>
            </a:r>
            <a:endParaRPr lang="en-US" dirty="0" smtClean="0"/>
          </a:p>
          <a:p>
            <a:r>
              <a:rPr lang="en-US" b="1" dirty="0" smtClean="0"/>
              <a:t>Query: </a:t>
            </a:r>
            <a:r>
              <a:rPr lang="en-US" dirty="0" smtClean="0"/>
              <a:t>ABC Corp is a managed care company that provides insurance services in State A, but does not provide insurance services in California.  Which state’s rules do you follow?</a:t>
            </a:r>
          </a:p>
          <a:p>
            <a:pPr marL="285750" indent="-285750">
              <a:buFontTx/>
              <a:buChar char="-"/>
            </a:pPr>
            <a:endParaRPr lang="en-US" dirty="0">
              <a:effectLst/>
            </a:endParaRP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smtClean="0"/>
              <a:t>Insurance </a:t>
            </a:r>
            <a:r>
              <a:rPr lang="en-US" b="0" i="0" dirty="0"/>
              <a:t>Companies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283</a:t>
            </a:fld>
            <a:endParaRPr lang="en-GB" dirty="0"/>
          </a:p>
        </p:txBody>
      </p:sp>
    </p:spTree>
    <p:extLst>
      <p:ext uri="{BB962C8B-B14F-4D97-AF65-F5344CB8AC3E}">
        <p14:creationId xmlns:p14="http://schemas.microsoft.com/office/powerpoint/2010/main" val="4016117490"/>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517859" y="1676400"/>
            <a:ext cx="8077200" cy="4419600"/>
          </a:xfrm>
        </p:spPr>
        <p:txBody>
          <a:bodyPr/>
          <a:lstStyle/>
          <a:p>
            <a:pPr lvl="1"/>
            <a:r>
              <a:rPr lang="en-US" dirty="0" smtClean="0"/>
              <a:t>Certain states allow or require taxpayers to file a nexus combined or consolidated return.</a:t>
            </a:r>
          </a:p>
          <a:p>
            <a:pPr lvl="2"/>
            <a:r>
              <a:rPr lang="en-US" dirty="0" smtClean="0"/>
              <a:t>In Florida, the privilege of electing to file a Florida consolidated income tax return is limited to an affiliated group where the parent corporation is subject to the Florida Income Tax Code.</a:t>
            </a:r>
          </a:p>
          <a:p>
            <a:pPr lvl="2"/>
            <a:r>
              <a:rPr lang="en-US" dirty="0" smtClean="0"/>
              <a:t>Kentucky requires members of an affiliated group doing business in the state to file a consolidated return. All members of the group, including the parent entity, must being doing business in Kentucky.  The consolidation is done on a pre-apportionment basis.</a:t>
            </a:r>
          </a:p>
          <a:p>
            <a:pPr lvl="2"/>
            <a:r>
              <a:rPr lang="en-US" dirty="0" smtClean="0"/>
              <a:t>In Massachusetts, an </a:t>
            </a:r>
            <a:r>
              <a:rPr lang="en-US" dirty="0"/>
              <a:t>affiliated group of corporations no longer has the option to </a:t>
            </a:r>
            <a:r>
              <a:rPr lang="en-US" dirty="0" smtClean="0"/>
              <a:t>file </a:t>
            </a:r>
            <a:r>
              <a:rPr lang="en-US" dirty="0"/>
              <a:t>either on a separate or </a:t>
            </a:r>
            <a:r>
              <a:rPr lang="en-US" dirty="0" smtClean="0"/>
              <a:t>elective nexus combined </a:t>
            </a:r>
            <a:r>
              <a:rPr lang="en-US" dirty="0"/>
              <a:t>basis. </a:t>
            </a:r>
            <a:r>
              <a:rPr lang="en-US" dirty="0" smtClean="0"/>
              <a:t>If </a:t>
            </a:r>
            <a:r>
              <a:rPr lang="en-US" dirty="0"/>
              <a:t>a corporation is engaged in a unitary business with one or more corporations and any member of the unitary group has taxable nexus in Massachusetts, water’s edge combined reporting is </a:t>
            </a:r>
            <a:r>
              <a:rPr lang="en-US" dirty="0" smtClean="0"/>
              <a:t>mandatory.</a:t>
            </a:r>
            <a:endParaRPr lang="en-US" dirty="0"/>
          </a:p>
          <a:p>
            <a:pPr lvl="1"/>
            <a:endParaRPr lang="en-US" i="1" dirty="0" smtClean="0"/>
          </a:p>
          <a:p>
            <a:pPr marL="285750" indent="-285750">
              <a:buFontTx/>
              <a:buChar char="-"/>
            </a:pPr>
            <a:endParaRPr lang="en-US" dirty="0">
              <a:effectLst/>
            </a:endParaRP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smtClean="0"/>
              <a:t>Nexus Consolidated / Combined Returns</a:t>
            </a:r>
            <a:endParaRPr lang="en-US" b="0" i="0" dirty="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284</a:t>
            </a:fld>
            <a:endParaRPr lang="en-GB" dirty="0"/>
          </a:p>
        </p:txBody>
      </p:sp>
    </p:spTree>
    <p:extLst>
      <p:ext uri="{BB962C8B-B14F-4D97-AF65-F5344CB8AC3E}">
        <p14:creationId xmlns:p14="http://schemas.microsoft.com/office/powerpoint/2010/main" val="421726628"/>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525710" y="1676400"/>
            <a:ext cx="8077200" cy="4419600"/>
          </a:xfrm>
        </p:spPr>
        <p:txBody>
          <a:bodyPr/>
          <a:lstStyle/>
          <a:p>
            <a:pPr lvl="1"/>
            <a:r>
              <a:rPr lang="en-US" dirty="0" smtClean="0"/>
              <a:t>Other states may require electing taxpayers to calculate nexus consolidated or combined returns on a post-apportionment basis. </a:t>
            </a:r>
          </a:p>
          <a:p>
            <a:pPr lvl="2"/>
            <a:r>
              <a:rPr lang="en-US" dirty="0" smtClean="0"/>
              <a:t>For example, Alabama permits taxpayers to file a nexus consolidated return. Each </a:t>
            </a:r>
            <a:r>
              <a:rPr lang="en-US" dirty="0"/>
              <a:t>member of an Alabama affiliated group must determine and allocate and apportion its separate income and loss before </a:t>
            </a:r>
            <a:r>
              <a:rPr lang="en-US" dirty="0" smtClean="0"/>
              <a:t>consolidation.  Each member is considered to be a </a:t>
            </a:r>
            <a:r>
              <a:rPr lang="en-US" dirty="0"/>
              <a:t>separate taxpayer. </a:t>
            </a:r>
            <a:endParaRPr lang="en-US" dirty="0" smtClean="0"/>
          </a:p>
          <a:p>
            <a:pPr lvl="2"/>
            <a:r>
              <a:rPr lang="en-US" dirty="0" smtClean="0"/>
              <a:t>In Mississippi, an </a:t>
            </a:r>
            <a:r>
              <a:rPr lang="en-US" dirty="0"/>
              <a:t>affiliated group of </a:t>
            </a:r>
            <a:r>
              <a:rPr lang="en-US" dirty="0" smtClean="0"/>
              <a:t>corporations may file a </a:t>
            </a:r>
            <a:r>
              <a:rPr lang="en-US" dirty="0"/>
              <a:t>combined corporate income tax return </a:t>
            </a:r>
            <a:r>
              <a:rPr lang="en-US" dirty="0" smtClean="0"/>
              <a:t>in </a:t>
            </a:r>
            <a:r>
              <a:rPr lang="en-US" dirty="0"/>
              <a:t>lieu of separate returns. Mississippi </a:t>
            </a:r>
            <a:r>
              <a:rPr lang="en-US" dirty="0" smtClean="0"/>
              <a:t>also treats </a:t>
            </a:r>
            <a:r>
              <a:rPr lang="en-US" dirty="0"/>
              <a:t>a combined reporting group as a set of individual entities for purposes of determining taxable income or loss, deductions, credits and apportionment factors.</a:t>
            </a:r>
            <a:endParaRPr lang="en-US" i="1" dirty="0" smtClean="0"/>
          </a:p>
          <a:p>
            <a:pPr marL="285750" indent="-285750">
              <a:buFontTx/>
              <a:buChar char="-"/>
            </a:pPr>
            <a:endParaRPr lang="en-US" dirty="0">
              <a:effectLst/>
            </a:endParaRP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smtClean="0"/>
              <a:t>Nexus Consolidated / Combined Returns</a:t>
            </a:r>
            <a:endParaRPr lang="en-US" b="0" i="0" dirty="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285</a:t>
            </a:fld>
            <a:endParaRPr lang="en-GB" dirty="0"/>
          </a:p>
        </p:txBody>
      </p:sp>
    </p:spTree>
    <p:extLst>
      <p:ext uri="{BB962C8B-B14F-4D97-AF65-F5344CB8AC3E}">
        <p14:creationId xmlns:p14="http://schemas.microsoft.com/office/powerpoint/2010/main" val="390812362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517859" y="1602997"/>
            <a:ext cx="8077200" cy="4419600"/>
          </a:xfrm>
        </p:spPr>
        <p:txBody>
          <a:bodyPr/>
          <a:lstStyle/>
          <a:p>
            <a:r>
              <a:rPr lang="en-GB" i="1" dirty="0"/>
              <a:t>World Acceptance Corp., et al. v. Kentucky Finance and Administration Cabinet DOR</a:t>
            </a:r>
            <a:r>
              <a:rPr lang="en-GB" dirty="0"/>
              <a:t>, Kentucky Board of Tax Appeals, File No. K13-R-18, August 29, 2014</a:t>
            </a:r>
          </a:p>
          <a:p>
            <a:pPr marL="342900" indent="-342900">
              <a:buFont typeface="Arial" panose="020B0604020202020204" pitchFamily="34" charset="0"/>
              <a:buChar char="•"/>
            </a:pPr>
            <a:r>
              <a:rPr lang="en-GB" dirty="0"/>
              <a:t>The Board of Tax Appeals ruled that the Department correctly determined that a corporation’s Kentucky apportionment factors were de </a:t>
            </a:r>
            <a:r>
              <a:rPr lang="en-GB" dirty="0" err="1"/>
              <a:t>minimis</a:t>
            </a:r>
            <a:r>
              <a:rPr lang="en-GB" dirty="0"/>
              <a:t> and therefore could not be included in a consolidated return with its affiliate. </a:t>
            </a:r>
          </a:p>
          <a:p>
            <a:pPr marL="617220" lvl="1" indent="-342900">
              <a:buFont typeface="Arial" panose="020B0604020202020204" pitchFamily="34" charset="0"/>
              <a:buChar char="•"/>
            </a:pPr>
            <a:r>
              <a:rPr lang="en-GB" dirty="0"/>
              <a:t>The payroll factor was de </a:t>
            </a:r>
            <a:r>
              <a:rPr lang="en-GB" dirty="0" err="1"/>
              <a:t>minimis</a:t>
            </a:r>
            <a:r>
              <a:rPr lang="en-GB" dirty="0"/>
              <a:t> when the taxpayer had one employee performing audit services in Kentucky between 39 and 55 days a year and spent the majority of time in another state. </a:t>
            </a:r>
          </a:p>
          <a:p>
            <a:pPr marL="617220" lvl="1" indent="-342900">
              <a:buFont typeface="Arial" panose="020B0604020202020204" pitchFamily="34" charset="0"/>
              <a:buChar char="•"/>
            </a:pPr>
            <a:r>
              <a:rPr lang="en-GB" dirty="0"/>
              <a:t>The property factor was de </a:t>
            </a:r>
            <a:r>
              <a:rPr lang="en-GB" dirty="0" err="1"/>
              <a:t>minimis</a:t>
            </a:r>
            <a:r>
              <a:rPr lang="en-GB" dirty="0"/>
              <a:t> because the only property was a car (registered, and therefore sourced, to another state) and a laptop sourced to Kentucky only for the 39 to 55 days the employee was in the state.  </a:t>
            </a:r>
          </a:p>
          <a:p>
            <a:pPr marL="617220" lvl="1" indent="-342900">
              <a:buFont typeface="Arial" panose="020B0604020202020204" pitchFamily="34" charset="0"/>
              <a:buChar char="•"/>
            </a:pPr>
            <a:r>
              <a:rPr lang="en-GB" dirty="0"/>
              <a:t>The sales factor was de </a:t>
            </a:r>
            <a:r>
              <a:rPr lang="en-GB" dirty="0" err="1"/>
              <a:t>minimis</a:t>
            </a:r>
            <a:r>
              <a:rPr lang="en-GB" dirty="0"/>
              <a:t> because the only Kentucky sourced revenue was a management fee received from Kentucky entities, but the services were performed out-of-state.</a:t>
            </a:r>
            <a:endParaRPr lang="en-US" dirty="0"/>
          </a:p>
          <a:p>
            <a:pPr marL="285750" indent="-285750">
              <a:buFontTx/>
              <a:buChar char="-"/>
            </a:pPr>
            <a:endParaRPr lang="en-US" dirty="0">
              <a:effectLst/>
            </a:endParaRP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smtClean="0"/>
              <a:t>Nexus Consolidated / Combined Returns</a:t>
            </a:r>
            <a:endParaRPr lang="en-US" b="0" i="0" dirty="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286</a:t>
            </a:fld>
            <a:endParaRPr lang="en-GB" dirty="0"/>
          </a:p>
        </p:txBody>
      </p:sp>
    </p:spTree>
    <p:extLst>
      <p:ext uri="{BB962C8B-B14F-4D97-AF65-F5344CB8AC3E}">
        <p14:creationId xmlns:p14="http://schemas.microsoft.com/office/powerpoint/2010/main" val="3713144327"/>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600200"/>
            <a:ext cx="8077200" cy="4419600"/>
          </a:xfrm>
        </p:spPr>
        <p:txBody>
          <a:bodyPr/>
          <a:lstStyle/>
          <a:p>
            <a:r>
              <a:rPr lang="en-US" i="1" dirty="0"/>
              <a:t>Allied Domecq Spirits &amp; Wines USA, Inc. v. </a:t>
            </a:r>
            <a:r>
              <a:rPr lang="en-US" i="1" dirty="0" smtClean="0"/>
              <a:t>Commissioner </a:t>
            </a:r>
            <a:r>
              <a:rPr lang="en-US" i="1" dirty="0"/>
              <a:t>of Revenue, </a:t>
            </a:r>
            <a:r>
              <a:rPr lang="en-US" dirty="0"/>
              <a:t>85 </a:t>
            </a:r>
            <a:r>
              <a:rPr lang="en-US" dirty="0" err="1"/>
              <a:t>Mass.App.Ct</a:t>
            </a:r>
            <a:r>
              <a:rPr lang="en-US" dirty="0"/>
              <a:t>. </a:t>
            </a:r>
            <a:r>
              <a:rPr lang="en-US" dirty="0" smtClean="0"/>
              <a:t>1125 (Jun. 18, 2014) [</a:t>
            </a:r>
            <a:r>
              <a:rPr lang="en-US" dirty="0" err="1" smtClean="0"/>
              <a:t>unpub</a:t>
            </a:r>
            <a:r>
              <a:rPr lang="en-US" dirty="0" smtClean="0"/>
              <a:t>. </a:t>
            </a:r>
            <a:r>
              <a:rPr lang="en-US" dirty="0" err="1"/>
              <a:t>o</a:t>
            </a:r>
            <a:r>
              <a:rPr lang="en-US" dirty="0" err="1" smtClean="0"/>
              <a:t>pn</a:t>
            </a:r>
            <a:r>
              <a:rPr lang="en-US" dirty="0" smtClean="0"/>
              <a:t>.]</a:t>
            </a:r>
          </a:p>
          <a:p>
            <a:pPr marL="285750" indent="-285750">
              <a:buFont typeface="Arial" panose="020B0604020202020204" pitchFamily="34" charset="0"/>
              <a:buChar char="•"/>
            </a:pPr>
            <a:r>
              <a:rPr lang="en-US" dirty="0" smtClean="0"/>
              <a:t>The transfer of Massachusetts employees from an in-state company to its out-of-state parent was disregarded for tax purposes by the Massachusetts Appeals Court. </a:t>
            </a:r>
          </a:p>
          <a:p>
            <a:pPr marL="558800" lvl="1" indent="-285750">
              <a:buFontTx/>
              <a:buChar char="-"/>
            </a:pPr>
            <a:r>
              <a:rPr lang="en-US" dirty="0" smtClean="0"/>
              <a:t>The transfer established nexus for the parent and caused it to be included in the ‘nexus combined’ return. It also allowed the parent’s losses to offset the income of other members of the nexus combined group. </a:t>
            </a:r>
          </a:p>
          <a:p>
            <a:pPr marL="285750" indent="-285750">
              <a:buFont typeface="Arial" panose="020B0604020202020204" pitchFamily="34" charset="0"/>
              <a:buChar char="•"/>
            </a:pPr>
            <a:r>
              <a:rPr lang="en-US" dirty="0" smtClean="0"/>
              <a:t>The court affirmed that, pursuant to the sham transaction doctrine, the transfers had no valid business purpose other than tax avoidance. Therefore, the parent was not included in the nexus combined return.</a:t>
            </a:r>
          </a:p>
          <a:p>
            <a:pPr marL="285750" indent="-285750">
              <a:buFont typeface="Arial" panose="020B0604020202020204" pitchFamily="34" charset="0"/>
              <a:buChar char="•"/>
            </a:pPr>
            <a:r>
              <a:rPr lang="en-US" dirty="0" smtClean="0"/>
              <a:t>The expansion </a:t>
            </a:r>
            <a:r>
              <a:rPr lang="en-US" dirty="0"/>
              <a:t>of the sham transaction doctrine to nexus determinations could subject a new area of business transactions to state scrutiny. </a:t>
            </a:r>
          </a:p>
          <a:p>
            <a:endParaRPr lang="en-US" dirty="0"/>
          </a:p>
        </p:txBody>
      </p:sp>
      <p:sp>
        <p:nvSpPr>
          <p:cNvPr id="2" name="Title 1"/>
          <p:cNvSpPr>
            <a:spLocks noGrp="1"/>
          </p:cNvSpPr>
          <p:nvPr>
            <p:ph type="title"/>
          </p:nvPr>
        </p:nvSpPr>
        <p:spPr/>
        <p:txBody>
          <a:bodyPr/>
          <a:lstStyle/>
          <a:p>
            <a:r>
              <a:rPr lang="en-US" dirty="0" smtClean="0"/>
              <a:t>Advanced Income Tax Track </a:t>
            </a:r>
            <a:br>
              <a:rPr lang="en-US" dirty="0" smtClean="0"/>
            </a:br>
            <a:r>
              <a:rPr lang="en-US" b="0" i="0" dirty="0"/>
              <a:t>Nexus Consolidated / Combined Returns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287</a:t>
            </a:fld>
            <a:endParaRPr lang="en-GB" dirty="0"/>
          </a:p>
        </p:txBody>
      </p:sp>
    </p:spTree>
    <p:extLst>
      <p:ext uri="{BB962C8B-B14F-4D97-AF65-F5344CB8AC3E}">
        <p14:creationId xmlns:p14="http://schemas.microsoft.com/office/powerpoint/2010/main" val="1220008077"/>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600200"/>
            <a:ext cx="8077200" cy="4419600"/>
          </a:xfrm>
        </p:spPr>
        <p:txBody>
          <a:bodyPr/>
          <a:lstStyle/>
          <a:p>
            <a:r>
              <a:rPr lang="en-US" i="1" dirty="0" err="1" smtClean="0"/>
              <a:t>Myria</a:t>
            </a:r>
            <a:r>
              <a:rPr lang="en-US" i="1" dirty="0" smtClean="0"/>
              <a:t> Holdings Inc. &amp; Subs. v. Department of Revenue</a:t>
            </a:r>
            <a:r>
              <a:rPr lang="en-US" dirty="0" smtClean="0"/>
              <a:t>, Iowa Supreme Court, No 15-0296, 3/24/17</a:t>
            </a:r>
          </a:p>
          <a:p>
            <a:pPr marL="285750" indent="-285750">
              <a:buFont typeface="Arial" panose="020B0604020202020204" pitchFamily="34" charset="0"/>
              <a:buChar char="•"/>
            </a:pPr>
            <a:r>
              <a:rPr lang="en-US" dirty="0" smtClean="0"/>
              <a:t>The Iowa Supreme Court concluded that </a:t>
            </a:r>
            <a:r>
              <a:rPr lang="en-US" dirty="0" err="1" smtClean="0"/>
              <a:t>Myria</a:t>
            </a:r>
            <a:r>
              <a:rPr lang="en-US" dirty="0" smtClean="0"/>
              <a:t> Holdings Inc. (</a:t>
            </a:r>
            <a:r>
              <a:rPr lang="en-US" dirty="0" err="1" smtClean="0"/>
              <a:t>Myria</a:t>
            </a:r>
            <a:r>
              <a:rPr lang="en-US" dirty="0" smtClean="0"/>
              <a:t>), an out-of-state corporation, could not join in a consolidated tax return with its subsidiaries that did business in the state because it lacked taxable nexus with the state and its activities were limited to owning and controlling the subsidiaries. </a:t>
            </a:r>
          </a:p>
          <a:p>
            <a:pPr marL="285750" indent="-285750">
              <a:buFont typeface="Arial" panose="020B0604020202020204" pitchFamily="34" charset="0"/>
              <a:buChar char="•"/>
            </a:pPr>
            <a:r>
              <a:rPr lang="en-US" dirty="0"/>
              <a:t>Although the Iowa Supreme Court ruled in favor of the Department of Revenue in this case, the opinion might prove instructive for parent companies challenging nexus assertions by the state.</a:t>
            </a:r>
          </a:p>
          <a:p>
            <a:endParaRPr lang="en-US" dirty="0" smtClean="0"/>
          </a:p>
          <a:p>
            <a:endParaRPr lang="en-US" dirty="0"/>
          </a:p>
        </p:txBody>
      </p:sp>
      <p:sp>
        <p:nvSpPr>
          <p:cNvPr id="2" name="Title 1"/>
          <p:cNvSpPr>
            <a:spLocks noGrp="1"/>
          </p:cNvSpPr>
          <p:nvPr>
            <p:ph type="title"/>
          </p:nvPr>
        </p:nvSpPr>
        <p:spPr/>
        <p:txBody>
          <a:bodyPr/>
          <a:lstStyle/>
          <a:p>
            <a:r>
              <a:rPr lang="en-US" dirty="0" smtClean="0"/>
              <a:t>Advanced Income Tax Track </a:t>
            </a:r>
            <a:br>
              <a:rPr lang="en-US" dirty="0" smtClean="0"/>
            </a:br>
            <a:r>
              <a:rPr lang="en-US" b="0" i="0" dirty="0"/>
              <a:t>Nexus Consolidated / Combined Returns</a:t>
            </a:r>
          </a:p>
        </p:txBody>
      </p:sp>
      <p:sp>
        <p:nvSpPr>
          <p:cNvPr id="7" name="Date Placeholder 5"/>
          <p:cNvSpPr>
            <a:spLocks noGrp="1"/>
          </p:cNvSpPr>
          <p:nvPr>
            <p:ph type="dt" sz="half" idx="16"/>
          </p:nvPr>
        </p:nvSpPr>
        <p:spPr/>
        <p:txBody>
          <a:bodyPr/>
          <a:lstStyle/>
          <a:p>
            <a:r>
              <a:rPr lang="en-US" smtClean="0"/>
              <a:t>June 13, 2017</a:t>
            </a:r>
            <a:endParaRPr lang="en-GB" dirty="0"/>
          </a:p>
        </p:txBody>
      </p:sp>
      <p:sp>
        <p:nvSpPr>
          <p:cNvPr id="8" name="Footer Placeholder 1"/>
          <p:cNvSpPr>
            <a:spLocks noGrp="1"/>
          </p:cNvSpPr>
          <p:nvPr>
            <p:ph type="ftr" sz="quarter" idx="17"/>
          </p:nvPr>
        </p:nvSpPr>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288</a:t>
            </a:fld>
            <a:endParaRPr lang="en-GB" dirty="0"/>
          </a:p>
        </p:txBody>
      </p:sp>
    </p:spTree>
    <p:extLst>
      <p:ext uri="{BB962C8B-B14F-4D97-AF65-F5344CB8AC3E}">
        <p14:creationId xmlns:p14="http://schemas.microsoft.com/office/powerpoint/2010/main" val="3499798249"/>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482137" y="605118"/>
            <a:ext cx="8179724" cy="5922085"/>
            <a:chOff x="530352" y="685800"/>
            <a:chExt cx="8997696" cy="6711696"/>
          </a:xfrm>
        </p:grpSpPr>
        <p:sp>
          <p:nvSpPr>
            <p:cNvPr id="14"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endParaRPr>
            </a:p>
          </p:txBody>
        </p:sp>
        <p:grpSp>
          <p:nvGrpSpPr>
            <p:cNvPr id="3" name="Group 600" hidden="1"/>
            <p:cNvGrpSpPr/>
            <p:nvPr/>
          </p:nvGrpSpPr>
          <p:grpSpPr>
            <a:xfrm>
              <a:off x="530352" y="6016752"/>
              <a:ext cx="8997696" cy="609600"/>
              <a:chOff x="530352" y="6016752"/>
              <a:chExt cx="8997696" cy="609600"/>
            </a:xfrm>
          </p:grpSpPr>
          <p:sp>
            <p:nvSpPr>
              <p:cNvPr id="53"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4"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9"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60"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61"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4" name="Group 500" hidden="1"/>
            <p:cNvGrpSpPr/>
            <p:nvPr/>
          </p:nvGrpSpPr>
          <p:grpSpPr>
            <a:xfrm>
              <a:off x="530352" y="5257800"/>
              <a:ext cx="8997696" cy="609600"/>
              <a:chOff x="530352" y="5257800"/>
              <a:chExt cx="8997696" cy="609600"/>
            </a:xfrm>
          </p:grpSpPr>
          <p:sp>
            <p:nvSpPr>
              <p:cNvPr id="47"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0"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1"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52"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5" name="Group 400" hidden="1"/>
            <p:cNvGrpSpPr/>
            <p:nvPr/>
          </p:nvGrpSpPr>
          <p:grpSpPr>
            <a:xfrm>
              <a:off x="530352" y="4498848"/>
              <a:ext cx="8997696" cy="609600"/>
              <a:chOff x="530352" y="4498848"/>
              <a:chExt cx="8997696" cy="609600"/>
            </a:xfrm>
          </p:grpSpPr>
          <p:sp>
            <p:nvSpPr>
              <p:cNvPr id="41"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4"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6" name="Group 300" hidden="1"/>
            <p:cNvGrpSpPr/>
            <p:nvPr/>
          </p:nvGrpSpPr>
          <p:grpSpPr>
            <a:xfrm>
              <a:off x="530352" y="3730752"/>
              <a:ext cx="8997696" cy="609600"/>
              <a:chOff x="530352" y="3730752"/>
              <a:chExt cx="8997696" cy="609600"/>
            </a:xfrm>
          </p:grpSpPr>
          <p:sp>
            <p:nvSpPr>
              <p:cNvPr id="35"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8"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p:nvGrpSpPr>
          <p:grpSpPr>
            <a:xfrm>
              <a:off x="530352" y="2971800"/>
              <a:ext cx="8997696" cy="609600"/>
              <a:chOff x="530352" y="2971800"/>
              <a:chExt cx="8997696" cy="609600"/>
            </a:xfrm>
          </p:grpSpPr>
          <p:sp>
            <p:nvSpPr>
              <p:cNvPr id="29"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2"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p:nvGrpSpPr>
          <p:grpSpPr>
            <a:xfrm>
              <a:off x="530352" y="2212848"/>
              <a:ext cx="8997696" cy="609600"/>
              <a:chOff x="530352" y="2212848"/>
              <a:chExt cx="8997696" cy="609600"/>
            </a:xfrm>
          </p:grpSpPr>
          <p:sp>
            <p:nvSpPr>
              <p:cNvPr id="23"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6"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57" name="Textbox"/>
          <p:cNvSpPr txBox="1"/>
          <p:nvPr>
            <p:custDataLst>
              <p:tags r:id="rId3"/>
            </p:custDataLst>
          </p:nvPr>
        </p:nvSpPr>
        <p:spPr>
          <a:xfrm>
            <a:off x="484303" y="1262048"/>
            <a:ext cx="540212" cy="169277"/>
          </a:xfrm>
          <a:prstGeom prst="rect">
            <a:avLst/>
          </a:prstGeom>
          <a:noFill/>
        </p:spPr>
        <p:txBody>
          <a:bodyPr wrap="none" lIns="0" tIns="0" rIns="0" bIns="0" rtlCol="0">
            <a:spAutoFit/>
          </a:bodyPr>
          <a:lstStyle/>
          <a:p>
            <a:r>
              <a:rPr lang="en-US" sz="1100" b="1" dirty="0">
                <a:solidFill>
                  <a:schemeClr val="tx2"/>
                </a:solidFill>
                <a:latin typeface="Georgia" pitchFamily="18" charset="0"/>
              </a:rPr>
              <a:t>Section</a:t>
            </a:r>
          </a:p>
        </p:txBody>
      </p:sp>
      <p:sp>
        <p:nvSpPr>
          <p:cNvPr id="58" name="Textbox"/>
          <p:cNvSpPr txBox="1"/>
          <p:nvPr>
            <p:custDataLst>
              <p:tags r:id="rId4"/>
            </p:custDataLst>
          </p:nvPr>
        </p:nvSpPr>
        <p:spPr>
          <a:xfrm>
            <a:off x="1298951" y="1262048"/>
            <a:ext cx="681277" cy="169277"/>
          </a:xfrm>
          <a:prstGeom prst="rect">
            <a:avLst/>
          </a:prstGeom>
          <a:noFill/>
        </p:spPr>
        <p:txBody>
          <a:bodyPr wrap="none" lIns="0" tIns="0" rIns="0" bIns="0" rtlCol="0">
            <a:spAutoFit/>
          </a:bodyPr>
          <a:lstStyle/>
          <a:p>
            <a:r>
              <a:rPr lang="en-US" sz="1100" b="1" dirty="0">
                <a:solidFill>
                  <a:schemeClr val="tx2"/>
                </a:solidFill>
                <a:latin typeface="Georgia" pitchFamily="18" charset="0"/>
              </a:rPr>
              <a:t>Overview</a:t>
            </a:r>
          </a:p>
        </p:txBody>
      </p:sp>
      <p:cxnSp>
        <p:nvCxnSpPr>
          <p:cNvPr id="8" name="Straight Connector 7"/>
          <p:cNvCxnSpPr/>
          <p:nvPr/>
        </p:nvCxnSpPr>
        <p:spPr>
          <a:xfrm>
            <a:off x="484303" y="1210235"/>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03" y="1455964"/>
            <a:ext cx="81714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p:custDataLst>
              <p:tags r:id="rId5"/>
            </p:custDataLst>
          </p:nvPr>
        </p:nvSpPr>
        <p:spPr bwMode="auto">
          <a:xfrm>
            <a:off x="476260" y="617832"/>
            <a:ext cx="2904641" cy="384721"/>
          </a:xfrm>
          <a:prstGeom prst="rect">
            <a:avLst/>
          </a:prstGeom>
          <a:noFill/>
          <a:ln w="3175" algn="ctr">
            <a:noFill/>
            <a:prstDash val="sysDot"/>
            <a:miter lim="800000"/>
            <a:headEnd/>
            <a:tailEnd/>
          </a:ln>
        </p:spPr>
        <p:txBody>
          <a:bodyPr wrap="none" lIns="0" tIns="0" rIns="0" bIns="0">
            <a:spAutoFit/>
          </a:bodyPr>
          <a:lstStyle/>
          <a:p>
            <a:pPr defTabSz="893659">
              <a:buSzPct val="90000"/>
              <a:defRPr/>
            </a:pPr>
            <a:r>
              <a:rPr lang="en-US" sz="2500" b="1" i="1" dirty="0">
                <a:latin typeface="Georgia" pitchFamily="18" charset="0"/>
              </a:rPr>
              <a:t>Table of Contents</a:t>
            </a:r>
          </a:p>
        </p:txBody>
      </p:sp>
      <p:sp>
        <p:nvSpPr>
          <p:cNvPr id="7" name="Date Placeholder 6"/>
          <p:cNvSpPr>
            <a:spLocks noGrp="1"/>
          </p:cNvSpPr>
          <p:nvPr>
            <p:ph type="dt" sz="half" idx="16"/>
          </p:nvPr>
        </p:nvSpPr>
        <p:spPr/>
        <p:txBody>
          <a:bodyPr/>
          <a:lstStyle/>
          <a:p>
            <a:r>
              <a:rPr lang="en-US" smtClean="0"/>
              <a:t>June 13, 2017</a:t>
            </a:r>
            <a:endParaRPr lang="en-GB" dirty="0"/>
          </a:p>
        </p:txBody>
      </p:sp>
      <p:sp>
        <p:nvSpPr>
          <p:cNvPr id="17" name="Footer Placeholder 16"/>
          <p:cNvSpPr>
            <a:spLocks noGrp="1"/>
          </p:cNvSpPr>
          <p:nvPr>
            <p:ph type="ftr" sz="quarter" idx="17"/>
          </p:nvPr>
        </p:nvSpPr>
        <p:spPr/>
        <p:txBody>
          <a:bodyPr/>
          <a:lstStyle/>
          <a:p>
            <a:pPr>
              <a:defRPr/>
            </a:pPr>
            <a:r>
              <a:rPr lang="en-GB" dirty="0" smtClean="0"/>
              <a:t>UC Davis Summer Tax Institute</a:t>
            </a:r>
            <a:endParaRPr lang="en-GB" dirty="0"/>
          </a:p>
        </p:txBody>
      </p:sp>
      <p:sp>
        <p:nvSpPr>
          <p:cNvPr id="18" name="Slide Number Placeholder 17"/>
          <p:cNvSpPr>
            <a:spLocks noGrp="1"/>
          </p:cNvSpPr>
          <p:nvPr>
            <p:ph type="sldNum" sz="quarter" idx="18"/>
          </p:nvPr>
        </p:nvSpPr>
        <p:spPr/>
        <p:txBody>
          <a:bodyPr/>
          <a:lstStyle/>
          <a:p>
            <a:pPr>
              <a:defRPr/>
            </a:pPr>
            <a:fld id="{6B22BB8E-5BF0-42CE-A011-AD609F148EE5}" type="slidenum">
              <a:rPr lang="en-GB" smtClean="0"/>
              <a:pPr>
                <a:defRPr/>
              </a:pPr>
              <a:t>289</a:t>
            </a:fld>
            <a:endParaRPr lang="en-GB" dirty="0"/>
          </a:p>
        </p:txBody>
      </p:sp>
      <p:sp>
        <p:nvSpPr>
          <p:cNvPr id="10" name="Content Placeholder 9"/>
          <p:cNvSpPr>
            <a:spLocks noGrp="1"/>
          </p:cNvSpPr>
          <p:nvPr>
            <p:ph sz="quarter" idx="15"/>
          </p:nvPr>
        </p:nvSpPr>
        <p:spPr>
          <a:xfrm>
            <a:off x="533400" y="1752600"/>
            <a:ext cx="8077200" cy="4572000"/>
          </a:xfrm>
        </p:spPr>
        <p:txBody>
          <a:bodyPr/>
          <a:lstStyle/>
          <a:p>
            <a:pPr marL="909638" lvl="2" indent="-909638">
              <a:buFont typeface="+mj-lt"/>
              <a:buAutoNum type="arabicPeriod" startAt="5"/>
            </a:pPr>
            <a:r>
              <a:rPr lang="en-US" sz="1800" dirty="0" smtClean="0"/>
              <a:t>Business/Nonbusiness Income</a:t>
            </a:r>
            <a:endParaRPr lang="en-US" sz="1800" dirty="0"/>
          </a:p>
          <a:p>
            <a:pPr marL="1493838" lvl="3" indent="-571500" eaLnBrk="1" hangingPunct="1">
              <a:buFont typeface="+mj-lt"/>
              <a:buAutoNum type="alphaUcPeriod"/>
            </a:pPr>
            <a:r>
              <a:rPr lang="en-US" sz="1800" dirty="0"/>
              <a:t>Overview/Introduction</a:t>
            </a:r>
          </a:p>
          <a:p>
            <a:pPr marL="1493838" lvl="3" indent="-571500" eaLnBrk="1" hangingPunct="1">
              <a:buFont typeface="+mj-lt"/>
              <a:buAutoNum type="alphaUcPeriod"/>
            </a:pPr>
            <a:r>
              <a:rPr lang="en-US" sz="1800" dirty="0"/>
              <a:t>Transactional and Functional Tests</a:t>
            </a:r>
          </a:p>
          <a:p>
            <a:pPr marL="1493838" lvl="3" indent="-571500" eaLnBrk="1" hangingPunct="1">
              <a:buFont typeface="+mj-lt"/>
              <a:buAutoNum type="alphaUcPeriod"/>
            </a:pPr>
            <a:r>
              <a:rPr lang="en-US" sz="1800" dirty="0"/>
              <a:t>MTC</a:t>
            </a:r>
          </a:p>
          <a:p>
            <a:pPr marL="1493838" lvl="3" indent="-571500" eaLnBrk="1" hangingPunct="1">
              <a:buFont typeface="+mj-lt"/>
              <a:buAutoNum type="alphaUcPeriod"/>
            </a:pPr>
            <a:r>
              <a:rPr lang="en-US" sz="1800" dirty="0"/>
              <a:t>Liquidation</a:t>
            </a:r>
          </a:p>
          <a:p>
            <a:pPr marL="1493838" lvl="3" indent="-571500" eaLnBrk="1" hangingPunct="1">
              <a:buFont typeface="+mj-lt"/>
              <a:buAutoNum type="alphaUcPeriod"/>
            </a:pPr>
            <a:r>
              <a:rPr lang="en-US" sz="1800" i="1" dirty="0"/>
              <a:t>MeadWestvaco</a:t>
            </a:r>
          </a:p>
          <a:p>
            <a:pPr marL="1493838" lvl="3" indent="-571500" eaLnBrk="1" hangingPunct="1">
              <a:buFont typeface="+mj-lt"/>
              <a:buAutoNum type="alphaUcPeriod"/>
            </a:pPr>
            <a:r>
              <a:rPr lang="en-US" sz="1800" dirty="0"/>
              <a:t>Pension Reversion Income</a:t>
            </a:r>
          </a:p>
          <a:p>
            <a:pPr marL="1493838" lvl="3" indent="-571500" eaLnBrk="1" hangingPunct="1">
              <a:buFont typeface="+mj-lt"/>
              <a:buAutoNum type="alphaUcPeriod"/>
            </a:pPr>
            <a:r>
              <a:rPr lang="en-US" sz="1800" dirty="0"/>
              <a:t>Intangible Assets</a:t>
            </a:r>
          </a:p>
          <a:p>
            <a:pPr marL="1493838" lvl="3" indent="-571500">
              <a:buFont typeface="+mj-lt"/>
              <a:buAutoNum type="alphaUcPeriod"/>
            </a:pPr>
            <a:r>
              <a:rPr lang="en-GB" sz="1800" dirty="0"/>
              <a:t>Corporate Mergers, Acquisitions, and Reorganizations</a:t>
            </a:r>
            <a:endParaRPr lang="en-US" sz="1800" dirty="0"/>
          </a:p>
        </p:txBody>
      </p:sp>
    </p:spTree>
    <p:custDataLst>
      <p:tags r:id="rId1"/>
    </p:custDataLst>
    <p:extLst>
      <p:ext uri="{BB962C8B-B14F-4D97-AF65-F5344CB8AC3E}">
        <p14:creationId xmlns:p14="http://schemas.microsoft.com/office/powerpoint/2010/main" val="3031974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609600" y="1520283"/>
            <a:ext cx="8083550" cy="4419600"/>
          </a:xfrm>
        </p:spPr>
        <p:txBody>
          <a:bodyPr/>
          <a:lstStyle/>
          <a:p>
            <a:pPr marL="0" lvl="1" indent="0">
              <a:buNone/>
            </a:pPr>
            <a:r>
              <a:rPr lang="en-US" i="1" dirty="0" smtClean="0"/>
              <a:t>Quill Corp. v. North Dakota </a:t>
            </a:r>
          </a:p>
          <a:p>
            <a:pPr marL="274320" lvl="2">
              <a:buFont typeface="Arial" panose="020B0604020202020204" pitchFamily="34" charset="0"/>
              <a:buChar char="•"/>
            </a:pPr>
            <a:r>
              <a:rPr lang="en-US" dirty="0" smtClean="0"/>
              <a:t>To the extent that previous decisions had indicated that the Due Process Clause required physical presence in a state for the imposition of a duty to collect a use tax, those holdings are overruled as superseded by developments in the law of due process. These cases may be used, however, to address the physical presence requirement currently found in Commerce Clause analysis.</a:t>
            </a:r>
          </a:p>
          <a:p>
            <a:pPr marL="274320" lvl="2">
              <a:buFont typeface="Arial" panose="020B0604020202020204" pitchFamily="34" charset="0"/>
              <a:buChar char="•"/>
            </a:pPr>
            <a:r>
              <a:rPr lang="en-US" dirty="0" smtClean="0"/>
              <a:t>The Court in </a:t>
            </a:r>
            <a:r>
              <a:rPr lang="en-US" i="1" dirty="0" smtClean="0"/>
              <a:t>Quill</a:t>
            </a:r>
            <a:r>
              <a:rPr lang="en-US" dirty="0" smtClean="0"/>
              <a:t> decided that as an out of state mail order seller, Quill could be subject to the state’s use tax collection requirements from a due process perspective since it “purposefully directed its activities at North Dakota residents.” However, the state had not satisfied the more demanding requirements imposed by the Commerce Clause and was thus invalidated.</a:t>
            </a:r>
          </a:p>
          <a:p>
            <a:pPr marL="274320" lvl="2">
              <a:buFont typeface="Arial" panose="020B0604020202020204" pitchFamily="34" charset="0"/>
              <a:buChar char="•"/>
            </a:pPr>
            <a:r>
              <a:rPr lang="en-US" dirty="0" smtClean="0"/>
              <a:t>Recently, Justice Kennedy wrote a concurring opinion in </a:t>
            </a:r>
            <a:r>
              <a:rPr lang="en-US" i="1" dirty="0" smtClean="0"/>
              <a:t>Direct Marketing Association </a:t>
            </a:r>
            <a:r>
              <a:rPr lang="en-US" dirty="0" smtClean="0"/>
              <a:t>noting that </a:t>
            </a:r>
            <a:r>
              <a:rPr lang="en-US" i="1" dirty="0"/>
              <a:t>Quill </a:t>
            </a:r>
            <a:r>
              <a:rPr lang="en-US" dirty="0" smtClean="0"/>
              <a:t>should be reevaluated “</a:t>
            </a:r>
            <a:r>
              <a:rPr lang="en-US" dirty="0"/>
              <a:t>in view of the dramatic technological and social changes that had taken place in our </a:t>
            </a:r>
            <a:r>
              <a:rPr lang="en-US" dirty="0" smtClean="0"/>
              <a:t>increasingly interconnected </a:t>
            </a:r>
            <a:r>
              <a:rPr lang="en-US" dirty="0"/>
              <a:t>economy</a:t>
            </a:r>
            <a:r>
              <a:rPr lang="en-US" dirty="0" smtClean="0"/>
              <a:t>.”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Due Process Clause</a:t>
            </a:r>
            <a:br>
              <a:rPr lang="en-US" b="0" i="0" dirty="0" smtClean="0"/>
            </a:b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29</a:t>
            </a:fld>
            <a:endParaRPr lang="en-GB" dirty="0"/>
          </a:p>
        </p:txBody>
      </p:sp>
    </p:spTree>
    <p:extLst>
      <p:ext uri="{BB962C8B-B14F-4D97-AF65-F5344CB8AC3E}">
        <p14:creationId xmlns:p14="http://schemas.microsoft.com/office/powerpoint/2010/main" val="2899575410"/>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274320" lvl="1" indent="-274320">
              <a:buFont typeface="+mj-lt"/>
              <a:buAutoNum type="arabicPeriod" startAt="5"/>
            </a:pPr>
            <a:r>
              <a:rPr lang="en-US" dirty="0"/>
              <a:t>Business/Nonbusiness Income</a:t>
            </a:r>
          </a:p>
          <a:p>
            <a:pPr marL="548640" lvl="2" indent="-274320">
              <a:buFont typeface="+mj-lt"/>
              <a:buAutoNum type="alphaUcPeriod"/>
            </a:pPr>
            <a:r>
              <a:rPr lang="en-US" dirty="0"/>
              <a:t>Overview/Introduction</a:t>
            </a:r>
          </a:p>
          <a:p>
            <a:pPr marL="548640" lvl="2" indent="-274320">
              <a:buFont typeface="+mj-lt"/>
              <a:buAutoNum type="alphaUcPeriod"/>
            </a:pPr>
            <a:r>
              <a:rPr lang="en-US" dirty="0"/>
              <a:t>Transactional and Functional Tests</a:t>
            </a:r>
          </a:p>
          <a:p>
            <a:pPr marL="548640" lvl="2" indent="-274320">
              <a:buFont typeface="+mj-lt"/>
              <a:buAutoNum type="alphaUcPeriod"/>
            </a:pPr>
            <a:r>
              <a:rPr lang="en-US" dirty="0"/>
              <a:t>MTC</a:t>
            </a:r>
          </a:p>
          <a:p>
            <a:pPr marL="548640" lvl="2" indent="-274320">
              <a:buFont typeface="+mj-lt"/>
              <a:buAutoNum type="alphaUcPeriod"/>
            </a:pPr>
            <a:r>
              <a:rPr lang="en-US" dirty="0"/>
              <a:t>Liquidation</a:t>
            </a:r>
          </a:p>
          <a:p>
            <a:pPr marL="548640" lvl="2" indent="-274320">
              <a:buFont typeface="+mj-lt"/>
              <a:buAutoNum type="alphaUcPeriod"/>
            </a:pPr>
            <a:r>
              <a:rPr lang="en-US" i="1" dirty="0"/>
              <a:t>MeadWestvaco</a:t>
            </a:r>
          </a:p>
          <a:p>
            <a:pPr marL="548640" lvl="2" indent="-274320">
              <a:buFont typeface="+mj-lt"/>
              <a:buAutoNum type="alphaUcPeriod"/>
            </a:pPr>
            <a:r>
              <a:rPr lang="en-US" dirty="0"/>
              <a:t>Pension Reversion Income</a:t>
            </a:r>
          </a:p>
          <a:p>
            <a:pPr marL="548640" lvl="2" indent="-274320">
              <a:buFont typeface="+mj-lt"/>
              <a:buAutoNum type="alphaUcPeriod"/>
            </a:pPr>
            <a:r>
              <a:rPr lang="en-US" dirty="0"/>
              <a:t>Intangible Assets</a:t>
            </a:r>
          </a:p>
          <a:p>
            <a:pPr marL="548640" lvl="2" indent="-274320">
              <a:buFont typeface="+mj-lt"/>
              <a:buAutoNum type="alphaUcPeriod"/>
            </a:pPr>
            <a:r>
              <a:rPr lang="en-US" dirty="0"/>
              <a:t>Corporate Mergers, Acquisitions, and </a:t>
            </a:r>
            <a:r>
              <a:rPr lang="en-US" dirty="0" smtClean="0"/>
              <a:t>Reorganizations</a:t>
            </a:r>
            <a:endParaRPr lang="en-US" dirty="0"/>
          </a:p>
        </p:txBody>
      </p:sp>
      <p:sp>
        <p:nvSpPr>
          <p:cNvPr id="6" name="Rectangle 5"/>
          <p:cNvSpPr>
            <a:spLocks noGrp="1" noChangeArrowheads="1"/>
          </p:cNvSpPr>
          <p:nvPr>
            <p:ph type="title"/>
          </p:nvPr>
        </p:nvSpPr>
        <p:spPr/>
        <p:txBody>
          <a:bodyPr/>
          <a:lstStyle/>
          <a:p>
            <a:r>
              <a:rPr lang="en-US" dirty="0"/>
              <a:t>Advanced Income Tax </a:t>
            </a:r>
            <a:r>
              <a:rPr lang="en-US" dirty="0" smtClean="0"/>
              <a:t>Track</a:t>
            </a:r>
            <a:endParaRPr lang="en-US" b="0" i="0" dirty="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290</a:t>
            </a:fld>
            <a:endParaRPr lang="en-GB" dirty="0"/>
          </a:p>
        </p:txBody>
      </p:sp>
    </p:spTree>
    <p:extLst>
      <p:ext uri="{BB962C8B-B14F-4D97-AF65-F5344CB8AC3E}">
        <p14:creationId xmlns:p14="http://schemas.microsoft.com/office/powerpoint/2010/main" val="383067969"/>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lvl="1"/>
            <a:r>
              <a:rPr lang="en-US" dirty="0"/>
              <a:t>Under UDITPA, business income is subject to formulary apportionment while non business income is subject to allocation, typically to a single state where the property is deemed located.</a:t>
            </a:r>
          </a:p>
          <a:p>
            <a:pPr lvl="1"/>
            <a:r>
              <a:rPr lang="en-US" dirty="0"/>
              <a:t>While the U.S. Supreme Court has acknowledged that the business income definition may well be compatible with the unitary requirement for formulary apportionment in </a:t>
            </a:r>
            <a:r>
              <a:rPr lang="en-US" i="1" dirty="0"/>
              <a:t>Allied Signal</a:t>
            </a:r>
            <a:r>
              <a:rPr lang="en-US" dirty="0"/>
              <a:t>, the UDITPA definition consists of specific terms, which if such are to be given meaning, could well define a narrower standard for </a:t>
            </a:r>
            <a:r>
              <a:rPr lang="en-US" dirty="0" err="1"/>
              <a:t>apportionability</a:t>
            </a:r>
            <a:r>
              <a:rPr lang="en-US" dirty="0"/>
              <a:t> than the Constitution would otherwise allow</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Overview/Introduction</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291</a:t>
            </a:fld>
            <a:endParaRPr lang="en-GB" dirty="0"/>
          </a:p>
        </p:txBody>
      </p:sp>
    </p:spTree>
    <p:extLst>
      <p:ext uri="{BB962C8B-B14F-4D97-AF65-F5344CB8AC3E}">
        <p14:creationId xmlns:p14="http://schemas.microsoft.com/office/powerpoint/2010/main" val="2514973046"/>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lvl="1"/>
            <a:r>
              <a:rPr lang="en-US" dirty="0" smtClean="0"/>
              <a:t>Broken </a:t>
            </a:r>
            <a:r>
              <a:rPr lang="en-US" dirty="0"/>
              <a:t>into its elements and with emphasis added, UDITPA Section 1 (a) defines Business Income as follows:</a:t>
            </a:r>
          </a:p>
          <a:p>
            <a:pPr lvl="2"/>
            <a:r>
              <a:rPr lang="en-US" dirty="0"/>
              <a:t>“Business Income” means income arising from transactions and activity </a:t>
            </a:r>
            <a:r>
              <a:rPr lang="en-US" b="1" dirty="0"/>
              <a:t>in the regular course</a:t>
            </a:r>
            <a:r>
              <a:rPr lang="en-US" b="1" i="1" dirty="0"/>
              <a:t> </a:t>
            </a:r>
            <a:r>
              <a:rPr lang="en-US" dirty="0"/>
              <a:t>of the taxpayer’s trade or </a:t>
            </a:r>
            <a:r>
              <a:rPr lang="en-US" dirty="0" smtClean="0"/>
              <a:t>business </a:t>
            </a:r>
            <a:r>
              <a:rPr lang="en-US" b="1" dirty="0" smtClean="0"/>
              <a:t>and</a:t>
            </a:r>
            <a:r>
              <a:rPr lang="en-US" dirty="0" smtClean="0"/>
              <a:t> </a:t>
            </a:r>
            <a:r>
              <a:rPr lang="en-US" dirty="0"/>
              <a:t>includes</a:t>
            </a:r>
          </a:p>
          <a:p>
            <a:pPr lvl="2"/>
            <a:r>
              <a:rPr lang="en-US" dirty="0"/>
              <a:t>income from tangible and intangible property if the acquisition, management, </a:t>
            </a:r>
            <a:r>
              <a:rPr lang="en-US" b="1" dirty="0"/>
              <a:t>and disposition</a:t>
            </a:r>
            <a:r>
              <a:rPr lang="en-US" b="1" i="1" dirty="0"/>
              <a:t> </a:t>
            </a:r>
            <a:r>
              <a:rPr lang="en-US" dirty="0"/>
              <a:t>of the property constitute </a:t>
            </a:r>
            <a:r>
              <a:rPr lang="en-US" b="1" dirty="0"/>
              <a:t>integral</a:t>
            </a:r>
            <a:r>
              <a:rPr lang="en-US" dirty="0"/>
              <a:t> parts of the taxpayer’s </a:t>
            </a:r>
            <a:r>
              <a:rPr lang="en-US" b="1" dirty="0"/>
              <a:t>regular</a:t>
            </a:r>
            <a:r>
              <a:rPr lang="en-US" b="1" i="1" dirty="0"/>
              <a:t> </a:t>
            </a:r>
            <a:r>
              <a:rPr lang="en-US" dirty="0"/>
              <a:t>trade or business operations</a:t>
            </a:r>
            <a:r>
              <a:rPr lang="en-US" dirty="0" smtClean="0"/>
              <a:t>.”</a:t>
            </a:r>
          </a:p>
          <a:p>
            <a:pPr lvl="1"/>
            <a:r>
              <a:rPr lang="en-US" dirty="0"/>
              <a:t>If the above definition may be viewed as detailed, UDITPA’s definition of non-business income as “all income other than business income” could hardly be simpler or, arguably, broader.</a:t>
            </a:r>
          </a:p>
          <a:p>
            <a:pPr lvl="2"/>
            <a:r>
              <a:rPr lang="en-US" dirty="0"/>
              <a:t>UDITPA’s several statutes dealing with the allocation of non-business income from various types of property could also suggest that non-business income would not necessarily be an uncommon occurrence</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Overview/Introduction</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292</a:t>
            </a:fld>
            <a:endParaRPr lang="en-GB" dirty="0"/>
          </a:p>
        </p:txBody>
      </p:sp>
    </p:spTree>
    <p:extLst>
      <p:ext uri="{BB962C8B-B14F-4D97-AF65-F5344CB8AC3E}">
        <p14:creationId xmlns:p14="http://schemas.microsoft.com/office/powerpoint/2010/main" val="3480122966"/>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lvl="1"/>
            <a:r>
              <a:rPr lang="en-US" b="1" dirty="0"/>
              <a:t>One Test or Two:</a:t>
            </a:r>
          </a:p>
          <a:p>
            <a:pPr lvl="2"/>
            <a:r>
              <a:rPr lang="en-US" dirty="0"/>
              <a:t>Transactional Test</a:t>
            </a:r>
          </a:p>
          <a:p>
            <a:pPr lvl="3"/>
            <a:r>
              <a:rPr lang="en-US" dirty="0"/>
              <a:t>Income is considered business income if it </a:t>
            </a:r>
            <a:r>
              <a:rPr lang="en-US" dirty="0" smtClean="0"/>
              <a:t>arises from </a:t>
            </a:r>
            <a:r>
              <a:rPr lang="en-US" dirty="0"/>
              <a:t>“transactions and activities in the regular course of the taxpayer’s trade or business”</a:t>
            </a:r>
          </a:p>
          <a:p>
            <a:pPr lvl="3"/>
            <a:r>
              <a:rPr lang="en-US" dirty="0"/>
              <a:t>Focus is on the regularity and frequency of the type of transactions giving rise to the income and how this transaction relates to the taxpayer’s regular trade or business as well as the subsequent use of the proceeds</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Transactional and Functional Tests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293</a:t>
            </a:fld>
            <a:endParaRPr lang="en-GB" dirty="0"/>
          </a:p>
        </p:txBody>
      </p:sp>
    </p:spTree>
    <p:extLst>
      <p:ext uri="{BB962C8B-B14F-4D97-AF65-F5344CB8AC3E}">
        <p14:creationId xmlns:p14="http://schemas.microsoft.com/office/powerpoint/2010/main" val="3730167582"/>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lvl="1"/>
            <a:r>
              <a:rPr lang="en-US" b="1" dirty="0"/>
              <a:t>One Test or Two:</a:t>
            </a:r>
          </a:p>
          <a:p>
            <a:pPr lvl="2"/>
            <a:r>
              <a:rPr lang="en-US" dirty="0" smtClean="0"/>
              <a:t>Functional </a:t>
            </a:r>
            <a:r>
              <a:rPr lang="en-US" dirty="0"/>
              <a:t>Test</a:t>
            </a:r>
          </a:p>
          <a:p>
            <a:pPr lvl="3"/>
            <a:r>
              <a:rPr lang="en-US" dirty="0"/>
              <a:t>Income is business income if the “acquisition, management, and disposition” of the asset that generates the income constitutes an integral part of the taxpayer’s trade or business operations.</a:t>
            </a:r>
          </a:p>
          <a:p>
            <a:pPr lvl="3"/>
            <a:r>
              <a:rPr lang="en-US" dirty="0"/>
              <a:t>Primary focus is on the relationship between the asset giving rise to the taxable income and the taxpayer’s business operations, with several states also considering the role of the disposition in the regular trade or business</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Transactional and Functional Tests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294</a:t>
            </a:fld>
            <a:endParaRPr lang="en-GB" dirty="0"/>
          </a:p>
        </p:txBody>
      </p:sp>
    </p:spTree>
    <p:extLst>
      <p:ext uri="{BB962C8B-B14F-4D97-AF65-F5344CB8AC3E}">
        <p14:creationId xmlns:p14="http://schemas.microsoft.com/office/powerpoint/2010/main" val="2726163185"/>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lvl="1"/>
            <a:r>
              <a:rPr lang="en-US" b="1" dirty="0"/>
              <a:t>One Test or Two:</a:t>
            </a:r>
          </a:p>
          <a:p>
            <a:pPr lvl="2"/>
            <a:r>
              <a:rPr lang="en-US" dirty="0"/>
              <a:t>Early Transactional Test Decisions</a:t>
            </a:r>
          </a:p>
          <a:p>
            <a:pPr lvl="3"/>
            <a:r>
              <a:rPr lang="en-US" dirty="0"/>
              <a:t>Kansas, </a:t>
            </a:r>
            <a:r>
              <a:rPr lang="en-US" i="1" dirty="0"/>
              <a:t>Western Natural Gas Co.</a:t>
            </a:r>
            <a:r>
              <a:rPr lang="en-US" dirty="0"/>
              <a:t> (1968) – Complete Liquidation</a:t>
            </a:r>
          </a:p>
          <a:p>
            <a:pPr lvl="3"/>
            <a:r>
              <a:rPr lang="en-US" dirty="0"/>
              <a:t>California, </a:t>
            </a:r>
            <a:r>
              <a:rPr lang="en-US" i="1" dirty="0"/>
              <a:t>Appeal of General Dynamics </a:t>
            </a:r>
            <a:r>
              <a:rPr lang="en-US" dirty="0"/>
              <a:t>(1975) - Stock Sale</a:t>
            </a:r>
          </a:p>
          <a:p>
            <a:pPr lvl="3"/>
            <a:r>
              <a:rPr lang="en-US" dirty="0"/>
              <a:t>New Mexico, </a:t>
            </a:r>
            <a:r>
              <a:rPr lang="en-US" i="1" dirty="0" err="1"/>
              <a:t>McVean</a:t>
            </a:r>
            <a:r>
              <a:rPr lang="en-US" i="1" dirty="0"/>
              <a:t> &amp; Barlow, Inc</a:t>
            </a:r>
            <a:r>
              <a:rPr lang="en-US" dirty="0"/>
              <a:t>. (1975) – Partial Liquidation</a:t>
            </a:r>
          </a:p>
          <a:p>
            <a:pPr lvl="3"/>
            <a:r>
              <a:rPr lang="en-US" dirty="0"/>
              <a:t>Tennessee, </a:t>
            </a:r>
            <a:r>
              <a:rPr lang="en-US" i="1" dirty="0"/>
              <a:t>General Care Corp</a:t>
            </a:r>
            <a:r>
              <a:rPr lang="en-US" dirty="0"/>
              <a:t>. (1986) – Complete Liquidation </a:t>
            </a:r>
          </a:p>
          <a:p>
            <a:pPr lvl="2"/>
            <a:r>
              <a:rPr lang="en-US" dirty="0"/>
              <a:t>Two Alternative Test Decisions</a:t>
            </a:r>
          </a:p>
          <a:p>
            <a:pPr lvl="3"/>
            <a:r>
              <a:rPr lang="en-US" dirty="0"/>
              <a:t>California, </a:t>
            </a:r>
            <a:r>
              <a:rPr lang="en-US" i="1" dirty="0"/>
              <a:t>Appeal of Borden, Inc</a:t>
            </a:r>
            <a:r>
              <a:rPr lang="en-US" dirty="0"/>
              <a:t>. (1977) – Sale of Goodwill</a:t>
            </a:r>
          </a:p>
          <a:p>
            <a:pPr lvl="3"/>
            <a:r>
              <a:rPr lang="en-US" dirty="0"/>
              <a:t>Pennsylvania, </a:t>
            </a:r>
            <a:r>
              <a:rPr lang="en-US" i="1" dirty="0"/>
              <a:t>Welded Tube </a:t>
            </a:r>
            <a:r>
              <a:rPr lang="en-US" dirty="0"/>
              <a:t>(1986) – Asset Sale</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Transactional and Functional Tests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295</a:t>
            </a:fld>
            <a:endParaRPr lang="en-GB" dirty="0"/>
          </a:p>
        </p:txBody>
      </p:sp>
    </p:spTree>
    <p:extLst>
      <p:ext uri="{BB962C8B-B14F-4D97-AF65-F5344CB8AC3E}">
        <p14:creationId xmlns:p14="http://schemas.microsoft.com/office/powerpoint/2010/main" val="3682355852"/>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lvl="1"/>
            <a:r>
              <a:rPr lang="en-US" dirty="0"/>
              <a:t>It should be noted that a number of states which had previously applied a narrow construction of the term, have subsequently broadened the definition of business income legislatively:</a:t>
            </a:r>
          </a:p>
          <a:p>
            <a:pPr lvl="2"/>
            <a:r>
              <a:rPr lang="en-US" dirty="0"/>
              <a:t>Some states replaced “and includes” with “or”</a:t>
            </a:r>
          </a:p>
          <a:p>
            <a:pPr lvl="2"/>
            <a:r>
              <a:rPr lang="en-US" dirty="0"/>
              <a:t>Others added that all income </a:t>
            </a:r>
            <a:r>
              <a:rPr lang="en-US" dirty="0" err="1"/>
              <a:t>apportionable</a:t>
            </a:r>
            <a:r>
              <a:rPr lang="en-US" dirty="0"/>
              <a:t> under the Constitution is also </a:t>
            </a:r>
            <a:r>
              <a:rPr lang="en-US" dirty="0" err="1"/>
              <a:t>apportionable</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Transactional and Functional Tests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296</a:t>
            </a:fld>
            <a:endParaRPr lang="en-GB" dirty="0"/>
          </a:p>
        </p:txBody>
      </p:sp>
    </p:spTree>
    <p:extLst>
      <p:ext uri="{BB962C8B-B14F-4D97-AF65-F5344CB8AC3E}">
        <p14:creationId xmlns:p14="http://schemas.microsoft.com/office/powerpoint/2010/main" val="3976688747"/>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i="1" dirty="0"/>
              <a:t>Hoechst Celanese Corp. v. Franchise Tax Bd</a:t>
            </a:r>
            <a:r>
              <a:rPr lang="en-US" dirty="0"/>
              <a:t>., 22 P.3d 324 (Cal. 2001)</a:t>
            </a:r>
          </a:p>
          <a:p>
            <a:pPr lvl="1"/>
            <a:r>
              <a:rPr lang="en-US" dirty="0"/>
              <a:t>Ambiguity in language</a:t>
            </a:r>
          </a:p>
          <a:p>
            <a:pPr lvl="1"/>
            <a:r>
              <a:rPr lang="en-US" dirty="0" smtClean="0"/>
              <a:t>Role </a:t>
            </a:r>
            <a:r>
              <a:rPr lang="en-US" dirty="0"/>
              <a:t>of property</a:t>
            </a:r>
          </a:p>
          <a:p>
            <a:pPr lvl="1"/>
            <a:r>
              <a:rPr lang="en-US" dirty="0" smtClean="0"/>
              <a:t>Conjunctive </a:t>
            </a:r>
            <a:r>
              <a:rPr lang="en-US" dirty="0"/>
              <a:t>describes attributes of relationship</a:t>
            </a:r>
          </a:p>
          <a:p>
            <a:pPr lvl="1"/>
            <a:r>
              <a:rPr lang="en-US" dirty="0" smtClean="0"/>
              <a:t>Regular </a:t>
            </a:r>
            <a:r>
              <a:rPr lang="en-US" dirty="0"/>
              <a:t>used in two contexts</a:t>
            </a:r>
          </a:p>
          <a:p>
            <a:pPr lvl="1"/>
            <a:r>
              <a:rPr lang="en-US" dirty="0" smtClean="0"/>
              <a:t>Integral </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Transactional and Functional Tests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297</a:t>
            </a:fld>
            <a:endParaRPr lang="en-GB" dirty="0"/>
          </a:p>
        </p:txBody>
      </p:sp>
    </p:spTree>
    <p:extLst>
      <p:ext uri="{BB962C8B-B14F-4D97-AF65-F5344CB8AC3E}">
        <p14:creationId xmlns:p14="http://schemas.microsoft.com/office/powerpoint/2010/main" val="3963782222"/>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lvl="1"/>
            <a:r>
              <a:rPr lang="en-US" dirty="0"/>
              <a:t>As interpreted by the MTC, however, business income is given broad application while non-business income is essentially a rare exception:</a:t>
            </a:r>
          </a:p>
          <a:p>
            <a:pPr lvl="1"/>
            <a:r>
              <a:rPr lang="en-US" dirty="0"/>
              <a:t>MTC Regulation § IV.I (a)</a:t>
            </a:r>
          </a:p>
          <a:p>
            <a:pPr lvl="2"/>
            <a:r>
              <a:rPr lang="en-US" dirty="0"/>
              <a:t>“In essence, all income which arises from the conduct of trade or business operations of a taxpayer is business income</a:t>
            </a:r>
            <a:r>
              <a:rPr lang="en-US" dirty="0" smtClean="0"/>
              <a:t>. For </a:t>
            </a:r>
            <a:r>
              <a:rPr lang="en-US" dirty="0"/>
              <a:t>purposes of administration of Article IV, the income of a taxpayer is business income unless clearly classifiable as non-business income</a:t>
            </a:r>
            <a:r>
              <a:rPr lang="en-US" dirty="0" smtClean="0"/>
              <a:t>.”</a:t>
            </a:r>
            <a:endParaRPr lang="en-US" dirty="0"/>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MTC</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298</a:t>
            </a:fld>
            <a:endParaRPr lang="en-GB" dirty="0"/>
          </a:p>
        </p:txBody>
      </p:sp>
    </p:spTree>
    <p:extLst>
      <p:ext uri="{BB962C8B-B14F-4D97-AF65-F5344CB8AC3E}">
        <p14:creationId xmlns:p14="http://schemas.microsoft.com/office/powerpoint/2010/main" val="2672771896"/>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lvl="1"/>
            <a:r>
              <a:rPr lang="en-US" dirty="0"/>
              <a:t>MTC Regulation § IV.I (c) further provides that gain or loss from the sale of property used in the unitary business constitutes business income.</a:t>
            </a:r>
          </a:p>
          <a:p>
            <a:pPr lvl="1"/>
            <a:r>
              <a:rPr lang="en-US" dirty="0"/>
              <a:t>While there may not be a Constitutional issue with (c) much of the controversy at the state level has focused on statutory construction and whether extraordinary transactions produce business income, such as:</a:t>
            </a:r>
          </a:p>
          <a:p>
            <a:pPr marL="548640" lvl="2" indent="-274320">
              <a:buFont typeface="+mj-lt"/>
              <a:buAutoNum type="arabicPeriod"/>
            </a:pPr>
            <a:r>
              <a:rPr lang="en-US" dirty="0"/>
              <a:t>The sale of a subsidiary or division or other major disposition of assets up to and including </a:t>
            </a:r>
            <a:r>
              <a:rPr lang="en-US" dirty="0" smtClean="0"/>
              <a:t>corporate liquidations</a:t>
            </a:r>
            <a:r>
              <a:rPr lang="en-US" dirty="0"/>
              <a:t>.</a:t>
            </a:r>
          </a:p>
          <a:p>
            <a:pPr marL="548640" lvl="2" indent="-274320">
              <a:buFont typeface="+mj-lt"/>
              <a:buAutoNum type="arabicPeriod"/>
            </a:pPr>
            <a:r>
              <a:rPr lang="en-US" dirty="0"/>
              <a:t>Pension reversion income</a:t>
            </a:r>
          </a:p>
          <a:p>
            <a:pPr marL="548640" lvl="2" indent="-274320">
              <a:buFont typeface="+mj-lt"/>
              <a:buAutoNum type="arabicPeriod"/>
            </a:pPr>
            <a:r>
              <a:rPr lang="en-US" dirty="0"/>
              <a:t>Income from various investments</a:t>
            </a:r>
          </a:p>
          <a:p>
            <a:pPr marL="548640" lvl="2" indent="-274320">
              <a:buFont typeface="+mj-lt"/>
              <a:buAutoNum type="arabicPeriod"/>
            </a:pPr>
            <a:r>
              <a:rPr lang="en-US" dirty="0"/>
              <a:t>Income and expenses related to corporate reorganizations.</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MTC</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299</a:t>
            </a:fld>
            <a:endParaRPr lang="en-GB" dirty="0"/>
          </a:p>
        </p:txBody>
      </p:sp>
    </p:spTree>
    <p:extLst>
      <p:ext uri="{BB962C8B-B14F-4D97-AF65-F5344CB8AC3E}">
        <p14:creationId xmlns:p14="http://schemas.microsoft.com/office/powerpoint/2010/main" val="1374723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60590"/>
            <a:ext cx="8127302" cy="1738032"/>
          </a:xfrm>
        </p:spPr>
        <p:txBody>
          <a:bodyPr/>
          <a:lstStyle/>
          <a:p>
            <a:r>
              <a:rPr lang="en-GB" b="0" i="0" dirty="0" smtClean="0"/>
              <a:t>Section 1</a:t>
            </a:r>
            <a:r>
              <a:rPr lang="en-GB" i="1" dirty="0" smtClean="0"/>
              <a:t/>
            </a:r>
            <a:br>
              <a:rPr lang="en-GB" i="1" dirty="0" smtClean="0"/>
            </a:br>
            <a:r>
              <a:rPr lang="en-GB" i="1" dirty="0" smtClean="0">
                <a:solidFill>
                  <a:schemeClr val="accent6"/>
                </a:solidFill>
              </a:rPr>
              <a:t>Introduction and Hierarchy of Standards</a:t>
            </a:r>
            <a:endParaRPr lang="en-GB" i="1" dirty="0"/>
          </a:p>
        </p:txBody>
      </p:sp>
      <p:sp>
        <p:nvSpPr>
          <p:cNvPr id="4" name="Date Placeholder 3"/>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5" name="Footer Placeholder 4"/>
          <p:cNvSpPr>
            <a:spLocks noGrp="1"/>
          </p:cNvSpPr>
          <p:nvPr>
            <p:ph type="ftr" sz="quarter" idx="17"/>
          </p:nvPr>
        </p:nvSpPr>
        <p:spPr>
          <a:xfrm>
            <a:off x="530225" y="6324600"/>
            <a:ext cx="5260975" cy="150813"/>
          </a:xfrm>
        </p:spPr>
        <p:txBody>
          <a:bodyPr/>
          <a:lstStyle/>
          <a:p>
            <a:pPr>
              <a:defRPr/>
            </a:pPr>
            <a:r>
              <a:rPr lang="en-GB" dirty="0" smtClean="0"/>
              <a:t>UC Davis Summer Tax Institute</a:t>
            </a:r>
            <a:endParaRPr lang="en-GB" dirty="0"/>
          </a:p>
        </p:txBody>
      </p:sp>
      <p:sp>
        <p:nvSpPr>
          <p:cNvPr id="6" name="Slide Number Placeholder 5"/>
          <p:cNvSpPr>
            <a:spLocks noGrp="1"/>
          </p:cNvSpPr>
          <p:nvPr>
            <p:ph type="sldNum" sz="quarter" idx="18"/>
          </p:nvPr>
        </p:nvSpPr>
        <p:spPr>
          <a:xfrm>
            <a:off x="7086600" y="6477000"/>
            <a:ext cx="1527175" cy="152400"/>
          </a:xfrm>
        </p:spPr>
        <p:txBody>
          <a:bodyPr/>
          <a:lstStyle/>
          <a:p>
            <a:pPr>
              <a:defRPr/>
            </a:pPr>
            <a:fld id="{03CA4A76-51E5-4024-8537-422928303EF6}" type="slidenum">
              <a:rPr lang="en-GB" smtClean="0"/>
              <a:pPr>
                <a:defRPr/>
              </a:pPr>
              <a:t>3</a:t>
            </a:fld>
            <a:endParaRPr lang="en-GB" dirty="0"/>
          </a:p>
        </p:txBody>
      </p:sp>
    </p:spTree>
    <p:extLst>
      <p:ext uri="{BB962C8B-B14F-4D97-AF65-F5344CB8AC3E}">
        <p14:creationId xmlns:p14="http://schemas.microsoft.com/office/powerpoint/2010/main" val="3617029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609600" y="1520283"/>
            <a:ext cx="8083550" cy="4419600"/>
          </a:xfrm>
        </p:spPr>
        <p:txBody>
          <a:bodyPr/>
          <a:lstStyle/>
          <a:p>
            <a:pPr marL="0" lvl="1" indent="0">
              <a:buNone/>
            </a:pPr>
            <a:r>
              <a:rPr lang="en-US" i="1" dirty="0" smtClean="0"/>
              <a:t>Quill Corp. v. North Dakota </a:t>
            </a:r>
            <a:r>
              <a:rPr lang="en-US" dirty="0" smtClean="0"/>
              <a:t>(continued)</a:t>
            </a:r>
          </a:p>
          <a:p>
            <a:pPr lvl="1"/>
            <a:r>
              <a:rPr lang="en-US" dirty="0"/>
              <a:t>Many courts have held that the “physical presence” standard applied in </a:t>
            </a:r>
            <a:r>
              <a:rPr lang="en-US" i="1" dirty="0"/>
              <a:t>Quill</a:t>
            </a:r>
            <a:r>
              <a:rPr lang="en-US" dirty="0"/>
              <a:t> (and </a:t>
            </a:r>
            <a:r>
              <a:rPr lang="en-US" i="1" dirty="0"/>
              <a:t>National </a:t>
            </a:r>
            <a:r>
              <a:rPr lang="en-US" i="1" dirty="0" err="1"/>
              <a:t>Bellas</a:t>
            </a:r>
            <a:r>
              <a:rPr lang="en-US" i="1" dirty="0"/>
              <a:t> Hess</a:t>
            </a:r>
            <a:r>
              <a:rPr lang="en-US" dirty="0"/>
              <a:t> before it) is limited to the sales and use context.</a:t>
            </a:r>
          </a:p>
          <a:p>
            <a:pPr lvl="1"/>
            <a:r>
              <a:rPr lang="en-US" dirty="0"/>
              <a:t>Note that the </a:t>
            </a:r>
            <a:r>
              <a:rPr lang="en-US" dirty="0" smtClean="0"/>
              <a:t>“</a:t>
            </a:r>
            <a:r>
              <a:rPr lang="en-US" dirty="0"/>
              <a:t>physical presence” standard requires more than a de </a:t>
            </a:r>
            <a:r>
              <a:rPr lang="en-US" dirty="0" err="1"/>
              <a:t>minimis</a:t>
            </a:r>
            <a:r>
              <a:rPr lang="en-US" dirty="0"/>
              <a:t> amount of presence within the state, either on account of (</a:t>
            </a:r>
            <a:r>
              <a:rPr lang="en-US" dirty="0" err="1"/>
              <a:t>i</a:t>
            </a:r>
            <a:r>
              <a:rPr lang="en-US" dirty="0"/>
              <a:t>) property or (ii) people.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Due Process Clause</a:t>
            </a:r>
            <a:br>
              <a:rPr lang="en-US" b="0" i="0" dirty="0" smtClean="0"/>
            </a:b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30</a:t>
            </a:fld>
            <a:endParaRPr lang="en-GB" dirty="0"/>
          </a:p>
        </p:txBody>
      </p:sp>
    </p:spTree>
    <p:extLst>
      <p:ext uri="{BB962C8B-B14F-4D97-AF65-F5344CB8AC3E}">
        <p14:creationId xmlns:p14="http://schemas.microsoft.com/office/powerpoint/2010/main" val="3752631704"/>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lvl="1"/>
            <a:r>
              <a:rPr lang="en-US" dirty="0"/>
              <a:t>Much of the initial controversy centered on whether the definition contained a single transactional test or alternative transactional and functional tests.</a:t>
            </a:r>
          </a:p>
          <a:p>
            <a:pPr lvl="1"/>
            <a:r>
              <a:rPr lang="en-US" dirty="0"/>
              <a:t>Specifically, states have focused on the words “and includes.” </a:t>
            </a:r>
          </a:p>
          <a:p>
            <a:pPr lvl="2"/>
            <a:r>
              <a:rPr lang="en-US" dirty="0"/>
              <a:t>Some have interpreted the second clause to be a mere subset of the first clause wherein income derived from regular business activity is business income</a:t>
            </a:r>
            <a:r>
              <a:rPr lang="en-US" dirty="0" smtClean="0"/>
              <a:t>. Under </a:t>
            </a:r>
            <a:r>
              <a:rPr lang="en-US" dirty="0"/>
              <a:t>this interpretation income from working capital, the ordinary sale and replacement of old machinery or the sale of leased assets at the end of the lease term would likely be business income but that infrequent and unusual sales of assets etc. would produce non-business income.</a:t>
            </a:r>
          </a:p>
          <a:p>
            <a:pPr lvl="2"/>
            <a:r>
              <a:rPr lang="en-US" dirty="0"/>
              <a:t>A number of states have interpreted “and includes” as creating a second alternative functional test focused on the nature of the underlying assets. </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MTC</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300</a:t>
            </a:fld>
            <a:endParaRPr lang="en-GB" dirty="0"/>
          </a:p>
        </p:txBody>
      </p:sp>
    </p:spTree>
    <p:extLst>
      <p:ext uri="{BB962C8B-B14F-4D97-AF65-F5344CB8AC3E}">
        <p14:creationId xmlns:p14="http://schemas.microsoft.com/office/powerpoint/2010/main" val="2879635443"/>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lvl="1"/>
            <a:r>
              <a:rPr lang="en-US" dirty="0"/>
              <a:t>The second interpretation may be more consistent with the underlying source of the language used which was from </a:t>
            </a:r>
            <a:r>
              <a:rPr lang="en-US" dirty="0" smtClean="0"/>
              <a:t>pre-UDITPA California </a:t>
            </a:r>
            <a:r>
              <a:rPr lang="en-US" dirty="0"/>
              <a:t>BOE Appeals involving the apportionment of “unitary income”, mainly pertaining to royalty income.</a:t>
            </a:r>
          </a:p>
          <a:p>
            <a:pPr lvl="2"/>
            <a:r>
              <a:rPr lang="en-US" i="1" dirty="0"/>
              <a:t>See Appeal of Houghton Mifflin </a:t>
            </a:r>
            <a:r>
              <a:rPr lang="en-US" dirty="0"/>
              <a:t>- BOE 1946 and Appeal of International Business Machines 1954</a:t>
            </a:r>
          </a:p>
          <a:p>
            <a:pPr lvl="1"/>
            <a:r>
              <a:rPr lang="en-US" dirty="0"/>
              <a:t>However there were important boundaries to how far the “unitary income” concept was applied in California.;</a:t>
            </a:r>
          </a:p>
          <a:p>
            <a:pPr lvl="2"/>
            <a:r>
              <a:rPr lang="en-US" dirty="0"/>
              <a:t>California treated dividends and gains from stock as allocable and the FTB stuck with this approach until the </a:t>
            </a:r>
            <a:r>
              <a:rPr lang="en-US" i="1" dirty="0"/>
              <a:t>Times Mirror </a:t>
            </a:r>
            <a:r>
              <a:rPr lang="en-US" dirty="0"/>
              <a:t>CA Ct. Appeal decision in 1980.</a:t>
            </a:r>
          </a:p>
          <a:p>
            <a:pPr lvl="2"/>
            <a:r>
              <a:rPr lang="en-US" dirty="0"/>
              <a:t>Pre – UDITPA BOE decisions were somewhat inconsistent in the treatment of interest income.</a:t>
            </a:r>
          </a:p>
        </p:txBody>
      </p:sp>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MTC</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301</a:t>
            </a:fld>
            <a:endParaRPr lang="en-GB" dirty="0"/>
          </a:p>
        </p:txBody>
      </p:sp>
    </p:spTree>
    <p:extLst>
      <p:ext uri="{BB962C8B-B14F-4D97-AF65-F5344CB8AC3E}">
        <p14:creationId xmlns:p14="http://schemas.microsoft.com/office/powerpoint/2010/main" val="36925192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US" dirty="0"/>
              <a:t>Advanced Income Tax Track</a:t>
            </a:r>
            <a:br>
              <a:rPr lang="en-US" dirty="0"/>
            </a:br>
            <a:r>
              <a:rPr lang="en-US" b="0" i="0" dirty="0"/>
              <a:t>MTC</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302</a:t>
            </a:fld>
            <a:endParaRPr lang="en-GB" dirty="0"/>
          </a:p>
        </p:txBody>
      </p:sp>
      <p:sp>
        <p:nvSpPr>
          <p:cNvPr id="8" name="Rectangle 6"/>
          <p:cNvSpPr txBox="1">
            <a:spLocks noChangeArrowheads="1"/>
          </p:cNvSpPr>
          <p:nvPr/>
        </p:nvSpPr>
        <p:spPr bwMode="auto">
          <a:xfrm>
            <a:off x="533400" y="1600200"/>
            <a:ext cx="8229600" cy="44196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274320" lvl="2" indent="-274320" eaLnBrk="0" hangingPunct="0">
              <a:spcAft>
                <a:spcPts val="900"/>
              </a:spcAft>
              <a:buClr>
                <a:schemeClr val="tx1"/>
              </a:buClr>
              <a:buFont typeface="Arial" panose="020B0604020202020204" pitchFamily="34" charset="0"/>
              <a:buChar char="•"/>
              <a:defRPr/>
            </a:pPr>
            <a:r>
              <a:rPr lang="en-US" sz="1600" dirty="0">
                <a:latin typeface="+mj-lt"/>
              </a:rPr>
              <a:t>At its Annual Business Meeting in July of 2014, the Multistate Tax Commission </a:t>
            </a:r>
            <a:r>
              <a:rPr lang="en-US" sz="1600" dirty="0" smtClean="0">
                <a:latin typeface="+mj-lt"/>
              </a:rPr>
              <a:t>adopted, </a:t>
            </a:r>
            <a:r>
              <a:rPr lang="en-US" sz="1600" dirty="0">
                <a:latin typeface="+mj-lt"/>
              </a:rPr>
              <a:t>as uniformity recommendations to the </a:t>
            </a:r>
            <a:r>
              <a:rPr lang="en-US" sz="1600" dirty="0" smtClean="0">
                <a:latin typeface="+mj-lt"/>
              </a:rPr>
              <a:t>states, </a:t>
            </a:r>
            <a:r>
              <a:rPr lang="en-US" sz="1600" dirty="0">
                <a:latin typeface="+mj-lt"/>
              </a:rPr>
              <a:t>amendments to the definition of business and nonbusiness income, now called </a:t>
            </a:r>
            <a:r>
              <a:rPr lang="en-US" sz="1600" dirty="0" smtClean="0">
                <a:latin typeface="+mj-lt"/>
              </a:rPr>
              <a:t>“</a:t>
            </a:r>
            <a:r>
              <a:rPr lang="en-US" sz="1600" dirty="0" err="1" smtClean="0">
                <a:latin typeface="+mj-lt"/>
              </a:rPr>
              <a:t>apportionable</a:t>
            </a:r>
            <a:r>
              <a:rPr lang="en-US" sz="1600" dirty="0" smtClean="0">
                <a:latin typeface="+mj-lt"/>
              </a:rPr>
              <a:t>” income:</a:t>
            </a:r>
          </a:p>
          <a:p>
            <a:pPr marL="274320" lvl="2" indent="-274320" eaLnBrk="0" hangingPunct="0">
              <a:spcAft>
                <a:spcPts val="900"/>
              </a:spcAft>
              <a:buClr>
                <a:schemeClr val="tx1"/>
              </a:buClr>
              <a:buFont typeface="Arial" panose="020B0604020202020204" pitchFamily="34" charset="0"/>
              <a:buChar char="•"/>
              <a:defRPr/>
            </a:pPr>
            <a:r>
              <a:rPr lang="en-US" sz="1600" dirty="0" smtClean="0">
                <a:latin typeface="Georgia" pitchFamily="18" charset="0"/>
              </a:rPr>
              <a:t>Art. IV.1(a) “</a:t>
            </a:r>
            <a:r>
              <a:rPr lang="en-US" sz="1600" strike="sngStrike" dirty="0" smtClean="0">
                <a:solidFill>
                  <a:schemeClr val="accent2"/>
                </a:solidFill>
                <a:latin typeface="Georgia" pitchFamily="18" charset="0"/>
              </a:rPr>
              <a:t>Business</a:t>
            </a:r>
            <a:r>
              <a:rPr lang="en-US" sz="1600" dirty="0" smtClean="0">
                <a:solidFill>
                  <a:schemeClr val="accent2"/>
                </a:solidFill>
                <a:latin typeface="Georgia" pitchFamily="18" charset="0"/>
              </a:rPr>
              <a:t> </a:t>
            </a:r>
            <a:r>
              <a:rPr lang="en-US" sz="1600" u="sng" dirty="0" err="1" smtClean="0">
                <a:solidFill>
                  <a:schemeClr val="accent2"/>
                </a:solidFill>
                <a:latin typeface="Georgia" pitchFamily="18" charset="0"/>
              </a:rPr>
              <a:t>Apportionable</a:t>
            </a:r>
            <a:r>
              <a:rPr lang="en-US" sz="1600" u="sng" dirty="0" smtClean="0">
                <a:solidFill>
                  <a:schemeClr val="accent2"/>
                </a:solidFill>
                <a:latin typeface="Georgia" pitchFamily="18" charset="0"/>
              </a:rPr>
              <a:t> </a:t>
            </a:r>
            <a:r>
              <a:rPr lang="en-US" sz="1600" dirty="0" smtClean="0">
                <a:latin typeface="Georgia" pitchFamily="18" charset="0"/>
              </a:rPr>
              <a:t>income” means:</a:t>
            </a:r>
          </a:p>
          <a:p>
            <a:pPr marL="274320" lvl="3" eaLnBrk="0" hangingPunct="0">
              <a:spcAft>
                <a:spcPts val="900"/>
              </a:spcAft>
              <a:buClr>
                <a:schemeClr val="tx1"/>
              </a:buClr>
              <a:defRPr/>
            </a:pPr>
            <a:r>
              <a:rPr lang="en-US" sz="1600" dirty="0" smtClean="0">
                <a:latin typeface="Georgia" pitchFamily="18" charset="0"/>
              </a:rPr>
              <a:t>(</a:t>
            </a:r>
            <a:r>
              <a:rPr lang="en-US" sz="1600" dirty="0">
                <a:latin typeface="Georgia" pitchFamily="18" charset="0"/>
              </a:rPr>
              <a:t>i) </a:t>
            </a:r>
            <a:r>
              <a:rPr lang="en-US" sz="1600" u="sng" dirty="0">
                <a:solidFill>
                  <a:schemeClr val="accent2"/>
                </a:solidFill>
                <a:latin typeface="Georgia" pitchFamily="18" charset="0"/>
              </a:rPr>
              <a:t>all </a:t>
            </a:r>
            <a:r>
              <a:rPr lang="en-US" sz="1600" dirty="0">
                <a:latin typeface="Georgia" pitchFamily="18" charset="0"/>
              </a:rPr>
              <a:t>income </a:t>
            </a:r>
            <a:r>
              <a:rPr lang="en-US" sz="1600" u="sng" dirty="0">
                <a:solidFill>
                  <a:schemeClr val="accent2"/>
                </a:solidFill>
                <a:latin typeface="Georgia" pitchFamily="18" charset="0"/>
              </a:rPr>
              <a:t>that is apportionable under the </a:t>
            </a:r>
            <a:r>
              <a:rPr lang="en-US" sz="1600" u="sng" dirty="0" smtClean="0">
                <a:solidFill>
                  <a:schemeClr val="accent2"/>
                </a:solidFill>
                <a:latin typeface="Georgia" pitchFamily="18" charset="0"/>
              </a:rPr>
              <a:t>Constitution of </a:t>
            </a:r>
            <a:r>
              <a:rPr lang="en-US" sz="1600" u="sng" dirty="0">
                <a:solidFill>
                  <a:schemeClr val="accent2"/>
                </a:solidFill>
                <a:latin typeface="Georgia" pitchFamily="18" charset="0"/>
              </a:rPr>
              <a:t>the </a:t>
            </a:r>
            <a:r>
              <a:rPr lang="en-US" sz="1600" u="sng" dirty="0" smtClean="0">
                <a:solidFill>
                  <a:schemeClr val="accent2"/>
                </a:solidFill>
                <a:latin typeface="Georgia" pitchFamily="18" charset="0"/>
              </a:rPr>
              <a:t>United States </a:t>
            </a:r>
            <a:r>
              <a:rPr lang="en-US" sz="1600" u="sng" dirty="0">
                <a:solidFill>
                  <a:schemeClr val="accent2"/>
                </a:solidFill>
                <a:latin typeface="Georgia" pitchFamily="18" charset="0"/>
              </a:rPr>
              <a:t>and is not allocated under </a:t>
            </a:r>
            <a:r>
              <a:rPr lang="en-US" sz="1600" u="sng" dirty="0" smtClean="0">
                <a:solidFill>
                  <a:schemeClr val="accent2"/>
                </a:solidFill>
                <a:latin typeface="Georgia" pitchFamily="18" charset="0"/>
              </a:rPr>
              <a:t>the laws </a:t>
            </a:r>
            <a:r>
              <a:rPr lang="en-US" sz="1600" u="sng" dirty="0">
                <a:solidFill>
                  <a:schemeClr val="accent2"/>
                </a:solidFill>
                <a:latin typeface="Georgia" pitchFamily="18" charset="0"/>
              </a:rPr>
              <a:t>of this state, including</a:t>
            </a:r>
            <a:r>
              <a:rPr lang="en-US" sz="1600" u="sng" dirty="0" smtClean="0">
                <a:solidFill>
                  <a:schemeClr val="accent2"/>
                </a:solidFill>
                <a:latin typeface="Georgia" pitchFamily="18" charset="0"/>
              </a:rPr>
              <a:t>:</a:t>
            </a:r>
          </a:p>
          <a:p>
            <a:pPr marL="548640" lvl="3" indent="-274320" eaLnBrk="0" hangingPunct="0">
              <a:spcAft>
                <a:spcPts val="900"/>
              </a:spcAft>
              <a:buClr>
                <a:schemeClr val="tx1"/>
              </a:buClr>
              <a:defRPr/>
            </a:pPr>
            <a:r>
              <a:rPr lang="en-US" sz="1600" dirty="0" smtClean="0">
                <a:solidFill>
                  <a:schemeClr val="accent2"/>
                </a:solidFill>
                <a:latin typeface="Georgia" pitchFamily="18" charset="0"/>
              </a:rPr>
              <a:t>	</a:t>
            </a:r>
            <a:r>
              <a:rPr lang="en-US" sz="1600" u="sng" dirty="0" smtClean="0">
                <a:solidFill>
                  <a:schemeClr val="accent2"/>
                </a:solidFill>
                <a:latin typeface="Georgia" pitchFamily="18" charset="0"/>
              </a:rPr>
              <a:t>(</a:t>
            </a:r>
            <a:r>
              <a:rPr lang="en-US" sz="1600" u="sng" dirty="0">
                <a:solidFill>
                  <a:schemeClr val="accent2"/>
                </a:solidFill>
                <a:latin typeface="Georgia" pitchFamily="18" charset="0"/>
              </a:rPr>
              <a:t>A) income </a:t>
            </a:r>
            <a:r>
              <a:rPr lang="en-US" sz="1600" dirty="0">
                <a:latin typeface="Georgia" pitchFamily="18" charset="0"/>
              </a:rPr>
              <a:t>arising from transactions and activity </a:t>
            </a:r>
            <a:r>
              <a:rPr lang="en-US" sz="1600" dirty="0" smtClean="0">
                <a:latin typeface="Georgia" pitchFamily="18" charset="0"/>
              </a:rPr>
              <a:t>in the </a:t>
            </a:r>
            <a:r>
              <a:rPr lang="en-US" sz="1600" dirty="0">
                <a:latin typeface="Georgia" pitchFamily="18" charset="0"/>
              </a:rPr>
              <a:t>regular course of the taxpayer’s trade </a:t>
            </a:r>
            <a:r>
              <a:rPr lang="en-US" sz="1600" dirty="0" smtClean="0">
                <a:latin typeface="Georgia" pitchFamily="18" charset="0"/>
              </a:rPr>
              <a:t>or business</a:t>
            </a:r>
            <a:r>
              <a:rPr lang="en-US" sz="1600" dirty="0">
                <a:latin typeface="Georgia" pitchFamily="18" charset="0"/>
              </a:rPr>
              <a:t>, and </a:t>
            </a:r>
            <a:r>
              <a:rPr lang="en-US" sz="1600" strike="sngStrike" dirty="0">
                <a:solidFill>
                  <a:schemeClr val="accent2"/>
                </a:solidFill>
                <a:latin typeface="Georgia" pitchFamily="18" charset="0"/>
              </a:rPr>
              <a:t>includes</a:t>
            </a:r>
          </a:p>
          <a:p>
            <a:pPr marL="548640" lvl="2" indent="-274320" eaLnBrk="0" hangingPunct="0">
              <a:spcAft>
                <a:spcPts val="900"/>
              </a:spcAft>
              <a:buClr>
                <a:schemeClr val="tx1"/>
              </a:buClr>
              <a:defRPr/>
            </a:pPr>
            <a:r>
              <a:rPr lang="en-US" sz="1600" dirty="0" smtClean="0">
                <a:latin typeface="Georgia" pitchFamily="18" charset="0"/>
              </a:rPr>
              <a:t>	(</a:t>
            </a:r>
            <a:r>
              <a:rPr lang="en-US" sz="1600" dirty="0">
                <a:latin typeface="Georgia" pitchFamily="18" charset="0"/>
              </a:rPr>
              <a:t>B) income </a:t>
            </a:r>
            <a:r>
              <a:rPr lang="en-US" sz="1600" u="sng" dirty="0">
                <a:solidFill>
                  <a:schemeClr val="accent2"/>
                </a:solidFill>
                <a:latin typeface="Georgia" pitchFamily="18" charset="0"/>
              </a:rPr>
              <a:t>arising </a:t>
            </a:r>
            <a:r>
              <a:rPr lang="en-US" sz="1600" dirty="0">
                <a:latin typeface="Georgia" pitchFamily="18" charset="0"/>
              </a:rPr>
              <a:t>from tangible and </a:t>
            </a:r>
            <a:r>
              <a:rPr lang="en-US" sz="1600" dirty="0" smtClean="0">
                <a:latin typeface="Georgia" pitchFamily="18" charset="0"/>
              </a:rPr>
              <a:t>intangible property </a:t>
            </a:r>
            <a:r>
              <a:rPr lang="en-US" sz="1600" dirty="0">
                <a:latin typeface="Georgia" pitchFamily="18" charset="0"/>
              </a:rPr>
              <a:t>if the acquisition, management</a:t>
            </a:r>
            <a:r>
              <a:rPr lang="en-US" sz="1600" dirty="0" smtClean="0">
                <a:latin typeface="Georgia" pitchFamily="18" charset="0"/>
              </a:rPr>
              <a:t>, </a:t>
            </a:r>
            <a:r>
              <a:rPr lang="en-US" sz="1600" u="sng" dirty="0" smtClean="0">
                <a:solidFill>
                  <a:schemeClr val="accent2"/>
                </a:solidFill>
                <a:latin typeface="Georgia" pitchFamily="18" charset="0"/>
              </a:rPr>
              <a:t>employment</a:t>
            </a:r>
            <a:r>
              <a:rPr lang="en-US" sz="1600" u="sng" dirty="0">
                <a:solidFill>
                  <a:schemeClr val="accent2"/>
                </a:solidFill>
                <a:latin typeface="Georgia" pitchFamily="18" charset="0"/>
              </a:rPr>
              <a:t>, development</a:t>
            </a:r>
            <a:r>
              <a:rPr lang="en-US" sz="1600" dirty="0">
                <a:latin typeface="Georgia" pitchFamily="18" charset="0"/>
              </a:rPr>
              <a:t>, </a:t>
            </a:r>
            <a:r>
              <a:rPr lang="en-US" sz="1600" strike="sngStrike" dirty="0">
                <a:solidFill>
                  <a:schemeClr val="accent2"/>
                </a:solidFill>
                <a:latin typeface="Georgia" pitchFamily="18" charset="0"/>
              </a:rPr>
              <a:t>and</a:t>
            </a:r>
            <a:r>
              <a:rPr lang="en-US" sz="1600" dirty="0">
                <a:solidFill>
                  <a:schemeClr val="accent2"/>
                </a:solidFill>
                <a:latin typeface="Georgia" pitchFamily="18" charset="0"/>
              </a:rPr>
              <a:t> </a:t>
            </a:r>
            <a:r>
              <a:rPr lang="en-US" sz="1600" u="sng" dirty="0">
                <a:solidFill>
                  <a:schemeClr val="accent2"/>
                </a:solidFill>
                <a:latin typeface="Georgia" pitchFamily="18" charset="0"/>
              </a:rPr>
              <a:t>or</a:t>
            </a:r>
            <a:r>
              <a:rPr lang="en-US" sz="1600" dirty="0">
                <a:solidFill>
                  <a:srgbClr val="FF0000"/>
                </a:solidFill>
                <a:latin typeface="Georgia" pitchFamily="18" charset="0"/>
              </a:rPr>
              <a:t> </a:t>
            </a:r>
            <a:r>
              <a:rPr lang="en-US" sz="1600" dirty="0">
                <a:latin typeface="Georgia" pitchFamily="18" charset="0"/>
              </a:rPr>
              <a:t>disposition </a:t>
            </a:r>
            <a:r>
              <a:rPr lang="en-US" sz="1600" dirty="0" smtClean="0">
                <a:latin typeface="Georgia" pitchFamily="18" charset="0"/>
              </a:rPr>
              <a:t>of the </a:t>
            </a:r>
            <a:r>
              <a:rPr lang="en-US" sz="1600" dirty="0">
                <a:latin typeface="Georgia" pitchFamily="18" charset="0"/>
              </a:rPr>
              <a:t>property </a:t>
            </a:r>
            <a:r>
              <a:rPr lang="en-US" sz="1600" strike="sngStrike" dirty="0">
                <a:solidFill>
                  <a:schemeClr val="accent2"/>
                </a:solidFill>
                <a:latin typeface="Georgia" pitchFamily="18" charset="0"/>
              </a:rPr>
              <a:t>constitute integral parts of</a:t>
            </a:r>
            <a:r>
              <a:rPr lang="en-US" sz="1600" dirty="0">
                <a:solidFill>
                  <a:schemeClr val="accent2"/>
                </a:solidFill>
                <a:latin typeface="Georgia" pitchFamily="18" charset="0"/>
              </a:rPr>
              <a:t> </a:t>
            </a:r>
            <a:r>
              <a:rPr lang="en-US" sz="1600" u="sng" dirty="0">
                <a:solidFill>
                  <a:schemeClr val="accent2"/>
                </a:solidFill>
                <a:latin typeface="Georgia" pitchFamily="18" charset="0"/>
              </a:rPr>
              <a:t>is or </a:t>
            </a:r>
            <a:r>
              <a:rPr lang="en-US" sz="1600" u="sng" dirty="0" smtClean="0">
                <a:solidFill>
                  <a:schemeClr val="accent2"/>
                </a:solidFill>
                <a:latin typeface="Georgia" pitchFamily="18" charset="0"/>
              </a:rPr>
              <a:t>was related </a:t>
            </a:r>
            <a:r>
              <a:rPr lang="en-US" sz="1600" u="sng" dirty="0">
                <a:solidFill>
                  <a:schemeClr val="accent2"/>
                </a:solidFill>
                <a:latin typeface="Georgia" pitchFamily="18" charset="0"/>
              </a:rPr>
              <a:t>to the operation of </a:t>
            </a:r>
            <a:r>
              <a:rPr lang="en-US" sz="1600" dirty="0">
                <a:latin typeface="Georgia" pitchFamily="18" charset="0"/>
              </a:rPr>
              <a:t>the taxpayer's </a:t>
            </a:r>
            <a:r>
              <a:rPr lang="en-US" sz="1600" strike="sngStrike" dirty="0" smtClean="0">
                <a:solidFill>
                  <a:schemeClr val="accent2"/>
                </a:solidFill>
                <a:latin typeface="Georgia" pitchFamily="18" charset="0"/>
              </a:rPr>
              <a:t>regular</a:t>
            </a:r>
            <a:r>
              <a:rPr lang="en-US" sz="1600" dirty="0" smtClean="0">
                <a:solidFill>
                  <a:srgbClr val="FF0000"/>
                </a:solidFill>
                <a:latin typeface="Georgia" pitchFamily="18" charset="0"/>
              </a:rPr>
              <a:t> </a:t>
            </a:r>
            <a:r>
              <a:rPr lang="en-US" sz="1600" dirty="0" smtClean="0">
                <a:latin typeface="Georgia" pitchFamily="18" charset="0"/>
              </a:rPr>
              <a:t>trade </a:t>
            </a:r>
            <a:r>
              <a:rPr lang="en-US" sz="1600" dirty="0">
                <a:latin typeface="Georgia" pitchFamily="18" charset="0"/>
              </a:rPr>
              <a:t>or business </a:t>
            </a:r>
            <a:r>
              <a:rPr lang="en-US" sz="1600" strike="sngStrike" dirty="0">
                <a:solidFill>
                  <a:schemeClr val="accent2"/>
                </a:solidFill>
                <a:latin typeface="Georgia" pitchFamily="18" charset="0"/>
              </a:rPr>
              <a:t>operations</a:t>
            </a:r>
            <a:r>
              <a:rPr lang="en-US" sz="1600" dirty="0">
                <a:latin typeface="Georgia" pitchFamily="18" charset="0"/>
              </a:rPr>
              <a:t>; </a:t>
            </a:r>
            <a:r>
              <a:rPr lang="en-US" sz="1600" u="sng" dirty="0">
                <a:solidFill>
                  <a:schemeClr val="accent2"/>
                </a:solidFill>
                <a:latin typeface="Georgia" pitchFamily="18" charset="0"/>
              </a:rPr>
              <a:t>and</a:t>
            </a:r>
          </a:p>
          <a:p>
            <a:pPr marL="274320" lvl="2" eaLnBrk="0" hangingPunct="0">
              <a:spcAft>
                <a:spcPts val="900"/>
              </a:spcAft>
              <a:buClr>
                <a:schemeClr val="tx1"/>
              </a:buClr>
              <a:defRPr/>
            </a:pPr>
            <a:r>
              <a:rPr lang="en-US" sz="1600" u="sng" dirty="0" smtClean="0">
                <a:solidFill>
                  <a:schemeClr val="accent2"/>
                </a:solidFill>
                <a:latin typeface="Georgia" pitchFamily="18" charset="0"/>
              </a:rPr>
              <a:t>(</a:t>
            </a:r>
            <a:r>
              <a:rPr lang="en-US" sz="1600" u="sng" dirty="0">
                <a:solidFill>
                  <a:schemeClr val="accent2"/>
                </a:solidFill>
                <a:latin typeface="Georgia" pitchFamily="18" charset="0"/>
              </a:rPr>
              <a:t>ii) any income that would be allocable to this state </a:t>
            </a:r>
            <a:r>
              <a:rPr lang="en-US" sz="1600" u="sng" dirty="0" smtClean="0">
                <a:solidFill>
                  <a:schemeClr val="accent2"/>
                </a:solidFill>
                <a:latin typeface="Georgia" pitchFamily="18" charset="0"/>
              </a:rPr>
              <a:t>under the </a:t>
            </a:r>
            <a:r>
              <a:rPr lang="en-US" sz="1600" u="sng" dirty="0">
                <a:solidFill>
                  <a:schemeClr val="accent2"/>
                </a:solidFill>
                <a:latin typeface="Georgia" pitchFamily="18" charset="0"/>
              </a:rPr>
              <a:t>Constitution of the United States, but that </a:t>
            </a:r>
            <a:r>
              <a:rPr lang="en-US" sz="1600" u="sng" dirty="0" smtClean="0">
                <a:solidFill>
                  <a:schemeClr val="accent2"/>
                </a:solidFill>
                <a:latin typeface="Georgia" pitchFamily="18" charset="0"/>
              </a:rPr>
              <a:t>is apportioned </a:t>
            </a:r>
            <a:r>
              <a:rPr lang="en-US" sz="1600" u="sng" dirty="0">
                <a:solidFill>
                  <a:schemeClr val="accent2"/>
                </a:solidFill>
                <a:latin typeface="Georgia" pitchFamily="18" charset="0"/>
              </a:rPr>
              <a:t>rather than allocated pursuant to the </a:t>
            </a:r>
            <a:r>
              <a:rPr lang="en-US" sz="1600" u="sng" dirty="0" smtClean="0">
                <a:solidFill>
                  <a:schemeClr val="accent2"/>
                </a:solidFill>
                <a:latin typeface="Georgia" pitchFamily="18" charset="0"/>
              </a:rPr>
              <a:t>laws of </a:t>
            </a:r>
            <a:r>
              <a:rPr lang="en-US" sz="1600" u="sng" dirty="0">
                <a:solidFill>
                  <a:schemeClr val="accent2"/>
                </a:solidFill>
                <a:latin typeface="Georgia" pitchFamily="18" charset="0"/>
              </a:rPr>
              <a:t>this state.</a:t>
            </a:r>
          </a:p>
          <a:p>
            <a:pPr marL="285750" lvl="2" indent="-285750" eaLnBrk="0" hangingPunct="0">
              <a:spcAft>
                <a:spcPts val="900"/>
              </a:spcAft>
              <a:buClr>
                <a:schemeClr val="tx1"/>
              </a:buClr>
              <a:buFont typeface="Arial" panose="020B0604020202020204" pitchFamily="34" charset="0"/>
              <a:buChar char="•"/>
              <a:defRPr/>
            </a:pPr>
            <a:r>
              <a:rPr lang="en-US" sz="1600" dirty="0">
                <a:latin typeface="Georgia" pitchFamily="18" charset="0"/>
              </a:rPr>
              <a:t>Art. IV.1(e) "</a:t>
            </a:r>
            <a:r>
              <a:rPr lang="en-US" sz="1600" dirty="0" smtClean="0">
                <a:latin typeface="Georgia" pitchFamily="18" charset="0"/>
              </a:rPr>
              <a:t>Non‐</a:t>
            </a:r>
            <a:r>
              <a:rPr lang="en-US" sz="1600" strike="sngStrike" dirty="0" smtClean="0">
                <a:solidFill>
                  <a:schemeClr val="accent2"/>
                </a:solidFill>
                <a:latin typeface="Georgia" pitchFamily="18" charset="0"/>
              </a:rPr>
              <a:t>business</a:t>
            </a:r>
            <a:r>
              <a:rPr lang="en-US" sz="1600" dirty="0" smtClean="0">
                <a:solidFill>
                  <a:srgbClr val="FF0000"/>
                </a:solidFill>
                <a:latin typeface="Georgia" pitchFamily="18" charset="0"/>
              </a:rPr>
              <a:t> </a:t>
            </a:r>
            <a:r>
              <a:rPr lang="en-US" sz="1600" dirty="0" smtClean="0">
                <a:latin typeface="Georgia" pitchFamily="18" charset="0"/>
              </a:rPr>
              <a:t>apportionable </a:t>
            </a:r>
            <a:r>
              <a:rPr lang="en-US" sz="1600" dirty="0">
                <a:latin typeface="Georgia" pitchFamily="18" charset="0"/>
              </a:rPr>
              <a:t>income” means all </a:t>
            </a:r>
            <a:r>
              <a:rPr lang="en-US" sz="1600" dirty="0" smtClean="0">
                <a:latin typeface="Georgia" pitchFamily="18" charset="0"/>
              </a:rPr>
              <a:t>income other </a:t>
            </a:r>
            <a:r>
              <a:rPr lang="en-US" sz="1600" dirty="0">
                <a:latin typeface="Georgia" pitchFamily="18" charset="0"/>
              </a:rPr>
              <a:t>than </a:t>
            </a:r>
            <a:r>
              <a:rPr lang="en-US" sz="1600" strike="sngStrike" dirty="0" smtClean="0">
                <a:solidFill>
                  <a:schemeClr val="accent2"/>
                </a:solidFill>
                <a:latin typeface="Georgia" pitchFamily="18" charset="0"/>
              </a:rPr>
              <a:t>business</a:t>
            </a:r>
            <a:r>
              <a:rPr lang="en-US" sz="1600" dirty="0" smtClean="0">
                <a:solidFill>
                  <a:srgbClr val="FF0000"/>
                </a:solidFill>
                <a:latin typeface="Georgia" pitchFamily="18" charset="0"/>
              </a:rPr>
              <a:t> </a:t>
            </a:r>
            <a:r>
              <a:rPr lang="en-US" sz="1600" dirty="0" smtClean="0">
                <a:latin typeface="Georgia" pitchFamily="18" charset="0"/>
              </a:rPr>
              <a:t>apportionable </a:t>
            </a:r>
            <a:r>
              <a:rPr lang="en-US" sz="1600" dirty="0">
                <a:latin typeface="Georgia" pitchFamily="18" charset="0"/>
              </a:rPr>
              <a:t>income.</a:t>
            </a:r>
            <a:endParaRPr lang="en-US" sz="1600" dirty="0" smtClean="0">
              <a:latin typeface="Georgia" pitchFamily="18" charset="0"/>
            </a:endParaRPr>
          </a:p>
        </p:txBody>
      </p:sp>
    </p:spTree>
    <p:extLst>
      <p:ext uri="{BB962C8B-B14F-4D97-AF65-F5344CB8AC3E}">
        <p14:creationId xmlns:p14="http://schemas.microsoft.com/office/powerpoint/2010/main" val="1929835473"/>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lvl="1"/>
            <a:r>
              <a:rPr lang="en-US" dirty="0" smtClean="0"/>
              <a:t>This change is </a:t>
            </a:r>
            <a:r>
              <a:rPr lang="en-US" dirty="0"/>
              <a:t>in part a reaction to some judicial determinations that income arising from a liquidation of a business cannot be treated as business income.</a:t>
            </a:r>
          </a:p>
          <a:p>
            <a:pPr lvl="1"/>
            <a:r>
              <a:rPr lang="en-US" dirty="0"/>
              <a:t>A policy concern with this determination is that there is a mismatch from allocating a gain on the sale of a unitary asset after years of apportioning expenses associated with that asset</a:t>
            </a:r>
            <a:r>
              <a:rPr lang="en-US" dirty="0" smtClean="0"/>
              <a:t>. The </a:t>
            </a:r>
            <a:r>
              <a:rPr lang="en-US" dirty="0"/>
              <a:t>language </a:t>
            </a:r>
            <a:r>
              <a:rPr lang="en-US" dirty="0" smtClean="0"/>
              <a:t>“</a:t>
            </a:r>
            <a:r>
              <a:rPr lang="en-US" dirty="0" err="1" smtClean="0"/>
              <a:t>apportionable</a:t>
            </a:r>
            <a:r>
              <a:rPr lang="en-US" dirty="0" smtClean="0"/>
              <a:t> </a:t>
            </a:r>
            <a:r>
              <a:rPr lang="en-US" dirty="0"/>
              <a:t>under the C</a:t>
            </a:r>
            <a:r>
              <a:rPr lang="en-US" dirty="0" smtClean="0"/>
              <a:t>onstitution” </a:t>
            </a:r>
            <a:r>
              <a:rPr lang="en-US" dirty="0"/>
              <a:t>is intended to allow apportionment of gains from a liquidation of unitary assets.</a:t>
            </a:r>
          </a:p>
          <a:p>
            <a:pPr lvl="1"/>
            <a:r>
              <a:rPr lang="en-US" dirty="0"/>
              <a:t>The </a:t>
            </a:r>
            <a:r>
              <a:rPr lang="en-US" dirty="0" smtClean="0"/>
              <a:t>“is </a:t>
            </a:r>
            <a:r>
              <a:rPr lang="en-US" dirty="0"/>
              <a:t>or </a:t>
            </a:r>
            <a:r>
              <a:rPr lang="en-US" dirty="0" smtClean="0"/>
              <a:t>was” </a:t>
            </a:r>
            <a:r>
              <a:rPr lang="en-US" dirty="0"/>
              <a:t>language could be problematic because there would be no time limitations and it effectively eliminates the "cessation of business" exception argument</a:t>
            </a:r>
            <a:r>
              <a:rPr lang="en-US" dirty="0" smtClean="0"/>
              <a:t>.</a:t>
            </a:r>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smtClean="0"/>
              <a:t>MTC</a:t>
            </a:r>
            <a:endParaRPr lang="en-US" b="0" i="0" dirty="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303</a:t>
            </a:fld>
            <a:endParaRPr lang="en-GB" dirty="0"/>
          </a:p>
        </p:txBody>
      </p:sp>
    </p:spTree>
    <p:extLst>
      <p:ext uri="{BB962C8B-B14F-4D97-AF65-F5344CB8AC3E}">
        <p14:creationId xmlns:p14="http://schemas.microsoft.com/office/powerpoint/2010/main" val="2657783462"/>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lvl="1"/>
            <a:r>
              <a:rPr lang="en-US" dirty="0" smtClean="0"/>
              <a:t>The Executive Committee approved the following language in the amendments to Article IV: </a:t>
            </a:r>
          </a:p>
          <a:p>
            <a:pPr lvl="2"/>
            <a:r>
              <a:rPr lang="en-US" dirty="0" smtClean="0"/>
              <a:t>“any </a:t>
            </a:r>
            <a:r>
              <a:rPr lang="en-US" dirty="0"/>
              <a:t>income that would be allocable to this state under the Constitution of the United States, but that is apportioned rather than allocated pursuant to the laws of this state</a:t>
            </a:r>
            <a:r>
              <a:rPr lang="en-US" dirty="0" smtClean="0"/>
              <a:t>.”</a:t>
            </a:r>
            <a:endParaRPr lang="en-US" dirty="0"/>
          </a:p>
          <a:p>
            <a:pPr lvl="1"/>
            <a:r>
              <a:rPr lang="en-US" dirty="0"/>
              <a:t>This language attempts to address the situation where a state may allocate income at 100% and tax it, but chooses instead to apportion it</a:t>
            </a:r>
            <a:r>
              <a:rPr lang="en-US" dirty="0" smtClean="0"/>
              <a:t>. For </a:t>
            </a:r>
            <a:r>
              <a:rPr lang="en-US" dirty="0"/>
              <a:t>example, a commercial domicile state that does not allocate dividends but apportions them</a:t>
            </a:r>
            <a:r>
              <a:rPr lang="en-US" dirty="0" smtClean="0"/>
              <a:t>. </a:t>
            </a:r>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smtClean="0"/>
              <a:t>MTC</a:t>
            </a:r>
            <a:endParaRPr lang="en-US" b="0" i="0" dirty="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304</a:t>
            </a:fld>
            <a:endParaRPr lang="en-GB" dirty="0"/>
          </a:p>
        </p:txBody>
      </p:sp>
    </p:spTree>
    <p:extLst>
      <p:ext uri="{BB962C8B-B14F-4D97-AF65-F5344CB8AC3E}">
        <p14:creationId xmlns:p14="http://schemas.microsoft.com/office/powerpoint/2010/main" val="2904064274"/>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marL="274320" lvl="1" indent="-274320">
              <a:buFont typeface="+mj-lt"/>
              <a:buAutoNum type="arabicPeriod"/>
            </a:pPr>
            <a:r>
              <a:rPr lang="en-US" dirty="0"/>
              <a:t>Major Asset or Subsidiary Dispositions</a:t>
            </a:r>
          </a:p>
          <a:p>
            <a:pPr lvl="2"/>
            <a:r>
              <a:rPr lang="en-US" dirty="0"/>
              <a:t>A number of state cases have held that an extraordinary disposition of assets, to the extent such constitute a complete or partial liquidation do not meet the business income definition.</a:t>
            </a:r>
          </a:p>
          <a:p>
            <a:pPr lvl="3"/>
            <a:r>
              <a:rPr lang="en-US" dirty="0"/>
              <a:t>While such dispositions may involve the sale of unitary assets which may be </a:t>
            </a:r>
            <a:r>
              <a:rPr lang="en-US" dirty="0" err="1"/>
              <a:t>apportionable</a:t>
            </a:r>
            <a:r>
              <a:rPr lang="en-US" dirty="0"/>
              <a:t> under the Constitution the Courts had trouble fitting such within the statutory definition.</a:t>
            </a:r>
          </a:p>
          <a:p>
            <a:pPr lvl="2"/>
            <a:r>
              <a:rPr lang="en-US" dirty="0"/>
              <a:t>Some states held that the gains were non-</a:t>
            </a:r>
            <a:r>
              <a:rPr lang="en-US" dirty="0" err="1"/>
              <a:t>apportionable</a:t>
            </a:r>
            <a:r>
              <a:rPr lang="en-US" dirty="0"/>
              <a:t> by applying only a transactional test.</a:t>
            </a:r>
          </a:p>
          <a:p>
            <a:pPr lvl="3"/>
            <a:r>
              <a:rPr lang="en-US" dirty="0"/>
              <a:t>e.g., KS, NM and </a:t>
            </a:r>
            <a:r>
              <a:rPr lang="en-US" dirty="0" smtClean="0"/>
              <a:t>TN</a:t>
            </a:r>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Liquidation</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305</a:t>
            </a:fld>
            <a:endParaRPr lang="en-GB" dirty="0"/>
          </a:p>
        </p:txBody>
      </p:sp>
    </p:spTree>
    <p:extLst>
      <p:ext uri="{BB962C8B-B14F-4D97-AF65-F5344CB8AC3E}">
        <p14:creationId xmlns:p14="http://schemas.microsoft.com/office/powerpoint/2010/main" val="3261091465"/>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marL="274320" lvl="1" indent="-274320">
              <a:buFont typeface="+mj-lt"/>
              <a:buAutoNum type="arabicPeriod"/>
            </a:pPr>
            <a:r>
              <a:rPr lang="en-US" dirty="0"/>
              <a:t>Major Asset or Subsidiary Dispositions</a:t>
            </a:r>
          </a:p>
          <a:p>
            <a:pPr lvl="2"/>
            <a:r>
              <a:rPr lang="en-US" dirty="0" smtClean="0"/>
              <a:t>Other </a:t>
            </a:r>
            <a:r>
              <a:rPr lang="en-US" dirty="0"/>
              <a:t>states have found complete or partial liquidations to be non-business income even under the functional test since such states that the “acquisition, management </a:t>
            </a:r>
            <a:r>
              <a:rPr lang="en-US" b="1" dirty="0"/>
              <a:t>and</a:t>
            </a:r>
            <a:r>
              <a:rPr lang="en-US" dirty="0"/>
              <a:t> disposition” must be an integral part of regular trade or business operations. </a:t>
            </a:r>
          </a:p>
          <a:p>
            <a:pPr lvl="3"/>
            <a:r>
              <a:rPr lang="en-US" i="1" dirty="0"/>
              <a:t>Laurel Pipeline</a:t>
            </a:r>
            <a:r>
              <a:rPr lang="en-US" dirty="0"/>
              <a:t>, PA </a:t>
            </a:r>
            <a:r>
              <a:rPr lang="en-US" dirty="0" err="1"/>
              <a:t>Sct</a:t>
            </a:r>
            <a:r>
              <a:rPr lang="en-US" dirty="0"/>
              <a:t>. 1994</a:t>
            </a:r>
          </a:p>
          <a:p>
            <a:pPr lvl="3"/>
            <a:r>
              <a:rPr lang="en-US" i="1" dirty="0"/>
              <a:t>Lenox</a:t>
            </a:r>
            <a:r>
              <a:rPr lang="en-US" dirty="0"/>
              <a:t>, NC </a:t>
            </a:r>
            <a:r>
              <a:rPr lang="en-US" dirty="0" err="1"/>
              <a:t>Sct</a:t>
            </a:r>
            <a:r>
              <a:rPr lang="en-US" dirty="0"/>
              <a:t>. 2001</a:t>
            </a:r>
          </a:p>
          <a:p>
            <a:pPr lvl="3"/>
            <a:r>
              <a:rPr lang="en-US" i="1" dirty="0"/>
              <a:t>Blessing White</a:t>
            </a:r>
            <a:r>
              <a:rPr lang="en-US" dirty="0"/>
              <a:t>, IL Ct. Appeals 2002 </a:t>
            </a:r>
            <a:endParaRPr lang="en-US" dirty="0" smtClean="0"/>
          </a:p>
          <a:p>
            <a:pPr lvl="2"/>
            <a:r>
              <a:rPr lang="en-US" dirty="0" smtClean="0"/>
              <a:t>In contrast, states which recognize a separate functional test have held that a substantial sale of business assets outside of a liquidation constitute business income:</a:t>
            </a:r>
          </a:p>
          <a:p>
            <a:pPr lvl="3"/>
            <a:r>
              <a:rPr lang="en-US" i="1" dirty="0" smtClean="0"/>
              <a:t>Texaco </a:t>
            </a:r>
            <a:r>
              <a:rPr lang="en-US" i="1" dirty="0"/>
              <a:t>– Cities Service Pipeline</a:t>
            </a:r>
            <a:r>
              <a:rPr lang="en-US" dirty="0"/>
              <a:t>, IL </a:t>
            </a:r>
            <a:r>
              <a:rPr lang="en-US" dirty="0" err="1"/>
              <a:t>Sct</a:t>
            </a:r>
            <a:r>
              <a:rPr lang="en-US" dirty="0"/>
              <a:t>. </a:t>
            </a:r>
            <a:r>
              <a:rPr lang="en-US" dirty="0" smtClean="0"/>
              <a:t>1998</a:t>
            </a:r>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Liquidation</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306</a:t>
            </a:fld>
            <a:endParaRPr lang="en-GB" dirty="0"/>
          </a:p>
        </p:txBody>
      </p:sp>
    </p:spTree>
    <p:extLst>
      <p:ext uri="{BB962C8B-B14F-4D97-AF65-F5344CB8AC3E}">
        <p14:creationId xmlns:p14="http://schemas.microsoft.com/office/powerpoint/2010/main" val="2087697298"/>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lvl="1"/>
            <a:r>
              <a:rPr lang="en-US" dirty="0"/>
              <a:t>Some of the features which have distinguished liquidations from </a:t>
            </a:r>
            <a:r>
              <a:rPr lang="en-US" dirty="0" err="1"/>
              <a:t>apportionable</a:t>
            </a:r>
            <a:r>
              <a:rPr lang="en-US" dirty="0"/>
              <a:t> “substantial asset sales” have included:</a:t>
            </a:r>
          </a:p>
          <a:p>
            <a:pPr marL="548640" lvl="2" indent="-274320">
              <a:buFont typeface="+mj-lt"/>
              <a:buAutoNum type="arabicPeriod"/>
            </a:pPr>
            <a:r>
              <a:rPr lang="en-US" dirty="0"/>
              <a:t>A complete sale of all business assets or</a:t>
            </a:r>
          </a:p>
          <a:p>
            <a:pPr marL="548640" lvl="2" indent="-274320">
              <a:buFont typeface="+mj-lt"/>
              <a:buAutoNum type="arabicPeriod"/>
            </a:pPr>
            <a:r>
              <a:rPr lang="en-US" dirty="0"/>
              <a:t>A sale of a discrete segment of the business where the proceeds are distributed to the shareholders and not ploughed back into the business</a:t>
            </a:r>
          </a:p>
          <a:p>
            <a:pPr lvl="1"/>
            <a:r>
              <a:rPr lang="en-US" dirty="0"/>
              <a:t>Some state courts may have reached different conclusions under similar facts depending upon whether they were separate reporting vs. combined reporting states.</a:t>
            </a:r>
          </a:p>
          <a:p>
            <a:pPr lvl="1"/>
            <a:r>
              <a:rPr lang="en-US" dirty="0"/>
              <a:t>The above may be relevant in determining the tax treatment of gains recognized under stock sales which buyer and seller elect to treat as asset sales under IRC § 338 (h)(10).</a:t>
            </a:r>
          </a:p>
          <a:p>
            <a:pPr lvl="1"/>
            <a:r>
              <a:rPr lang="en-US" dirty="0"/>
              <a:t>In a 338 (h)(10) election, “old target” is deemed to sell its assets to a theoretical “new target” after which “old target” is deemed to liquidate</a:t>
            </a:r>
            <a:r>
              <a:rPr lang="en-US" dirty="0" smtClean="0"/>
              <a:t>.</a:t>
            </a:r>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Liquidation</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307</a:t>
            </a:fld>
            <a:endParaRPr lang="en-GB" dirty="0"/>
          </a:p>
        </p:txBody>
      </p:sp>
    </p:spTree>
    <p:extLst>
      <p:ext uri="{BB962C8B-B14F-4D97-AF65-F5344CB8AC3E}">
        <p14:creationId xmlns:p14="http://schemas.microsoft.com/office/powerpoint/2010/main" val="2609154552"/>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Liquidation</a:t>
            </a:r>
          </a:p>
        </p:txBody>
      </p:sp>
      <p:sp>
        <p:nvSpPr>
          <p:cNvPr id="2" name="Footer Placeholder 1"/>
          <p:cNvSpPr>
            <a:spLocks noGrp="1"/>
          </p:cNvSpPr>
          <p:nvPr>
            <p:ph type="ftr" sz="quarter" idx="16"/>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7"/>
          </p:nvPr>
        </p:nvSpPr>
        <p:spPr/>
        <p:txBody>
          <a:bodyPr/>
          <a:lstStyle/>
          <a:p>
            <a:fld id="{2A650BFF-BAF5-400C-A987-52EFE6C6CD00}" type="slidenum">
              <a:rPr lang="en-GB" smtClean="0"/>
              <a:pPr/>
              <a:t>308</a:t>
            </a:fld>
            <a:endParaRPr lang="en-GB" dirty="0"/>
          </a:p>
        </p:txBody>
      </p:sp>
      <p:sp>
        <p:nvSpPr>
          <p:cNvPr id="25605" name="Date Placeholder 5"/>
          <p:cNvSpPr>
            <a:spLocks noGrp="1"/>
          </p:cNvSpPr>
          <p:nvPr>
            <p:ph type="dt" sz="half" idx="18"/>
          </p:nvPr>
        </p:nvSpPr>
        <p:spPr/>
        <p:txBody>
          <a:bodyPr/>
          <a:lstStyle/>
          <a:p>
            <a:r>
              <a:rPr lang="en-US" smtClean="0"/>
              <a:t>June 13, 2017</a:t>
            </a:r>
            <a:endParaRPr lang="en-GB" dirty="0"/>
          </a:p>
        </p:txBody>
      </p:sp>
      <p:grpSp>
        <p:nvGrpSpPr>
          <p:cNvPr id="10" name="Group 9"/>
          <p:cNvGrpSpPr/>
          <p:nvPr/>
        </p:nvGrpSpPr>
        <p:grpSpPr>
          <a:xfrm>
            <a:off x="531966" y="2505891"/>
            <a:ext cx="8066959" cy="3657600"/>
            <a:chOff x="531966" y="2505891"/>
            <a:chExt cx="8066959" cy="3657600"/>
          </a:xfrm>
        </p:grpSpPr>
        <p:sp>
          <p:nvSpPr>
            <p:cNvPr id="8" name="Rectangle 7"/>
            <p:cNvSpPr/>
            <p:nvPr/>
          </p:nvSpPr>
          <p:spPr bwMode="ltGray">
            <a:xfrm>
              <a:off x="531966" y="2505891"/>
              <a:ext cx="1216152" cy="13716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rtlCol="0" anchor="ctr" anchorCtr="1"/>
            <a:lstStyle/>
            <a:p>
              <a:pPr algn="ctr"/>
              <a:r>
                <a:rPr lang="en-US" sz="1200" b="1" dirty="0" smtClean="0">
                  <a:solidFill>
                    <a:schemeClr val="bg2"/>
                  </a:solidFill>
                  <a:latin typeface="Arial" panose="020B0604020202020204" pitchFamily="34" charset="0"/>
                </a:rPr>
                <a:t>P</a:t>
              </a:r>
            </a:p>
          </p:txBody>
        </p:sp>
        <p:sp>
          <p:nvSpPr>
            <p:cNvPr id="9" name="Rectangle 8"/>
            <p:cNvSpPr/>
            <p:nvPr/>
          </p:nvSpPr>
          <p:spPr bwMode="ltGray">
            <a:xfrm>
              <a:off x="2815568" y="2505891"/>
              <a:ext cx="1216152" cy="13716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rtlCol="0" anchor="ctr" anchorCtr="1"/>
            <a:lstStyle/>
            <a:p>
              <a:pPr algn="ctr"/>
              <a:r>
                <a:rPr lang="en-US" sz="1200" b="1" dirty="0" smtClean="0">
                  <a:solidFill>
                    <a:schemeClr val="bg2"/>
                  </a:solidFill>
                  <a:latin typeface="Arial" panose="020B0604020202020204" pitchFamily="34" charset="0"/>
                </a:rPr>
                <a:t>B</a:t>
              </a:r>
            </a:p>
          </p:txBody>
        </p:sp>
        <p:cxnSp>
          <p:nvCxnSpPr>
            <p:cNvPr id="11" name="Straight Arrow Connector 10"/>
            <p:cNvCxnSpPr/>
            <p:nvPr/>
          </p:nvCxnSpPr>
          <p:spPr>
            <a:xfrm flipH="1">
              <a:off x="1759793" y="2810690"/>
              <a:ext cx="1055775" cy="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59792" y="3420291"/>
              <a:ext cx="1055776"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42390" y="2521766"/>
              <a:ext cx="84960" cy="184666"/>
            </a:xfrm>
            <a:prstGeom prst="rect">
              <a:avLst/>
            </a:prstGeom>
            <a:noFill/>
          </p:spPr>
          <p:txBody>
            <a:bodyPr wrap="none" lIns="0" tIns="0" rIns="0" bIns="0" rtlCol="0" anchor="t">
              <a:spAutoFit/>
            </a:bodyPr>
            <a:lstStyle/>
            <a:p>
              <a:pPr indent="-274320">
                <a:spcAft>
                  <a:spcPts val="900"/>
                </a:spcAft>
              </a:pPr>
              <a:r>
                <a:rPr lang="en-US" sz="1200" b="1" dirty="0" smtClean="0">
                  <a:latin typeface="Arial" panose="020B0604020202020204" pitchFamily="34" charset="0"/>
                </a:rPr>
                <a:t>$</a:t>
              </a:r>
            </a:p>
          </p:txBody>
        </p:sp>
        <p:sp>
          <p:nvSpPr>
            <p:cNvPr id="14" name="TextBox 13"/>
            <p:cNvSpPr txBox="1"/>
            <p:nvPr/>
          </p:nvSpPr>
          <p:spPr>
            <a:xfrm>
              <a:off x="2006749" y="3181304"/>
              <a:ext cx="556243" cy="184666"/>
            </a:xfrm>
            <a:prstGeom prst="rect">
              <a:avLst/>
            </a:prstGeom>
            <a:noFill/>
          </p:spPr>
          <p:txBody>
            <a:bodyPr wrap="none" lIns="0" tIns="0" rIns="0" bIns="0" rtlCol="0" anchor="t">
              <a:spAutoFit/>
            </a:bodyPr>
            <a:lstStyle/>
            <a:p>
              <a:pPr indent="-274320">
                <a:spcAft>
                  <a:spcPts val="900"/>
                </a:spcAft>
              </a:pPr>
              <a:r>
                <a:rPr lang="en-US" sz="1200" b="1" dirty="0" smtClean="0">
                  <a:latin typeface="Arial" panose="020B0604020202020204" pitchFamily="34" charset="0"/>
                </a:rPr>
                <a:t>T Stock</a:t>
              </a:r>
            </a:p>
          </p:txBody>
        </p:sp>
        <p:sp>
          <p:nvSpPr>
            <p:cNvPr id="15" name="Rectangle 14"/>
            <p:cNvSpPr/>
            <p:nvPr/>
          </p:nvSpPr>
          <p:spPr bwMode="ltGray">
            <a:xfrm>
              <a:off x="531966" y="4791891"/>
              <a:ext cx="1216152" cy="13716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rtlCol="0" anchor="ctr" anchorCtr="1"/>
            <a:lstStyle/>
            <a:p>
              <a:pPr algn="ctr"/>
              <a:r>
                <a:rPr lang="en-US" sz="1200" b="1" dirty="0" smtClean="0">
                  <a:solidFill>
                    <a:schemeClr val="bg2"/>
                  </a:solidFill>
                  <a:latin typeface="Arial" panose="020B0604020202020204" pitchFamily="34" charset="0"/>
                </a:rPr>
                <a:t>T</a:t>
              </a:r>
            </a:p>
          </p:txBody>
        </p:sp>
        <p:cxnSp>
          <p:nvCxnSpPr>
            <p:cNvPr id="16" name="Straight Connector 15"/>
            <p:cNvCxnSpPr/>
            <p:nvPr/>
          </p:nvCxnSpPr>
          <p:spPr>
            <a:xfrm rot="5400000">
              <a:off x="616791" y="4334691"/>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bwMode="ltGray">
            <a:xfrm>
              <a:off x="5099170" y="2505891"/>
              <a:ext cx="1216152" cy="13716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rtlCol="0" anchor="ctr" anchorCtr="1"/>
            <a:lstStyle/>
            <a:p>
              <a:pPr algn="ctr"/>
              <a:r>
                <a:rPr lang="en-US" sz="1200" b="1" dirty="0" smtClean="0">
                  <a:solidFill>
                    <a:schemeClr val="bg2"/>
                  </a:solidFill>
                  <a:latin typeface="Arial" panose="020B0604020202020204" pitchFamily="34" charset="0"/>
                </a:rPr>
                <a:t>P</a:t>
              </a:r>
            </a:p>
          </p:txBody>
        </p:sp>
        <p:sp>
          <p:nvSpPr>
            <p:cNvPr id="18" name="Rectangle 17"/>
            <p:cNvSpPr/>
            <p:nvPr/>
          </p:nvSpPr>
          <p:spPr bwMode="ltGray">
            <a:xfrm>
              <a:off x="7382773" y="2505891"/>
              <a:ext cx="1216152" cy="13716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rtlCol="0" anchor="ctr" anchorCtr="1"/>
            <a:lstStyle/>
            <a:p>
              <a:pPr algn="ctr"/>
              <a:r>
                <a:rPr lang="en-US" sz="1200" b="1" dirty="0" smtClean="0">
                  <a:solidFill>
                    <a:schemeClr val="bg2"/>
                  </a:solidFill>
                  <a:latin typeface="Arial" panose="020B0604020202020204" pitchFamily="34" charset="0"/>
                </a:rPr>
                <a:t>B</a:t>
              </a:r>
            </a:p>
          </p:txBody>
        </p:sp>
        <p:sp>
          <p:nvSpPr>
            <p:cNvPr id="19" name="Rectangle 18"/>
            <p:cNvSpPr/>
            <p:nvPr/>
          </p:nvSpPr>
          <p:spPr bwMode="ltGray">
            <a:xfrm>
              <a:off x="5099170" y="4791891"/>
              <a:ext cx="1216152" cy="13716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rtlCol="0" anchor="ctr" anchorCtr="1"/>
            <a:lstStyle/>
            <a:p>
              <a:pPr algn="ctr"/>
              <a:r>
                <a:rPr lang="en-US" sz="1200" b="1" dirty="0" smtClean="0">
                  <a:solidFill>
                    <a:schemeClr val="bg2"/>
                  </a:solidFill>
                  <a:latin typeface="Arial" panose="020B0604020202020204" pitchFamily="34" charset="0"/>
                </a:rPr>
                <a:t>Old</a:t>
              </a:r>
            </a:p>
            <a:p>
              <a:pPr algn="ctr"/>
              <a:r>
                <a:rPr lang="en-US" sz="1200" b="1" dirty="0" smtClean="0">
                  <a:solidFill>
                    <a:schemeClr val="bg2"/>
                  </a:solidFill>
                  <a:latin typeface="Arial" panose="020B0604020202020204" pitchFamily="34" charset="0"/>
                </a:rPr>
                <a:t>T</a:t>
              </a:r>
            </a:p>
          </p:txBody>
        </p:sp>
        <p:sp>
          <p:nvSpPr>
            <p:cNvPr id="20" name="Rectangle 19"/>
            <p:cNvSpPr/>
            <p:nvPr/>
          </p:nvSpPr>
          <p:spPr bwMode="ltGray">
            <a:xfrm>
              <a:off x="7382773" y="4791891"/>
              <a:ext cx="1216152" cy="13716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rtlCol="0" anchor="ctr" anchorCtr="1"/>
            <a:lstStyle/>
            <a:p>
              <a:pPr algn="ctr"/>
              <a:r>
                <a:rPr lang="en-US" sz="1200" b="1" dirty="0" smtClean="0">
                  <a:solidFill>
                    <a:schemeClr val="bg2"/>
                  </a:solidFill>
                  <a:latin typeface="Arial" panose="020B0604020202020204" pitchFamily="34" charset="0"/>
                </a:rPr>
                <a:t>New </a:t>
              </a:r>
            </a:p>
            <a:p>
              <a:pPr algn="ctr"/>
              <a:r>
                <a:rPr lang="en-US" sz="1200" b="1" dirty="0" smtClean="0">
                  <a:solidFill>
                    <a:schemeClr val="bg2"/>
                  </a:solidFill>
                  <a:latin typeface="Arial" panose="020B0604020202020204" pitchFamily="34" charset="0"/>
                </a:rPr>
                <a:t>T</a:t>
              </a:r>
            </a:p>
          </p:txBody>
        </p:sp>
        <p:cxnSp>
          <p:nvCxnSpPr>
            <p:cNvPr id="22" name="Straight Connector 21"/>
            <p:cNvCxnSpPr>
              <a:stCxn id="18" idx="2"/>
              <a:endCxn id="20" idx="0"/>
            </p:cNvCxnSpPr>
            <p:nvPr/>
          </p:nvCxnSpPr>
          <p:spPr>
            <a:xfrm>
              <a:off x="7990849" y="3877491"/>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2"/>
              <a:endCxn id="19" idx="0"/>
            </p:cNvCxnSpPr>
            <p:nvPr/>
          </p:nvCxnSpPr>
          <p:spPr>
            <a:xfrm>
              <a:off x="5707246" y="3877491"/>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9" idx="1"/>
              <a:endCxn id="17" idx="1"/>
            </p:cNvCxnSpPr>
            <p:nvPr/>
          </p:nvCxnSpPr>
          <p:spPr>
            <a:xfrm rot="10800000">
              <a:off x="5099170" y="3191691"/>
              <a:ext cx="12700" cy="2286000"/>
            </a:xfrm>
            <a:prstGeom prst="bentConnector3">
              <a:avLst>
                <a:gd name="adj1" fmla="val 180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24400" y="4106091"/>
              <a:ext cx="84960" cy="184666"/>
            </a:xfrm>
            <a:prstGeom prst="rect">
              <a:avLst/>
            </a:prstGeom>
            <a:noFill/>
          </p:spPr>
          <p:txBody>
            <a:bodyPr wrap="none" lIns="0" tIns="0" rIns="0" bIns="0" rtlCol="0" anchor="t">
              <a:spAutoFit/>
            </a:bodyPr>
            <a:lstStyle/>
            <a:p>
              <a:pPr indent="-274320">
                <a:spcAft>
                  <a:spcPts val="900"/>
                </a:spcAft>
              </a:pPr>
              <a:r>
                <a:rPr lang="en-US" sz="1200" b="1" dirty="0" smtClean="0">
                  <a:latin typeface="Arial" panose="020B0604020202020204" pitchFamily="34" charset="0"/>
                </a:rPr>
                <a:t>$</a:t>
              </a:r>
            </a:p>
          </p:txBody>
        </p:sp>
        <p:cxnSp>
          <p:nvCxnSpPr>
            <p:cNvPr id="37" name="Straight Arrow Connector 36"/>
            <p:cNvCxnSpPr/>
            <p:nvPr/>
          </p:nvCxnSpPr>
          <p:spPr>
            <a:xfrm flipH="1">
              <a:off x="6318372" y="5174267"/>
              <a:ext cx="1055775" cy="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318371" y="5783868"/>
              <a:ext cx="1055776"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800969" y="4885343"/>
              <a:ext cx="84960" cy="184666"/>
            </a:xfrm>
            <a:prstGeom prst="rect">
              <a:avLst/>
            </a:prstGeom>
            <a:noFill/>
          </p:spPr>
          <p:txBody>
            <a:bodyPr wrap="none" lIns="0" tIns="0" rIns="0" bIns="0" rtlCol="0" anchor="t">
              <a:spAutoFit/>
            </a:bodyPr>
            <a:lstStyle/>
            <a:p>
              <a:pPr indent="-274320">
                <a:spcAft>
                  <a:spcPts val="900"/>
                </a:spcAft>
              </a:pPr>
              <a:r>
                <a:rPr lang="en-US" sz="1200" b="1" dirty="0" smtClean="0">
                  <a:latin typeface="Arial" panose="020B0604020202020204" pitchFamily="34" charset="0"/>
                </a:rPr>
                <a:t>$</a:t>
              </a:r>
            </a:p>
          </p:txBody>
        </p:sp>
        <p:sp>
          <p:nvSpPr>
            <p:cNvPr id="40" name="TextBox 39"/>
            <p:cNvSpPr txBox="1"/>
            <p:nvPr/>
          </p:nvSpPr>
          <p:spPr>
            <a:xfrm>
              <a:off x="6565328" y="5852552"/>
              <a:ext cx="556243" cy="184666"/>
            </a:xfrm>
            <a:prstGeom prst="rect">
              <a:avLst/>
            </a:prstGeom>
            <a:noFill/>
          </p:spPr>
          <p:txBody>
            <a:bodyPr wrap="none" lIns="0" tIns="0" rIns="0" bIns="0" rtlCol="0" anchor="t">
              <a:spAutoFit/>
            </a:bodyPr>
            <a:lstStyle/>
            <a:p>
              <a:pPr indent="-274320">
                <a:spcAft>
                  <a:spcPts val="900"/>
                </a:spcAft>
              </a:pPr>
              <a:r>
                <a:rPr lang="en-US" sz="1200" b="1" dirty="0">
                  <a:latin typeface="Arial" panose="020B0604020202020204" pitchFamily="34" charset="0"/>
                </a:rPr>
                <a:t> Assets</a:t>
              </a:r>
              <a:endParaRPr lang="en-US" sz="1200" b="1" dirty="0" smtClean="0">
                <a:latin typeface="Arial" panose="020B0604020202020204" pitchFamily="34" charset="0"/>
              </a:endParaRPr>
            </a:p>
          </p:txBody>
        </p:sp>
      </p:grpSp>
      <p:sp>
        <p:nvSpPr>
          <p:cNvPr id="25603" name="Rectangle 25602"/>
          <p:cNvSpPr/>
          <p:nvPr/>
        </p:nvSpPr>
        <p:spPr>
          <a:xfrm>
            <a:off x="4648200" y="1752600"/>
            <a:ext cx="1441100" cy="553998"/>
          </a:xfrm>
          <a:prstGeom prst="rect">
            <a:avLst/>
          </a:prstGeom>
        </p:spPr>
        <p:txBody>
          <a:bodyPr wrap="none" lIns="0" tIns="0" rIns="0" bIns="0" anchor="t">
            <a:spAutoFit/>
          </a:bodyPr>
          <a:lstStyle/>
          <a:p>
            <a:pPr marL="0" lvl="3" eaLnBrk="0" hangingPunct="0">
              <a:spcAft>
                <a:spcPts val="0"/>
              </a:spcAft>
              <a:buClr>
                <a:schemeClr val="tx1"/>
              </a:buClr>
              <a:defRPr/>
            </a:pPr>
            <a:r>
              <a:rPr lang="en-US" b="1" dirty="0">
                <a:latin typeface="Georgia" panose="02040502050405020303" pitchFamily="18" charset="0"/>
              </a:rPr>
              <a:t>338 (h)(</a:t>
            </a:r>
            <a:r>
              <a:rPr lang="en-US" b="1" dirty="0" smtClean="0">
                <a:latin typeface="Georgia" panose="02040502050405020303" pitchFamily="18" charset="0"/>
              </a:rPr>
              <a:t>10)</a:t>
            </a:r>
            <a:br>
              <a:rPr lang="en-US" b="1" dirty="0" smtClean="0">
                <a:latin typeface="Georgia" panose="02040502050405020303" pitchFamily="18" charset="0"/>
              </a:rPr>
            </a:br>
            <a:r>
              <a:rPr lang="en-US" b="1" i="1" dirty="0" smtClean="0">
                <a:latin typeface="Georgia" panose="02040502050405020303" pitchFamily="18" charset="0"/>
              </a:rPr>
              <a:t>Tax </a:t>
            </a:r>
            <a:r>
              <a:rPr lang="en-US" b="1" i="1" dirty="0">
                <a:latin typeface="Georgia" panose="02040502050405020303" pitchFamily="18" charset="0"/>
              </a:rPr>
              <a:t>Fiction</a:t>
            </a:r>
            <a:r>
              <a:rPr lang="en-US" b="1" dirty="0">
                <a:latin typeface="Georgia" panose="02040502050405020303" pitchFamily="18" charset="0"/>
              </a:rPr>
              <a:t>:</a:t>
            </a:r>
          </a:p>
        </p:txBody>
      </p:sp>
      <p:sp>
        <p:nvSpPr>
          <p:cNvPr id="33" name="Rectangle 32"/>
          <p:cNvSpPr/>
          <p:nvPr/>
        </p:nvSpPr>
        <p:spPr>
          <a:xfrm>
            <a:off x="531966" y="1752600"/>
            <a:ext cx="1473160" cy="276999"/>
          </a:xfrm>
          <a:prstGeom prst="rect">
            <a:avLst/>
          </a:prstGeom>
        </p:spPr>
        <p:txBody>
          <a:bodyPr wrap="none" lIns="0" tIns="0" rIns="0" bIns="0" anchor="t">
            <a:spAutoFit/>
          </a:bodyPr>
          <a:lstStyle/>
          <a:p>
            <a:pPr marL="0" lvl="3" eaLnBrk="0" hangingPunct="0">
              <a:spcAft>
                <a:spcPts val="0"/>
              </a:spcAft>
              <a:buClr>
                <a:schemeClr val="tx1"/>
              </a:buClr>
              <a:defRPr/>
            </a:pPr>
            <a:r>
              <a:rPr lang="en-US" b="1" i="1" dirty="0">
                <a:latin typeface="Georgia" panose="02040502050405020303" pitchFamily="18" charset="0"/>
              </a:rPr>
              <a:t>Legal Form:</a:t>
            </a:r>
          </a:p>
        </p:txBody>
      </p:sp>
    </p:spTree>
    <p:extLst>
      <p:ext uri="{BB962C8B-B14F-4D97-AF65-F5344CB8AC3E}">
        <p14:creationId xmlns:p14="http://schemas.microsoft.com/office/powerpoint/2010/main" val="1897961803"/>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lvl="1"/>
            <a:r>
              <a:rPr lang="en-US" dirty="0"/>
              <a:t>In </a:t>
            </a:r>
            <a:r>
              <a:rPr lang="en-US" i="1" dirty="0"/>
              <a:t>Canteen Corp </a:t>
            </a:r>
            <a:r>
              <a:rPr lang="en-US" dirty="0"/>
              <a:t>the PA </a:t>
            </a:r>
            <a:r>
              <a:rPr lang="en-US" dirty="0" err="1"/>
              <a:t>Sct</a:t>
            </a:r>
            <a:r>
              <a:rPr lang="en-US" dirty="0"/>
              <a:t>. held in 2004 that the tax treatment controls and the gain was non-business income under the “liquidation exception”.</a:t>
            </a:r>
          </a:p>
          <a:p>
            <a:pPr lvl="2"/>
            <a:r>
              <a:rPr lang="en-US" dirty="0"/>
              <a:t>Query</a:t>
            </a:r>
            <a:r>
              <a:rPr lang="en-US" dirty="0" smtClean="0"/>
              <a:t>: Would </a:t>
            </a:r>
            <a:r>
              <a:rPr lang="en-US" dirty="0"/>
              <a:t>the answer differ if PA was a combined state, P &amp; T were unitary and P used the funds in its ongoing business operations</a:t>
            </a:r>
            <a:r>
              <a:rPr lang="en-US" dirty="0" smtClean="0"/>
              <a:t>?</a:t>
            </a:r>
          </a:p>
          <a:p>
            <a:pPr lvl="2"/>
            <a:r>
              <a:rPr lang="en-US" dirty="0" smtClean="0"/>
              <a:t>Note – PA statutes were amended to provide for the apportionment of all income to the extent allowed by the Constitution.</a:t>
            </a:r>
            <a:endParaRPr lang="en-US" dirty="0"/>
          </a:p>
          <a:p>
            <a:pPr lvl="1"/>
            <a:r>
              <a:rPr lang="en-US" dirty="0"/>
              <a:t>Gain on a deemed asset sale under IRC Sec. 338(h)(</a:t>
            </a:r>
            <a:r>
              <a:rPr lang="en-US" dirty="0" smtClean="0"/>
              <a:t>10) </a:t>
            </a:r>
            <a:r>
              <a:rPr lang="en-US" dirty="0"/>
              <a:t>is non-business income, the Missouri Supreme Court held in </a:t>
            </a:r>
            <a:r>
              <a:rPr lang="en-US" i="1" dirty="0"/>
              <a:t>ABB C-E Nuclear Power, Inc. v. Director of Revenue</a:t>
            </a:r>
            <a:r>
              <a:rPr lang="en-US" dirty="0"/>
              <a:t>, No. SC87811 (Mo. 1/30/07).</a:t>
            </a:r>
          </a:p>
          <a:p>
            <a:pPr lvl="2"/>
            <a:r>
              <a:rPr lang="en-US" dirty="0"/>
              <a:t>The court agreed with the Missouri Administrative Hearing Commission’s finding that a sale of assets in complete liquidation is not a type of business transaction in which the taxpayer regularly engaged, and therefore gain from the sale is not business income under the transactional test</a:t>
            </a:r>
            <a:r>
              <a:rPr lang="en-US" dirty="0" smtClean="0"/>
              <a:t>.</a:t>
            </a:r>
          </a:p>
          <a:p>
            <a:pPr lvl="2"/>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Liquidation</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309</a:t>
            </a:fld>
            <a:endParaRPr lang="en-GB" dirty="0"/>
          </a:p>
        </p:txBody>
      </p:sp>
    </p:spTree>
    <p:extLst>
      <p:ext uri="{BB962C8B-B14F-4D97-AF65-F5344CB8AC3E}">
        <p14:creationId xmlns:p14="http://schemas.microsoft.com/office/powerpoint/2010/main" val="4251112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dirty="0" smtClean="0"/>
              <a:t>The McCarran-Ferguson Act, 15 U.S.C. § 1011-1015 – In 1945, Congress passed the Act which, in the insurance industry, delegates the federal government’s authority to regulate interstate commerce to the states. Accordingly, Constitutional challenges to state taxing schemes for insurance companies will fail if they are based on Commerce Clause principals. However, state tax laws on insurance companies must still pass Due Process Clause and Equal Protection Clause muster.</a:t>
            </a:r>
          </a:p>
          <a:p>
            <a:pPr lvl="2"/>
            <a:r>
              <a:rPr lang="en-US" dirty="0" smtClean="0"/>
              <a:t>Due Process Clause - </a:t>
            </a:r>
            <a:r>
              <a:rPr lang="en-US" i="1" dirty="0" smtClean="0"/>
              <a:t>State Board of Insurance v. Todd Shipyards Corp</a:t>
            </a:r>
            <a:r>
              <a:rPr lang="en-US" dirty="0" smtClean="0"/>
              <a:t>., 370 U.S.451</a:t>
            </a:r>
            <a:r>
              <a:rPr lang="en-US" b="1" dirty="0" smtClean="0"/>
              <a:t> </a:t>
            </a:r>
            <a:r>
              <a:rPr lang="en-US" dirty="0" smtClean="0"/>
              <a:t>(1962) (Tax on insurance company invalidated where insurance company’s only connection to Texas was the location of property insured).</a:t>
            </a:r>
          </a:p>
          <a:p>
            <a:pPr lvl="2"/>
            <a:r>
              <a:rPr lang="en-US" dirty="0" smtClean="0"/>
              <a:t>Equal Protection Clause - </a:t>
            </a:r>
            <a:r>
              <a:rPr lang="en-US" i="1" dirty="0" smtClean="0"/>
              <a:t>see Metropolitan Life Insurance Co. v. Ward</a:t>
            </a:r>
            <a:r>
              <a:rPr lang="en-US" dirty="0" smtClean="0"/>
              <a:t> later in the Equal Protection Clause section.</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Due Process Clause</a:t>
            </a: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8"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31</a:t>
            </a:fld>
            <a:endParaRPr lang="en-GB" dirty="0"/>
          </a:p>
        </p:txBody>
      </p:sp>
      <p:sp>
        <p:nvSpPr>
          <p:cNvPr id="5" name="Rectangle 4"/>
          <p:cNvSpPr/>
          <p:nvPr/>
        </p:nvSpPr>
        <p:spPr bwMode="ltGray">
          <a:xfrm>
            <a:off x="1088232" y="4119562"/>
            <a:ext cx="1269206" cy="211932"/>
          </a:xfrm>
          <a:prstGeom prst="rect">
            <a:avLst/>
          </a:prstGeom>
          <a:solidFill>
            <a:srgbClr val="00000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IN" dirty="0" err="1" smtClean="0">
              <a:solidFill>
                <a:schemeClr val="tx1"/>
              </a:solidFill>
              <a:latin typeface="Georgia" pitchFamily="18" charset="0"/>
            </a:endParaRPr>
          </a:p>
        </p:txBody>
      </p:sp>
    </p:spTree>
    <p:extLst>
      <p:ext uri="{BB962C8B-B14F-4D97-AF65-F5344CB8AC3E}">
        <p14:creationId xmlns:p14="http://schemas.microsoft.com/office/powerpoint/2010/main" val="4245381032"/>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lvl="1"/>
            <a:r>
              <a:rPr lang="en-US" dirty="0"/>
              <a:t>In contrast, California has never recognized a liquidation exception.</a:t>
            </a:r>
          </a:p>
          <a:p>
            <a:pPr lvl="2"/>
            <a:r>
              <a:rPr lang="en-US" i="1" dirty="0"/>
              <a:t>Appeal of Borden</a:t>
            </a:r>
            <a:r>
              <a:rPr lang="en-US" dirty="0"/>
              <a:t>, BOE 1977</a:t>
            </a:r>
          </a:p>
          <a:p>
            <a:pPr lvl="2"/>
            <a:r>
              <a:rPr lang="en-US" i="1" dirty="0"/>
              <a:t>Jim Beam Brands</a:t>
            </a:r>
            <a:r>
              <a:rPr lang="en-US" dirty="0"/>
              <a:t>, CA Ct. Appeal 2005</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Liquidation</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310</a:t>
            </a:fld>
            <a:endParaRPr lang="en-GB" dirty="0"/>
          </a:p>
        </p:txBody>
      </p:sp>
    </p:spTree>
    <p:extLst>
      <p:ext uri="{BB962C8B-B14F-4D97-AF65-F5344CB8AC3E}">
        <p14:creationId xmlns:p14="http://schemas.microsoft.com/office/powerpoint/2010/main" val="2734383651"/>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i="1" dirty="0"/>
              <a:t>McKesson Water Products Company v. Director Division of Taxation</a:t>
            </a:r>
            <a:r>
              <a:rPr lang="en-US" dirty="0"/>
              <a:t>, 408 N.J. Super. 213, 974 A.2d 443 (2009)</a:t>
            </a:r>
          </a:p>
          <a:p>
            <a:pPr marL="342900" lvl="1" indent="-342900">
              <a:buFont typeface="Arial"/>
              <a:buChar char="•"/>
            </a:pPr>
            <a:r>
              <a:rPr lang="en-US" dirty="0"/>
              <a:t>Appellate Division of NJ Superior Court affirmed the Tax Court decision that the gain resulting from the sale of a subsidiary (McKesson Water) upon which the buyer and seller made a §338(h)(10) election was “non-operational” income and therefore not includable in the taxpayer’s New Jersey tax base.</a:t>
            </a:r>
          </a:p>
          <a:p>
            <a:pPr marL="342900" lvl="1" indent="-342900">
              <a:buFont typeface="Arial"/>
              <a:buChar char="•"/>
            </a:pPr>
            <a:r>
              <a:rPr lang="en-US" dirty="0"/>
              <a:t>Both the lower court and appeal determined that the “acquisition, management </a:t>
            </a:r>
            <a:r>
              <a:rPr lang="en-US" b="1" u="sng" dirty="0"/>
              <a:t>and</a:t>
            </a:r>
            <a:r>
              <a:rPr lang="en-US" dirty="0"/>
              <a:t> disposition of property” in this instance were not integral parts of the taxpayer’s regular trade or business operations.</a:t>
            </a:r>
          </a:p>
          <a:p>
            <a:pPr marL="342900" lvl="1" indent="-342900">
              <a:buFont typeface="Arial"/>
              <a:buChar char="•"/>
            </a:pPr>
            <a:r>
              <a:rPr lang="en-US" dirty="0"/>
              <a:t>In response, the New Jersey Legislature amended the definition of “operational income” to include “income from tangible and intangible property if the acquisition, management, </a:t>
            </a:r>
            <a:r>
              <a:rPr lang="en-US" b="1" u="sng" dirty="0"/>
              <a:t>or</a:t>
            </a:r>
            <a:r>
              <a:rPr lang="en-US" dirty="0"/>
              <a:t> disposition of the property constitute integral parts of the taxpayer’s regular trade or business operations.  Enacted June 30, 2014.</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Liquidation</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311</a:t>
            </a:fld>
            <a:endParaRPr lang="en-GB" dirty="0"/>
          </a:p>
        </p:txBody>
      </p:sp>
    </p:spTree>
    <p:extLst>
      <p:ext uri="{BB962C8B-B14F-4D97-AF65-F5344CB8AC3E}">
        <p14:creationId xmlns:p14="http://schemas.microsoft.com/office/powerpoint/2010/main" val="4199926823"/>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marL="0" lvl="1" indent="0">
              <a:buNone/>
            </a:pPr>
            <a:r>
              <a:rPr lang="en-GB" i="1" dirty="0"/>
              <a:t>Elan Pharmaceuticals v. Director, Division of Taxation, </a:t>
            </a:r>
            <a:r>
              <a:rPr lang="en-GB" dirty="0"/>
              <a:t>New Jersey Tax Court, No. 010589-2010, 5/1/14</a:t>
            </a:r>
          </a:p>
          <a:p>
            <a:pPr marL="342900" indent="-342900">
              <a:buFont typeface="Arial" panose="020B0604020202020204" pitchFamily="34" charset="0"/>
              <a:buChar char="•"/>
            </a:pPr>
            <a:r>
              <a:rPr lang="en-US" dirty="0"/>
              <a:t>The New Jersey tax court held that the sale of a taxpayer’s US and Canadian markets for a pharmaceutical drug and the drug’s NJ manufacturing facility was operational income subject to apportionment and corporation business tax.</a:t>
            </a:r>
            <a:endParaRPr lang="en-US" sz="3200" dirty="0"/>
          </a:p>
          <a:p>
            <a:pPr marL="342900" indent="-342900">
              <a:buFont typeface="Arial" panose="020B0604020202020204" pitchFamily="34" charset="0"/>
              <a:buChar char="•"/>
            </a:pPr>
            <a:r>
              <a:rPr lang="en-US" dirty="0"/>
              <a:t>The tax court found that the taxpayer’s sale of the drug markets and manufacturing facility did not meet the state’s liquidation exception. The reason for the sale was for the taxpayer to reduce its debt and remain in business. The state’s liquidation exception would apply if the sale proceeds were not reinvested, allowing the sales proceeds to be treated as nonbusiness income.  </a:t>
            </a:r>
          </a:p>
          <a:p>
            <a:pPr marL="342900" indent="-342900">
              <a:buFont typeface="Arial" panose="020B0604020202020204" pitchFamily="34" charset="0"/>
              <a:buChar char="•"/>
            </a:pPr>
            <a:r>
              <a:rPr lang="en-US" dirty="0"/>
              <a:t>The drugs and their intellectual property were part of the taxpayer’s business as a world-wide fully integrated pharmaceutical company. </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Liquidation</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312</a:t>
            </a:fld>
            <a:endParaRPr lang="en-GB" dirty="0"/>
          </a:p>
        </p:txBody>
      </p:sp>
    </p:spTree>
    <p:extLst>
      <p:ext uri="{BB962C8B-B14F-4D97-AF65-F5344CB8AC3E}">
        <p14:creationId xmlns:p14="http://schemas.microsoft.com/office/powerpoint/2010/main" val="3999452754"/>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i="1" dirty="0"/>
              <a:t>Fidelity National Financial, Inc. v. Department of Revenue, Oregon Tax Court</a:t>
            </a:r>
            <a:r>
              <a:rPr lang="en-US" dirty="0"/>
              <a:t>, TC-MD 140440D, January 15, </a:t>
            </a:r>
            <a:r>
              <a:rPr lang="en-US" dirty="0" smtClean="0"/>
              <a:t>2016</a:t>
            </a:r>
          </a:p>
          <a:p>
            <a:pPr lvl="1"/>
            <a:r>
              <a:rPr lang="en-US" dirty="0"/>
              <a:t>The Oregon Tax Court held that an insurance company's gain from the sale of a subsidiary's stock was nonbusiness income because under the transactional and functional tests the stock sale was not part of the taxpayer's ordinary business. </a:t>
            </a:r>
          </a:p>
          <a:p>
            <a:pPr lvl="1"/>
            <a:r>
              <a:rPr lang="en-US" dirty="0"/>
              <a:t>The court found that there was no connection between the sale and the taxpayer’s business conducted in Oregon and the interest in the subsidiary was closer to a passive investment rather than an operational function.</a:t>
            </a:r>
          </a:p>
          <a:p>
            <a:pPr lvl="1"/>
            <a:r>
              <a:rPr lang="en-US" dirty="0"/>
              <a:t>The court also held that income from a subsidiary holding company that owned restaurants was unapportionable nonbusiness income because the insurance company’s management of the holding company was unrelated to the insurance business conducted in Oregon. </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smtClean="0"/>
              <a:t>Sale of Subsidiary</a:t>
            </a:r>
            <a:endParaRPr lang="en-US" b="0" i="0" dirty="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313</a:t>
            </a:fld>
            <a:endParaRPr lang="en-GB" dirty="0"/>
          </a:p>
        </p:txBody>
      </p:sp>
    </p:spTree>
    <p:extLst>
      <p:ext uri="{BB962C8B-B14F-4D97-AF65-F5344CB8AC3E}">
        <p14:creationId xmlns:p14="http://schemas.microsoft.com/office/powerpoint/2010/main" val="456804333"/>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i="1" dirty="0" smtClean="0"/>
              <a:t>MeadWestvaco Corp</a:t>
            </a:r>
            <a:r>
              <a:rPr lang="en-US" i="1" dirty="0"/>
              <a:t>. vs. IL,</a:t>
            </a:r>
            <a:r>
              <a:rPr lang="en-US" dirty="0"/>
              <a:t> U.S. </a:t>
            </a:r>
            <a:r>
              <a:rPr lang="en-US" dirty="0" err="1"/>
              <a:t>Sct</a:t>
            </a:r>
            <a:r>
              <a:rPr lang="en-US" dirty="0"/>
              <a:t>. 2008</a:t>
            </a:r>
          </a:p>
          <a:p>
            <a:pPr lvl="1"/>
            <a:r>
              <a:rPr lang="en-US" dirty="0"/>
              <a:t>Mead, a corporation domiciled in Ohio, which was doing business in Illinois sold the </a:t>
            </a:r>
            <a:r>
              <a:rPr lang="en-US" dirty="0" smtClean="0"/>
              <a:t>Lexis/</a:t>
            </a:r>
            <a:r>
              <a:rPr lang="en-US" dirty="0" err="1" smtClean="0"/>
              <a:t>Nexis</a:t>
            </a:r>
            <a:r>
              <a:rPr lang="en-US" dirty="0" smtClean="0"/>
              <a:t> </a:t>
            </a:r>
            <a:r>
              <a:rPr lang="en-US" dirty="0"/>
              <a:t>(Lexis) division at a substantial gain in 1994</a:t>
            </a:r>
          </a:p>
          <a:p>
            <a:pPr lvl="1"/>
            <a:r>
              <a:rPr lang="en-US" dirty="0"/>
              <a:t>Mead treated the gain as non-business income allocable to Ohio and Illinois asserted business income treatment.</a:t>
            </a:r>
          </a:p>
          <a:p>
            <a:pPr lvl="1"/>
            <a:r>
              <a:rPr lang="en-US" dirty="0"/>
              <a:t>The trial court held the Lexis division was not unitary with Mead, but nonetheless served an “operational purpose” and upheld the DOR’s assessment</a:t>
            </a:r>
            <a:r>
              <a:rPr lang="en-US" dirty="0" smtClean="0"/>
              <a:t>. The </a:t>
            </a:r>
            <a:r>
              <a:rPr lang="en-US" dirty="0"/>
              <a:t>Illinois Appellate Court affirmed based on the “operational function” concept but did not address the question of unity</a:t>
            </a:r>
            <a:r>
              <a:rPr lang="en-US" dirty="0" smtClean="0"/>
              <a:t>. The </a:t>
            </a:r>
            <a:r>
              <a:rPr lang="en-US" dirty="0"/>
              <a:t>court noted that Mead exercised control over Lexis’ corporate form, approving significant capital expenditures, retaining tax benefits and control over Lexis’ cash flow</a:t>
            </a:r>
            <a:r>
              <a:rPr lang="en-US" dirty="0" smtClean="0"/>
              <a:t>.</a:t>
            </a:r>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MeadWestvaco</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314</a:t>
            </a:fld>
            <a:endParaRPr lang="en-GB" dirty="0"/>
          </a:p>
        </p:txBody>
      </p:sp>
    </p:spTree>
    <p:extLst>
      <p:ext uri="{BB962C8B-B14F-4D97-AF65-F5344CB8AC3E}">
        <p14:creationId xmlns:p14="http://schemas.microsoft.com/office/powerpoint/2010/main" val="1771982533"/>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i="1" dirty="0" smtClean="0"/>
              <a:t>MeadWestvaco Corp</a:t>
            </a:r>
            <a:r>
              <a:rPr lang="en-US" i="1" dirty="0"/>
              <a:t>. vs. IL,</a:t>
            </a:r>
            <a:r>
              <a:rPr lang="en-US" dirty="0"/>
              <a:t> U.S. </a:t>
            </a:r>
            <a:r>
              <a:rPr lang="en-US" dirty="0" err="1"/>
              <a:t>Sct</a:t>
            </a:r>
            <a:r>
              <a:rPr lang="en-US" dirty="0"/>
              <a:t>. 2008</a:t>
            </a:r>
          </a:p>
          <a:p>
            <a:pPr lvl="1"/>
            <a:r>
              <a:rPr lang="en-US" dirty="0" smtClean="0"/>
              <a:t>The </a:t>
            </a:r>
            <a:r>
              <a:rPr lang="en-US" dirty="0"/>
              <a:t>U.S. </a:t>
            </a:r>
            <a:r>
              <a:rPr lang="en-US" dirty="0" err="1"/>
              <a:t>Sct</a:t>
            </a:r>
            <a:r>
              <a:rPr lang="en-US" dirty="0"/>
              <a:t>. Reiterated its point in </a:t>
            </a:r>
            <a:r>
              <a:rPr lang="en-US" i="1" dirty="0"/>
              <a:t>Allied Signal </a:t>
            </a:r>
            <a:r>
              <a:rPr lang="en-US" dirty="0"/>
              <a:t>that unity is the key but an asset can be part of a unitary business if it serves an operational function in that business even if the </a:t>
            </a:r>
            <a:r>
              <a:rPr lang="en-US" dirty="0" err="1"/>
              <a:t>payor</a:t>
            </a:r>
            <a:r>
              <a:rPr lang="en-US" dirty="0"/>
              <a:t> and payee are not unitary (e.g., working capital</a:t>
            </a:r>
            <a:r>
              <a:rPr lang="en-US" dirty="0" smtClean="0"/>
              <a:t>).</a:t>
            </a:r>
          </a:p>
          <a:p>
            <a:pPr lvl="1"/>
            <a:r>
              <a:rPr lang="en-US" dirty="0"/>
              <a:t>Here, the “asset” was another business, and so a fundamental question is one of enterprise unity (functional integration, centralized management, and economies of scale).</a:t>
            </a:r>
          </a:p>
          <a:p>
            <a:pPr lvl="1"/>
            <a:r>
              <a:rPr lang="en-US" dirty="0"/>
              <a:t>The court concluded that the state courts erred in separately analyzing whether Lexis as a whole served an operational purpose after they had just determined Mead &amp; Lexis were not unitary</a:t>
            </a:r>
            <a:r>
              <a:rPr lang="en-US" dirty="0" smtClean="0"/>
              <a:t>.</a:t>
            </a:r>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MeadWestvaco</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315</a:t>
            </a:fld>
            <a:endParaRPr lang="en-GB" dirty="0"/>
          </a:p>
        </p:txBody>
      </p:sp>
    </p:spTree>
    <p:extLst>
      <p:ext uri="{BB962C8B-B14F-4D97-AF65-F5344CB8AC3E}">
        <p14:creationId xmlns:p14="http://schemas.microsoft.com/office/powerpoint/2010/main" val="1129799826"/>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i="1" dirty="0"/>
              <a:t>MeadWestvaco Corp. vs. IL,</a:t>
            </a:r>
            <a:r>
              <a:rPr lang="en-US" dirty="0"/>
              <a:t> U.S. </a:t>
            </a:r>
            <a:r>
              <a:rPr lang="en-US" dirty="0" err="1"/>
              <a:t>Sct</a:t>
            </a:r>
            <a:r>
              <a:rPr lang="en-US" dirty="0"/>
              <a:t>. 2008</a:t>
            </a:r>
          </a:p>
          <a:p>
            <a:r>
              <a:rPr lang="en-US" b="1" dirty="0" smtClean="0"/>
              <a:t>Open </a:t>
            </a:r>
            <a:r>
              <a:rPr lang="en-US" b="1" dirty="0"/>
              <a:t>questions:</a:t>
            </a:r>
          </a:p>
          <a:p>
            <a:pPr marL="274320" lvl="1" indent="-274320">
              <a:buFont typeface="+mj-lt"/>
              <a:buAutoNum type="arabicPeriod"/>
            </a:pPr>
            <a:r>
              <a:rPr lang="en-US" dirty="0"/>
              <a:t>Could IL have prevailed by demonstrating that specific Lexis assets served an operational function to Mead?</a:t>
            </a:r>
          </a:p>
          <a:p>
            <a:pPr marL="274320" lvl="1" indent="-274320">
              <a:buFont typeface="+mj-lt"/>
              <a:buAutoNum type="arabicPeriod"/>
            </a:pPr>
            <a:r>
              <a:rPr lang="en-US" dirty="0"/>
              <a:t>Couldn’t IL apportion the gain based on Lexis’ divisional activities</a:t>
            </a:r>
            <a:r>
              <a:rPr lang="en-US" dirty="0" smtClean="0"/>
              <a:t>? The </a:t>
            </a:r>
            <a:r>
              <a:rPr lang="en-US" dirty="0"/>
              <a:t>court declined to address this question largely since it had not been raised at the state court level.</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MeadWestvaco</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316</a:t>
            </a:fld>
            <a:endParaRPr lang="en-GB" dirty="0"/>
          </a:p>
        </p:txBody>
      </p:sp>
    </p:spTree>
    <p:extLst>
      <p:ext uri="{BB962C8B-B14F-4D97-AF65-F5344CB8AC3E}">
        <p14:creationId xmlns:p14="http://schemas.microsoft.com/office/powerpoint/2010/main" val="4003064891"/>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marL="274320" indent="-274320">
              <a:buFont typeface="+mj-lt"/>
              <a:buAutoNum type="arabicPeriod" startAt="2"/>
            </a:pPr>
            <a:r>
              <a:rPr lang="en-US" dirty="0" smtClean="0"/>
              <a:t>Pension Reversion Income </a:t>
            </a:r>
          </a:p>
          <a:p>
            <a:pPr lvl="2"/>
            <a:r>
              <a:rPr lang="en-US" dirty="0" smtClean="0"/>
              <a:t>Cases typically involved over funded pension plans where the excess was transferred (“reverted”) to the employer. In some cases the funds received from the reversion were used to buy back stock in an attempt to ward off a possible hostile takeover attempt.</a:t>
            </a:r>
          </a:p>
          <a:p>
            <a:pPr lvl="2"/>
            <a:r>
              <a:rPr lang="en-US" dirty="0" smtClean="0"/>
              <a:t>These cases not only present the usual question of whether an extraordinary event can produce business income, but also raise the question of whether the income arises from property which was used in the unitary business.</a:t>
            </a:r>
          </a:p>
          <a:p>
            <a:pPr lvl="3"/>
            <a:r>
              <a:rPr lang="en-US" dirty="0" smtClean="0"/>
              <a:t>The funds themselves belong to the plan, although the employer has a contingent interest in the overfunding.</a:t>
            </a:r>
          </a:p>
          <a:p>
            <a:pPr lvl="3"/>
            <a:r>
              <a:rPr lang="en-US" dirty="0" smtClean="0"/>
              <a:t>Without question the plan has been helpful in attracting and retaining employees, but it is not owned by the taxpayer per se</a:t>
            </a:r>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smtClean="0"/>
              <a:t>Pension Reversion Income</a:t>
            </a:r>
            <a:endParaRPr lang="en-US" b="0" i="0" dirty="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317</a:t>
            </a:fld>
            <a:endParaRPr lang="en-GB" dirty="0"/>
          </a:p>
        </p:txBody>
      </p:sp>
    </p:spTree>
    <p:extLst>
      <p:ext uri="{BB962C8B-B14F-4D97-AF65-F5344CB8AC3E}">
        <p14:creationId xmlns:p14="http://schemas.microsoft.com/office/powerpoint/2010/main" val="1881139714"/>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i="1" dirty="0"/>
              <a:t>Union Carbide, </a:t>
            </a:r>
            <a:r>
              <a:rPr lang="en-US" dirty="0"/>
              <a:t>NC </a:t>
            </a:r>
            <a:r>
              <a:rPr lang="en-US" dirty="0" err="1"/>
              <a:t>Sct</a:t>
            </a:r>
            <a:r>
              <a:rPr lang="en-US" dirty="0"/>
              <a:t>. 2000 </a:t>
            </a:r>
          </a:p>
          <a:p>
            <a:pPr lvl="1"/>
            <a:r>
              <a:rPr lang="en-US" dirty="0"/>
              <a:t>Reversion produced non-business income</a:t>
            </a:r>
          </a:p>
          <a:p>
            <a:pPr lvl="1"/>
            <a:r>
              <a:rPr lang="en-US" dirty="0"/>
              <a:t>The funds were not integral to the regular trade or business because:</a:t>
            </a:r>
          </a:p>
          <a:p>
            <a:pPr lvl="2"/>
            <a:r>
              <a:rPr lang="en-US" dirty="0"/>
              <a:t>TP did not own the plan</a:t>
            </a:r>
          </a:p>
          <a:p>
            <a:pPr lvl="2"/>
            <a:r>
              <a:rPr lang="en-US" dirty="0"/>
              <a:t>TP held only a contingent property right</a:t>
            </a:r>
          </a:p>
          <a:p>
            <a:pPr lvl="2"/>
            <a:r>
              <a:rPr lang="en-US" dirty="0"/>
              <a:t>The reversion was an extraordinary event</a:t>
            </a:r>
          </a:p>
          <a:p>
            <a:pPr lvl="2"/>
            <a:r>
              <a:rPr lang="en-US" dirty="0"/>
              <a:t>Funds were not working capital since such were distributed to shareholders</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Pension Reversion Income</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318</a:t>
            </a:fld>
            <a:endParaRPr lang="en-GB" dirty="0"/>
          </a:p>
        </p:txBody>
      </p:sp>
    </p:spTree>
    <p:extLst>
      <p:ext uri="{BB962C8B-B14F-4D97-AF65-F5344CB8AC3E}">
        <p14:creationId xmlns:p14="http://schemas.microsoft.com/office/powerpoint/2010/main" val="27079287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i="1" dirty="0"/>
              <a:t>Hoechst Celanese, </a:t>
            </a:r>
            <a:r>
              <a:rPr lang="en-US" dirty="0"/>
              <a:t>CA </a:t>
            </a:r>
            <a:r>
              <a:rPr lang="en-US" dirty="0" err="1"/>
              <a:t>Sct</a:t>
            </a:r>
            <a:r>
              <a:rPr lang="en-US" dirty="0"/>
              <a:t>. 2001 </a:t>
            </a:r>
          </a:p>
          <a:p>
            <a:pPr lvl="1"/>
            <a:r>
              <a:rPr lang="en-US" dirty="0"/>
              <a:t>Held that there were two separate tests in California and the reversion satisfied the functional test</a:t>
            </a:r>
          </a:p>
          <a:p>
            <a:pPr lvl="1"/>
            <a:r>
              <a:rPr lang="en-US" dirty="0"/>
              <a:t>The plan was a key part of Celanese’s ability to attract and retain employees and contributions had been deducted against business income.</a:t>
            </a:r>
          </a:p>
          <a:p>
            <a:pPr lvl="2"/>
            <a:r>
              <a:rPr lang="en-US" dirty="0"/>
              <a:t>Organic Unity – “we hold that “integral” requires an organic unity between the taxpayer's property and business activities whereby the property contributes materially to the taxpayer's production of business income.”</a:t>
            </a:r>
          </a:p>
          <a:p>
            <a:pPr lvl="2"/>
            <a:r>
              <a:rPr lang="en-US" dirty="0"/>
              <a:t>Two way flow of value - The property must be so interwoven into the fabric of the taxpayer's business operations that it becomes “indivisible” or inseparable from the taxpayer's business activities with both “giving value” to each other.</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Pension Reversion Income</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319</a:t>
            </a:fld>
            <a:endParaRPr lang="en-GB" dirty="0"/>
          </a:p>
        </p:txBody>
      </p:sp>
    </p:spTree>
    <p:extLst>
      <p:ext uri="{BB962C8B-B14F-4D97-AF65-F5344CB8AC3E}">
        <p14:creationId xmlns:p14="http://schemas.microsoft.com/office/powerpoint/2010/main" val="2460588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In addition to the substantial nexus requirement, the Due Process Clause also requires that a tax fairly reflect a taxpayer’s activities carried on in the state. Like in the Commerce Clause analysis, the Court has decided that apportionment methods will never perfectly reflect the precise activities of the taxpayer within the state. Instead the Court has allowed taxing schemes that provide a reasonable approximation of the activities and the tax. However, the Courts have interpreted the Due Process Clause to require that such taxes must not lead to distortion.</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Due Process Clause</a:t>
            </a:r>
            <a:br>
              <a:rPr lang="en-US" b="0" i="0" dirty="0" smtClean="0"/>
            </a:b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32</a:t>
            </a:fld>
            <a:endParaRPr lang="en-GB" dirty="0"/>
          </a:p>
        </p:txBody>
      </p:sp>
    </p:spTree>
    <p:extLst>
      <p:ext uri="{BB962C8B-B14F-4D97-AF65-F5344CB8AC3E}">
        <p14:creationId xmlns:p14="http://schemas.microsoft.com/office/powerpoint/2010/main" val="618201149"/>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marL="0" lvl="1" indent="0">
              <a:buNone/>
            </a:pPr>
            <a:r>
              <a:rPr lang="en-US" i="1" dirty="0"/>
              <a:t>MINACT, Inc. v. Director of Revenue</a:t>
            </a:r>
            <a:r>
              <a:rPr lang="en-US" dirty="0"/>
              <a:t>, Mo. S. Ct., </a:t>
            </a:r>
            <a:r>
              <a:rPr lang="en-US" dirty="0" err="1"/>
              <a:t>Dkt</a:t>
            </a:r>
            <a:r>
              <a:rPr lang="en-US" dirty="0"/>
              <a:t>. No. SC93162, 4/15/14 </a:t>
            </a:r>
          </a:p>
          <a:p>
            <a:pPr marL="342900" indent="-342900">
              <a:buFont typeface="Arial" panose="020B0604020202020204" pitchFamily="34" charset="0"/>
              <a:buChar char="•"/>
            </a:pPr>
            <a:r>
              <a:rPr lang="en-US" dirty="0"/>
              <a:t>The Missouri Supreme Court ruled that income from a rabbi trust used to fund a deferred compensation plan for company executives constitutes business income. </a:t>
            </a:r>
            <a:endParaRPr lang="en-US" sz="2400" dirty="0"/>
          </a:p>
          <a:p>
            <a:pPr marL="342900" indent="-342900">
              <a:buFont typeface="Arial" panose="020B0604020202020204" pitchFamily="34" charset="0"/>
              <a:buChar char="•"/>
            </a:pPr>
            <a:r>
              <a:rPr lang="en-US" dirty="0"/>
              <a:t>The trust income did not satisfy the transactional test since the taxpayer was not in the business of investing and administering trusts. </a:t>
            </a:r>
          </a:p>
          <a:p>
            <a:pPr marL="342900" indent="-342900">
              <a:buFont typeface="Arial" panose="020B0604020202020204" pitchFamily="34" charset="0"/>
              <a:buChar char="•"/>
            </a:pPr>
            <a:r>
              <a:rPr lang="en-US" dirty="0"/>
              <a:t>However, trust income was business income under the functional test because the trust was specifically created to facilitate the current operational purpose of retaining and attracting key employees.</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Pension Reversion Income</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320</a:t>
            </a:fld>
            <a:endParaRPr lang="en-GB" dirty="0"/>
          </a:p>
        </p:txBody>
      </p:sp>
    </p:spTree>
    <p:extLst>
      <p:ext uri="{BB962C8B-B14F-4D97-AF65-F5344CB8AC3E}">
        <p14:creationId xmlns:p14="http://schemas.microsoft.com/office/powerpoint/2010/main" val="213933563"/>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marL="274320" indent="-274320">
              <a:buFont typeface="+mj-lt"/>
              <a:buAutoNum type="arabicPeriod" startAt="3"/>
            </a:pPr>
            <a:r>
              <a:rPr lang="en-US" dirty="0" smtClean="0"/>
              <a:t>Income from </a:t>
            </a:r>
            <a:r>
              <a:rPr lang="en-US" dirty="0"/>
              <a:t>Intangible Assets</a:t>
            </a:r>
          </a:p>
          <a:p>
            <a:r>
              <a:rPr lang="en-US" b="1" dirty="0"/>
              <a:t>Working Capital</a:t>
            </a:r>
          </a:p>
          <a:p>
            <a:pPr lvl="1"/>
            <a:r>
              <a:rPr lang="en-US" dirty="0"/>
              <a:t>The U.S. </a:t>
            </a:r>
            <a:r>
              <a:rPr lang="en-US" dirty="0" err="1"/>
              <a:t>Sct’s</a:t>
            </a:r>
            <a:r>
              <a:rPr lang="en-US" dirty="0"/>
              <a:t> decisions in </a:t>
            </a:r>
            <a:r>
              <a:rPr lang="en-US" i="1" dirty="0"/>
              <a:t>Allied</a:t>
            </a:r>
            <a:r>
              <a:rPr lang="en-US" dirty="0"/>
              <a:t> and </a:t>
            </a:r>
            <a:r>
              <a:rPr lang="en-US" i="1" dirty="0"/>
              <a:t>MeadWestvaco </a:t>
            </a:r>
            <a:r>
              <a:rPr lang="en-US" dirty="0"/>
              <a:t>support the view that income from working capital is </a:t>
            </a:r>
            <a:r>
              <a:rPr lang="en-US" dirty="0" err="1"/>
              <a:t>apportionable</a:t>
            </a:r>
            <a:r>
              <a:rPr lang="en-US" dirty="0"/>
              <a:t> under the Constitution.</a:t>
            </a:r>
          </a:p>
          <a:p>
            <a:pPr lvl="1"/>
            <a:r>
              <a:rPr lang="en-US" dirty="0"/>
              <a:t>This result is easily accommodated by the UDITPA business income definition although questions as to what amounts are working capital and the treatment of amounts in excess of those needs is controversial.</a:t>
            </a:r>
          </a:p>
          <a:p>
            <a:pPr lvl="1"/>
            <a:r>
              <a:rPr lang="en-US" dirty="0"/>
              <a:t>While FTB LR 98-5 takes the stance that income from excess funds would be non-business income, the </a:t>
            </a:r>
            <a:r>
              <a:rPr lang="en-US" i="1" dirty="0"/>
              <a:t>Appeal of Consolidated Freightways</a:t>
            </a:r>
            <a:r>
              <a:rPr lang="en-US" dirty="0"/>
              <a:t>, BOE 2000, supports business income treatment of amounts clearly earmarked for longer term business use</a:t>
            </a:r>
            <a:r>
              <a:rPr lang="en-US" dirty="0" smtClean="0"/>
              <a:t>.</a:t>
            </a:r>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Intangible Assets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321</a:t>
            </a:fld>
            <a:endParaRPr lang="en-GB" dirty="0"/>
          </a:p>
        </p:txBody>
      </p:sp>
    </p:spTree>
    <p:extLst>
      <p:ext uri="{BB962C8B-B14F-4D97-AF65-F5344CB8AC3E}">
        <p14:creationId xmlns:p14="http://schemas.microsoft.com/office/powerpoint/2010/main" val="2859148190"/>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b="1" dirty="0" smtClean="0"/>
              <a:t>Income from </a:t>
            </a:r>
            <a:r>
              <a:rPr lang="en-US" b="1" dirty="0"/>
              <a:t>Minority Stockholdings</a:t>
            </a:r>
          </a:p>
          <a:p>
            <a:pPr lvl="1"/>
            <a:r>
              <a:rPr lang="en-US" dirty="0"/>
              <a:t>In </a:t>
            </a:r>
            <a:r>
              <a:rPr lang="en-US" i="1" dirty="0"/>
              <a:t>ASARCO</a:t>
            </a:r>
            <a:r>
              <a:rPr lang="en-US" dirty="0"/>
              <a:t>, the U.S. </a:t>
            </a:r>
            <a:r>
              <a:rPr lang="en-US" dirty="0" err="1"/>
              <a:t>Sct</a:t>
            </a:r>
            <a:r>
              <a:rPr lang="en-US" dirty="0"/>
              <a:t>. in 1982 denied </a:t>
            </a:r>
            <a:r>
              <a:rPr lang="en-US" dirty="0" err="1"/>
              <a:t>apportionability</a:t>
            </a:r>
            <a:r>
              <a:rPr lang="en-US" dirty="0"/>
              <a:t> with respect to dividends from both minority and majority owned corporations engaged in the same line of business where the taxpayer demonstrated lack of control over the corporations.</a:t>
            </a:r>
          </a:p>
          <a:p>
            <a:pPr lvl="2"/>
            <a:r>
              <a:rPr lang="en-US" dirty="0"/>
              <a:t>If control is required, </a:t>
            </a:r>
            <a:r>
              <a:rPr lang="en-US" i="1" dirty="0"/>
              <a:t>ASARCO</a:t>
            </a:r>
            <a:r>
              <a:rPr lang="en-US" dirty="0"/>
              <a:t> raises the question of whether income from minority investments could ever be apportioned</a:t>
            </a:r>
            <a:r>
              <a:rPr lang="en-US" dirty="0" smtClean="0"/>
              <a:t>.</a:t>
            </a:r>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Intangible Assets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322</a:t>
            </a:fld>
            <a:endParaRPr lang="en-GB" dirty="0"/>
          </a:p>
        </p:txBody>
      </p:sp>
    </p:spTree>
    <p:extLst>
      <p:ext uri="{BB962C8B-B14F-4D97-AF65-F5344CB8AC3E}">
        <p14:creationId xmlns:p14="http://schemas.microsoft.com/office/powerpoint/2010/main" val="1910019845"/>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b="1" dirty="0" smtClean="0"/>
              <a:t>Income from </a:t>
            </a:r>
            <a:r>
              <a:rPr lang="en-US" b="1" dirty="0"/>
              <a:t>Minority Stockholdings</a:t>
            </a:r>
          </a:p>
          <a:p>
            <a:pPr lvl="1"/>
            <a:r>
              <a:rPr lang="en-US" dirty="0" smtClean="0"/>
              <a:t>In </a:t>
            </a:r>
            <a:r>
              <a:rPr lang="en-US" i="1" dirty="0"/>
              <a:t>Allied Signal</a:t>
            </a:r>
            <a:r>
              <a:rPr lang="en-US" dirty="0"/>
              <a:t>, the U.S. </a:t>
            </a:r>
            <a:r>
              <a:rPr lang="en-US" dirty="0" err="1"/>
              <a:t>Sct</a:t>
            </a:r>
            <a:r>
              <a:rPr lang="en-US" dirty="0"/>
              <a:t>. in 1992 rejected NJ’s attempt to apportion capital gains from the sale of a minority stockholding</a:t>
            </a:r>
            <a:r>
              <a:rPr lang="en-US" dirty="0" smtClean="0"/>
              <a:t>. The </a:t>
            </a:r>
            <a:r>
              <a:rPr lang="en-US" dirty="0"/>
              <a:t>court equated the gain with dividend income from a constitutional perspective and while it stated that unity is still the standard, unity need not always exist between a </a:t>
            </a:r>
            <a:r>
              <a:rPr lang="en-US" dirty="0" err="1"/>
              <a:t>payor</a:t>
            </a:r>
            <a:r>
              <a:rPr lang="en-US" dirty="0"/>
              <a:t> and payee where the asset serves </a:t>
            </a:r>
            <a:r>
              <a:rPr lang="en-US" b="1" dirty="0"/>
              <a:t>an operational </a:t>
            </a:r>
            <a:r>
              <a:rPr lang="en-US" b="1" dirty="0" smtClean="0"/>
              <a:t>function</a:t>
            </a:r>
            <a:r>
              <a:rPr lang="en-US" i="1" dirty="0" smtClean="0"/>
              <a:t/>
            </a:r>
            <a:br>
              <a:rPr lang="en-US" i="1" dirty="0" smtClean="0"/>
            </a:br>
            <a:r>
              <a:rPr lang="en-US" dirty="0" smtClean="0"/>
              <a:t>(</a:t>
            </a:r>
            <a:r>
              <a:rPr lang="en-US" dirty="0"/>
              <a:t>e.g. working capital) </a:t>
            </a:r>
          </a:p>
          <a:p>
            <a:pPr lvl="2"/>
            <a:r>
              <a:rPr lang="en-US" dirty="0"/>
              <a:t>Here, Allied, as successor in interest to </a:t>
            </a:r>
            <a:r>
              <a:rPr lang="en-US" dirty="0" err="1"/>
              <a:t>Bendix</a:t>
            </a:r>
            <a:r>
              <a:rPr lang="en-US" dirty="0"/>
              <a:t>, had sold a 20% interest in ASARCO</a:t>
            </a:r>
            <a:r>
              <a:rPr lang="en-US" dirty="0" smtClean="0"/>
              <a:t>. Since </a:t>
            </a:r>
            <a:r>
              <a:rPr lang="en-US" dirty="0"/>
              <a:t>ASARCO was not unitary and the investment was not working capital, the income could not be apportioned</a:t>
            </a:r>
            <a:r>
              <a:rPr lang="en-US" dirty="0" smtClean="0"/>
              <a:t>.</a:t>
            </a:r>
          </a:p>
          <a:p>
            <a:pPr lvl="2"/>
            <a:r>
              <a:rPr lang="en-US" dirty="0"/>
              <a:t>Court acknowledged that in many cases the UDITPA business income definition may be compatible with the unitary apportionment standard</a:t>
            </a:r>
            <a:r>
              <a:rPr lang="en-US" dirty="0" smtClean="0"/>
              <a:t>.</a:t>
            </a:r>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Intangible Assets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323</a:t>
            </a:fld>
            <a:endParaRPr lang="en-GB" dirty="0"/>
          </a:p>
        </p:txBody>
      </p:sp>
    </p:spTree>
    <p:extLst>
      <p:ext uri="{BB962C8B-B14F-4D97-AF65-F5344CB8AC3E}">
        <p14:creationId xmlns:p14="http://schemas.microsoft.com/office/powerpoint/2010/main" val="1789174762"/>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b="1" dirty="0" smtClean="0"/>
              <a:t>Income from </a:t>
            </a:r>
            <a:r>
              <a:rPr lang="en-US" b="1" dirty="0"/>
              <a:t>Minority Stockholdings</a:t>
            </a:r>
          </a:p>
          <a:p>
            <a:r>
              <a:rPr lang="en-US" dirty="0" smtClean="0"/>
              <a:t>Query: Would </a:t>
            </a:r>
            <a:r>
              <a:rPr lang="en-US" i="1" dirty="0"/>
              <a:t>Allied</a:t>
            </a:r>
            <a:r>
              <a:rPr lang="en-US" dirty="0"/>
              <a:t> support apportionment of dividends from minority interests </a:t>
            </a:r>
            <a:r>
              <a:rPr lang="en-US" dirty="0" smtClean="0"/>
              <a:t>in corporations </a:t>
            </a:r>
            <a:r>
              <a:rPr lang="en-US" dirty="0"/>
              <a:t>which served as an important supplier?</a:t>
            </a:r>
          </a:p>
          <a:p>
            <a:pPr lvl="2"/>
            <a:r>
              <a:rPr lang="en-US" i="1" dirty="0"/>
              <a:t>Appeal of Standard Oil, </a:t>
            </a:r>
            <a:r>
              <a:rPr lang="en-US" dirty="0"/>
              <a:t>BOE 1983</a:t>
            </a:r>
          </a:p>
          <a:p>
            <a:pPr lvl="1"/>
            <a:r>
              <a:rPr lang="en-US" dirty="0"/>
              <a:t>In some cases, the sale of minority stockholdings occurs in connection with both successful and unsuccessful attempts to acquire control of other corporations.</a:t>
            </a:r>
          </a:p>
          <a:p>
            <a:pPr lvl="2"/>
            <a:r>
              <a:rPr lang="en-US" i="1" dirty="0"/>
              <a:t>Appeal of Occidental Petroleum</a:t>
            </a:r>
            <a:r>
              <a:rPr lang="en-US" dirty="0"/>
              <a:t>, BOE 1983</a:t>
            </a:r>
          </a:p>
          <a:p>
            <a:pPr lvl="3"/>
            <a:r>
              <a:rPr lang="en-US" dirty="0"/>
              <a:t>Sale of minority stock holdings in entities which Occidental had attempted to gain control over was non-business income under the functional test.</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Intangible Assets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324</a:t>
            </a:fld>
            <a:endParaRPr lang="en-GB" dirty="0"/>
          </a:p>
        </p:txBody>
      </p:sp>
    </p:spTree>
    <p:extLst>
      <p:ext uri="{BB962C8B-B14F-4D97-AF65-F5344CB8AC3E}">
        <p14:creationId xmlns:p14="http://schemas.microsoft.com/office/powerpoint/2010/main" val="1425137476"/>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b="1" dirty="0" smtClean="0"/>
              <a:t>Income from </a:t>
            </a:r>
            <a:r>
              <a:rPr lang="en-US" b="1" dirty="0"/>
              <a:t>Minority Stockholdings</a:t>
            </a:r>
          </a:p>
          <a:p>
            <a:pPr lvl="1"/>
            <a:r>
              <a:rPr lang="en-US" i="1" dirty="0"/>
              <a:t>Atlantic Richfield Co., </a:t>
            </a:r>
            <a:r>
              <a:rPr lang="en-US" dirty="0"/>
              <a:t>CO </a:t>
            </a:r>
            <a:r>
              <a:rPr lang="en-US" dirty="0" err="1"/>
              <a:t>Sct</a:t>
            </a:r>
            <a:r>
              <a:rPr lang="en-US" dirty="0"/>
              <a:t>. 1979</a:t>
            </a:r>
          </a:p>
          <a:p>
            <a:pPr lvl="2"/>
            <a:r>
              <a:rPr lang="en-US" dirty="0"/>
              <a:t>Divestiture of subsidiary owned by acquired target in order to meet regulatory requirements for transaction approved was business income under the transactional test due to frequency and pattern of similar transaction.</a:t>
            </a:r>
          </a:p>
          <a:p>
            <a:pPr lvl="1"/>
            <a:r>
              <a:rPr lang="en-US" i="1" dirty="0"/>
              <a:t>Appeal of Atlantic Richfield Co., </a:t>
            </a:r>
            <a:r>
              <a:rPr lang="en-US" dirty="0"/>
              <a:t>BOE 2003</a:t>
            </a:r>
          </a:p>
          <a:p>
            <a:pPr lvl="2"/>
            <a:r>
              <a:rPr lang="en-US" dirty="0"/>
              <a:t>Similar facts as </a:t>
            </a:r>
            <a:r>
              <a:rPr lang="en-US" i="1" dirty="0"/>
              <a:t>Occidental</a:t>
            </a:r>
            <a:r>
              <a:rPr lang="en-US" dirty="0"/>
              <a:t>, however, on re-hearing BOE held gain on sale of Britoil was business income.</a:t>
            </a:r>
          </a:p>
          <a:p>
            <a:pPr lvl="2"/>
            <a:r>
              <a:rPr lang="en-US" dirty="0"/>
              <a:t>Effective use as working capital and frequency of similar transactions may have influenced the decision.</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Intangible Assets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325</a:t>
            </a:fld>
            <a:endParaRPr lang="en-GB" dirty="0"/>
          </a:p>
        </p:txBody>
      </p:sp>
    </p:spTree>
    <p:extLst>
      <p:ext uri="{BB962C8B-B14F-4D97-AF65-F5344CB8AC3E}">
        <p14:creationId xmlns:p14="http://schemas.microsoft.com/office/powerpoint/2010/main" val="2765676406"/>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b="1" dirty="0" smtClean="0"/>
              <a:t>Income from </a:t>
            </a:r>
            <a:r>
              <a:rPr lang="en-US" b="1" dirty="0"/>
              <a:t>Minority Stockholdings</a:t>
            </a:r>
          </a:p>
          <a:p>
            <a:pPr lvl="1"/>
            <a:r>
              <a:rPr lang="en-US" i="1" dirty="0"/>
              <a:t>Appeal </a:t>
            </a:r>
            <a:r>
              <a:rPr lang="en-US" i="1" dirty="0" smtClean="0"/>
              <a:t>of Pacific </a:t>
            </a:r>
            <a:r>
              <a:rPr lang="en-US" i="1" dirty="0"/>
              <a:t>Bell Telephone Co. &amp; Affiliates, </a:t>
            </a:r>
            <a:r>
              <a:rPr lang="en-US" dirty="0"/>
              <a:t>BOE 2011 </a:t>
            </a:r>
          </a:p>
          <a:p>
            <a:pPr lvl="2"/>
            <a:r>
              <a:rPr lang="en-US" dirty="0"/>
              <a:t>Upheld the two flow of value test under </a:t>
            </a:r>
            <a:r>
              <a:rPr lang="en-US" i="1" dirty="0"/>
              <a:t>Hoechst Celanese </a:t>
            </a:r>
            <a:r>
              <a:rPr lang="en-US" dirty="0"/>
              <a:t>in holding that taxpayers properly treated income from their minority investments in foreign telecommunications companies as nonbusiness income where Pacific Bell did not receive any operational value from the minority-owned foreign telecommunications companies.</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Intangible Assets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326</a:t>
            </a:fld>
            <a:endParaRPr lang="en-GB" dirty="0"/>
          </a:p>
        </p:txBody>
      </p:sp>
    </p:spTree>
    <p:extLst>
      <p:ext uri="{BB962C8B-B14F-4D97-AF65-F5344CB8AC3E}">
        <p14:creationId xmlns:p14="http://schemas.microsoft.com/office/powerpoint/2010/main" val="282008079"/>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b="1" dirty="0" smtClean="0"/>
              <a:t>Income from </a:t>
            </a:r>
            <a:r>
              <a:rPr lang="en-US" b="1" dirty="0"/>
              <a:t>Minority Stockholdings</a:t>
            </a:r>
          </a:p>
          <a:p>
            <a:pPr lvl="1"/>
            <a:r>
              <a:rPr lang="en-US" i="1" dirty="0"/>
              <a:t>ComCon Prod. Sers. I, Inc. v. California Franchise Tax Bd.</a:t>
            </a:r>
            <a:r>
              <a:rPr lang="en-US" dirty="0"/>
              <a:t>, 2016 WL 7229830 (Cal. Ct. App. Dec. 14, 2016, No. B259619) [</a:t>
            </a:r>
            <a:r>
              <a:rPr lang="en-US" dirty="0" err="1"/>
              <a:t>unpub</a:t>
            </a:r>
            <a:r>
              <a:rPr lang="en-US" dirty="0"/>
              <a:t>. </a:t>
            </a:r>
            <a:r>
              <a:rPr lang="en-US" dirty="0" err="1"/>
              <a:t>opn</a:t>
            </a:r>
            <a:r>
              <a:rPr lang="en-US" dirty="0" smtClean="0"/>
              <a:t>.] (“</a:t>
            </a:r>
            <a:r>
              <a:rPr lang="en-US" dirty="0"/>
              <a:t>Comcast”)</a:t>
            </a:r>
          </a:p>
          <a:p>
            <a:pPr lvl="2">
              <a:buFont typeface="Arial" panose="020B0604020202020204" pitchFamily="34" charset="0"/>
              <a:buChar char="•"/>
            </a:pPr>
            <a:r>
              <a:rPr lang="en-US" dirty="0"/>
              <a:t>Merger contract between Comcast and </a:t>
            </a:r>
            <a:r>
              <a:rPr lang="en-US" dirty="0" err="1"/>
              <a:t>MediaOne</a:t>
            </a:r>
            <a:r>
              <a:rPr lang="en-US" dirty="0"/>
              <a:t> contained a liquidated damages provision pursuant to which </a:t>
            </a:r>
            <a:r>
              <a:rPr lang="en-US" dirty="0" err="1"/>
              <a:t>MediaOne</a:t>
            </a:r>
            <a:r>
              <a:rPr lang="en-US" dirty="0"/>
              <a:t> paid $1.5 billion to Comcast when </a:t>
            </a:r>
            <a:r>
              <a:rPr lang="en-US" dirty="0" err="1"/>
              <a:t>MediaOne</a:t>
            </a:r>
            <a:r>
              <a:rPr lang="en-US" dirty="0"/>
              <a:t> terminated the contract and merged with another entity.</a:t>
            </a:r>
          </a:p>
          <a:p>
            <a:pPr marL="558800" lvl="1" indent="-285750">
              <a:buFont typeface="Arial" panose="020B0604020202020204" pitchFamily="34" charset="0"/>
              <a:buChar char="•"/>
            </a:pPr>
            <a:r>
              <a:rPr lang="en-US" dirty="0" smtClean="0"/>
              <a:t>The Court of Appeals held that the fee </a:t>
            </a:r>
            <a:r>
              <a:rPr lang="en-US" dirty="0"/>
              <a:t>was business income because significant acquisitive activity can </a:t>
            </a:r>
            <a:r>
              <a:rPr lang="en-US" dirty="0" smtClean="0"/>
              <a:t>become </a:t>
            </a:r>
            <a:r>
              <a:rPr lang="en-US" dirty="0"/>
              <a:t>part of </a:t>
            </a:r>
            <a:r>
              <a:rPr lang="en-US" dirty="0" smtClean="0"/>
              <a:t>a taxpayer’s </a:t>
            </a:r>
            <a:r>
              <a:rPr lang="en-US" dirty="0"/>
              <a:t>regular trade or business</a:t>
            </a:r>
            <a:r>
              <a:rPr lang="en-US" dirty="0" smtClean="0"/>
              <a:t>. And, “[e]</a:t>
            </a:r>
            <a:r>
              <a:rPr lang="en-US" dirty="0" err="1" smtClean="0"/>
              <a:t>ntering</a:t>
            </a:r>
            <a:r>
              <a:rPr lang="en-US" dirty="0" smtClean="0"/>
              <a:t> </a:t>
            </a:r>
            <a:r>
              <a:rPr lang="en-US" dirty="0"/>
              <a:t>into cable acquisition agreements was a regular part </a:t>
            </a:r>
            <a:r>
              <a:rPr lang="en-US" dirty="0" smtClean="0"/>
              <a:t>of Comcast’s </a:t>
            </a:r>
            <a:r>
              <a:rPr lang="en-US" dirty="0"/>
              <a:t>business, even if receipt of a termination fee was </a:t>
            </a:r>
            <a:r>
              <a:rPr lang="en-US" dirty="0" smtClean="0"/>
              <a:t>not[.]”</a:t>
            </a:r>
            <a:br>
              <a:rPr lang="en-US" dirty="0" smtClean="0"/>
            </a:br>
            <a:endParaRPr lang="en-US" dirty="0" smtClean="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Intangible Assets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327</a:t>
            </a:fld>
            <a:endParaRPr lang="en-GB" dirty="0"/>
          </a:p>
        </p:txBody>
      </p:sp>
    </p:spTree>
    <p:extLst>
      <p:ext uri="{BB962C8B-B14F-4D97-AF65-F5344CB8AC3E}">
        <p14:creationId xmlns:p14="http://schemas.microsoft.com/office/powerpoint/2010/main" val="1205666962"/>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b="1" dirty="0" smtClean="0"/>
              <a:t>Income from </a:t>
            </a:r>
            <a:r>
              <a:rPr lang="en-US" b="1" dirty="0"/>
              <a:t>Minority Stockholdings</a:t>
            </a:r>
          </a:p>
          <a:p>
            <a:pPr lvl="1"/>
            <a:r>
              <a:rPr lang="en-US" i="1" dirty="0" smtClean="0"/>
              <a:t>Appeal of ConAgra Foods, Inc., </a:t>
            </a:r>
            <a:r>
              <a:rPr lang="en-US" dirty="0"/>
              <a:t>SBE Case </a:t>
            </a:r>
            <a:r>
              <a:rPr lang="en-US" dirty="0" smtClean="0"/>
              <a:t>Nos. 597512, 785058, 799162 361467 </a:t>
            </a:r>
            <a:r>
              <a:rPr lang="en-US" dirty="0"/>
              <a:t>(</a:t>
            </a:r>
            <a:r>
              <a:rPr lang="en-US" dirty="0" smtClean="0"/>
              <a:t>Aug. 25, 2015) (not to be cited as precedent)</a:t>
            </a:r>
            <a:endParaRPr lang="en-US" dirty="0"/>
          </a:p>
          <a:p>
            <a:pPr lvl="2"/>
            <a:r>
              <a:rPr lang="en-US" dirty="0"/>
              <a:t>Income from Pilgrim’s Pride stock sale was nonbusiness income: Taxpayer received stock when it sold its chicken processing business to Pilgrim's Pride. Such stock was not an integral part of the taxpayer’s regular trade or business operations at the time of the subsequent sale.</a:t>
            </a:r>
            <a:endParaRPr lang="en-US" dirty="0" smtClean="0"/>
          </a:p>
          <a:p>
            <a:pPr lvl="2"/>
            <a:r>
              <a:rPr lang="en-US" dirty="0" smtClean="0"/>
              <a:t>In </a:t>
            </a:r>
            <a:r>
              <a:rPr lang="en-US" dirty="0"/>
              <a:t>contrast, income from equity and debt interests from a joint venture formed in connection with the sale of its fresh beef and pork operations was business income. ConAgra provided debt financing to fund the joint venture, continued to use beef and pork from its operations in its other business, and reacquired its cattle operations when sufficient funds were not produced to repay the funding provided by the taxpayer</a:t>
            </a:r>
            <a:r>
              <a:rPr lang="en-US" dirty="0" smtClean="0"/>
              <a:t>.</a:t>
            </a:r>
          </a:p>
          <a:p>
            <a:pPr lvl="2"/>
            <a:r>
              <a:rPr lang="en-US" dirty="0" smtClean="0"/>
              <a:t>Query: Contrast </a:t>
            </a:r>
            <a:r>
              <a:rPr lang="en-US" i="1" dirty="0" smtClean="0"/>
              <a:t>ConAgra</a:t>
            </a:r>
            <a:r>
              <a:rPr lang="en-US" dirty="0" smtClean="0"/>
              <a:t> with </a:t>
            </a:r>
            <a:r>
              <a:rPr lang="en-US" i="1" dirty="0" smtClean="0"/>
              <a:t>Appeal of General Dynamics Corporation</a:t>
            </a:r>
            <a:r>
              <a:rPr lang="en-US" dirty="0"/>
              <a:t> </a:t>
            </a:r>
            <a:r>
              <a:rPr lang="en-US" dirty="0" smtClean="0"/>
              <a:t>(SBE 1975-SBE-037, Spt. 17, 1975).</a:t>
            </a:r>
            <a:r>
              <a:rPr lang="en-IN" dirty="0" smtClean="0"/>
              <a:t> </a:t>
            </a:r>
            <a:endParaRPr lang="en-US" dirty="0"/>
          </a:p>
          <a:p>
            <a:pPr lvl="1"/>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Intangible Assets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328</a:t>
            </a:fld>
            <a:endParaRPr lang="en-GB" dirty="0"/>
          </a:p>
        </p:txBody>
      </p:sp>
    </p:spTree>
    <p:extLst>
      <p:ext uri="{BB962C8B-B14F-4D97-AF65-F5344CB8AC3E}">
        <p14:creationId xmlns:p14="http://schemas.microsoft.com/office/powerpoint/2010/main" val="2259609838"/>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marL="274320" lvl="1" indent="-274320">
              <a:buFont typeface="+mj-lt"/>
              <a:buAutoNum type="arabicPeriod" startAt="4"/>
            </a:pPr>
            <a:r>
              <a:rPr lang="en-US" dirty="0" smtClean="0"/>
              <a:t>Income and </a:t>
            </a:r>
            <a:r>
              <a:rPr lang="en-US" dirty="0"/>
              <a:t>Expenses from Corporate Reorganizations</a:t>
            </a:r>
          </a:p>
          <a:p>
            <a:pPr lvl="2"/>
            <a:r>
              <a:rPr lang="en-US" dirty="0"/>
              <a:t>State courts have had trouble at times fitting income and expenses from corporate transactions involving shareholders within the statutory business income definition.</a:t>
            </a:r>
          </a:p>
          <a:p>
            <a:pPr lvl="2"/>
            <a:r>
              <a:rPr lang="en-US" i="1" dirty="0"/>
              <a:t>Robert Half International</a:t>
            </a:r>
            <a:r>
              <a:rPr lang="en-US" dirty="0"/>
              <a:t>, California Ct. of Appeal 1998</a:t>
            </a:r>
          </a:p>
          <a:p>
            <a:pPr lvl="3"/>
            <a:r>
              <a:rPr lang="en-US" dirty="0"/>
              <a:t>Company’s repurchase of a warrant to purchase its stock produced a non-business loss.</a:t>
            </a:r>
          </a:p>
          <a:p>
            <a:pPr lvl="3"/>
            <a:r>
              <a:rPr lang="en-US" dirty="0"/>
              <a:t>Court concluded that the purchase of the warrant was motivated by the impact the warrant was having on the company’s stock price and was not an integral part of its regular trade or business</a:t>
            </a:r>
            <a:r>
              <a:rPr lang="en-US" dirty="0" smtClean="0"/>
              <a:t>.</a:t>
            </a:r>
            <a:endParaRPr lang="en-US" dirty="0"/>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Corporate Mergers, Acquisitions, and Reorganizations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329</a:t>
            </a:fld>
            <a:endParaRPr lang="en-GB" dirty="0"/>
          </a:p>
        </p:txBody>
      </p:sp>
    </p:spTree>
    <p:extLst>
      <p:ext uri="{BB962C8B-B14F-4D97-AF65-F5344CB8AC3E}">
        <p14:creationId xmlns:p14="http://schemas.microsoft.com/office/powerpoint/2010/main" val="515577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Historically, the Due Process Clause has been used to evaluate whether an apportionment formula created distortion under specific facts:</a:t>
            </a:r>
          </a:p>
          <a:p>
            <a:pPr lvl="1"/>
            <a:r>
              <a:rPr lang="en-US" dirty="0" smtClean="0"/>
              <a:t>In </a:t>
            </a:r>
            <a:r>
              <a:rPr lang="en-US" i="1" dirty="0" smtClean="0"/>
              <a:t>Hans Rees’ Sons Inc. v. North Carolina</a:t>
            </a:r>
            <a:r>
              <a:rPr lang="en-US" dirty="0" smtClean="0"/>
              <a:t>, 283 U.S. 123 (1931), the Court reasoned that an apportionment formula that provides a rough approximation of a taxpayer’s activities within the state will be permissible only if it does not result in gross distortion which was found based on showing that the activity in NC did not exceed 22% as compared to the state’s apportionment formula (80%).</a:t>
            </a:r>
          </a:p>
          <a:p>
            <a:pPr lvl="1"/>
            <a:r>
              <a:rPr lang="en-US" dirty="0" smtClean="0"/>
              <a:t>In </a:t>
            </a:r>
            <a:r>
              <a:rPr lang="en-US" i="1" dirty="0" smtClean="0"/>
              <a:t>Container</a:t>
            </a:r>
            <a:r>
              <a:rPr lang="en-US" dirty="0" smtClean="0"/>
              <a:t>, 463 U.S. 159 (1983), the Court upheld a tax despite the taxpayer’s showing that it resulted in an increase of 14%. The Court deemed this not to be so distortive as to violate the Due Process Clause and instead asserted that this figure was “within the substantial margin of error inherent in any method of attributing income…”</a:t>
            </a:r>
          </a:p>
          <a:p>
            <a:r>
              <a:rPr lang="en-US" dirty="0" smtClean="0"/>
              <a:t>The concept of distortion will be further discussed during Day 4.</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Due Process Clause</a:t>
            </a:r>
            <a:br>
              <a:rPr lang="en-US" b="0" i="0" dirty="0" smtClean="0"/>
            </a:b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33</a:t>
            </a:fld>
            <a:endParaRPr lang="en-GB" dirty="0"/>
          </a:p>
        </p:txBody>
      </p:sp>
    </p:spTree>
    <p:extLst>
      <p:ext uri="{BB962C8B-B14F-4D97-AF65-F5344CB8AC3E}">
        <p14:creationId xmlns:p14="http://schemas.microsoft.com/office/powerpoint/2010/main" val="368032075"/>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marL="274320" lvl="1" indent="-274320">
              <a:buFont typeface="+mj-lt"/>
              <a:buAutoNum type="arabicPeriod" startAt="4"/>
            </a:pPr>
            <a:r>
              <a:rPr lang="en-US" dirty="0" smtClean="0"/>
              <a:t>Income and </a:t>
            </a:r>
            <a:r>
              <a:rPr lang="en-US" dirty="0"/>
              <a:t>Expenses from Corporate Reorganizations</a:t>
            </a:r>
          </a:p>
          <a:p>
            <a:pPr lvl="2"/>
            <a:r>
              <a:rPr lang="en-US" i="1" dirty="0"/>
              <a:t>Kroger, </a:t>
            </a:r>
            <a:r>
              <a:rPr lang="en-US" dirty="0"/>
              <a:t>KS SCT. 2000</a:t>
            </a:r>
          </a:p>
          <a:p>
            <a:pPr lvl="3"/>
            <a:r>
              <a:rPr lang="en-US" dirty="0"/>
              <a:t>Kroger incurred interest expense on funds borrowed to repurchase shares in order to ward off a hostile takeover.</a:t>
            </a:r>
          </a:p>
          <a:p>
            <a:pPr lvl="3"/>
            <a:r>
              <a:rPr lang="en-US" dirty="0"/>
              <a:t>Court concluded that the interest expense was allocable to Kroger’s out of state commercial domicile as a non-business expense</a:t>
            </a:r>
            <a:r>
              <a:rPr lang="en-US" dirty="0" smtClean="0"/>
              <a:t>.</a:t>
            </a:r>
          </a:p>
          <a:p>
            <a:pPr lvl="2"/>
            <a:r>
              <a:rPr lang="en-US" i="1" dirty="0" smtClean="0"/>
              <a:t>Appeal of Esprit </a:t>
            </a:r>
            <a:r>
              <a:rPr lang="en-US" dirty="0" smtClean="0"/>
              <a:t>- BOE 2001</a:t>
            </a:r>
          </a:p>
          <a:p>
            <a:pPr lvl="3"/>
            <a:r>
              <a:rPr lang="en-US" dirty="0" smtClean="0"/>
              <a:t>In </a:t>
            </a:r>
            <a:r>
              <a:rPr lang="en-US" dirty="0"/>
              <a:t>an unpublished decision, the BOE held that interest expense on debt incurred to completely redeem a shareholder’s investment in the company was non-business interest expense. </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Corporate Mergers, Acquisitions, and Reorganizations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330</a:t>
            </a:fld>
            <a:endParaRPr lang="en-GB" dirty="0"/>
          </a:p>
        </p:txBody>
      </p:sp>
    </p:spTree>
    <p:extLst>
      <p:ext uri="{BB962C8B-B14F-4D97-AF65-F5344CB8AC3E}">
        <p14:creationId xmlns:p14="http://schemas.microsoft.com/office/powerpoint/2010/main" val="1822276218"/>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marL="274320" lvl="1" indent="-274320">
              <a:buFont typeface="+mj-lt"/>
              <a:buAutoNum type="arabicPeriod" startAt="4"/>
            </a:pPr>
            <a:r>
              <a:rPr lang="en-US" dirty="0" smtClean="0"/>
              <a:t>Income and </a:t>
            </a:r>
            <a:r>
              <a:rPr lang="en-US" dirty="0"/>
              <a:t>Expenses from Corporate Reorganizations</a:t>
            </a:r>
          </a:p>
          <a:p>
            <a:pPr lvl="2"/>
            <a:r>
              <a:rPr lang="en-US" i="1" dirty="0"/>
              <a:t>Blue Bell Creameries, </a:t>
            </a:r>
            <a:r>
              <a:rPr lang="en-US" i="1" dirty="0" smtClean="0"/>
              <a:t>LP - </a:t>
            </a:r>
            <a:r>
              <a:rPr lang="en-US" dirty="0"/>
              <a:t>TN </a:t>
            </a:r>
            <a:r>
              <a:rPr lang="en-US" dirty="0" err="1"/>
              <a:t>Sct</a:t>
            </a:r>
            <a:r>
              <a:rPr lang="en-US" dirty="0"/>
              <a:t>. 2011</a:t>
            </a:r>
          </a:p>
          <a:p>
            <a:pPr lvl="3"/>
            <a:r>
              <a:rPr lang="en-US" dirty="0"/>
              <a:t>Capital gain from a one-time stock transaction with the taxpayer’s holding company in order to make the parent eligible to elect under Subchapter S was business income under both the functional test and the Constitutional unitary test.</a:t>
            </a:r>
          </a:p>
          <a:p>
            <a:pPr lvl="3"/>
            <a:r>
              <a:rPr lang="en-US" dirty="0"/>
              <a:t>Statute had been modified to include a separate functional test (“or” vs. “and includes”). </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Corporate Mergers, Acquisitions, and Reorganizations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331</a:t>
            </a:fld>
            <a:endParaRPr lang="en-GB" dirty="0"/>
          </a:p>
        </p:txBody>
      </p:sp>
    </p:spTree>
    <p:extLst>
      <p:ext uri="{BB962C8B-B14F-4D97-AF65-F5344CB8AC3E}">
        <p14:creationId xmlns:p14="http://schemas.microsoft.com/office/powerpoint/2010/main" val="2773866056"/>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pPr marL="274320" lvl="1" indent="-274320">
              <a:buFont typeface="+mj-lt"/>
              <a:buAutoNum type="arabicPeriod" startAt="4"/>
            </a:pPr>
            <a:r>
              <a:rPr lang="en-US" dirty="0" smtClean="0"/>
              <a:t>Income and </a:t>
            </a:r>
            <a:r>
              <a:rPr lang="en-US" dirty="0"/>
              <a:t>Expenses from Corporate Reorganizations</a:t>
            </a:r>
          </a:p>
          <a:p>
            <a:pPr lvl="2"/>
            <a:r>
              <a:rPr lang="en-US" i="1" dirty="0"/>
              <a:t>Pennzoil and Subsidiaries v. Dep’t of Revenue, </a:t>
            </a:r>
            <a:r>
              <a:rPr lang="en-US" dirty="0"/>
              <a:t>33 P.3d 314 (Or. 2001)</a:t>
            </a:r>
          </a:p>
          <a:p>
            <a:pPr lvl="3"/>
            <a:r>
              <a:rPr lang="en-US" dirty="0"/>
              <a:t>Income received in settlement of a tort judgment was held to be business income subject to apportionment.</a:t>
            </a:r>
          </a:p>
          <a:p>
            <a:pPr lvl="3"/>
            <a:r>
              <a:rPr lang="en-US" dirty="0"/>
              <a:t>Because the contract (to purchase a large share of Getty Oil stock) was undertaken to acquire an interest in oil reserves, and because acquiring such interests was vital to Pennzoil’s “regular business,” the transactional test of the business income definition was met. </a:t>
            </a:r>
          </a:p>
        </p:txBody>
      </p:sp>
      <p:sp>
        <p:nvSpPr>
          <p:cNvPr id="6" name="Rectangle 5"/>
          <p:cNvSpPr>
            <a:spLocks noGrp="1" noChangeArrowheads="1"/>
          </p:cNvSpPr>
          <p:nvPr>
            <p:ph type="title"/>
          </p:nvPr>
        </p:nvSpPr>
        <p:spPr/>
        <p:txBody>
          <a:bodyPr/>
          <a:lstStyle/>
          <a:p>
            <a:r>
              <a:rPr lang="en-US" dirty="0" smtClean="0"/>
              <a:t>Advanced Income Tax Track</a:t>
            </a:r>
            <a:br>
              <a:rPr lang="en-US" dirty="0" smtClean="0"/>
            </a:br>
            <a:r>
              <a:rPr lang="en-US" b="0" i="0" dirty="0"/>
              <a:t>Corporate Mergers, Acquisitions, and Reorganizations</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332</a:t>
            </a:fld>
            <a:endParaRPr lang="en-GB" dirty="0"/>
          </a:p>
        </p:txBody>
      </p:sp>
    </p:spTree>
    <p:extLst>
      <p:ext uri="{BB962C8B-B14F-4D97-AF65-F5344CB8AC3E}">
        <p14:creationId xmlns:p14="http://schemas.microsoft.com/office/powerpoint/2010/main" val="3095218327"/>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IN" dirty="0"/>
              <a:t>© 2014 PricewaterhouseCoopers LLP. All rights reserved. PwC refers to the United States member firm, and may sometimes refer to the PwC network. Each member firm is a separate legal entity. Please see www.pwc.com/structure for further details.</a:t>
            </a:r>
          </a:p>
        </p:txBody>
      </p:sp>
    </p:spTree>
    <p:extLst>
      <p:ext uri="{BB962C8B-B14F-4D97-AF65-F5344CB8AC3E}">
        <p14:creationId xmlns:p14="http://schemas.microsoft.com/office/powerpoint/2010/main" val="3271477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dirty="0"/>
              <a:t>In </a:t>
            </a:r>
            <a:r>
              <a:rPr lang="en-IN" i="1" dirty="0"/>
              <a:t>Hunt-Wesson Inc. v. California </a:t>
            </a:r>
            <a:r>
              <a:rPr lang="en-IN" i="1" dirty="0" err="1"/>
              <a:t>Franch</a:t>
            </a:r>
            <a:r>
              <a:rPr lang="en-IN" i="1" dirty="0"/>
              <a:t>. Tax Bd</a:t>
            </a:r>
            <a:r>
              <a:rPr lang="en-IN" dirty="0"/>
              <a:t>., 528 U.S. 458 (2000), the Court struck down California’s interest off-set provisions as applied to a non-domiciliary corporation, finding that the dollar for dollar offset of non-business income amounted to indirect taxation of income that the state could not Constitutionally tax. </a:t>
            </a:r>
          </a:p>
          <a:p>
            <a:pPr lvl="2"/>
            <a:r>
              <a:rPr lang="en-IN" dirty="0"/>
              <a:t>Although the interest offset was deemed unconstitutional as applied to out-of-state </a:t>
            </a:r>
            <a:r>
              <a:rPr lang="en-IN" dirty="0" smtClean="0"/>
              <a:t>taxpayers, </a:t>
            </a:r>
            <a:r>
              <a:rPr lang="en-IN" dirty="0"/>
              <a:t>the Court did not void the Statute</a:t>
            </a:r>
            <a:r>
              <a:rPr lang="en-IN" dirty="0" smtClean="0"/>
              <a:t>. Accordingly</a:t>
            </a:r>
            <a:r>
              <a:rPr lang="en-IN" dirty="0"/>
              <a:t>, as indicated by FTB Notice 2000-9, the rule still applies to provide in-state taxpayers with dollar for dollar offset of </a:t>
            </a:r>
            <a:r>
              <a:rPr lang="en-IN" dirty="0" err="1"/>
              <a:t>nonbusiness</a:t>
            </a:r>
            <a:r>
              <a:rPr lang="en-IN" dirty="0"/>
              <a:t> interest and dividend income allocable to the state. </a:t>
            </a:r>
          </a:p>
          <a:p>
            <a:pPr lvl="2"/>
            <a:r>
              <a:rPr lang="en-IN" dirty="0"/>
              <a:t>Contrast this with the result in </a:t>
            </a:r>
            <a:r>
              <a:rPr lang="en-IN" i="1" dirty="0"/>
              <a:t>Farmer Bros</a:t>
            </a:r>
            <a:r>
              <a:rPr lang="en-IN" dirty="0"/>
              <a:t>. (see later, Prong 3 of the Commerce Clause).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Due Process Clause</a:t>
            </a:r>
            <a:br>
              <a:rPr lang="en-US" b="0" i="0" dirty="0" smtClean="0"/>
            </a:b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34</a:t>
            </a:fld>
            <a:endParaRPr lang="en-GB" dirty="0"/>
          </a:p>
        </p:txBody>
      </p:sp>
    </p:spTree>
    <p:extLst>
      <p:ext uri="{BB962C8B-B14F-4D97-AF65-F5344CB8AC3E}">
        <p14:creationId xmlns:p14="http://schemas.microsoft.com/office/powerpoint/2010/main" val="543826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536575" y="1752600"/>
            <a:ext cx="8077200" cy="4419600"/>
          </a:xfrm>
        </p:spPr>
        <p:txBody>
          <a:bodyPr/>
          <a:lstStyle/>
          <a:p>
            <a:r>
              <a:rPr lang="en-IN" i="1" dirty="0"/>
              <a:t>Mobil Oil v. Commissioner of Taxes of Vermont</a:t>
            </a:r>
            <a:r>
              <a:rPr lang="en-IN" dirty="0"/>
              <a:t>, 445 U.S. 425 (1980):</a:t>
            </a:r>
          </a:p>
          <a:p>
            <a:pPr lvl="1"/>
            <a:r>
              <a:rPr lang="en-IN" dirty="0"/>
              <a:t>The Court held it Constitutional for Vermont to impose tax upon income received by a New York corporation in the form of dividends received from subsidiaries abroad. </a:t>
            </a:r>
          </a:p>
          <a:p>
            <a:pPr lvl="1"/>
            <a:r>
              <a:rPr lang="en-IN" dirty="0"/>
              <a:t>The Court decided the tax passed both the Due Process and Commerce Clauses:</a:t>
            </a:r>
          </a:p>
          <a:p>
            <a:pPr lvl="1" indent="0">
              <a:buNone/>
            </a:pPr>
            <a:r>
              <a:rPr lang="en-IN" dirty="0"/>
              <a:t>“…in order to establish that its dividend income is not subject to an apportioned tax in Vermont, is that the income was earned in the course of activities unrelated to the sale of petroleum products in that state</a:t>
            </a:r>
            <a:r>
              <a:rPr lang="en-IN" dirty="0" smtClean="0"/>
              <a:t>.... In </a:t>
            </a:r>
            <a:r>
              <a:rPr lang="en-IN" dirty="0"/>
              <a:t>the absence of any proof of a discrete business enterprise, Vermont was entitled to conclude that the dividend income’s foreign source did not destroy the requisite nexus with in-state activities.”</a:t>
            </a:r>
          </a:p>
          <a:p>
            <a:pPr lvl="1"/>
            <a:r>
              <a:rPr lang="en-IN" i="1" dirty="0"/>
              <a:t>Mobil</a:t>
            </a:r>
            <a:r>
              <a:rPr lang="en-IN" dirty="0"/>
              <a:t> will be discussed further in the Unitary section</a:t>
            </a:r>
            <a:r>
              <a:rPr lang="en-IN" dirty="0" smtClean="0"/>
              <a:t>.</a:t>
            </a:r>
            <a:endParaRPr lang="en-IN" dirty="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smtClean="0"/>
              <a:t>Due Process Clause</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35</a:t>
            </a:fld>
            <a:endParaRPr lang="en-GB" dirty="0"/>
          </a:p>
        </p:txBody>
      </p:sp>
    </p:spTree>
    <p:extLst>
      <p:ext uri="{BB962C8B-B14F-4D97-AF65-F5344CB8AC3E}">
        <p14:creationId xmlns:p14="http://schemas.microsoft.com/office/powerpoint/2010/main" val="2524971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536575" y="1752600"/>
            <a:ext cx="8077200" cy="4419600"/>
          </a:xfrm>
        </p:spPr>
        <p:txBody>
          <a:bodyPr/>
          <a:lstStyle/>
          <a:p>
            <a:pPr marL="61913" indent="-334963">
              <a:defRPr/>
            </a:pPr>
            <a:r>
              <a:rPr lang="en-GB" i="1" dirty="0"/>
              <a:t>Exxon Corp. v. Department of </a:t>
            </a:r>
            <a:r>
              <a:rPr lang="en-GB" i="1" dirty="0" smtClean="0"/>
              <a:t>Revenue, </a:t>
            </a:r>
            <a:r>
              <a:rPr lang="en-GB" dirty="0"/>
              <a:t>447 U.S. 207 (1980):</a:t>
            </a:r>
            <a:endParaRPr lang="en-US" dirty="0"/>
          </a:p>
          <a:p>
            <a:pPr marL="300038" indent="-274638" defTabSz="804863">
              <a:buFont typeface="Arial" pitchFamily="34" charset="0"/>
              <a:buChar char="•"/>
              <a:defRPr/>
            </a:pPr>
            <a:r>
              <a:rPr lang="en-US" dirty="0"/>
              <a:t>The Due Process Clause </a:t>
            </a:r>
            <a:r>
              <a:rPr lang="en-US" dirty="0" smtClean="0"/>
              <a:t>requires </a:t>
            </a:r>
            <a:r>
              <a:rPr lang="en-US" dirty="0"/>
              <a:t>a "minimal connection" or "nexus" between the corporation's interstate activities and the taxing State, and "a rational relationship between the income attributed to the State and the intrastate values of the enterprise." </a:t>
            </a:r>
            <a:r>
              <a:rPr lang="en-US" i="1" dirty="0"/>
              <a:t>Mobil Oil Corp. v. Commissioner of Taxes,</a:t>
            </a:r>
            <a:r>
              <a:rPr lang="en-US" dirty="0"/>
              <a:t> </a:t>
            </a:r>
            <a:r>
              <a:rPr lang="en-US" dirty="0" smtClean="0"/>
              <a:t>445 U.S. 425, 445 U.S. 436-37.</a:t>
            </a:r>
            <a:endParaRPr lang="en-US" dirty="0"/>
          </a:p>
          <a:p>
            <a:pPr marL="300038" indent="-274638" defTabSz="804863">
              <a:buFont typeface="Arial" pitchFamily="34" charset="0"/>
              <a:buChar char="•"/>
              <a:defRPr/>
            </a:pPr>
            <a:r>
              <a:rPr lang="en-US" dirty="0"/>
              <a:t>Such a nexus is established if the corporation "avails itself of the </a:t>
            </a:r>
            <a:r>
              <a:rPr lang="en-US" dirty="0" smtClean="0"/>
              <a:t>‘substantial </a:t>
            </a:r>
            <a:r>
              <a:rPr lang="en-US" dirty="0"/>
              <a:t>privilege of carrying on </a:t>
            </a:r>
            <a:r>
              <a:rPr lang="en-US" dirty="0" smtClean="0"/>
              <a:t>business’ </a:t>
            </a:r>
            <a:r>
              <a:rPr lang="en-US" dirty="0"/>
              <a:t>within the State." Here, appellant concededly </a:t>
            </a:r>
            <a:r>
              <a:rPr lang="en-US" dirty="0" smtClean="0"/>
              <a:t>availed itself </a:t>
            </a:r>
            <a:r>
              <a:rPr lang="en-US" dirty="0"/>
              <a:t>of that privilege through its marketing operations within Wisconsin</a:t>
            </a:r>
            <a:r>
              <a:rPr lang="en-US" dirty="0" smtClean="0"/>
              <a:t>.</a:t>
            </a:r>
            <a:endParaRPr lang="en-US" dirty="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smtClean="0"/>
              <a:t>Due Process Clause</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36</a:t>
            </a:fld>
            <a:endParaRPr lang="en-GB" dirty="0"/>
          </a:p>
        </p:txBody>
      </p:sp>
      <p:sp>
        <p:nvSpPr>
          <p:cNvPr id="3" name="Rectangle 2"/>
          <p:cNvSpPr/>
          <p:nvPr/>
        </p:nvSpPr>
        <p:spPr bwMode="ltGray">
          <a:xfrm>
            <a:off x="4351847" y="3162300"/>
            <a:ext cx="1371600" cy="228600"/>
          </a:xfrm>
          <a:prstGeom prst="rect">
            <a:avLst/>
          </a:prstGeom>
          <a:solidFill>
            <a:srgbClr val="00000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smtClean="0">
              <a:solidFill>
                <a:schemeClr val="bg1"/>
              </a:solidFill>
              <a:latin typeface="Georgia" pitchFamily="18" charset="0"/>
            </a:endParaRPr>
          </a:p>
        </p:txBody>
      </p:sp>
      <p:sp>
        <p:nvSpPr>
          <p:cNvPr id="8" name="Rectangle 7"/>
          <p:cNvSpPr/>
          <p:nvPr/>
        </p:nvSpPr>
        <p:spPr bwMode="ltGray">
          <a:xfrm>
            <a:off x="3000375" y="3276600"/>
            <a:ext cx="1371600" cy="228600"/>
          </a:xfrm>
          <a:prstGeom prst="rect">
            <a:avLst/>
          </a:prstGeom>
          <a:solidFill>
            <a:srgbClr val="00000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smtClean="0">
              <a:solidFill>
                <a:schemeClr val="bg1"/>
              </a:solidFill>
              <a:latin typeface="Georgia" pitchFamily="18" charset="0"/>
            </a:endParaRPr>
          </a:p>
        </p:txBody>
      </p:sp>
    </p:spTree>
    <p:extLst>
      <p:ext uri="{BB962C8B-B14F-4D97-AF65-F5344CB8AC3E}">
        <p14:creationId xmlns:p14="http://schemas.microsoft.com/office/powerpoint/2010/main" val="3801914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pPr marL="0" lvl="1" indent="0">
              <a:buNone/>
            </a:pPr>
            <a:r>
              <a:rPr lang="en-GB" i="1" dirty="0" smtClean="0"/>
              <a:t>ASARCO Inc. v. Idaho State Tax Commission</a:t>
            </a:r>
            <a:r>
              <a:rPr lang="en-GB" dirty="0" smtClean="0"/>
              <a:t>, 458 U.S. 307 (1982):</a:t>
            </a:r>
            <a:endParaRPr lang="en-US" dirty="0" smtClean="0"/>
          </a:p>
          <a:p>
            <a:pPr lvl="1"/>
            <a:r>
              <a:rPr lang="en-GB" dirty="0" smtClean="0"/>
              <a:t>The Court found that there was no “rational relationship between the (ASARCO dividend) income attributed to the state (Idaho) and the intrastate values of the enterprise.”</a:t>
            </a:r>
          </a:p>
          <a:p>
            <a:pPr marL="0" lvl="1" indent="0">
              <a:buNone/>
            </a:pPr>
            <a:r>
              <a:rPr lang="en-GB" i="1" dirty="0" smtClean="0"/>
              <a:t>F.W. Woolworth Co. v. Taxation and Revenue Dept. of N.M</a:t>
            </a:r>
            <a:r>
              <a:rPr lang="en-GB" dirty="0" smtClean="0"/>
              <a:t>., 458 U.S. 354 (1982):</a:t>
            </a:r>
            <a:endParaRPr lang="en-US" dirty="0" smtClean="0"/>
          </a:p>
          <a:p>
            <a:pPr lvl="1"/>
            <a:r>
              <a:rPr lang="en-US" dirty="0" smtClean="0"/>
              <a:t>For due process purposes, the income attributed to a State must be rationally related to values connected with the taxing State. This limitation is not satisfied merely because the </a:t>
            </a:r>
            <a:r>
              <a:rPr lang="en-US" dirty="0" err="1" smtClean="0"/>
              <a:t>nondomiciliary</a:t>
            </a:r>
            <a:r>
              <a:rPr lang="en-US" dirty="0" smtClean="0"/>
              <a:t> parent corporation derives some economic benefit from its ownership of stock in another corporation.</a:t>
            </a:r>
            <a:endParaRPr lang="en-GB" dirty="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smtClean="0"/>
              <a:t>Due Process Clause</a:t>
            </a:r>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37</a:t>
            </a:fld>
            <a:endParaRPr lang="en-GB" dirty="0"/>
          </a:p>
        </p:txBody>
      </p:sp>
    </p:spTree>
    <p:extLst>
      <p:ext uri="{BB962C8B-B14F-4D97-AF65-F5344CB8AC3E}">
        <p14:creationId xmlns:p14="http://schemas.microsoft.com/office/powerpoint/2010/main" val="29696928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5"/>
          </p:nvPr>
        </p:nvSpPr>
        <p:spPr/>
        <p:txBody>
          <a:bodyPr/>
          <a:lstStyle/>
          <a:p>
            <a:r>
              <a:rPr lang="en-IN" i="1" dirty="0"/>
              <a:t>Allied-Signal, Inc. v. Division of Taxation,</a:t>
            </a:r>
            <a:r>
              <a:rPr lang="en-IN" dirty="0"/>
              <a:t> 504 U.S. 768 (1992): </a:t>
            </a:r>
          </a:p>
          <a:p>
            <a:pPr lvl="1"/>
            <a:r>
              <a:rPr lang="en-IN" dirty="0"/>
              <a:t>Court found there to be a distinction between assets serving an investment function and those serving an operational function</a:t>
            </a:r>
            <a:r>
              <a:rPr lang="en-IN" dirty="0" smtClean="0"/>
              <a:t>. </a:t>
            </a:r>
            <a:endParaRPr lang="en-IN" dirty="0"/>
          </a:p>
          <a:p>
            <a:pPr lvl="1"/>
            <a:r>
              <a:rPr lang="en-IN" dirty="0"/>
              <a:t>Court distinguished its Due Process ruling in </a:t>
            </a:r>
            <a:r>
              <a:rPr lang="en-IN" i="1" dirty="0" smtClean="0"/>
              <a:t>Quill</a:t>
            </a:r>
            <a:r>
              <a:rPr lang="en-IN" dirty="0" smtClean="0"/>
              <a:t> </a:t>
            </a:r>
            <a:r>
              <a:rPr lang="en-IN" dirty="0"/>
              <a:t>from that underlying its decision in </a:t>
            </a:r>
            <a:r>
              <a:rPr lang="en-IN" i="1" dirty="0"/>
              <a:t>Allied‑Signal</a:t>
            </a:r>
            <a:r>
              <a:rPr lang="en-IN" dirty="0" smtClean="0"/>
              <a:t>. The </a:t>
            </a:r>
            <a:r>
              <a:rPr lang="en-IN" dirty="0"/>
              <a:t>Due Process issue in </a:t>
            </a:r>
            <a:r>
              <a:rPr lang="en-IN" i="1" dirty="0"/>
              <a:t>Quill</a:t>
            </a:r>
            <a:r>
              <a:rPr lang="en-IN" dirty="0"/>
              <a:t> was whether the State had the authority to tax the entity</a:t>
            </a:r>
            <a:r>
              <a:rPr lang="en-IN" dirty="0" smtClean="0"/>
              <a:t>. In </a:t>
            </a:r>
            <a:r>
              <a:rPr lang="en-IN" i="1" dirty="0"/>
              <a:t>Allied‑Signal</a:t>
            </a:r>
            <a:r>
              <a:rPr lang="en-IN" dirty="0"/>
              <a:t>, the question was the tax on the activity, not on the entity undertaking the activity.</a:t>
            </a:r>
          </a:p>
          <a:p>
            <a:r>
              <a:rPr lang="en-IN" i="1" dirty="0" smtClean="0"/>
              <a:t>MeadWestvaco Corp</a:t>
            </a:r>
            <a:r>
              <a:rPr lang="en-IN" i="1" dirty="0"/>
              <a:t>. vs.</a:t>
            </a:r>
            <a:r>
              <a:rPr lang="en-IN" dirty="0"/>
              <a:t> IL, 553 U.S. 16 (2008) </a:t>
            </a:r>
          </a:p>
          <a:p>
            <a:pPr lvl="1"/>
            <a:r>
              <a:rPr lang="en-IN" dirty="0"/>
              <a:t>Court reiterated its point in </a:t>
            </a:r>
            <a:r>
              <a:rPr lang="en-IN" i="1" dirty="0" smtClean="0"/>
              <a:t>Allied-Signal</a:t>
            </a:r>
            <a:r>
              <a:rPr lang="en-IN" dirty="0" smtClean="0"/>
              <a:t> </a:t>
            </a:r>
            <a:r>
              <a:rPr lang="en-IN" dirty="0"/>
              <a:t>that unity is the key but an asset can be part of a unitary business if it serves an operational function in that business even if the </a:t>
            </a:r>
            <a:r>
              <a:rPr lang="en-IN" dirty="0" err="1"/>
              <a:t>payor</a:t>
            </a:r>
            <a:r>
              <a:rPr lang="en-IN" dirty="0"/>
              <a:t> and payee are not unitary (e.g., working capital</a:t>
            </a:r>
            <a:r>
              <a:rPr lang="en-IN" dirty="0" smtClean="0"/>
              <a:t>).</a:t>
            </a:r>
            <a:endParaRPr lang="en-IN" dirty="0"/>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IN" b="0" i="0" dirty="0" smtClean="0"/>
              <a:t>Due </a:t>
            </a:r>
            <a:r>
              <a:rPr lang="en-IN" b="0" i="0" dirty="0"/>
              <a:t>Process </a:t>
            </a:r>
            <a:r>
              <a:rPr lang="en-IN" b="0" i="0" dirty="0" smtClean="0"/>
              <a:t>Clause</a:t>
            </a:r>
            <a:endParaRPr lang="en-US" b="0" i="0" dirty="0" smtClean="0"/>
          </a:p>
        </p:txBody>
      </p:sp>
      <p:sp>
        <p:nvSpPr>
          <p:cNvPr id="8"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11" name="Slide Number Placeholder 6"/>
          <p:cNvSpPr>
            <a:spLocks noGrp="1"/>
          </p:cNvSpPr>
          <p:nvPr>
            <p:ph type="sldNum" sz="quarter" idx="18"/>
          </p:nvPr>
        </p:nvSpPr>
        <p:spPr/>
        <p:txBody>
          <a:bodyPr/>
          <a:lstStyle/>
          <a:p>
            <a:fld id="{2A650BFF-BAF5-400C-A987-52EFE6C6CD00}" type="slidenum">
              <a:rPr lang="en-GB" smtClean="0"/>
              <a:pPr/>
              <a:t>38</a:t>
            </a:fld>
            <a:endParaRPr lang="en-GB" dirty="0"/>
          </a:p>
        </p:txBody>
      </p:sp>
    </p:spTree>
    <p:extLst>
      <p:ext uri="{BB962C8B-B14F-4D97-AF65-F5344CB8AC3E}">
        <p14:creationId xmlns:p14="http://schemas.microsoft.com/office/powerpoint/2010/main" val="4269165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IN" b="0" i="0" dirty="0" smtClean="0"/>
              <a:t>Due </a:t>
            </a:r>
            <a:r>
              <a:rPr lang="en-IN" b="0" i="0" dirty="0"/>
              <a:t>Process </a:t>
            </a:r>
            <a:r>
              <a:rPr lang="en-IN" b="0" i="0" dirty="0" smtClean="0"/>
              <a:t>Clause</a:t>
            </a:r>
            <a:endParaRPr lang="en-US" b="0" i="0" dirty="0" smtClean="0"/>
          </a:p>
        </p:txBody>
      </p:sp>
      <p:sp>
        <p:nvSpPr>
          <p:cNvPr id="8"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11" name="Slide Number Placeholder 6"/>
          <p:cNvSpPr>
            <a:spLocks noGrp="1"/>
          </p:cNvSpPr>
          <p:nvPr>
            <p:ph type="sldNum" sz="quarter" idx="18"/>
          </p:nvPr>
        </p:nvSpPr>
        <p:spPr/>
        <p:txBody>
          <a:bodyPr/>
          <a:lstStyle/>
          <a:p>
            <a:fld id="{2A650BFF-BAF5-400C-A987-52EFE6C6CD00}" type="slidenum">
              <a:rPr lang="en-GB" smtClean="0"/>
              <a:pPr/>
              <a:t>39</a:t>
            </a:fld>
            <a:endParaRPr lang="en-GB" dirty="0"/>
          </a:p>
        </p:txBody>
      </p:sp>
      <p:sp>
        <p:nvSpPr>
          <p:cNvPr id="14" name="Content Placeholder 4"/>
          <p:cNvSpPr>
            <a:spLocks noGrp="1"/>
          </p:cNvSpPr>
          <p:nvPr>
            <p:ph sz="quarter" idx="15"/>
          </p:nvPr>
        </p:nvSpPr>
        <p:spPr/>
        <p:txBody>
          <a:bodyPr/>
          <a:lstStyle/>
          <a:p>
            <a:r>
              <a:rPr lang="en-IN" i="1" dirty="0"/>
              <a:t>Container Corporation of America v. Franchise Tax Board</a:t>
            </a:r>
            <a:r>
              <a:rPr lang="en-IN" dirty="0"/>
              <a:t>, 463 U.S. 159 (1983): </a:t>
            </a:r>
          </a:p>
          <a:p>
            <a:pPr lvl="1"/>
            <a:r>
              <a:rPr lang="en-IN" dirty="0"/>
              <a:t>Court held that “the prerequisite to a constitutionally acceptable finding of unitary business is a flow of value, not a flow of goods.”</a:t>
            </a:r>
          </a:p>
          <a:p>
            <a:r>
              <a:rPr lang="en-IN" i="1" dirty="0" smtClean="0"/>
              <a:t>Barclays </a:t>
            </a:r>
            <a:r>
              <a:rPr lang="en-IN" i="1" dirty="0"/>
              <a:t>Bank, PLC v. Franchise Tax Bd</a:t>
            </a:r>
            <a:r>
              <a:rPr lang="en-IN" dirty="0"/>
              <a:t>. of Ca, 512 U.S. 298 (1994): </a:t>
            </a:r>
          </a:p>
          <a:p>
            <a:pPr lvl="1"/>
            <a:r>
              <a:rPr lang="en-IN" dirty="0"/>
              <a:t>Court held that worldwide combined reporting does not violate the Constitution even when applied to a foreign-based multinational. </a:t>
            </a:r>
          </a:p>
        </p:txBody>
      </p:sp>
    </p:spTree>
    <p:extLst>
      <p:ext uri="{BB962C8B-B14F-4D97-AF65-F5344CB8AC3E}">
        <p14:creationId xmlns:p14="http://schemas.microsoft.com/office/powerpoint/2010/main" val="339542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4</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400" dirty="0">
                <a:latin typeface="+mj-lt"/>
                <a:ea typeface="+mj-ea"/>
                <a:cs typeface="+mj-cs"/>
              </a:rPr>
              <a:t>Introduction and Hierarchy of Standards</a:t>
            </a: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grpSp>
        <p:nvGrpSpPr>
          <p:cNvPr id="3" name="Group 2"/>
          <p:cNvGrpSpPr/>
          <p:nvPr/>
        </p:nvGrpSpPr>
        <p:grpSpPr>
          <a:xfrm>
            <a:off x="530044" y="1750833"/>
            <a:ext cx="3965756" cy="4262433"/>
            <a:chOff x="530044" y="1750833"/>
            <a:chExt cx="3965756" cy="4262433"/>
          </a:xfrm>
        </p:grpSpPr>
        <p:sp>
          <p:nvSpPr>
            <p:cNvPr id="22" name="Freeform 21"/>
            <p:cNvSpPr/>
            <p:nvPr/>
          </p:nvSpPr>
          <p:spPr>
            <a:xfrm>
              <a:off x="530044" y="1910328"/>
              <a:ext cx="1731243" cy="249299"/>
            </a:xfrm>
            <a:custGeom>
              <a:avLst/>
              <a:gdLst>
                <a:gd name="connsiteX0" fmla="*/ 0 w 3429000"/>
                <a:gd name="connsiteY0" fmla="*/ 0 h 590549"/>
                <a:gd name="connsiteX1" fmla="*/ 3429000 w 3429000"/>
                <a:gd name="connsiteY1" fmla="*/ 0 h 590549"/>
                <a:gd name="connsiteX2" fmla="*/ 3429000 w 3429000"/>
                <a:gd name="connsiteY2" fmla="*/ 590549 h 590549"/>
                <a:gd name="connsiteX3" fmla="*/ 0 w 3429000"/>
                <a:gd name="connsiteY3" fmla="*/ 590549 h 590549"/>
                <a:gd name="connsiteX4" fmla="*/ 0 w 3429000"/>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590549">
                  <a:moveTo>
                    <a:pt x="0" y="0"/>
                  </a:moveTo>
                  <a:lnTo>
                    <a:pt x="3429000" y="0"/>
                  </a:lnTo>
                  <a:lnTo>
                    <a:pt x="3429000"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lvl="0" defTabSz="800100">
                <a:lnSpc>
                  <a:spcPct val="90000"/>
                </a:lnSpc>
                <a:spcBef>
                  <a:spcPct val="0"/>
                </a:spcBef>
                <a:spcAft>
                  <a:spcPct val="35000"/>
                </a:spcAft>
              </a:pPr>
              <a:r>
                <a:rPr lang="en-US" kern="1200" dirty="0" smtClean="0">
                  <a:latin typeface="Arial" panose="020B0604020202020204" pitchFamily="34" charset="0"/>
                </a:rPr>
                <a:t>U.S. Constitution</a:t>
              </a:r>
              <a:endParaRPr lang="en-US" kern="1200" dirty="0">
                <a:latin typeface="Arial" panose="020B0604020202020204" pitchFamily="34" charset="0"/>
              </a:endParaRPr>
            </a:p>
          </p:txBody>
        </p:sp>
        <p:sp>
          <p:nvSpPr>
            <p:cNvPr id="24" name="Freeform 23"/>
            <p:cNvSpPr/>
            <p:nvPr/>
          </p:nvSpPr>
          <p:spPr>
            <a:xfrm>
              <a:off x="530044" y="2460848"/>
              <a:ext cx="1359346" cy="249299"/>
            </a:xfrm>
            <a:custGeom>
              <a:avLst/>
              <a:gdLst>
                <a:gd name="connsiteX0" fmla="*/ 0 w 3429000"/>
                <a:gd name="connsiteY0" fmla="*/ 0 h 590549"/>
                <a:gd name="connsiteX1" fmla="*/ 3429000 w 3429000"/>
                <a:gd name="connsiteY1" fmla="*/ 0 h 590549"/>
                <a:gd name="connsiteX2" fmla="*/ 3429000 w 3429000"/>
                <a:gd name="connsiteY2" fmla="*/ 590549 h 590549"/>
                <a:gd name="connsiteX3" fmla="*/ 0 w 3429000"/>
                <a:gd name="connsiteY3" fmla="*/ 590549 h 590549"/>
                <a:gd name="connsiteX4" fmla="*/ 0 w 3429000"/>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590549">
                  <a:moveTo>
                    <a:pt x="0" y="0"/>
                  </a:moveTo>
                  <a:lnTo>
                    <a:pt x="3429000" y="0"/>
                  </a:lnTo>
                  <a:lnTo>
                    <a:pt x="3429000"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lvl="0" defTabSz="800100">
                <a:lnSpc>
                  <a:spcPct val="90000"/>
                </a:lnSpc>
                <a:spcBef>
                  <a:spcPct val="0"/>
                </a:spcBef>
                <a:spcAft>
                  <a:spcPct val="35000"/>
                </a:spcAft>
              </a:pPr>
              <a:r>
                <a:rPr lang="en-US" kern="1200" dirty="0" smtClean="0">
                  <a:latin typeface="Arial" panose="020B0604020202020204" pitchFamily="34" charset="0"/>
                </a:rPr>
                <a:t>U.S. Statutes</a:t>
              </a:r>
              <a:endParaRPr lang="en-US" kern="1200" dirty="0">
                <a:latin typeface="Arial" panose="020B0604020202020204" pitchFamily="34" charset="0"/>
              </a:endParaRPr>
            </a:p>
          </p:txBody>
        </p:sp>
        <p:sp>
          <p:nvSpPr>
            <p:cNvPr id="26" name="Freeform 25"/>
            <p:cNvSpPr/>
            <p:nvPr/>
          </p:nvSpPr>
          <p:spPr>
            <a:xfrm>
              <a:off x="530044" y="3011368"/>
              <a:ext cx="1821011" cy="249299"/>
            </a:xfrm>
            <a:custGeom>
              <a:avLst/>
              <a:gdLst>
                <a:gd name="connsiteX0" fmla="*/ 0 w 3429000"/>
                <a:gd name="connsiteY0" fmla="*/ 0 h 590549"/>
                <a:gd name="connsiteX1" fmla="*/ 3429000 w 3429000"/>
                <a:gd name="connsiteY1" fmla="*/ 0 h 590549"/>
                <a:gd name="connsiteX2" fmla="*/ 3429000 w 3429000"/>
                <a:gd name="connsiteY2" fmla="*/ 590549 h 590549"/>
                <a:gd name="connsiteX3" fmla="*/ 0 w 3429000"/>
                <a:gd name="connsiteY3" fmla="*/ 590549 h 590549"/>
                <a:gd name="connsiteX4" fmla="*/ 0 w 3429000"/>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590549">
                  <a:moveTo>
                    <a:pt x="0" y="0"/>
                  </a:moveTo>
                  <a:lnTo>
                    <a:pt x="3429000" y="0"/>
                  </a:lnTo>
                  <a:lnTo>
                    <a:pt x="3429000"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lvl="0" defTabSz="800100">
                <a:lnSpc>
                  <a:spcPct val="90000"/>
                </a:lnSpc>
                <a:spcBef>
                  <a:spcPct val="0"/>
                </a:spcBef>
                <a:spcAft>
                  <a:spcPct val="35000"/>
                </a:spcAft>
              </a:pPr>
              <a:r>
                <a:rPr lang="en-US" kern="1200" dirty="0" smtClean="0">
                  <a:latin typeface="Arial" panose="020B0604020202020204" pitchFamily="34" charset="0"/>
                </a:rPr>
                <a:t>State Constitution</a:t>
              </a:r>
              <a:endParaRPr lang="en-US" kern="1200" dirty="0">
                <a:latin typeface="Arial" panose="020B0604020202020204" pitchFamily="34" charset="0"/>
              </a:endParaRPr>
            </a:p>
          </p:txBody>
        </p:sp>
        <p:sp>
          <p:nvSpPr>
            <p:cNvPr id="28" name="Freeform 27"/>
            <p:cNvSpPr/>
            <p:nvPr/>
          </p:nvSpPr>
          <p:spPr>
            <a:xfrm>
              <a:off x="530044" y="3561888"/>
              <a:ext cx="1449115" cy="249299"/>
            </a:xfrm>
            <a:custGeom>
              <a:avLst/>
              <a:gdLst>
                <a:gd name="connsiteX0" fmla="*/ 0 w 3429000"/>
                <a:gd name="connsiteY0" fmla="*/ 0 h 590549"/>
                <a:gd name="connsiteX1" fmla="*/ 3429000 w 3429000"/>
                <a:gd name="connsiteY1" fmla="*/ 0 h 590549"/>
                <a:gd name="connsiteX2" fmla="*/ 3429000 w 3429000"/>
                <a:gd name="connsiteY2" fmla="*/ 590549 h 590549"/>
                <a:gd name="connsiteX3" fmla="*/ 0 w 3429000"/>
                <a:gd name="connsiteY3" fmla="*/ 590549 h 590549"/>
                <a:gd name="connsiteX4" fmla="*/ 0 w 3429000"/>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590549">
                  <a:moveTo>
                    <a:pt x="0" y="0"/>
                  </a:moveTo>
                  <a:lnTo>
                    <a:pt x="3429000" y="0"/>
                  </a:lnTo>
                  <a:lnTo>
                    <a:pt x="3429000"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lvl="0" defTabSz="800100">
                <a:lnSpc>
                  <a:spcPct val="90000"/>
                </a:lnSpc>
                <a:spcBef>
                  <a:spcPct val="0"/>
                </a:spcBef>
                <a:spcAft>
                  <a:spcPct val="35000"/>
                </a:spcAft>
              </a:pPr>
              <a:r>
                <a:rPr lang="en-US" kern="1200" dirty="0" smtClean="0">
                  <a:latin typeface="Arial" panose="020B0604020202020204" pitchFamily="34" charset="0"/>
                </a:rPr>
                <a:t>State Statutes</a:t>
              </a:r>
              <a:endParaRPr lang="en-US" kern="1200" dirty="0">
                <a:latin typeface="Arial" panose="020B0604020202020204" pitchFamily="34" charset="0"/>
              </a:endParaRPr>
            </a:p>
          </p:txBody>
        </p:sp>
        <p:sp>
          <p:nvSpPr>
            <p:cNvPr id="30" name="Freeform 29"/>
            <p:cNvSpPr/>
            <p:nvPr/>
          </p:nvSpPr>
          <p:spPr>
            <a:xfrm>
              <a:off x="530044" y="4112408"/>
              <a:ext cx="2231380" cy="249299"/>
            </a:xfrm>
            <a:custGeom>
              <a:avLst/>
              <a:gdLst>
                <a:gd name="connsiteX0" fmla="*/ 0 w 3429000"/>
                <a:gd name="connsiteY0" fmla="*/ 0 h 590549"/>
                <a:gd name="connsiteX1" fmla="*/ 3429000 w 3429000"/>
                <a:gd name="connsiteY1" fmla="*/ 0 h 590549"/>
                <a:gd name="connsiteX2" fmla="*/ 3429000 w 3429000"/>
                <a:gd name="connsiteY2" fmla="*/ 590549 h 590549"/>
                <a:gd name="connsiteX3" fmla="*/ 0 w 3429000"/>
                <a:gd name="connsiteY3" fmla="*/ 590549 h 590549"/>
                <a:gd name="connsiteX4" fmla="*/ 0 w 3429000"/>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590549">
                  <a:moveTo>
                    <a:pt x="0" y="0"/>
                  </a:moveTo>
                  <a:lnTo>
                    <a:pt x="3429000" y="0"/>
                  </a:lnTo>
                  <a:lnTo>
                    <a:pt x="3429000"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lvl="0" defTabSz="800100">
                <a:lnSpc>
                  <a:spcPct val="90000"/>
                </a:lnSpc>
                <a:spcBef>
                  <a:spcPct val="0"/>
                </a:spcBef>
                <a:spcAft>
                  <a:spcPct val="35000"/>
                </a:spcAft>
              </a:pPr>
              <a:r>
                <a:rPr lang="en-US" kern="1200" dirty="0" smtClean="0">
                  <a:latin typeface="Arial" panose="020B0604020202020204" pitchFamily="34" charset="0"/>
                </a:rPr>
                <a:t>State Court Decisions</a:t>
              </a:r>
              <a:endParaRPr lang="en-US" kern="1200" dirty="0">
                <a:latin typeface="Arial" panose="020B0604020202020204" pitchFamily="34" charset="0"/>
              </a:endParaRPr>
            </a:p>
          </p:txBody>
        </p:sp>
        <p:sp>
          <p:nvSpPr>
            <p:cNvPr id="25600" name="Freeform 25599"/>
            <p:cNvSpPr/>
            <p:nvPr/>
          </p:nvSpPr>
          <p:spPr>
            <a:xfrm>
              <a:off x="530044" y="4662928"/>
              <a:ext cx="1821011" cy="249299"/>
            </a:xfrm>
            <a:custGeom>
              <a:avLst/>
              <a:gdLst>
                <a:gd name="connsiteX0" fmla="*/ 0 w 3429000"/>
                <a:gd name="connsiteY0" fmla="*/ 0 h 590549"/>
                <a:gd name="connsiteX1" fmla="*/ 3429000 w 3429000"/>
                <a:gd name="connsiteY1" fmla="*/ 0 h 590549"/>
                <a:gd name="connsiteX2" fmla="*/ 3429000 w 3429000"/>
                <a:gd name="connsiteY2" fmla="*/ 590549 h 590549"/>
                <a:gd name="connsiteX3" fmla="*/ 0 w 3429000"/>
                <a:gd name="connsiteY3" fmla="*/ 590549 h 590549"/>
                <a:gd name="connsiteX4" fmla="*/ 0 w 3429000"/>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590549">
                  <a:moveTo>
                    <a:pt x="0" y="0"/>
                  </a:moveTo>
                  <a:lnTo>
                    <a:pt x="3429000" y="0"/>
                  </a:lnTo>
                  <a:lnTo>
                    <a:pt x="3429000"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lvl="0" defTabSz="800100">
                <a:lnSpc>
                  <a:spcPct val="90000"/>
                </a:lnSpc>
                <a:spcBef>
                  <a:spcPct val="0"/>
                </a:spcBef>
                <a:spcAft>
                  <a:spcPct val="35000"/>
                </a:spcAft>
              </a:pPr>
              <a:r>
                <a:rPr lang="en-US" kern="1200" dirty="0" smtClean="0">
                  <a:latin typeface="Arial" panose="020B0604020202020204" pitchFamily="34" charset="0"/>
                </a:rPr>
                <a:t>State Regulations</a:t>
              </a:r>
              <a:endParaRPr lang="en-US" kern="1200" dirty="0">
                <a:latin typeface="Arial" panose="020B0604020202020204" pitchFamily="34" charset="0"/>
              </a:endParaRPr>
            </a:p>
          </p:txBody>
        </p:sp>
        <p:sp>
          <p:nvSpPr>
            <p:cNvPr id="25602" name="Freeform 25601"/>
            <p:cNvSpPr/>
            <p:nvPr/>
          </p:nvSpPr>
          <p:spPr>
            <a:xfrm>
              <a:off x="530044" y="5213448"/>
              <a:ext cx="3103478" cy="249299"/>
            </a:xfrm>
            <a:custGeom>
              <a:avLst/>
              <a:gdLst>
                <a:gd name="connsiteX0" fmla="*/ 0 w 3429000"/>
                <a:gd name="connsiteY0" fmla="*/ 0 h 590549"/>
                <a:gd name="connsiteX1" fmla="*/ 3429000 w 3429000"/>
                <a:gd name="connsiteY1" fmla="*/ 0 h 590549"/>
                <a:gd name="connsiteX2" fmla="*/ 3429000 w 3429000"/>
                <a:gd name="connsiteY2" fmla="*/ 590549 h 590549"/>
                <a:gd name="connsiteX3" fmla="*/ 0 w 3429000"/>
                <a:gd name="connsiteY3" fmla="*/ 590549 h 590549"/>
                <a:gd name="connsiteX4" fmla="*/ 0 w 3429000"/>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590549">
                  <a:moveTo>
                    <a:pt x="0" y="0"/>
                  </a:moveTo>
                  <a:lnTo>
                    <a:pt x="3429000" y="0"/>
                  </a:lnTo>
                  <a:lnTo>
                    <a:pt x="3429000"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lvl="0" defTabSz="800100">
                <a:lnSpc>
                  <a:spcPct val="90000"/>
                </a:lnSpc>
                <a:spcBef>
                  <a:spcPct val="0"/>
                </a:spcBef>
                <a:spcAft>
                  <a:spcPct val="35000"/>
                </a:spcAft>
              </a:pPr>
              <a:r>
                <a:rPr lang="en-US" kern="1200" dirty="0" smtClean="0">
                  <a:latin typeface="Arial" panose="020B0604020202020204" pitchFamily="34" charset="0"/>
                </a:rPr>
                <a:t>State Administrative Decisions</a:t>
              </a:r>
              <a:endParaRPr lang="en-US" kern="1200" dirty="0">
                <a:latin typeface="Arial" panose="020B0604020202020204" pitchFamily="34" charset="0"/>
              </a:endParaRPr>
            </a:p>
          </p:txBody>
        </p:sp>
        <p:sp>
          <p:nvSpPr>
            <p:cNvPr id="21" name="Straight Connector 20"/>
            <p:cNvSpPr/>
            <p:nvPr/>
          </p:nvSpPr>
          <p:spPr>
            <a:xfrm>
              <a:off x="530044" y="1750833"/>
              <a:ext cx="3965756" cy="0"/>
            </a:xfrm>
            <a:prstGeom prst="line">
              <a:avLst/>
            </a:prstGeom>
            <a:ln w="1905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Straight Connector 22"/>
            <p:cNvSpPr/>
            <p:nvPr/>
          </p:nvSpPr>
          <p:spPr>
            <a:xfrm>
              <a:off x="530044" y="2310467"/>
              <a:ext cx="3965756" cy="0"/>
            </a:xfrm>
            <a:prstGeom prst="line">
              <a:avLst/>
            </a:prstGeom>
            <a:ln w="1905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Straight Connector 24"/>
            <p:cNvSpPr/>
            <p:nvPr/>
          </p:nvSpPr>
          <p:spPr>
            <a:xfrm>
              <a:off x="530044" y="2870101"/>
              <a:ext cx="3965756" cy="0"/>
            </a:xfrm>
            <a:prstGeom prst="line">
              <a:avLst/>
            </a:prstGeom>
            <a:ln w="1905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Straight Connector 26"/>
            <p:cNvSpPr/>
            <p:nvPr/>
          </p:nvSpPr>
          <p:spPr>
            <a:xfrm>
              <a:off x="530044" y="3429735"/>
              <a:ext cx="3965756" cy="0"/>
            </a:xfrm>
            <a:prstGeom prst="line">
              <a:avLst/>
            </a:prstGeom>
            <a:ln w="1905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Straight Connector 28"/>
            <p:cNvSpPr/>
            <p:nvPr/>
          </p:nvSpPr>
          <p:spPr>
            <a:xfrm>
              <a:off x="530044" y="3989369"/>
              <a:ext cx="3965756" cy="0"/>
            </a:xfrm>
            <a:prstGeom prst="line">
              <a:avLst/>
            </a:prstGeom>
            <a:ln w="1905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Straight Connector 30"/>
            <p:cNvSpPr/>
            <p:nvPr/>
          </p:nvSpPr>
          <p:spPr>
            <a:xfrm>
              <a:off x="530044" y="4549003"/>
              <a:ext cx="3965756" cy="0"/>
            </a:xfrm>
            <a:prstGeom prst="line">
              <a:avLst/>
            </a:prstGeom>
            <a:ln w="1905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601" name="Straight Connector 25600"/>
            <p:cNvSpPr/>
            <p:nvPr/>
          </p:nvSpPr>
          <p:spPr>
            <a:xfrm>
              <a:off x="530044" y="5108637"/>
              <a:ext cx="3965756" cy="0"/>
            </a:xfrm>
            <a:prstGeom prst="line">
              <a:avLst/>
            </a:prstGeom>
            <a:ln w="1905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603" name="Straight Connector 25602"/>
            <p:cNvSpPr/>
            <p:nvPr/>
          </p:nvSpPr>
          <p:spPr>
            <a:xfrm>
              <a:off x="530044" y="5668270"/>
              <a:ext cx="3965756" cy="0"/>
            </a:xfrm>
            <a:prstGeom prst="line">
              <a:avLst/>
            </a:prstGeom>
            <a:ln w="19050"/>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604" name="Freeform 25603"/>
            <p:cNvSpPr/>
            <p:nvPr/>
          </p:nvSpPr>
          <p:spPr>
            <a:xfrm>
              <a:off x="530044" y="5763967"/>
              <a:ext cx="2936766" cy="249299"/>
            </a:xfrm>
            <a:custGeom>
              <a:avLst/>
              <a:gdLst>
                <a:gd name="connsiteX0" fmla="*/ 0 w 3429000"/>
                <a:gd name="connsiteY0" fmla="*/ 0 h 590549"/>
                <a:gd name="connsiteX1" fmla="*/ 3429000 w 3429000"/>
                <a:gd name="connsiteY1" fmla="*/ 0 h 590549"/>
                <a:gd name="connsiteX2" fmla="*/ 3429000 w 3429000"/>
                <a:gd name="connsiteY2" fmla="*/ 590549 h 590549"/>
                <a:gd name="connsiteX3" fmla="*/ 0 w 3429000"/>
                <a:gd name="connsiteY3" fmla="*/ 590549 h 590549"/>
                <a:gd name="connsiteX4" fmla="*/ 0 w 3429000"/>
                <a:gd name="connsiteY4" fmla="*/ 0 h 590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590549">
                  <a:moveTo>
                    <a:pt x="0" y="0"/>
                  </a:moveTo>
                  <a:lnTo>
                    <a:pt x="3429000" y="0"/>
                  </a:lnTo>
                  <a:lnTo>
                    <a:pt x="3429000" y="590549"/>
                  </a:lnTo>
                  <a:lnTo>
                    <a:pt x="0" y="590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t" anchorCtr="0">
              <a:spAutoFit/>
            </a:bodyPr>
            <a:lstStyle/>
            <a:p>
              <a:pPr lvl="0" defTabSz="800100">
                <a:lnSpc>
                  <a:spcPct val="90000"/>
                </a:lnSpc>
                <a:spcBef>
                  <a:spcPct val="0"/>
                </a:spcBef>
                <a:spcAft>
                  <a:spcPct val="35000"/>
                </a:spcAft>
              </a:pPr>
              <a:r>
                <a:rPr lang="en-US" kern="1200" dirty="0" smtClean="0">
                  <a:latin typeface="Arial" panose="020B0604020202020204" pitchFamily="34" charset="0"/>
                </a:rPr>
                <a:t>State Administrative Practice</a:t>
              </a:r>
              <a:endParaRPr lang="en-US" kern="1200" dirty="0">
                <a:latin typeface="Arial" panose="020B0604020202020204" pitchFamily="34" charset="0"/>
              </a:endParaRPr>
            </a:p>
          </p:txBody>
        </p:sp>
      </p:grpSp>
      <p:grpSp>
        <p:nvGrpSpPr>
          <p:cNvPr id="12" name="Group 11"/>
          <p:cNvGrpSpPr/>
          <p:nvPr/>
        </p:nvGrpSpPr>
        <p:grpSpPr>
          <a:xfrm>
            <a:off x="4660070" y="1742411"/>
            <a:ext cx="3929673" cy="3709035"/>
            <a:chOff x="4660070" y="1742411"/>
            <a:chExt cx="3929673" cy="3709035"/>
          </a:xfrm>
        </p:grpSpPr>
        <p:sp>
          <p:nvSpPr>
            <p:cNvPr id="4" name="Freeform 3"/>
            <p:cNvSpPr/>
            <p:nvPr/>
          </p:nvSpPr>
          <p:spPr>
            <a:xfrm>
              <a:off x="5483666" y="1742411"/>
              <a:ext cx="2282482" cy="2282482"/>
            </a:xfrm>
            <a:custGeom>
              <a:avLst/>
              <a:gdLst>
                <a:gd name="connsiteX0" fmla="*/ 0 w 2560320"/>
                <a:gd name="connsiteY0" fmla="*/ 1280160 h 2560320"/>
                <a:gd name="connsiteX1" fmla="*/ 1280160 w 2560320"/>
                <a:gd name="connsiteY1" fmla="*/ 0 h 2560320"/>
                <a:gd name="connsiteX2" fmla="*/ 2560320 w 2560320"/>
                <a:gd name="connsiteY2" fmla="*/ 1280160 h 2560320"/>
                <a:gd name="connsiteX3" fmla="*/ 1280160 w 2560320"/>
                <a:gd name="connsiteY3" fmla="*/ 2560320 h 2560320"/>
                <a:gd name="connsiteX4" fmla="*/ 0 w 2560320"/>
                <a:gd name="connsiteY4" fmla="*/ 128016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2560320">
                  <a:moveTo>
                    <a:pt x="0" y="1280160"/>
                  </a:moveTo>
                  <a:cubicBezTo>
                    <a:pt x="0" y="573147"/>
                    <a:pt x="573147" y="0"/>
                    <a:pt x="1280160" y="0"/>
                  </a:cubicBezTo>
                  <a:cubicBezTo>
                    <a:pt x="1987173" y="0"/>
                    <a:pt x="2560320" y="573147"/>
                    <a:pt x="2560320" y="1280160"/>
                  </a:cubicBezTo>
                  <a:cubicBezTo>
                    <a:pt x="2560320" y="1987173"/>
                    <a:pt x="1987173" y="2560320"/>
                    <a:pt x="1280160" y="2560320"/>
                  </a:cubicBezTo>
                  <a:cubicBezTo>
                    <a:pt x="573147" y="2560320"/>
                    <a:pt x="0" y="1987173"/>
                    <a:pt x="0" y="1280160"/>
                  </a:cubicBezTo>
                  <a:close/>
                </a:path>
              </a:pathLst>
            </a:custGeom>
            <a:solidFill>
              <a:schemeClr val="tx2">
                <a:alpha val="40000"/>
              </a:schemeClr>
            </a:solidFill>
          </p:spPr>
          <p:style>
            <a:lnRef idx="0">
              <a:schemeClr val="lt1">
                <a:hueOff val="0"/>
                <a:satOff val="0"/>
                <a:lumOff val="0"/>
                <a:alphaOff val="0"/>
              </a:schemeClr>
            </a:lnRef>
            <a:fillRef idx="3">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txBody>
            <a:bodyPr spcFirstLastPara="0" vert="horz" wrap="square" lIns="45720" tIns="27432" rIns="45720" bIns="27432" numCol="1" spcCol="1270" anchor="ctr" anchorCtr="1">
              <a:noAutofit/>
            </a:bodyPr>
            <a:lstStyle/>
            <a:p>
              <a:pPr lvl="0" algn="ctr" defTabSz="889000">
                <a:spcBef>
                  <a:spcPct val="0"/>
                </a:spcBef>
                <a:spcAft>
                  <a:spcPts val="0"/>
                </a:spcAft>
              </a:pPr>
              <a:r>
                <a:rPr lang="en-US" sz="1600" b="1" kern="1200" dirty="0" smtClean="0">
                  <a:solidFill>
                    <a:schemeClr val="bg1"/>
                  </a:solidFill>
                  <a:latin typeface="Arial" panose="020B0604020202020204" pitchFamily="34" charset="0"/>
                  <a:cs typeface="Arial" panose="020B0604020202020204" pitchFamily="34" charset="0"/>
                </a:rPr>
                <a:t>U.S. Constitution</a:t>
              </a:r>
              <a:endParaRPr lang="en-US" sz="1600" b="1" kern="1200" dirty="0">
                <a:solidFill>
                  <a:schemeClr val="bg1"/>
                </a:solidFill>
                <a:latin typeface="Arial" panose="020B0604020202020204" pitchFamily="34" charset="0"/>
                <a:cs typeface="Arial" panose="020B0604020202020204" pitchFamily="34" charset="0"/>
              </a:endParaRPr>
            </a:p>
          </p:txBody>
        </p:sp>
        <p:sp>
          <p:nvSpPr>
            <p:cNvPr id="5" name="Freeform 4"/>
            <p:cNvSpPr/>
            <p:nvPr/>
          </p:nvSpPr>
          <p:spPr>
            <a:xfrm>
              <a:off x="6307261" y="3168964"/>
              <a:ext cx="2282482" cy="2282482"/>
            </a:xfrm>
            <a:custGeom>
              <a:avLst/>
              <a:gdLst>
                <a:gd name="connsiteX0" fmla="*/ 0 w 2560320"/>
                <a:gd name="connsiteY0" fmla="*/ 1280160 h 2560320"/>
                <a:gd name="connsiteX1" fmla="*/ 1280160 w 2560320"/>
                <a:gd name="connsiteY1" fmla="*/ 0 h 2560320"/>
                <a:gd name="connsiteX2" fmla="*/ 2560320 w 2560320"/>
                <a:gd name="connsiteY2" fmla="*/ 1280160 h 2560320"/>
                <a:gd name="connsiteX3" fmla="*/ 1280160 w 2560320"/>
                <a:gd name="connsiteY3" fmla="*/ 2560320 h 2560320"/>
                <a:gd name="connsiteX4" fmla="*/ 0 w 2560320"/>
                <a:gd name="connsiteY4" fmla="*/ 128016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2560320">
                  <a:moveTo>
                    <a:pt x="0" y="1280160"/>
                  </a:moveTo>
                  <a:cubicBezTo>
                    <a:pt x="0" y="573147"/>
                    <a:pt x="573147" y="0"/>
                    <a:pt x="1280160" y="0"/>
                  </a:cubicBezTo>
                  <a:cubicBezTo>
                    <a:pt x="1987173" y="0"/>
                    <a:pt x="2560320" y="573147"/>
                    <a:pt x="2560320" y="1280160"/>
                  </a:cubicBezTo>
                  <a:cubicBezTo>
                    <a:pt x="2560320" y="1987173"/>
                    <a:pt x="1987173" y="2560320"/>
                    <a:pt x="1280160" y="2560320"/>
                  </a:cubicBezTo>
                  <a:cubicBezTo>
                    <a:pt x="573147" y="2560320"/>
                    <a:pt x="0" y="1987173"/>
                    <a:pt x="0" y="1280160"/>
                  </a:cubicBezTo>
                  <a:close/>
                </a:path>
              </a:pathLst>
            </a:custGeom>
            <a:solidFill>
              <a:schemeClr val="tx2">
                <a:alpha val="70000"/>
              </a:schemeClr>
            </a:solidFill>
          </p:spPr>
          <p:style>
            <a:lnRef idx="0">
              <a:schemeClr val="lt1">
                <a:hueOff val="0"/>
                <a:satOff val="0"/>
                <a:lumOff val="0"/>
                <a:alphaOff val="0"/>
              </a:schemeClr>
            </a:lnRef>
            <a:fillRef idx="3">
              <a:schemeClr val="accent1">
                <a:shade val="80000"/>
                <a:alpha val="50000"/>
                <a:hueOff val="0"/>
                <a:satOff val="-479"/>
                <a:lumOff val="1942"/>
                <a:alphaOff val="15000"/>
              </a:schemeClr>
            </a:fillRef>
            <a:effectRef idx="0">
              <a:schemeClr val="accent1">
                <a:shade val="80000"/>
                <a:alpha val="50000"/>
                <a:hueOff val="0"/>
                <a:satOff val="-479"/>
                <a:lumOff val="1942"/>
                <a:alphaOff val="15000"/>
              </a:schemeClr>
            </a:effectRef>
            <a:fontRef idx="minor">
              <a:schemeClr val="tx1"/>
            </a:fontRef>
          </p:style>
          <p:txBody>
            <a:bodyPr spcFirstLastPara="0" vert="horz" wrap="square" lIns="45720" tIns="27432" rIns="45720" bIns="27432" numCol="1" spcCol="1270" anchor="ctr" anchorCtr="1">
              <a:noAutofit/>
            </a:bodyPr>
            <a:lstStyle/>
            <a:p>
              <a:pPr lvl="0" algn="ctr" defTabSz="889000">
                <a:spcBef>
                  <a:spcPct val="0"/>
                </a:spcBef>
                <a:spcAft>
                  <a:spcPts val="0"/>
                </a:spcAft>
              </a:pPr>
              <a:r>
                <a:rPr lang="en-US" sz="1600" b="1" kern="1200" dirty="0" smtClean="0">
                  <a:solidFill>
                    <a:schemeClr val="bg1"/>
                  </a:solidFill>
                  <a:latin typeface="Arial" panose="020B0604020202020204" pitchFamily="34" charset="0"/>
                  <a:cs typeface="Arial" panose="020B0604020202020204" pitchFamily="34" charset="0"/>
                </a:rPr>
                <a:t>State </a:t>
              </a:r>
              <a:br>
                <a:rPr lang="en-US" sz="1600" b="1" kern="1200" dirty="0" smtClean="0">
                  <a:solidFill>
                    <a:schemeClr val="bg1"/>
                  </a:solidFill>
                  <a:latin typeface="Arial" panose="020B0604020202020204" pitchFamily="34" charset="0"/>
                  <a:cs typeface="Arial" panose="020B0604020202020204" pitchFamily="34" charset="0"/>
                </a:rPr>
              </a:br>
              <a:r>
                <a:rPr lang="en-US" sz="1600" b="1" kern="1200" dirty="0" smtClean="0">
                  <a:solidFill>
                    <a:schemeClr val="bg1"/>
                  </a:solidFill>
                  <a:latin typeface="Arial" panose="020B0604020202020204" pitchFamily="34" charset="0"/>
                  <a:cs typeface="Arial" panose="020B0604020202020204" pitchFamily="34" charset="0"/>
                </a:rPr>
                <a:t>Statute</a:t>
              </a:r>
              <a:endParaRPr lang="en-US" sz="1600" b="1" kern="1200" dirty="0">
                <a:solidFill>
                  <a:schemeClr val="bg1"/>
                </a:solidFill>
                <a:latin typeface="Arial" panose="020B0604020202020204" pitchFamily="34" charset="0"/>
                <a:cs typeface="Arial" panose="020B0604020202020204" pitchFamily="34" charset="0"/>
              </a:endParaRPr>
            </a:p>
          </p:txBody>
        </p:sp>
        <p:sp>
          <p:nvSpPr>
            <p:cNvPr id="8" name="Freeform 7"/>
            <p:cNvSpPr/>
            <p:nvPr/>
          </p:nvSpPr>
          <p:spPr>
            <a:xfrm>
              <a:off x="4660070" y="3168964"/>
              <a:ext cx="2282482" cy="2282482"/>
            </a:xfrm>
            <a:custGeom>
              <a:avLst/>
              <a:gdLst>
                <a:gd name="connsiteX0" fmla="*/ 0 w 2560320"/>
                <a:gd name="connsiteY0" fmla="*/ 1280160 h 2560320"/>
                <a:gd name="connsiteX1" fmla="*/ 1280160 w 2560320"/>
                <a:gd name="connsiteY1" fmla="*/ 0 h 2560320"/>
                <a:gd name="connsiteX2" fmla="*/ 2560320 w 2560320"/>
                <a:gd name="connsiteY2" fmla="*/ 1280160 h 2560320"/>
                <a:gd name="connsiteX3" fmla="*/ 1280160 w 2560320"/>
                <a:gd name="connsiteY3" fmla="*/ 2560320 h 2560320"/>
                <a:gd name="connsiteX4" fmla="*/ 0 w 2560320"/>
                <a:gd name="connsiteY4" fmla="*/ 128016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2560320">
                  <a:moveTo>
                    <a:pt x="0" y="1280160"/>
                  </a:moveTo>
                  <a:cubicBezTo>
                    <a:pt x="0" y="573147"/>
                    <a:pt x="573147" y="0"/>
                    <a:pt x="1280160" y="0"/>
                  </a:cubicBezTo>
                  <a:cubicBezTo>
                    <a:pt x="1987173" y="0"/>
                    <a:pt x="2560320" y="573147"/>
                    <a:pt x="2560320" y="1280160"/>
                  </a:cubicBezTo>
                  <a:cubicBezTo>
                    <a:pt x="2560320" y="1987173"/>
                    <a:pt x="1987173" y="2560320"/>
                    <a:pt x="1280160" y="2560320"/>
                  </a:cubicBezTo>
                  <a:cubicBezTo>
                    <a:pt x="573147" y="2560320"/>
                    <a:pt x="0" y="1987173"/>
                    <a:pt x="0" y="1280160"/>
                  </a:cubicBezTo>
                  <a:close/>
                </a:path>
              </a:pathLst>
            </a:custGeom>
            <a:solidFill>
              <a:schemeClr val="tx2">
                <a:alpha val="80000"/>
              </a:schemeClr>
            </a:solidFill>
          </p:spPr>
          <p:style>
            <a:lnRef idx="0">
              <a:schemeClr val="lt1">
                <a:hueOff val="0"/>
                <a:satOff val="0"/>
                <a:lumOff val="0"/>
                <a:alphaOff val="0"/>
              </a:schemeClr>
            </a:lnRef>
            <a:fillRef idx="3">
              <a:schemeClr val="accent1">
                <a:shade val="80000"/>
                <a:alpha val="50000"/>
                <a:hueOff val="0"/>
                <a:satOff val="-958"/>
                <a:lumOff val="3883"/>
                <a:alphaOff val="30000"/>
              </a:schemeClr>
            </a:fillRef>
            <a:effectRef idx="0">
              <a:schemeClr val="accent1">
                <a:shade val="80000"/>
                <a:alpha val="50000"/>
                <a:hueOff val="0"/>
                <a:satOff val="-958"/>
                <a:lumOff val="3883"/>
                <a:alphaOff val="30000"/>
              </a:schemeClr>
            </a:effectRef>
            <a:fontRef idx="minor">
              <a:schemeClr val="tx1"/>
            </a:fontRef>
          </p:style>
          <p:txBody>
            <a:bodyPr spcFirstLastPara="0" vert="horz" wrap="square" lIns="45720" tIns="27432" rIns="45720" bIns="27432" numCol="1" spcCol="1270" anchor="ctr" anchorCtr="1">
              <a:noAutofit/>
            </a:bodyPr>
            <a:lstStyle/>
            <a:p>
              <a:pPr lvl="0" algn="ctr" defTabSz="889000">
                <a:spcBef>
                  <a:spcPct val="0"/>
                </a:spcBef>
                <a:spcAft>
                  <a:spcPts val="0"/>
                </a:spcAft>
              </a:pPr>
              <a:r>
                <a:rPr lang="en-US" sz="1600" b="1" kern="1200" dirty="0" smtClean="0">
                  <a:solidFill>
                    <a:schemeClr val="bg1"/>
                  </a:solidFill>
                  <a:latin typeface="Arial" panose="020B0604020202020204" pitchFamily="34" charset="0"/>
                  <a:cs typeface="Arial" panose="020B0604020202020204" pitchFamily="34" charset="0"/>
                </a:rPr>
                <a:t>State Regulation</a:t>
              </a:r>
              <a:endParaRPr lang="en-US" sz="1600" b="1" kern="1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34407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IN" b="0" i="0" dirty="0" smtClean="0"/>
              <a:t>Due </a:t>
            </a:r>
            <a:r>
              <a:rPr lang="en-IN" b="0" i="0" dirty="0"/>
              <a:t>Process </a:t>
            </a:r>
            <a:r>
              <a:rPr lang="en-IN" b="0" i="0" dirty="0" smtClean="0"/>
              <a:t>Clause</a:t>
            </a:r>
            <a:endParaRPr lang="en-US" b="0" i="0" dirty="0" smtClean="0"/>
          </a:p>
        </p:txBody>
      </p:sp>
      <p:sp>
        <p:nvSpPr>
          <p:cNvPr id="8"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11" name="Slide Number Placeholder 6"/>
          <p:cNvSpPr>
            <a:spLocks noGrp="1"/>
          </p:cNvSpPr>
          <p:nvPr>
            <p:ph type="sldNum" sz="quarter" idx="18"/>
          </p:nvPr>
        </p:nvSpPr>
        <p:spPr/>
        <p:txBody>
          <a:bodyPr/>
          <a:lstStyle/>
          <a:p>
            <a:fld id="{2A650BFF-BAF5-400C-A987-52EFE6C6CD00}" type="slidenum">
              <a:rPr lang="en-GB" smtClean="0"/>
              <a:pPr/>
              <a:t>40</a:t>
            </a:fld>
            <a:endParaRPr lang="en-GB" dirty="0"/>
          </a:p>
        </p:txBody>
      </p:sp>
      <p:sp>
        <p:nvSpPr>
          <p:cNvPr id="14" name="Content Placeholder 4"/>
          <p:cNvSpPr>
            <a:spLocks noGrp="1"/>
          </p:cNvSpPr>
          <p:nvPr>
            <p:ph sz="quarter" idx="15"/>
          </p:nvPr>
        </p:nvSpPr>
        <p:spPr/>
        <p:txBody>
          <a:bodyPr/>
          <a:lstStyle/>
          <a:p>
            <a:r>
              <a:rPr lang="en-US" i="1" dirty="0"/>
              <a:t>Tax Havens and State Issues – An </a:t>
            </a:r>
            <a:r>
              <a:rPr lang="en-US" i="1" dirty="0" smtClean="0"/>
              <a:t>Overview</a:t>
            </a:r>
            <a:endParaRPr lang="en-US" i="1" dirty="0"/>
          </a:p>
          <a:p>
            <a:pPr marL="342900" indent="-342900">
              <a:buFont typeface="Arial" panose="020B0604020202020204" pitchFamily="34" charset="0"/>
              <a:buChar char="•"/>
            </a:pPr>
            <a:r>
              <a:rPr lang="en-US" dirty="0" smtClean="0"/>
              <a:t>State </a:t>
            </a:r>
            <a:r>
              <a:rPr lang="en-US" dirty="0"/>
              <a:t>tax haven laws </a:t>
            </a:r>
            <a:r>
              <a:rPr lang="en-US" dirty="0" smtClean="0"/>
              <a:t>include foreign corporations in a combined group to the extent they are incorporated in and / or doing business in certain foreign countries.  To </a:t>
            </a:r>
            <a:r>
              <a:rPr lang="en-US" dirty="0"/>
              <a:t>this end, state tax haven laws usually either hand-pick countries by list or allow state taxation authorities to use specific criteria.  </a:t>
            </a:r>
          </a:p>
          <a:p>
            <a:pPr marL="617220" lvl="1" indent="-342900">
              <a:buFont typeface="Arial" panose="020B0604020202020204" pitchFamily="34" charset="0"/>
              <a:buChar char="•"/>
            </a:pPr>
            <a:r>
              <a:rPr lang="en-US" dirty="0"/>
              <a:t>As a result, </a:t>
            </a:r>
            <a:r>
              <a:rPr lang="en-US" dirty="0" smtClean="0"/>
              <a:t>state income tax liability varies depending upon taxpayer affiliate contact with specific foreign specific jurisdictions.  </a:t>
            </a:r>
            <a:endParaRPr lang="en-US" dirty="0"/>
          </a:p>
          <a:p>
            <a:pPr marL="342900" indent="-342900">
              <a:buFont typeface="Arial" panose="020B0604020202020204" pitchFamily="34" charset="0"/>
              <a:buChar char="•"/>
            </a:pPr>
            <a:r>
              <a:rPr lang="en-US" dirty="0" smtClean="0"/>
              <a:t>The application of this methodology in certain jurisdictions may raise both Due Process and Commerce Clause Questions.  </a:t>
            </a:r>
            <a:endParaRPr lang="en-US" dirty="0"/>
          </a:p>
          <a:p>
            <a:pPr lvl="1"/>
            <a:endParaRPr lang="en-IN" dirty="0"/>
          </a:p>
        </p:txBody>
      </p:sp>
    </p:spTree>
    <p:extLst>
      <p:ext uri="{BB962C8B-B14F-4D97-AF65-F5344CB8AC3E}">
        <p14:creationId xmlns:p14="http://schemas.microsoft.com/office/powerpoint/2010/main" val="1664363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IN" b="0" i="0" dirty="0" smtClean="0"/>
              <a:t>Due </a:t>
            </a:r>
            <a:r>
              <a:rPr lang="en-IN" b="0" i="0" dirty="0"/>
              <a:t>Process </a:t>
            </a:r>
            <a:r>
              <a:rPr lang="en-IN" b="0" i="0" dirty="0" smtClean="0"/>
              <a:t>Clause</a:t>
            </a:r>
            <a:endParaRPr lang="en-US" b="0" i="0" dirty="0" smtClean="0"/>
          </a:p>
        </p:txBody>
      </p:sp>
      <p:sp>
        <p:nvSpPr>
          <p:cNvPr id="8"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11" name="Slide Number Placeholder 6"/>
          <p:cNvSpPr>
            <a:spLocks noGrp="1"/>
          </p:cNvSpPr>
          <p:nvPr>
            <p:ph type="sldNum" sz="quarter" idx="18"/>
          </p:nvPr>
        </p:nvSpPr>
        <p:spPr/>
        <p:txBody>
          <a:bodyPr/>
          <a:lstStyle/>
          <a:p>
            <a:fld id="{2A650BFF-BAF5-400C-A987-52EFE6C6CD00}" type="slidenum">
              <a:rPr lang="en-GB" smtClean="0"/>
              <a:pPr/>
              <a:t>41</a:t>
            </a:fld>
            <a:endParaRPr lang="en-GB" dirty="0"/>
          </a:p>
        </p:txBody>
      </p:sp>
      <p:sp>
        <p:nvSpPr>
          <p:cNvPr id="14" name="Content Placeholder 4"/>
          <p:cNvSpPr>
            <a:spLocks noGrp="1"/>
          </p:cNvSpPr>
          <p:nvPr>
            <p:ph sz="quarter" idx="15"/>
          </p:nvPr>
        </p:nvSpPr>
        <p:spPr/>
        <p:txBody>
          <a:bodyPr/>
          <a:lstStyle/>
          <a:p>
            <a:r>
              <a:rPr lang="en-US" i="1" dirty="0"/>
              <a:t>Tax Havens and State Issues </a:t>
            </a:r>
            <a:r>
              <a:rPr lang="en-US" i="1" dirty="0" smtClean="0"/>
              <a:t>- </a:t>
            </a:r>
            <a:r>
              <a:rPr lang="en-IN" i="1" dirty="0" smtClean="0"/>
              <a:t>Oregon’s New Legislation</a:t>
            </a:r>
            <a:endParaRPr lang="en-IN" dirty="0"/>
          </a:p>
          <a:p>
            <a:pPr marL="342900" indent="-342900">
              <a:buFont typeface="Arial" panose="020B0604020202020204" pitchFamily="34" charset="0"/>
              <a:buChar char="•"/>
            </a:pPr>
            <a:r>
              <a:rPr lang="en-US" dirty="0"/>
              <a:t>On July 21st, Oregon enacted S.B. 61.</a:t>
            </a:r>
          </a:p>
          <a:p>
            <a:pPr marL="342900" indent="-342900">
              <a:buFont typeface="Arial" panose="020B0604020202020204" pitchFamily="34" charset="0"/>
              <a:buChar char="•"/>
            </a:pPr>
            <a:r>
              <a:rPr lang="en-US" dirty="0" smtClean="0"/>
              <a:t>The </a:t>
            </a:r>
            <a:r>
              <a:rPr lang="en-US" dirty="0"/>
              <a:t>legislation excluded tax haven entity factors from an Oregon group’s apportionment percentage.</a:t>
            </a:r>
          </a:p>
          <a:p>
            <a:pPr marL="617220" lvl="1" indent="-342900">
              <a:buFont typeface="Arial" panose="020B0604020202020204" pitchFamily="34" charset="0"/>
              <a:buChar char="•"/>
            </a:pPr>
            <a:r>
              <a:rPr lang="en-US" dirty="0"/>
              <a:t>Specifically, when a tax haven entity is required to be included in an Oregon combined return, its income but not apportionment factor information will be included in the combined return. </a:t>
            </a:r>
          </a:p>
          <a:p>
            <a:pPr marL="617220" lvl="1" indent="-342900">
              <a:buFont typeface="Arial" panose="020B0604020202020204" pitchFamily="34" charset="0"/>
              <a:buChar char="•"/>
            </a:pPr>
            <a:r>
              <a:rPr lang="en-US" dirty="0"/>
              <a:t>Taxpayers may petition the Department of Revenue to use an alternative apportionment formula (e.g., to include the tax haven entities’ factor information).</a:t>
            </a:r>
          </a:p>
          <a:p>
            <a:pPr lvl="1"/>
            <a:endParaRPr lang="en-IN" dirty="0"/>
          </a:p>
        </p:txBody>
      </p:sp>
    </p:spTree>
    <p:extLst>
      <p:ext uri="{BB962C8B-B14F-4D97-AF65-F5344CB8AC3E}">
        <p14:creationId xmlns:p14="http://schemas.microsoft.com/office/powerpoint/2010/main" val="2151665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IN" b="0" i="0" dirty="0" smtClean="0"/>
              <a:t>Due </a:t>
            </a:r>
            <a:r>
              <a:rPr lang="en-IN" b="0" i="0" dirty="0"/>
              <a:t>Process </a:t>
            </a:r>
            <a:r>
              <a:rPr lang="en-IN" b="0" i="0" dirty="0" smtClean="0"/>
              <a:t>Clause</a:t>
            </a:r>
            <a:endParaRPr lang="en-US" b="0" i="0" dirty="0" smtClean="0"/>
          </a:p>
        </p:txBody>
      </p:sp>
      <p:sp>
        <p:nvSpPr>
          <p:cNvPr id="8"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11" name="Slide Number Placeholder 6"/>
          <p:cNvSpPr>
            <a:spLocks noGrp="1"/>
          </p:cNvSpPr>
          <p:nvPr>
            <p:ph type="sldNum" sz="quarter" idx="18"/>
          </p:nvPr>
        </p:nvSpPr>
        <p:spPr/>
        <p:txBody>
          <a:bodyPr/>
          <a:lstStyle/>
          <a:p>
            <a:fld id="{2A650BFF-BAF5-400C-A987-52EFE6C6CD00}" type="slidenum">
              <a:rPr lang="en-GB" smtClean="0"/>
              <a:pPr/>
              <a:t>42</a:t>
            </a:fld>
            <a:endParaRPr lang="en-GB" dirty="0"/>
          </a:p>
        </p:txBody>
      </p:sp>
      <p:sp>
        <p:nvSpPr>
          <p:cNvPr id="14" name="Content Placeholder 4"/>
          <p:cNvSpPr>
            <a:spLocks noGrp="1"/>
          </p:cNvSpPr>
          <p:nvPr>
            <p:ph sz="quarter" idx="15"/>
          </p:nvPr>
        </p:nvSpPr>
        <p:spPr/>
        <p:txBody>
          <a:bodyPr/>
          <a:lstStyle/>
          <a:p>
            <a:pPr marL="342900" indent="-342900">
              <a:buFont typeface="Arial" panose="020B0604020202020204" pitchFamily="34" charset="0"/>
              <a:buChar char="•"/>
            </a:pPr>
            <a:r>
              <a:rPr lang="en-US" dirty="0" smtClean="0"/>
              <a:t>Query</a:t>
            </a:r>
            <a:r>
              <a:rPr lang="en-US" dirty="0"/>
              <a:t>: </a:t>
            </a:r>
            <a:r>
              <a:rPr lang="en-US" dirty="0" smtClean="0"/>
              <a:t>Does Oregon’s </a:t>
            </a:r>
            <a:r>
              <a:rPr lang="en-US" dirty="0"/>
              <a:t>new combined reporting </a:t>
            </a:r>
            <a:r>
              <a:rPr lang="en-US" dirty="0" smtClean="0"/>
              <a:t>legislation, which includes foreign tax haven income, but excludes related factors, raise Due Process concerns? Would granting taxpayer petitions to include such factors lessen these concerns? </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 </a:t>
            </a:r>
            <a:r>
              <a:rPr lang="en-US" i="1" dirty="0"/>
              <a:t>Container Corp.</a:t>
            </a:r>
            <a:r>
              <a:rPr lang="en-US" dirty="0"/>
              <a:t> and </a:t>
            </a:r>
            <a:r>
              <a:rPr lang="en-US" i="1" dirty="0"/>
              <a:t>Barclays</a:t>
            </a:r>
            <a:r>
              <a:rPr lang="en-US" dirty="0"/>
              <a:t>, the U.S. Supreme </a:t>
            </a:r>
            <a:r>
              <a:rPr lang="en-US" dirty="0" smtClean="0"/>
              <a:t>Court approved </a:t>
            </a:r>
            <a:r>
              <a:rPr lang="en-US" dirty="0"/>
              <a:t>California’s worldwide combined reporting </a:t>
            </a:r>
            <a:r>
              <a:rPr lang="en-US" dirty="0" smtClean="0"/>
              <a:t>regime. In worldwide combined reporting, foreign and domestic operations are treated the same. Oregon does not provide a world wide combined reporting option. Does this make tax haven inclusion more questionable?   </a:t>
            </a:r>
            <a:endParaRPr lang="en-US" dirty="0"/>
          </a:p>
        </p:txBody>
      </p:sp>
    </p:spTree>
    <p:extLst>
      <p:ext uri="{BB962C8B-B14F-4D97-AF65-F5344CB8AC3E}">
        <p14:creationId xmlns:p14="http://schemas.microsoft.com/office/powerpoint/2010/main" val="17003193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dirty="0" smtClean="0"/>
              <a:t>Recent tax and non tax cases suggest that the Due Process Clause may provide more of a limitation on state jurisdictional assertions than previously thought. These cases seem to be re-invigorating the Due Process Clause: </a:t>
            </a:r>
          </a:p>
          <a:p>
            <a:pPr lvl="2"/>
            <a:r>
              <a:rPr lang="en-IN" i="1" dirty="0" smtClean="0"/>
              <a:t>Goodyear Dunlop Tires Operations S.A. v. Brown</a:t>
            </a:r>
            <a:r>
              <a:rPr lang="en-IN" dirty="0" smtClean="0"/>
              <a:t>, 131 </a:t>
            </a:r>
            <a:r>
              <a:rPr lang="en-IN" dirty="0" err="1" smtClean="0"/>
              <a:t>S.Ct</a:t>
            </a:r>
            <a:r>
              <a:rPr lang="en-IN" dirty="0" smtClean="0"/>
              <a:t>. 2846 (2011)</a:t>
            </a:r>
          </a:p>
          <a:p>
            <a:pPr lvl="2"/>
            <a:r>
              <a:rPr lang="en-IN" i="1" dirty="0" smtClean="0"/>
              <a:t>J. McIntyre Ltd. v. </a:t>
            </a:r>
            <a:r>
              <a:rPr lang="en-IN" i="1" dirty="0" err="1" smtClean="0"/>
              <a:t>Nicastro</a:t>
            </a:r>
            <a:r>
              <a:rPr lang="en-IN" dirty="0" smtClean="0"/>
              <a:t>, 131 </a:t>
            </a:r>
            <a:r>
              <a:rPr lang="en-IN" dirty="0" err="1" smtClean="0"/>
              <a:t>S.Ct</a:t>
            </a:r>
            <a:r>
              <a:rPr lang="en-IN" dirty="0" smtClean="0"/>
              <a:t>. 2780 (2011)</a:t>
            </a:r>
          </a:p>
          <a:p>
            <a:pPr lvl="2"/>
            <a:r>
              <a:rPr lang="en-IN" i="1" dirty="0" smtClean="0"/>
              <a:t>DaimlerChrysler AG v. Bauman</a:t>
            </a:r>
            <a:r>
              <a:rPr lang="en-IN" dirty="0" smtClean="0"/>
              <a:t>, Sup. Ct. </a:t>
            </a:r>
            <a:r>
              <a:rPr lang="en-IN" dirty="0" err="1" smtClean="0"/>
              <a:t>Dkt</a:t>
            </a:r>
            <a:r>
              <a:rPr lang="en-IN" dirty="0" smtClean="0"/>
              <a:t>. No. 11-965 (2013)</a:t>
            </a:r>
          </a:p>
          <a:p>
            <a:pPr lvl="2"/>
            <a:r>
              <a:rPr lang="en-IN" i="1" dirty="0" smtClean="0"/>
              <a:t>Red Earth LLC v. United States, 657 F.3d 138, 141 (2d Cir. 2011)</a:t>
            </a:r>
          </a:p>
          <a:p>
            <a:pPr lvl="2"/>
            <a:r>
              <a:rPr lang="en-IN" i="1" dirty="0" smtClean="0"/>
              <a:t>In re Washington Mutual</a:t>
            </a:r>
            <a:r>
              <a:rPr lang="en-IN" dirty="0" smtClean="0"/>
              <a:t>, 45 B.R. 510 (</a:t>
            </a:r>
            <a:r>
              <a:rPr lang="en-IN" dirty="0" err="1" smtClean="0"/>
              <a:t>Bkrtcy.D.Del</a:t>
            </a:r>
            <a:r>
              <a:rPr lang="en-IN" dirty="0" smtClean="0"/>
              <a:t>. 2012)</a:t>
            </a:r>
          </a:p>
          <a:p>
            <a:pPr lvl="2"/>
            <a:r>
              <a:rPr lang="en-IN" i="1" dirty="0" smtClean="0"/>
              <a:t>In re </a:t>
            </a:r>
            <a:r>
              <a:rPr lang="en-IN" i="1" dirty="0" err="1" smtClean="0"/>
              <a:t>Scioto</a:t>
            </a:r>
            <a:r>
              <a:rPr lang="en-IN" i="1" dirty="0" smtClean="0"/>
              <a:t> Insurance Co., Oklahoma Supreme Court </a:t>
            </a:r>
            <a:r>
              <a:rPr lang="en-IN" dirty="0" smtClean="0"/>
              <a:t>(No. 108943),</a:t>
            </a:r>
            <a:br>
              <a:rPr lang="en-IN" dirty="0" smtClean="0"/>
            </a:br>
            <a:r>
              <a:rPr lang="en-IN" dirty="0" smtClean="0"/>
              <a:t>May 1, 2012</a:t>
            </a:r>
          </a:p>
          <a:p>
            <a:pPr lvl="2"/>
            <a:r>
              <a:rPr lang="en-IN" i="1" dirty="0" smtClean="0"/>
              <a:t>Griffith v. </a:t>
            </a:r>
            <a:r>
              <a:rPr lang="en-IN" i="1" dirty="0" err="1" smtClean="0"/>
              <a:t>Conagra</a:t>
            </a:r>
            <a:r>
              <a:rPr lang="en-IN" i="1" dirty="0" smtClean="0"/>
              <a:t> Brands, Inc</a:t>
            </a:r>
            <a:r>
              <a:rPr lang="en-IN" dirty="0" smtClean="0"/>
              <a:t>., Supreme Court of Appeals of West Virginia (No. 11-0252), May 24, 2012</a:t>
            </a:r>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IN" b="0" i="0" dirty="0" smtClean="0"/>
              <a:t>Recent due process cases</a:t>
            </a:r>
            <a:endParaRPr lang="en-US" b="0" i="0" dirty="0"/>
          </a:p>
        </p:txBody>
      </p:sp>
      <p:sp>
        <p:nvSpPr>
          <p:cNvPr id="6"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43</a:t>
            </a:fld>
            <a:endParaRPr lang="en-GB" dirty="0"/>
          </a:p>
        </p:txBody>
      </p:sp>
    </p:spTree>
    <p:extLst>
      <p:ext uri="{BB962C8B-B14F-4D97-AF65-F5344CB8AC3E}">
        <p14:creationId xmlns:p14="http://schemas.microsoft.com/office/powerpoint/2010/main" val="10982922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a:spcAft>
                <a:spcPts val="600"/>
              </a:spcAft>
            </a:pPr>
            <a:r>
              <a:rPr lang="en-IN" i="1" dirty="0" smtClean="0"/>
              <a:t>Goodyear Dunlop Tires Operations SA v. Brown</a:t>
            </a:r>
            <a:r>
              <a:rPr lang="en-IN" dirty="0" smtClean="0"/>
              <a:t>, 131 </a:t>
            </a:r>
            <a:r>
              <a:rPr lang="en-IN" dirty="0" err="1" smtClean="0"/>
              <a:t>S.Ct</a:t>
            </a:r>
            <a:r>
              <a:rPr lang="en-IN" dirty="0" smtClean="0"/>
              <a:t>. 2846 (2011)</a:t>
            </a:r>
          </a:p>
          <a:p>
            <a:pPr lvl="1">
              <a:spcAft>
                <a:spcPts val="600"/>
              </a:spcAft>
            </a:pPr>
            <a:r>
              <a:rPr lang="en-IN" dirty="0" smtClean="0"/>
              <a:t>Facts</a:t>
            </a:r>
          </a:p>
          <a:p>
            <a:pPr lvl="2">
              <a:spcAft>
                <a:spcPts val="600"/>
              </a:spcAft>
            </a:pPr>
            <a:r>
              <a:rPr lang="en-IN" dirty="0" smtClean="0"/>
              <a:t>Decedents dies on bus accident outside Paris because tire blow out. Suit filed in NC against Goodyear USA, Goodyear Luxembourg, Goodyear Turkey, Goodyear France.</a:t>
            </a:r>
          </a:p>
          <a:p>
            <a:pPr lvl="1">
              <a:spcAft>
                <a:spcPts val="600"/>
              </a:spcAft>
            </a:pPr>
            <a:r>
              <a:rPr lang="en-IN" dirty="0" smtClean="0"/>
              <a:t>Holding: NC has no jurisdiction. </a:t>
            </a:r>
          </a:p>
          <a:p>
            <a:pPr lvl="2">
              <a:spcAft>
                <a:spcPts val="600"/>
              </a:spcAft>
            </a:pPr>
            <a:r>
              <a:rPr lang="en-IN" dirty="0" smtClean="0"/>
              <a:t>General jurisdiction lacking because defendant did not have continuous and systematic general business contacts with NC.</a:t>
            </a:r>
          </a:p>
          <a:p>
            <a:pPr lvl="2">
              <a:spcAft>
                <a:spcPts val="600"/>
              </a:spcAft>
            </a:pPr>
            <a:r>
              <a:rPr lang="en-IN" dirty="0" smtClean="0"/>
              <a:t>Specific jurisdiction lacking because the tires in question had no connection to the foreign defendants.</a:t>
            </a:r>
          </a:p>
          <a:p>
            <a:pPr lvl="2">
              <a:spcAft>
                <a:spcPts val="600"/>
              </a:spcAft>
            </a:pPr>
            <a:r>
              <a:rPr lang="en-IN" dirty="0" smtClean="0"/>
              <a:t>The Court held that sporadic and isolated sales were not sufficient contacts with a state for that state to assert its general jurisdictional powers merely because other entities distribute its products in the stream of commerce.</a:t>
            </a:r>
            <a:endParaRPr lang="en-IN" dirty="0"/>
          </a:p>
        </p:txBody>
      </p:sp>
      <p:sp>
        <p:nvSpPr>
          <p:cNvPr id="2" name="Title 1"/>
          <p:cNvSpPr>
            <a:spLocks noGrp="1"/>
          </p:cNvSpPr>
          <p:nvPr>
            <p:ph type="title"/>
          </p:nvPr>
        </p:nvSpPr>
        <p:spPr/>
        <p:txBody>
          <a:bodyPr/>
          <a:lstStyle/>
          <a:p>
            <a:r>
              <a:rPr lang="en-GB" dirty="0" smtClean="0"/>
              <a:t>Advanced Income Tax Track</a:t>
            </a:r>
            <a:r>
              <a:rPr lang="en-US" dirty="0" smtClean="0"/>
              <a:t/>
            </a:r>
            <a:br>
              <a:rPr lang="en-US" dirty="0" smtClean="0"/>
            </a:br>
            <a:r>
              <a:rPr lang="en-IN" b="0" i="0" dirty="0" smtClean="0"/>
              <a:t>Recent due process non-tax cases</a:t>
            </a:r>
            <a:endParaRPr lang="en-US" b="0" i="0" dirty="0"/>
          </a:p>
        </p:txBody>
      </p:sp>
      <p:sp>
        <p:nvSpPr>
          <p:cNvPr id="6"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44</a:t>
            </a:fld>
            <a:endParaRPr lang="en-GB" dirty="0"/>
          </a:p>
        </p:txBody>
      </p:sp>
    </p:spTree>
    <p:extLst>
      <p:ext uri="{BB962C8B-B14F-4D97-AF65-F5344CB8AC3E}">
        <p14:creationId xmlns:p14="http://schemas.microsoft.com/office/powerpoint/2010/main" val="2987625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Income Tax Track</a:t>
            </a:r>
            <a:r>
              <a:rPr lang="en-IN" sz="2200" b="0" dirty="0" smtClean="0"/>
              <a:t> </a:t>
            </a:r>
            <a:r>
              <a:rPr lang="en-US" dirty="0" smtClean="0"/>
              <a:t/>
            </a:r>
            <a:br>
              <a:rPr lang="en-US" dirty="0" smtClean="0"/>
            </a:br>
            <a:r>
              <a:rPr lang="en-IN" b="0" i="0" dirty="0" smtClean="0"/>
              <a:t>Recent due process non-tax cases</a:t>
            </a:r>
            <a:endParaRPr lang="en-US" b="0" i="0" dirty="0"/>
          </a:p>
        </p:txBody>
      </p:sp>
      <p:sp>
        <p:nvSpPr>
          <p:cNvPr id="3" name="Content Placeholder 2"/>
          <p:cNvSpPr>
            <a:spLocks noGrp="1"/>
          </p:cNvSpPr>
          <p:nvPr>
            <p:ph sz="quarter" idx="15"/>
          </p:nvPr>
        </p:nvSpPr>
        <p:spPr/>
        <p:txBody>
          <a:bodyPr/>
          <a:lstStyle/>
          <a:p>
            <a:pPr>
              <a:spcAft>
                <a:spcPts val="300"/>
              </a:spcAft>
            </a:pPr>
            <a:r>
              <a:rPr lang="en-IN" i="1" dirty="0" smtClean="0"/>
              <a:t>J. McIntyre Ltd. v. Nicastro</a:t>
            </a:r>
            <a:r>
              <a:rPr lang="en-IN" dirty="0" smtClean="0"/>
              <a:t>, 131 S.Ct. 2780 (2011)</a:t>
            </a:r>
          </a:p>
          <a:p>
            <a:pPr lvl="1">
              <a:spcAft>
                <a:spcPts val="300"/>
              </a:spcAft>
            </a:pPr>
            <a:r>
              <a:rPr lang="en-IN" dirty="0" smtClean="0"/>
              <a:t>Facts</a:t>
            </a:r>
          </a:p>
          <a:p>
            <a:pPr lvl="2">
              <a:spcAft>
                <a:spcPts val="300"/>
              </a:spcAft>
            </a:pPr>
            <a:r>
              <a:rPr lang="en-IN" dirty="0" smtClean="0"/>
              <a:t>Plaintiff injured his hand in NJ in a metal-shearing machine manufactured in England by Defendant.</a:t>
            </a:r>
          </a:p>
          <a:p>
            <a:pPr lvl="2">
              <a:spcAft>
                <a:spcPts val="300"/>
              </a:spcAft>
            </a:pPr>
            <a:r>
              <a:rPr lang="en-IN" dirty="0" smtClean="0"/>
              <a:t>Defendant did not sell its machines directly into the U.S., but sold thru a U.S. distributor. [Only 1-4 machines ended up in NJ.]</a:t>
            </a:r>
          </a:p>
          <a:p>
            <a:pPr lvl="1">
              <a:spcAft>
                <a:spcPts val="300"/>
              </a:spcAft>
            </a:pPr>
            <a:r>
              <a:rPr lang="en-IN" dirty="0" smtClean="0"/>
              <a:t>Holding: NJ has no jurisdiction; plurality opinion.</a:t>
            </a:r>
          </a:p>
          <a:p>
            <a:pPr lvl="2">
              <a:spcAft>
                <a:spcPts val="300"/>
              </a:spcAft>
            </a:pPr>
            <a:r>
              <a:rPr lang="en-IN" dirty="0" smtClean="0"/>
              <a:t>The Court in </a:t>
            </a:r>
            <a:r>
              <a:rPr lang="en-IN" i="1" dirty="0" smtClean="0"/>
              <a:t>J. MacIntyre </a:t>
            </a:r>
            <a:r>
              <a:rPr lang="en-IN" dirty="0" smtClean="0"/>
              <a:t>held there must be some purposefully directed activity in the forum state for that state to assert its general jurisdictional powers.</a:t>
            </a:r>
          </a:p>
          <a:p>
            <a:pPr lvl="2">
              <a:spcAft>
                <a:spcPts val="300"/>
              </a:spcAft>
            </a:pPr>
            <a:r>
              <a:rPr lang="en-IN" dirty="0" smtClean="0"/>
              <a:t>While the stream of commerce test may be appropriate in some specific jurisdiction cases (e.g., intentional tort), purposeful availment applies in most specific jurisdiction cases, including products liability disputes.</a:t>
            </a:r>
          </a:p>
          <a:p>
            <a:pPr lvl="2">
              <a:spcAft>
                <a:spcPts val="300"/>
              </a:spcAft>
            </a:pPr>
            <a:r>
              <a:rPr lang="en-IN" dirty="0" smtClean="0"/>
              <a:t>Majority found that defendant must target the forum.</a:t>
            </a:r>
          </a:p>
          <a:p>
            <a:pPr lvl="2">
              <a:spcAft>
                <a:spcPts val="300"/>
              </a:spcAft>
            </a:pPr>
            <a:r>
              <a:rPr lang="en-IN" dirty="0" smtClean="0"/>
              <a:t>Merely having one’s goods in a state is not sufficient.</a:t>
            </a:r>
          </a:p>
          <a:p>
            <a:pPr lvl="2">
              <a:spcAft>
                <a:spcPts val="300"/>
              </a:spcAft>
            </a:pPr>
            <a:endParaRPr lang="en-IN" dirty="0" smtClean="0"/>
          </a:p>
        </p:txBody>
      </p:sp>
      <p:sp>
        <p:nvSpPr>
          <p:cNvPr id="6" name="Date Placeholder 5"/>
          <p:cNvSpPr>
            <a:spLocks noGrp="1"/>
          </p:cNvSpPr>
          <p:nvPr>
            <p:ph type="dt" sz="half" idx="16"/>
          </p:nvPr>
        </p:nvSpPr>
        <p:spPr bwMode="auto">
          <a:xfrm>
            <a:off x="7086600" y="6324600"/>
            <a:ext cx="1524000" cy="152400"/>
          </a:xfrm>
          <a:noFill/>
          <a:ln>
            <a:miter lim="800000"/>
            <a:headEnd/>
            <a:tailEnd/>
          </a:ln>
        </p:spPr>
        <p:txBody>
          <a:bodyPr vert="horz" wrap="square" numCol="1" compatLnSpc="1">
            <a:prstTxWarp prst="textNoShape">
              <a:avLst/>
            </a:prstTxWarp>
          </a:bodyPr>
          <a:lstStyle/>
          <a:p>
            <a:r>
              <a:rPr lang="en-US" smtClean="0"/>
              <a:t>June 13, 2017</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pPr>
              <a:defRPr/>
            </a:pPr>
            <a:fld id="{2A650BFF-BAF5-400C-A987-52EFE6C6CD00}" type="slidenum">
              <a:rPr lang="en-GB" smtClean="0"/>
              <a:pPr>
                <a:defRPr/>
              </a:pPr>
              <a:t>45</a:t>
            </a:fld>
            <a:endParaRPr lang="en-GB" dirty="0"/>
          </a:p>
        </p:txBody>
      </p:sp>
      <p:sp>
        <p:nvSpPr>
          <p:cNvPr id="10" name="Footer Placeholder 1"/>
          <p:cNvSpPr>
            <a:spLocks noGrp="1"/>
          </p:cNvSpPr>
          <p:nvPr>
            <p:ph type="ftr" sz="quarter" idx="17"/>
          </p:nvPr>
        </p:nvSpPr>
        <p:spPr>
          <a:xfrm>
            <a:off x="530225" y="6324600"/>
            <a:ext cx="5260975" cy="150813"/>
          </a:xfrm>
        </p:spPr>
        <p:txBody>
          <a:bodyPr/>
          <a:lstStyle/>
          <a:p>
            <a:pPr>
              <a:defRPr/>
            </a:pPr>
            <a:r>
              <a:rPr lang="en-GB" dirty="0" smtClean="0"/>
              <a:t>UC Davis Summer Tax Institute</a:t>
            </a:r>
            <a:endParaRPr lang="en-GB" dirty="0"/>
          </a:p>
        </p:txBody>
      </p:sp>
    </p:spTree>
    <p:extLst>
      <p:ext uri="{BB962C8B-B14F-4D97-AF65-F5344CB8AC3E}">
        <p14:creationId xmlns:p14="http://schemas.microsoft.com/office/powerpoint/2010/main" val="12933448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i="1" dirty="0" smtClean="0"/>
              <a:t>J. McIntyre Ltd. v. </a:t>
            </a:r>
            <a:r>
              <a:rPr lang="en-IN" i="1" dirty="0" err="1" smtClean="0"/>
              <a:t>Nicastro</a:t>
            </a:r>
            <a:endParaRPr lang="en-IN" i="1" dirty="0" smtClean="0"/>
          </a:p>
          <a:p>
            <a:pPr lvl="1"/>
            <a:r>
              <a:rPr lang="en-IN" dirty="0" smtClean="0"/>
              <a:t>Concurring Opinion: </a:t>
            </a:r>
          </a:p>
          <a:p>
            <a:pPr lvl="2"/>
            <a:r>
              <a:rPr lang="en-IN" dirty="0" smtClean="0"/>
              <a:t>None of our precedents finds that a single isolated sale, even if accompanied by the kind of sales effort indicated here, is sufficient. Rather this Court’s previous holdings suggest the contrary.</a:t>
            </a:r>
            <a:br>
              <a:rPr lang="en-IN" dirty="0" smtClean="0"/>
            </a:br>
            <a:r>
              <a:rPr lang="en-IN" i="1" dirty="0" smtClean="0"/>
              <a:t>(Citing WWVW and Asahi Metal). </a:t>
            </a:r>
          </a:p>
          <a:p>
            <a:pPr lvl="2"/>
            <a:r>
              <a:rPr lang="en-IN" dirty="0" smtClean="0"/>
              <a:t>Requiring “something more” than simply placing a product in the stream of commerce, even if defendant is aware that the stream may or will sweep the product into the forum State. </a:t>
            </a:r>
          </a:p>
        </p:txBody>
      </p:sp>
      <p:sp>
        <p:nvSpPr>
          <p:cNvPr id="2" name="Title 1"/>
          <p:cNvSpPr>
            <a:spLocks noGrp="1"/>
          </p:cNvSpPr>
          <p:nvPr>
            <p:ph type="title"/>
          </p:nvPr>
        </p:nvSpPr>
        <p:spPr/>
        <p:txBody>
          <a:bodyPr/>
          <a:lstStyle/>
          <a:p>
            <a:r>
              <a:rPr lang="en-GB" dirty="0" smtClean="0"/>
              <a:t>Advanced Income Tax Track</a:t>
            </a:r>
            <a:r>
              <a:rPr lang="en-US" dirty="0" smtClean="0"/>
              <a:t/>
            </a:r>
            <a:br>
              <a:rPr lang="en-US" dirty="0" smtClean="0"/>
            </a:br>
            <a:r>
              <a:rPr lang="en-IN" b="0" i="0" dirty="0" smtClean="0"/>
              <a:t>Recent due process non-tax cases</a:t>
            </a:r>
            <a:endParaRPr lang="en-US" b="0" i="0" dirty="0"/>
          </a:p>
        </p:txBody>
      </p:sp>
      <p:sp>
        <p:nvSpPr>
          <p:cNvPr id="6"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46</a:t>
            </a:fld>
            <a:endParaRPr lang="en-GB" dirty="0"/>
          </a:p>
        </p:txBody>
      </p:sp>
    </p:spTree>
    <p:extLst>
      <p:ext uri="{BB962C8B-B14F-4D97-AF65-F5344CB8AC3E}">
        <p14:creationId xmlns:p14="http://schemas.microsoft.com/office/powerpoint/2010/main" val="3218558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i="1" dirty="0" smtClean="0"/>
              <a:t>DaimlerChrysler AG v. Bauman</a:t>
            </a:r>
            <a:r>
              <a:rPr lang="en-IN" dirty="0" smtClean="0"/>
              <a:t>, Sup. Ct. </a:t>
            </a:r>
            <a:r>
              <a:rPr lang="en-IN" dirty="0" err="1" smtClean="0"/>
              <a:t>Dkt</a:t>
            </a:r>
            <a:r>
              <a:rPr lang="en-IN" dirty="0" smtClean="0"/>
              <a:t>. No. 11-965 (January 14, 2014)</a:t>
            </a:r>
          </a:p>
          <a:p>
            <a:pPr lvl="1"/>
            <a:r>
              <a:rPr lang="en-IN" dirty="0" smtClean="0"/>
              <a:t>The question presented was whether a state has general personal jurisdiction over a foreign corporation based solely on the fact that an indirect corporate subsidiary performs services on behalf of the defendant in the forum state (i.e., California). </a:t>
            </a:r>
          </a:p>
          <a:p>
            <a:pPr lvl="1"/>
            <a:r>
              <a:rPr lang="en-IN" dirty="0" smtClean="0"/>
              <a:t>Relying on </a:t>
            </a:r>
            <a:r>
              <a:rPr lang="en-IN" i="1" dirty="0" smtClean="0"/>
              <a:t>Goodyear</a:t>
            </a:r>
            <a:r>
              <a:rPr lang="en-IN" dirty="0" smtClean="0"/>
              <a:t>, the court held that both the foreign parent’s and its subsidiary’s contacts were insufficient to conclude the foreign parent was “at home” in California, which is necessary to support general personal jurisdiction.</a:t>
            </a:r>
          </a:p>
          <a:p>
            <a:pPr lvl="1"/>
            <a:r>
              <a:rPr lang="en-IN" dirty="0" smtClean="0"/>
              <a:t>The court explained that the examples </a:t>
            </a:r>
            <a:r>
              <a:rPr lang="en-IN" i="1" dirty="0" smtClean="0"/>
              <a:t>Goodyear</a:t>
            </a:r>
            <a:r>
              <a:rPr lang="en-IN" dirty="0" smtClean="0"/>
              <a:t> provided for the proper exercise of general jurisdiction included a </a:t>
            </a:r>
            <a:r>
              <a:rPr lang="en-US" dirty="0" smtClean="0"/>
              <a:t>corporation’s place of incorporation and principal place of business.</a:t>
            </a:r>
          </a:p>
        </p:txBody>
      </p:sp>
      <p:sp>
        <p:nvSpPr>
          <p:cNvPr id="2" name="Title 1"/>
          <p:cNvSpPr>
            <a:spLocks noGrp="1"/>
          </p:cNvSpPr>
          <p:nvPr>
            <p:ph type="title"/>
          </p:nvPr>
        </p:nvSpPr>
        <p:spPr/>
        <p:txBody>
          <a:bodyPr/>
          <a:lstStyle/>
          <a:p>
            <a:r>
              <a:rPr lang="en-GB" dirty="0" smtClean="0"/>
              <a:t>Advanced Income Tax Track</a:t>
            </a:r>
            <a:r>
              <a:rPr lang="en-US" dirty="0" smtClean="0"/>
              <a:t/>
            </a:r>
            <a:br>
              <a:rPr lang="en-US" dirty="0" smtClean="0"/>
            </a:br>
            <a:r>
              <a:rPr lang="en-IN" b="0" i="0" dirty="0" smtClean="0"/>
              <a:t>Recent due process non-tax cases</a:t>
            </a:r>
            <a:endParaRPr lang="en-US" b="0" i="0" dirty="0"/>
          </a:p>
        </p:txBody>
      </p:sp>
      <p:sp>
        <p:nvSpPr>
          <p:cNvPr id="6"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47</a:t>
            </a:fld>
            <a:endParaRPr lang="en-GB" dirty="0"/>
          </a:p>
        </p:txBody>
      </p:sp>
    </p:spTree>
    <p:extLst>
      <p:ext uri="{BB962C8B-B14F-4D97-AF65-F5344CB8AC3E}">
        <p14:creationId xmlns:p14="http://schemas.microsoft.com/office/powerpoint/2010/main" val="3806581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i="1" dirty="0" smtClean="0"/>
              <a:t>DaimlerChrysler AG v. Bauman</a:t>
            </a:r>
            <a:r>
              <a:rPr lang="en-IN" dirty="0" smtClean="0"/>
              <a:t>, Sup. Ct. </a:t>
            </a:r>
            <a:r>
              <a:rPr lang="en-IN" dirty="0" err="1" smtClean="0"/>
              <a:t>Dkt</a:t>
            </a:r>
            <a:r>
              <a:rPr lang="en-IN" dirty="0" smtClean="0"/>
              <a:t>. No. 11-965 (January 14, 2014)</a:t>
            </a:r>
          </a:p>
          <a:p>
            <a:pPr lvl="1"/>
            <a:r>
              <a:rPr lang="en-US" dirty="0" smtClean="0"/>
              <a:t>The Court declined the Plaintiffs’ invitation to “look beyond the exemplar bases </a:t>
            </a:r>
            <a:r>
              <a:rPr lang="en-US" i="1" dirty="0" smtClean="0"/>
              <a:t>Goodyear</a:t>
            </a:r>
            <a:r>
              <a:rPr lang="en-US" dirty="0" smtClean="0"/>
              <a:t> identified, and approve the exercise of general jurisdiction in every State in which a corporation ‘engages in a substantial, continuous, and systematic course of business.’”</a:t>
            </a:r>
            <a:endParaRPr lang="en-IN" dirty="0" smtClean="0"/>
          </a:p>
        </p:txBody>
      </p:sp>
      <p:sp>
        <p:nvSpPr>
          <p:cNvPr id="2" name="Title 1"/>
          <p:cNvSpPr>
            <a:spLocks noGrp="1"/>
          </p:cNvSpPr>
          <p:nvPr>
            <p:ph type="title"/>
          </p:nvPr>
        </p:nvSpPr>
        <p:spPr/>
        <p:txBody>
          <a:bodyPr/>
          <a:lstStyle/>
          <a:p>
            <a:r>
              <a:rPr lang="en-GB" dirty="0" smtClean="0"/>
              <a:t>Advanced Income Tax Track </a:t>
            </a:r>
            <a:r>
              <a:rPr lang="en-US" dirty="0" smtClean="0"/>
              <a:t/>
            </a:r>
            <a:br>
              <a:rPr lang="en-US" dirty="0" smtClean="0"/>
            </a:br>
            <a:r>
              <a:rPr lang="en-IN" b="0" i="0" dirty="0" smtClean="0"/>
              <a:t>Recent due process non-tax cases</a:t>
            </a:r>
            <a:endParaRPr lang="en-US" b="0" i="0" dirty="0"/>
          </a:p>
        </p:txBody>
      </p:sp>
      <p:sp>
        <p:nvSpPr>
          <p:cNvPr id="6"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48</a:t>
            </a:fld>
            <a:endParaRPr lang="en-GB" dirty="0"/>
          </a:p>
        </p:txBody>
      </p:sp>
    </p:spTree>
    <p:extLst>
      <p:ext uri="{BB962C8B-B14F-4D97-AF65-F5344CB8AC3E}">
        <p14:creationId xmlns:p14="http://schemas.microsoft.com/office/powerpoint/2010/main" val="27093060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i="1" dirty="0" smtClean="0"/>
              <a:t>Red Earth LLC v. United States, 657 F.3d 138, 141 (2d Cir. 2011)</a:t>
            </a:r>
          </a:p>
          <a:p>
            <a:pPr lvl="2"/>
            <a:r>
              <a:rPr lang="en-IN" dirty="0" smtClean="0"/>
              <a:t>Native Americans successfully challenged the PACT act, a federal law that sought to compel cigarette excise tax collection on sales to all jurisdictions. </a:t>
            </a:r>
          </a:p>
          <a:p>
            <a:pPr lvl="2"/>
            <a:r>
              <a:rPr lang="en-IN" dirty="0" smtClean="0"/>
              <a:t>Held: 2nd Circuit upheld district court injunction and said that Congress could not enact a violation of the DPC, thus overturning the PACT act requirement for Native American sellers with sales into states with which they have no contacts. </a:t>
            </a:r>
          </a:p>
          <a:p>
            <a:pPr lvl="2"/>
            <a:r>
              <a:rPr lang="en-IN" dirty="0" smtClean="0"/>
              <a:t>PACT act violated DPC requirement that an out-of-state entity must “maintain minimum contacts with a state before the state can subject it</a:t>
            </a:r>
            <a:br>
              <a:rPr lang="en-IN" dirty="0" smtClean="0"/>
            </a:br>
            <a:r>
              <a:rPr lang="en-IN" dirty="0" smtClean="0"/>
              <a:t>to taxation.” </a:t>
            </a:r>
          </a:p>
          <a:p>
            <a:pPr lvl="2"/>
            <a:r>
              <a:rPr lang="en-IN" dirty="0" smtClean="0"/>
              <a:t>May foretell DPC challenges if and when the Marketplace Fairness Act is ever enacted.</a:t>
            </a:r>
            <a:endParaRPr lang="en-IN" dirty="0"/>
          </a:p>
        </p:txBody>
      </p:sp>
      <p:sp>
        <p:nvSpPr>
          <p:cNvPr id="2" name="Title 1"/>
          <p:cNvSpPr>
            <a:spLocks noGrp="1"/>
          </p:cNvSpPr>
          <p:nvPr>
            <p:ph type="title"/>
          </p:nvPr>
        </p:nvSpPr>
        <p:spPr/>
        <p:txBody>
          <a:bodyPr/>
          <a:lstStyle/>
          <a:p>
            <a:r>
              <a:rPr lang="en-GB" dirty="0" smtClean="0"/>
              <a:t>Advanced Income Tax Track</a:t>
            </a:r>
            <a:r>
              <a:rPr lang="en-US" dirty="0" smtClean="0"/>
              <a:t/>
            </a:r>
            <a:br>
              <a:rPr lang="en-US" dirty="0" smtClean="0"/>
            </a:br>
            <a:r>
              <a:rPr lang="en-IN" b="0" i="0" dirty="0" smtClean="0"/>
              <a:t>Recent due process tax cases</a:t>
            </a:r>
            <a:endParaRPr lang="en-US" b="0" i="0" dirty="0"/>
          </a:p>
        </p:txBody>
      </p:sp>
      <p:sp>
        <p:nvSpPr>
          <p:cNvPr id="6"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49</a:t>
            </a:fld>
            <a:endParaRPr lang="en-GB" dirty="0"/>
          </a:p>
        </p:txBody>
      </p:sp>
    </p:spTree>
    <p:extLst>
      <p:ext uri="{BB962C8B-B14F-4D97-AF65-F5344CB8AC3E}">
        <p14:creationId xmlns:p14="http://schemas.microsoft.com/office/powerpoint/2010/main" val="2351894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a:xfrm>
            <a:off x="530225" y="1371600"/>
            <a:ext cx="8229600" cy="4419600"/>
          </a:xfrm>
        </p:spPr>
        <p:txBody>
          <a:bodyPr/>
          <a:lstStyle/>
          <a:p>
            <a:pPr lvl="1">
              <a:spcAft>
                <a:spcPts val="600"/>
              </a:spcAft>
            </a:pPr>
            <a:r>
              <a:rPr lang="en-IN" sz="1600" b="1" dirty="0"/>
              <a:t>U.S. Constitution versus U.S. Statutes</a:t>
            </a:r>
          </a:p>
          <a:p>
            <a:pPr lvl="2">
              <a:spcAft>
                <a:spcPts val="600"/>
              </a:spcAft>
            </a:pPr>
            <a:r>
              <a:rPr lang="en-IN" sz="1400" i="1" dirty="0"/>
              <a:t>Red Earth LLC v. United States</a:t>
            </a:r>
            <a:r>
              <a:rPr lang="en-IN" sz="1400" dirty="0"/>
              <a:t>, 657 F.3d 138 (2d Cir. 2011): Native Americans successfully challenged the PACT act, a federal law that sought to compel cigarette excise tax collection on sales to all jurisdictions. The 2</a:t>
            </a:r>
            <a:r>
              <a:rPr lang="en-IN" sz="1400" baseline="30000" dirty="0"/>
              <a:t>nd</a:t>
            </a:r>
            <a:r>
              <a:rPr lang="en-IN" sz="1400" dirty="0"/>
              <a:t> Circuit upheld a district court injunction and said that Congress could not enact a violation of the Due Process Clause</a:t>
            </a:r>
            <a:r>
              <a:rPr lang="en-IN" sz="1400" dirty="0" smtClean="0"/>
              <a:t>.</a:t>
            </a:r>
            <a:endParaRPr lang="en-IN" sz="1400" dirty="0"/>
          </a:p>
          <a:p>
            <a:pPr lvl="1">
              <a:spcAft>
                <a:spcPts val="600"/>
              </a:spcAft>
            </a:pPr>
            <a:r>
              <a:rPr lang="en-IN" sz="1600" b="1" dirty="0"/>
              <a:t>U.S. Statutes versus State Statutes</a:t>
            </a:r>
          </a:p>
          <a:p>
            <a:pPr lvl="2">
              <a:spcAft>
                <a:spcPts val="0"/>
              </a:spcAft>
            </a:pPr>
            <a:r>
              <a:rPr lang="en-IN" sz="1400" dirty="0"/>
              <a:t>Public Law </a:t>
            </a:r>
            <a:r>
              <a:rPr lang="en-IN" sz="1400" dirty="0" smtClean="0"/>
              <a:t>86-272</a:t>
            </a:r>
          </a:p>
          <a:p>
            <a:pPr lvl="2">
              <a:spcAft>
                <a:spcPts val="0"/>
              </a:spcAft>
            </a:pPr>
            <a:r>
              <a:rPr lang="en-US" sz="1400" i="1" dirty="0"/>
              <a:t>Alabama Department of Revenue v. CSX Transportation</a:t>
            </a:r>
            <a:r>
              <a:rPr lang="en-US" sz="1400" dirty="0"/>
              <a:t>, U.S. Sup. Ct. No. 13-553 (3/4/15</a:t>
            </a:r>
            <a:r>
              <a:rPr lang="en-US" sz="1400" dirty="0" smtClean="0"/>
              <a:t>): The U.S. </a:t>
            </a:r>
            <a:r>
              <a:rPr lang="en-US" sz="1400" dirty="0"/>
              <a:t>Supreme Court held that Alabama’s sales tax on diesel fuel, which is imposed on railroads but not on motor and water carriers could constitute discrimination pursuant to federal law unless an alternative, roughly equivalent tax is imposed on competitors. </a:t>
            </a:r>
            <a:endParaRPr lang="en-US" sz="1400" dirty="0" smtClean="0"/>
          </a:p>
          <a:p>
            <a:pPr lvl="2">
              <a:spcAft>
                <a:spcPts val="0"/>
              </a:spcAft>
            </a:pPr>
            <a:r>
              <a:rPr lang="en-US" sz="1400" i="1" dirty="0"/>
              <a:t>Direct Marketing Assoc. v. </a:t>
            </a:r>
            <a:r>
              <a:rPr lang="en-US" sz="1400" i="1" dirty="0" err="1"/>
              <a:t>Brohl</a:t>
            </a:r>
            <a:r>
              <a:rPr lang="en-US" sz="1400" dirty="0"/>
              <a:t>, </a:t>
            </a:r>
            <a:r>
              <a:rPr lang="en-US" sz="1400" dirty="0" smtClean="0"/>
              <a:t>U.S. </a:t>
            </a:r>
            <a:r>
              <a:rPr lang="en-US" sz="1400" dirty="0"/>
              <a:t>Sup. Ct. No. 13-1032 (3/3/15</a:t>
            </a:r>
            <a:r>
              <a:rPr lang="en-US" sz="1400" dirty="0" smtClean="0"/>
              <a:t>): The U.S. </a:t>
            </a:r>
            <a:r>
              <a:rPr lang="en-US" sz="1400" dirty="0"/>
              <a:t>Supreme Court held that the Federal Injunction Act does not bar federal court review of Colorado’s sales and use tax notice and reporting law. </a:t>
            </a:r>
            <a:endParaRPr lang="en-US" sz="1400" dirty="0" smtClean="0"/>
          </a:p>
          <a:p>
            <a:pPr lvl="1">
              <a:spcAft>
                <a:spcPts val="600"/>
              </a:spcAft>
              <a:buFont typeface="Arial" panose="020B0604020202020204" pitchFamily="34" charset="0"/>
              <a:buChar char="•"/>
            </a:pPr>
            <a:r>
              <a:rPr lang="en-IN" sz="1600" b="1" dirty="0" smtClean="0"/>
              <a:t>State Constitutions versus State Statutes</a:t>
            </a:r>
          </a:p>
          <a:p>
            <a:pPr lvl="2">
              <a:spcAft>
                <a:spcPts val="600"/>
              </a:spcAft>
              <a:buFont typeface="Arial" panose="020B0604020202020204" pitchFamily="34" charset="0"/>
              <a:buChar char="•"/>
            </a:pPr>
            <a:r>
              <a:rPr lang="en-IN" sz="1400" i="1" dirty="0" smtClean="0"/>
              <a:t>Nextel Communications of Mid-Atlantic, Inc. v. Commonwealth of Pennsylvania</a:t>
            </a:r>
            <a:r>
              <a:rPr lang="en-IN" sz="1400" dirty="0" smtClean="0"/>
              <a:t>, 129 A.3d 1 (Pa. </a:t>
            </a:r>
            <a:r>
              <a:rPr lang="en-IN" sz="1400" dirty="0" err="1" smtClean="0"/>
              <a:t>Cmwlth</a:t>
            </a:r>
            <a:r>
              <a:rPr lang="en-IN" sz="1400" dirty="0" smtClean="0"/>
              <a:t>. 2015): The Commonwealth Court held that the statutory cap on the state’s NOL carryover deduction violated the Pennsylvania Constitution’s Uniformity Clause by creating classes of taxpayers according to their taxable income. </a:t>
            </a:r>
            <a:r>
              <a:rPr lang="en-IN" sz="1400" smtClean="0"/>
              <a:t/>
            </a:r>
            <a:br>
              <a:rPr lang="en-IN" sz="1400" smtClean="0"/>
            </a:br>
            <a:endParaRPr lang="en-IN" sz="1400" i="1" dirty="0"/>
          </a:p>
        </p:txBody>
      </p:sp>
      <p:sp>
        <p:nvSpPr>
          <p:cNvPr id="6" name="Rectangle 5"/>
          <p:cNvSpPr>
            <a:spLocks noGrp="1" noChangeArrowheads="1"/>
          </p:cNvSpPr>
          <p:nvPr>
            <p:ph type="title"/>
          </p:nvPr>
        </p:nvSpPr>
        <p:spPr/>
        <p:txBody>
          <a:bodyPr/>
          <a:lstStyle/>
          <a:p>
            <a:r>
              <a:rPr lang="en-GB" dirty="0"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5</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200" dirty="0">
                <a:latin typeface="+mj-lt"/>
                <a:ea typeface="+mj-ea"/>
                <a:cs typeface="+mj-cs"/>
              </a:rPr>
              <a:t>Introduction and Hierarchy of Standards</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4838806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i="1" dirty="0" smtClean="0"/>
              <a:t>In re Washington Mutual</a:t>
            </a:r>
            <a:r>
              <a:rPr lang="en-IN" dirty="0" smtClean="0"/>
              <a:t>, 45 B.R. 510 (</a:t>
            </a:r>
            <a:r>
              <a:rPr lang="en-IN" dirty="0" err="1" smtClean="0"/>
              <a:t>Bkrtcy.D.Del</a:t>
            </a:r>
            <a:r>
              <a:rPr lang="en-IN" dirty="0" smtClean="0"/>
              <a:t>. 2012)</a:t>
            </a:r>
          </a:p>
          <a:p>
            <a:pPr lvl="2"/>
            <a:r>
              <a:rPr lang="en-IN" dirty="0" smtClean="0"/>
              <a:t>A federal bankruptcy court held Due Process Clause and Commerce Clause requirements were not met to hold an out of state company liable for taxes owed by in-state affiliates. </a:t>
            </a:r>
          </a:p>
          <a:p>
            <a:pPr lvl="2"/>
            <a:r>
              <a:rPr lang="en-IN" dirty="0" smtClean="0"/>
              <a:t>In December 2012, a federal bankruptcy court judge held that Washington Mutual Inc., a parent holding company that owned bank subsidiaries conducting business in Oregon, did not have nexus in Oregon for income tax purposes despite its ownership of the banks, the ownership of intangibles used by the banks in Oregon for no fee, and the receipt of dividends from the banks.</a:t>
            </a:r>
          </a:p>
          <a:p>
            <a:pPr lvl="2"/>
            <a:r>
              <a:rPr lang="en-IN" dirty="0" smtClean="0"/>
              <a:t>In reaching its decision, the court rejected Washington </a:t>
            </a:r>
            <a:r>
              <a:rPr lang="en-IN" dirty="0" err="1" smtClean="0"/>
              <a:t>Mutual's</a:t>
            </a:r>
            <a:r>
              <a:rPr lang="en-IN" dirty="0" smtClean="0"/>
              <a:t> claim that a physical presence was required under the commerce clause, but it also rejected the state courts' significant economic presence test, instead concluding that the constitutionality of the Oregon tax was subject simply to the substantial nexus test.</a:t>
            </a:r>
            <a:endParaRPr lang="en-IN" dirty="0"/>
          </a:p>
        </p:txBody>
      </p:sp>
      <p:sp>
        <p:nvSpPr>
          <p:cNvPr id="2" name="Title 1"/>
          <p:cNvSpPr>
            <a:spLocks noGrp="1"/>
          </p:cNvSpPr>
          <p:nvPr>
            <p:ph type="title"/>
          </p:nvPr>
        </p:nvSpPr>
        <p:spPr/>
        <p:txBody>
          <a:bodyPr/>
          <a:lstStyle/>
          <a:p>
            <a:r>
              <a:rPr lang="en-GB" dirty="0" smtClean="0"/>
              <a:t>Advanced Income Tax Track</a:t>
            </a:r>
            <a:r>
              <a:rPr lang="en-US" dirty="0" smtClean="0"/>
              <a:t> </a:t>
            </a:r>
            <a:br>
              <a:rPr lang="en-US" dirty="0" smtClean="0"/>
            </a:br>
            <a:r>
              <a:rPr lang="en-IN" b="0" i="0" dirty="0" smtClean="0"/>
              <a:t>Recent due process tax cases</a:t>
            </a:r>
            <a:endParaRPr lang="en-US" b="0" i="0" dirty="0"/>
          </a:p>
        </p:txBody>
      </p:sp>
      <p:sp>
        <p:nvSpPr>
          <p:cNvPr id="6"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50</a:t>
            </a:fld>
            <a:endParaRPr lang="en-GB" dirty="0"/>
          </a:p>
        </p:txBody>
      </p:sp>
    </p:spTree>
    <p:extLst>
      <p:ext uri="{BB962C8B-B14F-4D97-AF65-F5344CB8AC3E}">
        <p14:creationId xmlns:p14="http://schemas.microsoft.com/office/powerpoint/2010/main" val="27768214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How many degrees of separation is too much?</a:t>
            </a:r>
          </a:p>
          <a:p>
            <a:pPr lvl="1"/>
            <a:r>
              <a:rPr lang="en-IN" i="1" dirty="0" smtClean="0"/>
              <a:t>In re </a:t>
            </a:r>
            <a:r>
              <a:rPr lang="en-IN" i="1" dirty="0" err="1" smtClean="0"/>
              <a:t>Scioto</a:t>
            </a:r>
            <a:r>
              <a:rPr lang="en-IN" i="1" dirty="0" smtClean="0"/>
              <a:t> Insurance Co., Oklahoma Supreme Court </a:t>
            </a:r>
            <a:r>
              <a:rPr lang="en-IN" dirty="0" smtClean="0"/>
              <a:t>(No. 108943),</a:t>
            </a:r>
            <a:br>
              <a:rPr lang="en-IN" dirty="0" smtClean="0"/>
            </a:br>
            <a:r>
              <a:rPr lang="en-IN" dirty="0" smtClean="0"/>
              <a:t>May 1, 2012</a:t>
            </a:r>
          </a:p>
          <a:p>
            <a:pPr lvl="2"/>
            <a:r>
              <a:rPr lang="en-IN" dirty="0" smtClean="0"/>
              <a:t>OK Supreme Court found that </a:t>
            </a:r>
            <a:r>
              <a:rPr lang="en-IN" dirty="0" err="1" smtClean="0"/>
              <a:t>Scioto</a:t>
            </a:r>
            <a:r>
              <a:rPr lang="en-IN" dirty="0" smtClean="0"/>
              <a:t>, a VT corporation established by Wendy’s International (‘Wendy’s”) to insure various risks did not have nexus as a result of licensing IP to Wendy’s even though Wendy’s entered into sub-agreements with individual Wendy’s restaurants located in OK.</a:t>
            </a:r>
          </a:p>
          <a:p>
            <a:pPr lvl="2"/>
            <a:r>
              <a:rPr lang="en-IN" dirty="0" smtClean="0"/>
              <a:t>The Court found no nexus based on the Due Process Clause finding the license was not effectuated in OK, no part of the license was to be performed in OK, the sublicense of the intangibles to restaurants in OK was the sole responsibility of Wendy’s, and the obligation to pay </a:t>
            </a:r>
            <a:r>
              <a:rPr lang="en-IN" dirty="0" err="1" smtClean="0"/>
              <a:t>Scioto</a:t>
            </a:r>
            <a:r>
              <a:rPr lang="en-IN" dirty="0" smtClean="0"/>
              <a:t> was not dependent on the OK franchisees actually paying Wendy’s.</a:t>
            </a:r>
            <a:endParaRPr lang="en-IN" dirty="0"/>
          </a:p>
        </p:txBody>
      </p:sp>
      <p:sp>
        <p:nvSpPr>
          <p:cNvPr id="2" name="Title 1"/>
          <p:cNvSpPr>
            <a:spLocks noGrp="1"/>
          </p:cNvSpPr>
          <p:nvPr>
            <p:ph type="title"/>
          </p:nvPr>
        </p:nvSpPr>
        <p:spPr/>
        <p:txBody>
          <a:bodyPr/>
          <a:lstStyle/>
          <a:p>
            <a:r>
              <a:rPr lang="en-GB" dirty="0" smtClean="0"/>
              <a:t>Advanced Income Tax Track</a:t>
            </a:r>
            <a:r>
              <a:rPr lang="en-US" dirty="0" smtClean="0"/>
              <a:t/>
            </a:r>
            <a:br>
              <a:rPr lang="en-US" dirty="0" smtClean="0"/>
            </a:br>
            <a:r>
              <a:rPr lang="en-IN" b="0" i="0" dirty="0" smtClean="0"/>
              <a:t>Recent due process tax cases</a:t>
            </a:r>
            <a:endParaRPr lang="en-US" b="0" i="0" dirty="0"/>
          </a:p>
        </p:txBody>
      </p:sp>
      <p:sp>
        <p:nvSpPr>
          <p:cNvPr id="6"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51</a:t>
            </a:fld>
            <a:endParaRPr lang="en-GB" dirty="0"/>
          </a:p>
        </p:txBody>
      </p:sp>
    </p:spTree>
    <p:extLst>
      <p:ext uri="{BB962C8B-B14F-4D97-AF65-F5344CB8AC3E}">
        <p14:creationId xmlns:p14="http://schemas.microsoft.com/office/powerpoint/2010/main" val="1383456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IN" dirty="0" smtClean="0"/>
              <a:t>How many degrees of separation is too much?</a:t>
            </a:r>
          </a:p>
          <a:p>
            <a:pPr lvl="1"/>
            <a:r>
              <a:rPr lang="en-IN" i="1" dirty="0" smtClean="0"/>
              <a:t>Griffith v. </a:t>
            </a:r>
            <a:r>
              <a:rPr lang="en-IN" i="1" dirty="0" err="1" smtClean="0"/>
              <a:t>Conagra</a:t>
            </a:r>
            <a:r>
              <a:rPr lang="en-IN" i="1" dirty="0" smtClean="0"/>
              <a:t> Brands, Inc</a:t>
            </a:r>
            <a:r>
              <a:rPr lang="en-IN" dirty="0" smtClean="0"/>
              <a:t>., Supreme Court of Appeals of West Virginia (No. 11-0252), May 24, 2012</a:t>
            </a:r>
          </a:p>
          <a:p>
            <a:pPr lvl="2"/>
            <a:r>
              <a:rPr lang="en-IN" dirty="0" smtClean="0"/>
              <a:t>The Court held that licensing of intangible trademarks and trade names by ConAgra into WV did not subject ConAgra to corporate income tax. The Court concluded that ConAgra, through its wholly-owned intangible holding corporation, did not engage in “purposeful direction” under the Due Process Clause or establish “significant economic presence” under the Commerce Clause by use of its trademarks or trade names in WV.</a:t>
            </a:r>
          </a:p>
          <a:p>
            <a:pPr lvl="1"/>
            <a:r>
              <a:rPr lang="en-IN" i="1" dirty="0" smtClean="0"/>
              <a:t>Tennessee Department of Revenue Ruling No. 12-27 (11-14-2012)</a:t>
            </a:r>
          </a:p>
          <a:p>
            <a:pPr lvl="2"/>
            <a:r>
              <a:rPr lang="en-IN" dirty="0" smtClean="0"/>
              <a:t>Non-resident Company A, which held IP for related manufacturer and licensed this IP to another related manufacturer, did not have nexus with TN under statutory “doing business” definition. Company A had not “purposefully engaged “ in any TN conduct.</a:t>
            </a:r>
            <a:endParaRPr lang="en-IN" dirty="0"/>
          </a:p>
        </p:txBody>
      </p:sp>
      <p:sp>
        <p:nvSpPr>
          <p:cNvPr id="2" name="Title 1"/>
          <p:cNvSpPr>
            <a:spLocks noGrp="1"/>
          </p:cNvSpPr>
          <p:nvPr>
            <p:ph type="title"/>
          </p:nvPr>
        </p:nvSpPr>
        <p:spPr/>
        <p:txBody>
          <a:bodyPr/>
          <a:lstStyle/>
          <a:p>
            <a:r>
              <a:rPr lang="en-GB" dirty="0" smtClean="0"/>
              <a:t>Advanced Income Tax Track</a:t>
            </a:r>
            <a:r>
              <a:rPr lang="en-US" dirty="0" smtClean="0"/>
              <a:t/>
            </a:r>
            <a:br>
              <a:rPr lang="en-US" dirty="0" smtClean="0"/>
            </a:br>
            <a:r>
              <a:rPr lang="en-IN" b="0" i="0" dirty="0" smtClean="0"/>
              <a:t>Recent due process tax cases</a:t>
            </a:r>
            <a:endParaRPr lang="en-US" b="0" i="0" dirty="0"/>
          </a:p>
        </p:txBody>
      </p:sp>
      <p:sp>
        <p:nvSpPr>
          <p:cNvPr id="6"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52</a:t>
            </a:fld>
            <a:endParaRPr lang="en-GB" dirty="0"/>
          </a:p>
        </p:txBody>
      </p:sp>
    </p:spTree>
    <p:extLst>
      <p:ext uri="{BB962C8B-B14F-4D97-AF65-F5344CB8AC3E}">
        <p14:creationId xmlns:p14="http://schemas.microsoft.com/office/powerpoint/2010/main" val="4176550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600200"/>
            <a:ext cx="8077200" cy="4419600"/>
          </a:xfrm>
        </p:spPr>
        <p:txBody>
          <a:bodyPr/>
          <a:lstStyle/>
          <a:p>
            <a:pPr lvl="1"/>
            <a:r>
              <a:rPr lang="en-US" dirty="0" smtClean="0"/>
              <a:t>In </a:t>
            </a:r>
            <a:r>
              <a:rPr lang="en-US" i="1" dirty="0" err="1" smtClean="0"/>
              <a:t>Hillenmeyer</a:t>
            </a:r>
            <a:r>
              <a:rPr lang="en-US" i="1" dirty="0" smtClean="0"/>
              <a:t> </a:t>
            </a:r>
            <a:r>
              <a:rPr lang="en-US" i="1" dirty="0"/>
              <a:t>v. </a:t>
            </a:r>
            <a:r>
              <a:rPr lang="en-US" i="1" dirty="0" smtClean="0"/>
              <a:t>City of Cleveland Board of Review </a:t>
            </a:r>
            <a:r>
              <a:rPr lang="en-US" dirty="0" smtClean="0"/>
              <a:t>(April 30, 2015), a former football player, </a:t>
            </a:r>
            <a:r>
              <a:rPr lang="en-US" dirty="0"/>
              <a:t>challenged the city's income tax assessment on his annual salary that the city calculated using the games-played </a:t>
            </a:r>
            <a:r>
              <a:rPr lang="en-US" dirty="0" smtClean="0"/>
              <a:t>method.</a:t>
            </a:r>
          </a:p>
          <a:p>
            <a:pPr lvl="2"/>
            <a:r>
              <a:rPr lang="en-US" dirty="0" smtClean="0"/>
              <a:t>He argued that the duty-days method should be used; </a:t>
            </a:r>
            <a:r>
              <a:rPr lang="en-US" dirty="0"/>
              <a:t>Cleveland’s “game day” method taxed </a:t>
            </a:r>
            <a:r>
              <a:rPr lang="en-US" dirty="0" smtClean="0"/>
              <a:t>him </a:t>
            </a:r>
            <a:r>
              <a:rPr lang="en-US" dirty="0"/>
              <a:t>on 5% of his income, whereas the “duty day” method would have taxed </a:t>
            </a:r>
            <a:r>
              <a:rPr lang="en-US" dirty="0" smtClean="0"/>
              <a:t>1.25% </a:t>
            </a:r>
            <a:r>
              <a:rPr lang="en-US" dirty="0"/>
              <a:t>of his income. </a:t>
            </a:r>
          </a:p>
          <a:p>
            <a:pPr lvl="2"/>
            <a:r>
              <a:rPr lang="en-US" dirty="0" smtClean="0"/>
              <a:t>The </a:t>
            </a:r>
            <a:r>
              <a:rPr lang="en-US" dirty="0"/>
              <a:t>Ohio Supreme Court reversed the administrative decisions, saying that the games-played method used by the city to determine its portion of taxable income violated due process</a:t>
            </a:r>
            <a:r>
              <a:rPr lang="en-US" dirty="0" smtClean="0"/>
              <a:t>.</a:t>
            </a:r>
          </a:p>
          <a:p>
            <a:pPr lvl="1"/>
            <a:r>
              <a:rPr lang="en-US" dirty="0" smtClean="0"/>
              <a:t>In </a:t>
            </a:r>
            <a:r>
              <a:rPr lang="en-US" i="1" dirty="0" smtClean="0"/>
              <a:t>Saturday </a:t>
            </a:r>
            <a:r>
              <a:rPr lang="en-US" i="1" dirty="0"/>
              <a:t>v. City of Cleveland Board of </a:t>
            </a:r>
            <a:r>
              <a:rPr lang="en-US" i="1" dirty="0" smtClean="0"/>
              <a:t>Review </a:t>
            </a:r>
            <a:r>
              <a:rPr lang="en-US" dirty="0" smtClean="0"/>
              <a:t>(April 30, 2015)</a:t>
            </a:r>
            <a:r>
              <a:rPr lang="en-US" i="1" dirty="0" smtClean="0"/>
              <a:t>, </a:t>
            </a:r>
            <a:r>
              <a:rPr lang="en-US" dirty="0" smtClean="0"/>
              <a:t>Cleveland </a:t>
            </a:r>
            <a:r>
              <a:rPr lang="en-US" dirty="0"/>
              <a:t>assessed an income tax on former </a:t>
            </a:r>
            <a:r>
              <a:rPr lang="en-US" dirty="0" smtClean="0"/>
              <a:t>Colts </a:t>
            </a:r>
            <a:r>
              <a:rPr lang="en-US" dirty="0"/>
              <a:t>player </a:t>
            </a:r>
            <a:r>
              <a:rPr lang="en-US" dirty="0" smtClean="0"/>
              <a:t>for </a:t>
            </a:r>
            <a:r>
              <a:rPr lang="en-US" dirty="0"/>
              <a:t>a game his team played in the city, despite his absence because of an injury. </a:t>
            </a:r>
            <a:endParaRPr lang="en-US" dirty="0" smtClean="0"/>
          </a:p>
          <a:p>
            <a:pPr lvl="2"/>
            <a:r>
              <a:rPr lang="en-US" dirty="0" smtClean="0"/>
              <a:t>The </a:t>
            </a:r>
            <a:r>
              <a:rPr lang="en-US" dirty="0"/>
              <a:t>Ohio Supreme Court reversed </a:t>
            </a:r>
            <a:r>
              <a:rPr lang="en-US" dirty="0" smtClean="0"/>
              <a:t>the decision, </a:t>
            </a:r>
            <a:r>
              <a:rPr lang="en-US" dirty="0"/>
              <a:t>holding that Cleveland's nonresident tax on an NFL player who was not actually present in the city violated the local tax ordinance and regulation. </a:t>
            </a:r>
            <a:endParaRPr lang="en-IN" dirty="0" smtClean="0"/>
          </a:p>
        </p:txBody>
      </p:sp>
      <p:sp>
        <p:nvSpPr>
          <p:cNvPr id="2" name="Title 1"/>
          <p:cNvSpPr>
            <a:spLocks noGrp="1"/>
          </p:cNvSpPr>
          <p:nvPr>
            <p:ph type="title"/>
          </p:nvPr>
        </p:nvSpPr>
        <p:spPr/>
        <p:txBody>
          <a:bodyPr/>
          <a:lstStyle/>
          <a:p>
            <a:r>
              <a:rPr lang="en-GB" dirty="0" smtClean="0"/>
              <a:t>Advanced Income Tax Track</a:t>
            </a:r>
            <a:r>
              <a:rPr lang="en-US" dirty="0" smtClean="0"/>
              <a:t/>
            </a:r>
            <a:br>
              <a:rPr lang="en-US" dirty="0" smtClean="0"/>
            </a:br>
            <a:r>
              <a:rPr lang="en-IN" b="0" i="0" dirty="0" smtClean="0"/>
              <a:t>Recent due process tax cases</a:t>
            </a:r>
            <a:endParaRPr lang="en-US" b="0" i="0" dirty="0"/>
          </a:p>
        </p:txBody>
      </p:sp>
      <p:sp>
        <p:nvSpPr>
          <p:cNvPr id="6"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53</a:t>
            </a:fld>
            <a:endParaRPr lang="en-GB" dirty="0"/>
          </a:p>
        </p:txBody>
      </p:sp>
    </p:spTree>
    <p:extLst>
      <p:ext uri="{BB962C8B-B14F-4D97-AF65-F5344CB8AC3E}">
        <p14:creationId xmlns:p14="http://schemas.microsoft.com/office/powerpoint/2010/main" val="12904585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IN" dirty="0" smtClean="0"/>
              <a:t>U.S. Supreme Court unlikely to take a case on economic nexus based on a Commerce Clause challenge.</a:t>
            </a:r>
          </a:p>
          <a:p>
            <a:pPr lvl="1"/>
            <a:r>
              <a:rPr lang="en-IN" dirty="0" smtClean="0"/>
              <a:t>Taxpayers are having success challenging economic nexus assertions under the Due Process Clause, where the only contact is indirect. </a:t>
            </a:r>
          </a:p>
          <a:p>
            <a:pPr lvl="1"/>
            <a:r>
              <a:rPr lang="en-IN" dirty="0" smtClean="0"/>
              <a:t>Taxpayers may in particular be able to successfully challenge factor presence nexus assertions through sales factor sourcing. Putting intangibles into the stream of commerce may not be enough contact </a:t>
            </a:r>
            <a:r>
              <a:rPr lang="en-IN" dirty="0"/>
              <a:t>(</a:t>
            </a:r>
            <a:r>
              <a:rPr lang="en-IN" dirty="0" smtClean="0"/>
              <a:t>see</a:t>
            </a:r>
            <a:r>
              <a:rPr lang="en-IN" i="1" dirty="0" smtClean="0"/>
              <a:t> </a:t>
            </a:r>
            <a:r>
              <a:rPr lang="en-IN" i="1" dirty="0" err="1" smtClean="0"/>
              <a:t>Scioto</a:t>
            </a:r>
            <a:r>
              <a:rPr lang="en-IN" dirty="0" smtClean="0"/>
              <a:t> and</a:t>
            </a:r>
            <a:br>
              <a:rPr lang="en-IN" dirty="0" smtClean="0"/>
            </a:br>
            <a:r>
              <a:rPr lang="en-IN" i="1" dirty="0" err="1" smtClean="0"/>
              <a:t>Conagra</a:t>
            </a:r>
            <a:r>
              <a:rPr lang="en-IN" dirty="0" smtClean="0"/>
              <a:t>, etc.).</a:t>
            </a:r>
          </a:p>
          <a:p>
            <a:pPr lvl="1"/>
            <a:r>
              <a:rPr lang="en-IN" dirty="0" smtClean="0"/>
              <a:t>Don’t forget to look at state statutes, which may limit state’s ability to tax in some cases — (see</a:t>
            </a:r>
            <a:r>
              <a:rPr lang="en-IN" i="1" dirty="0" smtClean="0"/>
              <a:t> TN Ruling</a:t>
            </a:r>
            <a:r>
              <a:rPr lang="en-IN" dirty="0" smtClean="0"/>
              <a:t> and </a:t>
            </a:r>
            <a:r>
              <a:rPr lang="en-IN" i="1" dirty="0" smtClean="0"/>
              <a:t>NH Capital One</a:t>
            </a:r>
            <a:r>
              <a:rPr lang="en-IN" dirty="0" smtClean="0"/>
              <a:t> case).</a:t>
            </a:r>
            <a:endParaRPr lang="en-IN" dirty="0"/>
          </a:p>
        </p:txBody>
      </p:sp>
      <p:sp>
        <p:nvSpPr>
          <p:cNvPr id="2" name="Title 1"/>
          <p:cNvSpPr>
            <a:spLocks noGrp="1"/>
          </p:cNvSpPr>
          <p:nvPr>
            <p:ph type="title"/>
          </p:nvPr>
        </p:nvSpPr>
        <p:spPr/>
        <p:txBody>
          <a:bodyPr/>
          <a:lstStyle/>
          <a:p>
            <a:r>
              <a:rPr lang="en-GB" dirty="0" smtClean="0"/>
              <a:t>Advanced Income Tax Track</a:t>
            </a:r>
            <a:r>
              <a:rPr lang="en-IN" dirty="0" smtClean="0"/>
              <a:t/>
            </a:r>
            <a:br>
              <a:rPr lang="en-IN" dirty="0" smtClean="0"/>
            </a:br>
            <a:r>
              <a:rPr lang="en-IN" b="0" i="0" dirty="0" smtClean="0"/>
              <a:t>Recent due process tax cases</a:t>
            </a:r>
            <a:endParaRPr lang="en-US" b="0" i="0" dirty="0"/>
          </a:p>
        </p:txBody>
      </p:sp>
      <p:sp>
        <p:nvSpPr>
          <p:cNvPr id="6" name="Date Placeholder 5"/>
          <p:cNvSpPr>
            <a:spLocks noGrp="1"/>
          </p:cNvSpPr>
          <p:nvPr>
            <p:ph type="dt" sz="half" idx="16"/>
          </p:nvPr>
        </p:nvSpPr>
        <p:spPr/>
        <p:txBody>
          <a:bodyPr/>
          <a:lstStyle/>
          <a:p>
            <a:r>
              <a:rPr lang="en-US" smtClean="0"/>
              <a:t>June 13, 2017</a:t>
            </a:r>
            <a:endParaRPr lang="en-GB" dirty="0"/>
          </a:p>
        </p:txBody>
      </p:sp>
      <p:sp>
        <p:nvSpPr>
          <p:cNvPr id="10" name="Footer Placeholder 1"/>
          <p:cNvSpPr>
            <a:spLocks noGrp="1"/>
          </p:cNvSpPr>
          <p:nvPr>
            <p:ph type="ftr" sz="quarter" idx="17"/>
          </p:nvPr>
        </p:nvSpPr>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p:txBody>
          <a:bodyPr/>
          <a:lstStyle/>
          <a:p>
            <a:fld id="{2A650BFF-BAF5-400C-A987-52EFE6C6CD00}" type="slidenum">
              <a:rPr lang="en-GB" smtClean="0"/>
              <a:pPr/>
              <a:t>54</a:t>
            </a:fld>
            <a:endParaRPr lang="en-GB" dirty="0"/>
          </a:p>
        </p:txBody>
      </p:sp>
    </p:spTree>
    <p:extLst>
      <p:ext uri="{BB962C8B-B14F-4D97-AF65-F5344CB8AC3E}">
        <p14:creationId xmlns:p14="http://schemas.microsoft.com/office/powerpoint/2010/main" val="19650066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Article I, Section 8, Clause 3 states that the United States Congress shall have the power: </a:t>
            </a:r>
          </a:p>
          <a:p>
            <a:pPr lvl="1"/>
            <a:r>
              <a:rPr lang="en-US" dirty="0" smtClean="0"/>
              <a:t>“To regulate commerce with foreign nations, and among the 	several states, and with the Indian Tribes.” </a:t>
            </a:r>
          </a:p>
          <a:p>
            <a:r>
              <a:rPr lang="en-US" dirty="0" smtClean="0"/>
              <a:t>The Supreme Court early on concluded that the above serves to also limit state authority to regulate or tax interstate commerce. Not surprisingly, most of the early applications of the Commerce Clause related to the railroad industry since such was virtually the only form of significant interstate business in the 19th Century. The Court did not have a problem with property taxes, including those based upon apportioned values (to be discussed later in the area of apportionment) but did in several cases strike down gross receipts and other types of taxes imposed on railroads:</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5" name="Slide Number Placeholder 4"/>
          <p:cNvSpPr>
            <a:spLocks noGrp="1"/>
          </p:cNvSpPr>
          <p:nvPr>
            <p:ph type="sldNum" sz="quarter" idx="18"/>
          </p:nvPr>
        </p:nvSpPr>
        <p:spPr/>
        <p:txBody>
          <a:bodyPr/>
          <a:lstStyle/>
          <a:p>
            <a:fld id="{6B22BB8E-5BF0-42CE-A011-AD609F148EE5}" type="slidenum">
              <a:rPr lang="en-GB" smtClean="0"/>
              <a:pPr/>
              <a:t>55</a:t>
            </a:fld>
            <a:endParaRPr lang="en-GB" dirty="0"/>
          </a:p>
        </p:txBody>
      </p:sp>
    </p:spTree>
    <p:extLst>
      <p:ext uri="{BB962C8B-B14F-4D97-AF65-F5344CB8AC3E}">
        <p14:creationId xmlns:p14="http://schemas.microsoft.com/office/powerpoint/2010/main" val="30986188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i="1" dirty="0" smtClean="0"/>
              <a:t>Case of the State Freight Tax, </a:t>
            </a:r>
            <a:r>
              <a:rPr lang="en-US" dirty="0" smtClean="0"/>
              <a:t>82 U.S. (15 Wall.) 232 (1872)</a:t>
            </a:r>
          </a:p>
          <a:p>
            <a:pPr lvl="1"/>
            <a:r>
              <a:rPr lang="en-US" dirty="0" smtClean="0"/>
              <a:t>Court struck down a tax based on freight transported in the state based on its holding that the transportation of goods and people was national in character and could not be taxed under the rationale in the Courts’ earlier holding in </a:t>
            </a:r>
            <a:r>
              <a:rPr lang="en-US" i="1" dirty="0" smtClean="0"/>
              <a:t>Cooley</a:t>
            </a:r>
            <a:r>
              <a:rPr lang="en-US" dirty="0" smtClean="0"/>
              <a:t>.</a:t>
            </a:r>
          </a:p>
          <a:p>
            <a:r>
              <a:rPr lang="en-US" dirty="0" smtClean="0"/>
              <a:t>However, the Court also upheld other taxes on railroad activity:</a:t>
            </a:r>
          </a:p>
          <a:p>
            <a:pPr lvl="1"/>
            <a:r>
              <a:rPr lang="en-US" i="1" dirty="0" smtClean="0"/>
              <a:t>State Tax on Railway Gross Receipts, </a:t>
            </a:r>
            <a:r>
              <a:rPr lang="en-US" dirty="0" smtClean="0"/>
              <a:t>82 U.S. (15 Wall.) 232 (1872)</a:t>
            </a:r>
          </a:p>
          <a:p>
            <a:pPr lvl="2"/>
            <a:r>
              <a:rPr lang="en-US" dirty="0" smtClean="0"/>
              <a:t>Court upheld a gross receipts tax on a railroad which was found not to be a direct tax on interstate commerce.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5" name="Slide Number Placeholder 4"/>
          <p:cNvSpPr>
            <a:spLocks noGrp="1"/>
          </p:cNvSpPr>
          <p:nvPr>
            <p:ph type="sldNum" sz="quarter" idx="18"/>
          </p:nvPr>
        </p:nvSpPr>
        <p:spPr/>
        <p:txBody>
          <a:bodyPr/>
          <a:lstStyle/>
          <a:p>
            <a:fld id="{6B22BB8E-5BF0-42CE-A011-AD609F148EE5}" type="slidenum">
              <a:rPr lang="en-GB" smtClean="0"/>
              <a:pPr/>
              <a:t>56</a:t>
            </a:fld>
            <a:endParaRPr lang="en-GB" dirty="0"/>
          </a:p>
        </p:txBody>
      </p:sp>
    </p:spTree>
    <p:extLst>
      <p:ext uri="{BB962C8B-B14F-4D97-AF65-F5344CB8AC3E}">
        <p14:creationId xmlns:p14="http://schemas.microsoft.com/office/powerpoint/2010/main" val="34681935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In the early 20</a:t>
            </a:r>
            <a:r>
              <a:rPr lang="en-US" baseline="30000" dirty="0" smtClean="0"/>
              <a:t>th</a:t>
            </a:r>
            <a:r>
              <a:rPr lang="en-US" dirty="0" smtClean="0"/>
              <a:t> Century, the Court’s view of the taxation of interstate commerce began to evolve, where such could be taxed so long as there was no greater risk of multiple taxation:</a:t>
            </a:r>
          </a:p>
          <a:p>
            <a:pPr lvl="1"/>
            <a:r>
              <a:rPr lang="en-US" dirty="0" smtClean="0"/>
              <a:t>Exclusive engagement in interstate commerce cannot be taxed in any form, i.e., privilege is granted by the federal government. See </a:t>
            </a:r>
            <a:r>
              <a:rPr lang="en-US" i="1" dirty="0" smtClean="0"/>
              <a:t>Cheney Bros v. Mass</a:t>
            </a:r>
            <a:r>
              <a:rPr lang="en-US" dirty="0" smtClean="0"/>
              <a:t>, 246 U.S. 147 (1918).</a:t>
            </a:r>
          </a:p>
          <a:p>
            <a:pPr lvl="1"/>
            <a:r>
              <a:rPr lang="en-US" dirty="0" smtClean="0"/>
              <a:t>Interstate commerce may be taxed if not subject to risk of multiple taxation not borne by local commerce. </a:t>
            </a:r>
            <a:r>
              <a:rPr lang="en-US" i="1" dirty="0" smtClean="0"/>
              <a:t>See Western Livestock v. New Mexico</a:t>
            </a:r>
            <a:r>
              <a:rPr lang="en-US" dirty="0" smtClean="0"/>
              <a:t>,</a:t>
            </a:r>
            <a:br>
              <a:rPr lang="en-US" dirty="0" smtClean="0"/>
            </a:br>
            <a:r>
              <a:rPr lang="en-US" dirty="0" smtClean="0"/>
              <a:t>303 U.S. 250 (1938).</a:t>
            </a: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5" name="Slide Number Placeholder 4"/>
          <p:cNvSpPr>
            <a:spLocks noGrp="1"/>
          </p:cNvSpPr>
          <p:nvPr>
            <p:ph type="sldNum" sz="quarter" idx="18"/>
          </p:nvPr>
        </p:nvSpPr>
        <p:spPr/>
        <p:txBody>
          <a:bodyPr/>
          <a:lstStyle/>
          <a:p>
            <a:fld id="{6B22BB8E-5BF0-42CE-A011-AD609F148EE5}" type="slidenum">
              <a:rPr lang="en-GB" smtClean="0"/>
              <a:pPr/>
              <a:t>57</a:t>
            </a:fld>
            <a:endParaRPr lang="en-GB" dirty="0"/>
          </a:p>
        </p:txBody>
      </p:sp>
    </p:spTree>
    <p:extLst>
      <p:ext uri="{BB962C8B-B14F-4D97-AF65-F5344CB8AC3E}">
        <p14:creationId xmlns:p14="http://schemas.microsoft.com/office/powerpoint/2010/main" val="20144226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However, the form of the tax continued to play a very important role in determining its validity:</a:t>
            </a:r>
          </a:p>
          <a:p>
            <a:pPr lvl="1"/>
            <a:r>
              <a:rPr lang="en-US" dirty="0" smtClean="0"/>
              <a:t>Tax on privilege of doing interstate trucking business measured by apportioned income was unconstitutional - the Court decided the tax was imposed on the privilege of conducting business in interstate commerce. See</a:t>
            </a:r>
            <a:r>
              <a:rPr lang="en-US" i="1" dirty="0" smtClean="0"/>
              <a:t> Spector Motor Service v. O’Conner,</a:t>
            </a:r>
            <a:r>
              <a:rPr lang="en-US" dirty="0" smtClean="0"/>
              <a:t> 340 U.S. 602 (1951).</a:t>
            </a: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5" name="Slide Number Placeholder 4"/>
          <p:cNvSpPr>
            <a:spLocks noGrp="1"/>
          </p:cNvSpPr>
          <p:nvPr>
            <p:ph type="sldNum" sz="quarter" idx="18"/>
          </p:nvPr>
        </p:nvSpPr>
        <p:spPr/>
        <p:txBody>
          <a:bodyPr/>
          <a:lstStyle/>
          <a:p>
            <a:fld id="{6B22BB8E-5BF0-42CE-A011-AD609F148EE5}" type="slidenum">
              <a:rPr lang="en-GB" smtClean="0"/>
              <a:pPr/>
              <a:t>58</a:t>
            </a:fld>
            <a:endParaRPr lang="en-GB" dirty="0"/>
          </a:p>
        </p:txBody>
      </p:sp>
    </p:spTree>
    <p:extLst>
      <p:ext uri="{BB962C8B-B14F-4D97-AF65-F5344CB8AC3E}">
        <p14:creationId xmlns:p14="http://schemas.microsoft.com/office/powerpoint/2010/main" val="36046826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a:r>
              <a:rPr lang="en-US" i="1" dirty="0" smtClean="0"/>
              <a:t>Northwestern States Portland Cement Company v. Minnesota</a:t>
            </a:r>
            <a:r>
              <a:rPr lang="en-US" dirty="0" smtClean="0"/>
              <a:t> and </a:t>
            </a:r>
            <a:r>
              <a:rPr lang="en-US" i="1" dirty="0" smtClean="0"/>
              <a:t>Williams v. </a:t>
            </a:r>
            <a:r>
              <a:rPr lang="en-US" i="1" dirty="0" err="1" smtClean="0"/>
              <a:t>Stockham</a:t>
            </a:r>
            <a:r>
              <a:rPr lang="en-US" i="1" dirty="0" smtClean="0"/>
              <a:t> Valves &amp; Fittings, Inc.</a:t>
            </a:r>
            <a:r>
              <a:rPr lang="en-US" dirty="0" smtClean="0"/>
              <a:t>, 358 US 450, 79 S. Ct. 357 (1959):</a:t>
            </a:r>
          </a:p>
          <a:p>
            <a:pPr lvl="2"/>
            <a:r>
              <a:rPr lang="en-US" dirty="0" smtClean="0"/>
              <a:t>The Court decided that the net income taxes imposed by Minnesota and Georgia were Constitutional:</a:t>
            </a:r>
          </a:p>
          <a:p>
            <a:pPr marL="823278" lvl="4"/>
            <a:r>
              <a:rPr lang="en-US" dirty="0" smtClean="0"/>
              <a:t>Both companies were foreign corporations engaged exclusively in interstate commerce.</a:t>
            </a:r>
          </a:p>
          <a:p>
            <a:pPr marL="823278" lvl="4"/>
            <a:r>
              <a:rPr lang="en-US" dirty="0" smtClean="0"/>
              <a:t>Both maintained sales offices within the taxing states to sell goods manufactured outside of the states.</a:t>
            </a:r>
          </a:p>
          <a:p>
            <a:pPr lvl="2"/>
            <a:r>
              <a:rPr lang="en-US" dirty="0" smtClean="0"/>
              <a:t>The Court concluded that nexus existed because the companies were engaged in: “regular, continuous, and systematic business in the taxing states sufficient to sustain the imposition of an income tax.”</a:t>
            </a: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5" name="Slide Number Placeholder 4"/>
          <p:cNvSpPr>
            <a:spLocks noGrp="1"/>
          </p:cNvSpPr>
          <p:nvPr>
            <p:ph type="sldNum" sz="quarter" idx="18"/>
          </p:nvPr>
        </p:nvSpPr>
        <p:spPr/>
        <p:txBody>
          <a:bodyPr/>
          <a:lstStyle/>
          <a:p>
            <a:fld id="{6B22BB8E-5BF0-42CE-A011-AD609F148EE5}" type="slidenum">
              <a:rPr lang="en-GB" smtClean="0"/>
              <a:pPr/>
              <a:t>59</a:t>
            </a:fld>
            <a:endParaRPr lang="en-GB" dirty="0"/>
          </a:p>
        </p:txBody>
      </p:sp>
    </p:spTree>
    <p:extLst>
      <p:ext uri="{BB962C8B-B14F-4D97-AF65-F5344CB8AC3E}">
        <p14:creationId xmlns:p14="http://schemas.microsoft.com/office/powerpoint/2010/main" val="3704001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lvl="1">
              <a:spcAft>
                <a:spcPts val="600"/>
              </a:spcAft>
              <a:buFont typeface="Arial" panose="020B0604020202020204" pitchFamily="34" charset="0"/>
              <a:buChar char="•"/>
            </a:pPr>
            <a:r>
              <a:rPr lang="en-IN" b="1" dirty="0"/>
              <a:t>State Statutes versus Regulations</a:t>
            </a:r>
          </a:p>
          <a:p>
            <a:pPr lvl="2">
              <a:spcAft>
                <a:spcPts val="600"/>
              </a:spcAft>
            </a:pPr>
            <a:r>
              <a:rPr lang="en-IN" i="1" dirty="0"/>
              <a:t>General Motors Corp. v. Commonwealth</a:t>
            </a:r>
            <a:r>
              <a:rPr lang="en-IN" dirty="0"/>
              <a:t>, 602 S.E.2d 123 (2004): The Virginia Supreme Court held that the term “costs of performance” includes direct costs incurred by a taxpayer and indirect costs incurred by third-party contractors. Thus, a Department of Taxation regulation that limits “cost of performance” to direct costs is inconsistent with the plain language of the statute</a:t>
            </a:r>
            <a:r>
              <a:rPr lang="en-IN" dirty="0" smtClean="0"/>
              <a:t>.</a:t>
            </a:r>
            <a:endParaRPr lang="en-IN" b="1" dirty="0" smtClean="0"/>
          </a:p>
          <a:p>
            <a:pPr lvl="1"/>
            <a:r>
              <a:rPr lang="en-IN" b="1" dirty="0" smtClean="0"/>
              <a:t>State </a:t>
            </a:r>
            <a:r>
              <a:rPr lang="en-IN" b="1" dirty="0"/>
              <a:t>Statutes versus </a:t>
            </a:r>
            <a:r>
              <a:rPr lang="en-IN" b="1" dirty="0" smtClean="0"/>
              <a:t>Regulations</a:t>
            </a:r>
            <a:endParaRPr lang="en-IN" b="1" dirty="0"/>
          </a:p>
          <a:p>
            <a:pPr lvl="2"/>
            <a:r>
              <a:rPr lang="en-IN" i="1" dirty="0" smtClean="0"/>
              <a:t>Express </a:t>
            </a:r>
            <a:r>
              <a:rPr lang="en-IN" i="1" dirty="0"/>
              <a:t>Scripts, Inc. v. Commissioner</a:t>
            </a:r>
            <a:r>
              <a:rPr lang="en-IN" dirty="0"/>
              <a:t> of Revenue, Minnesota Tax Court, Ramsey County, Docket No. 8272R, 8/20/12: The Tax Court found that the application of an apportioned section 382 limitation is not supported by the plain language of the statute and would create an “unnecessary disconnect between Minnesota and federal law</a:t>
            </a:r>
            <a:r>
              <a:rPr lang="en-IN" dirty="0" smtClean="0"/>
              <a:t>.”</a:t>
            </a:r>
          </a:p>
          <a:p>
            <a:pPr marL="274638" lvl="2" indent="0">
              <a:buNone/>
            </a:pPr>
            <a:endParaRPr lang="en-US" dirty="0"/>
          </a:p>
          <a:p>
            <a:pPr lvl="2"/>
            <a:endParaRPr lang="en-IN" dirty="0" smtClean="0"/>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6</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200" dirty="0">
                <a:latin typeface="+mj-lt"/>
                <a:ea typeface="+mj-ea"/>
                <a:cs typeface="+mj-cs"/>
              </a:rPr>
              <a:t>Introduction and Hierarchy of Standards</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080460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The Court subsequently held that taxable presence could be created within a state via the activities of contractors:</a:t>
            </a:r>
          </a:p>
          <a:p>
            <a:pPr lvl="1"/>
            <a:r>
              <a:rPr lang="en-US" i="1" dirty="0" err="1" smtClean="0"/>
              <a:t>Scripto</a:t>
            </a:r>
            <a:r>
              <a:rPr lang="en-US" i="1" dirty="0" smtClean="0"/>
              <a:t> v. Carson,</a:t>
            </a:r>
            <a:r>
              <a:rPr lang="en-US" dirty="0" smtClean="0"/>
              <a:t> 362 U.S. 373 (1960):</a:t>
            </a:r>
          </a:p>
          <a:p>
            <a:pPr lvl="2"/>
            <a:r>
              <a:rPr lang="en-US" dirty="0" smtClean="0"/>
              <a:t>In </a:t>
            </a:r>
            <a:r>
              <a:rPr lang="en-US" i="1" dirty="0" err="1" smtClean="0"/>
              <a:t>Scripto</a:t>
            </a:r>
            <a:r>
              <a:rPr lang="en-US" i="1" dirty="0" smtClean="0"/>
              <a:t>,</a:t>
            </a:r>
            <a:r>
              <a:rPr lang="en-US" dirty="0" smtClean="0"/>
              <a:t> a use tax collections case, the company had 10 independent contractor wholesalers conducting continuous solicitation in Florida and forwarding the resulting orders to Georgia to be filled. The Court held that FL could exert a use tax obligation on the out-of-state company and it did not matter whether the in-state activity was conducted by employees or independent contractors. Rather, what mattered was that </a:t>
            </a:r>
            <a:r>
              <a:rPr lang="en-US" dirty="0" err="1" smtClean="0"/>
              <a:t>Scripto</a:t>
            </a:r>
            <a:r>
              <a:rPr lang="en-US" dirty="0" smtClean="0"/>
              <a:t> maintained a market for its products in FL</a:t>
            </a: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5" name="Slide Number Placeholder 4"/>
          <p:cNvSpPr>
            <a:spLocks noGrp="1"/>
          </p:cNvSpPr>
          <p:nvPr>
            <p:ph type="sldNum" sz="quarter" idx="18"/>
          </p:nvPr>
        </p:nvSpPr>
        <p:spPr/>
        <p:txBody>
          <a:bodyPr/>
          <a:lstStyle/>
          <a:p>
            <a:fld id="{6B22BB8E-5BF0-42CE-A011-AD609F148EE5}" type="slidenum">
              <a:rPr lang="en-GB" smtClean="0"/>
              <a:pPr/>
              <a:t>60</a:t>
            </a:fld>
            <a:endParaRPr lang="en-GB" dirty="0"/>
          </a:p>
        </p:txBody>
      </p:sp>
    </p:spTree>
    <p:extLst>
      <p:ext uri="{BB962C8B-B14F-4D97-AF65-F5344CB8AC3E}">
        <p14:creationId xmlns:p14="http://schemas.microsoft.com/office/powerpoint/2010/main" val="6095067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sz="quarter" idx="15"/>
          </p:nvPr>
        </p:nvSpPr>
        <p:spPr/>
        <p:txBody>
          <a:bodyPr/>
          <a:lstStyle/>
          <a:p>
            <a:r>
              <a:rPr lang="en-US" i="1" dirty="0" smtClean="0"/>
              <a:t>National </a:t>
            </a:r>
            <a:r>
              <a:rPr lang="en-US" i="1" dirty="0" err="1" smtClean="0"/>
              <a:t>Bellas</a:t>
            </a:r>
            <a:r>
              <a:rPr lang="en-US" i="1" dirty="0" smtClean="0"/>
              <a:t> Hess v. Department of Revenue, </a:t>
            </a:r>
            <a:r>
              <a:rPr lang="en-US" dirty="0" smtClean="0"/>
              <a:t>386 U.S. 753 (1967):</a:t>
            </a:r>
          </a:p>
          <a:p>
            <a:pPr lvl="1"/>
            <a:r>
              <a:rPr lang="en-US" dirty="0" smtClean="0"/>
              <a:t>Distinguishing </a:t>
            </a:r>
            <a:r>
              <a:rPr lang="en-US" i="1" dirty="0" err="1" smtClean="0"/>
              <a:t>Scripto</a:t>
            </a:r>
            <a:r>
              <a:rPr lang="en-US" i="1" dirty="0" smtClean="0"/>
              <a:t>,</a:t>
            </a:r>
            <a:r>
              <a:rPr lang="en-US" dirty="0" smtClean="0"/>
              <a:t> the Court stated that it has never held that a State may impose the duty of use tax collection and payment upon a seller whose only connection with customers in the State is by common carrier. </a:t>
            </a:r>
          </a:p>
          <a:p>
            <a:pPr lvl="1"/>
            <a:r>
              <a:rPr lang="en-US" dirty="0" smtClean="0"/>
              <a:t>The Court drew a sharp distinction between mail order sellers whose contact with the customer is through common carrier and other mail order sellers with retail outlets, solicitors, or property in State.</a:t>
            </a:r>
          </a:p>
        </p:txBody>
      </p:sp>
      <p:sp>
        <p:nvSpPr>
          <p:cNvPr id="6" name="Rectangle 5"/>
          <p:cNvSpPr>
            <a:spLocks noGrp="1" noChangeArrowheads="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61</a:t>
            </a:fld>
            <a:endParaRPr lang="en-GB" dirty="0"/>
          </a:p>
        </p:txBody>
      </p:sp>
    </p:spTree>
    <p:extLst>
      <p:ext uri="{BB962C8B-B14F-4D97-AF65-F5344CB8AC3E}">
        <p14:creationId xmlns:p14="http://schemas.microsoft.com/office/powerpoint/2010/main" val="28462017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i="1" dirty="0" smtClean="0"/>
              <a:t>Complete Auto Transit, Inc. v. Brady, </a:t>
            </a:r>
            <a:r>
              <a:rPr lang="en-US" dirty="0" smtClean="0"/>
              <a:t>430 U.S. 274 (1977):</a:t>
            </a:r>
          </a:p>
          <a:p>
            <a:pPr lvl="1"/>
            <a:r>
              <a:rPr lang="en-US" dirty="0" smtClean="0"/>
              <a:t>The Court abandoned the “privilege” concept as a limitation on the states’ ability to tax, because it bore “no relationship to economic realities.”</a:t>
            </a:r>
          </a:p>
          <a:p>
            <a:pPr lvl="1"/>
            <a:r>
              <a:rPr lang="en-US" dirty="0" smtClean="0"/>
              <a:t>The Court announced the modern Commerce Clause test, a four-pronged test that provides that a tax:</a:t>
            </a:r>
          </a:p>
          <a:p>
            <a:pPr marL="548640" lvl="2" indent="-274320">
              <a:buFont typeface="+mj-lt"/>
              <a:buAutoNum type="arabicPeriod"/>
            </a:pPr>
            <a:r>
              <a:rPr lang="en-US" dirty="0" smtClean="0"/>
              <a:t>Must apply to an activity having </a:t>
            </a:r>
            <a:r>
              <a:rPr lang="en-US" b="1" dirty="0" smtClean="0"/>
              <a:t>substantial nexus</a:t>
            </a:r>
            <a:r>
              <a:rPr lang="en-US" dirty="0" smtClean="0"/>
              <a:t> with the taxing state.</a:t>
            </a:r>
          </a:p>
          <a:p>
            <a:pPr marL="548640" lvl="2" indent="-274320">
              <a:buFont typeface="+mj-lt"/>
              <a:buAutoNum type="arabicPeriod"/>
            </a:pPr>
            <a:r>
              <a:rPr lang="en-US" dirty="0" smtClean="0"/>
              <a:t>Must be </a:t>
            </a:r>
            <a:r>
              <a:rPr lang="en-US" b="1" dirty="0" smtClean="0"/>
              <a:t>fairly apportioned</a:t>
            </a:r>
            <a:r>
              <a:rPr lang="en-US" dirty="0" smtClean="0"/>
              <a:t>.</a:t>
            </a:r>
          </a:p>
          <a:p>
            <a:pPr marL="548640" lvl="2" indent="-274320">
              <a:buFont typeface="+mj-lt"/>
              <a:buAutoNum type="arabicPeriod"/>
            </a:pPr>
            <a:r>
              <a:rPr lang="en-US" dirty="0" smtClean="0"/>
              <a:t>Should </a:t>
            </a:r>
            <a:r>
              <a:rPr lang="en-US" b="1" dirty="0" smtClean="0"/>
              <a:t>not discriminate</a:t>
            </a:r>
            <a:r>
              <a:rPr lang="en-US" dirty="0" smtClean="0"/>
              <a:t> against interstate commerce.</a:t>
            </a:r>
          </a:p>
          <a:p>
            <a:pPr marL="548640" lvl="2" indent="-274320">
              <a:buFont typeface="+mj-lt"/>
              <a:buAutoNum type="arabicPeriod"/>
            </a:pPr>
            <a:r>
              <a:rPr lang="en-US" dirty="0" smtClean="0"/>
              <a:t>Must be </a:t>
            </a:r>
            <a:r>
              <a:rPr lang="en-US" b="1" dirty="0" smtClean="0"/>
              <a:t>fairly related</a:t>
            </a:r>
            <a:r>
              <a:rPr lang="en-US" dirty="0" smtClean="0"/>
              <a:t> to services provided by the taxing state.</a:t>
            </a: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4" name="Date Placeholder 3"/>
          <p:cNvSpPr>
            <a:spLocks noGrp="1"/>
          </p:cNvSpPr>
          <p:nvPr>
            <p:ph type="dt" sz="half" idx="16"/>
          </p:nvPr>
        </p:nvSpPr>
        <p:spPr/>
        <p:txBody>
          <a:bodyPr/>
          <a:lstStyle/>
          <a:p>
            <a:r>
              <a:rPr lang="en-US" smtClean="0"/>
              <a:t>June 13, 2017</a:t>
            </a:r>
            <a:endParaRPr lang="en-GB" dirty="0"/>
          </a:p>
        </p:txBody>
      </p:sp>
      <p:sp>
        <p:nvSpPr>
          <p:cNvPr id="6" name="Footer Placeholder 5"/>
          <p:cNvSpPr>
            <a:spLocks noGrp="1"/>
          </p:cNvSpPr>
          <p:nvPr>
            <p:ph type="ftr" sz="quarter" idx="17"/>
          </p:nvPr>
        </p:nvSpPr>
        <p:spPr/>
        <p:txBody>
          <a:bodyPr/>
          <a:lstStyle/>
          <a:p>
            <a:r>
              <a:rPr lang="en-GB" smtClean="0"/>
              <a:t>UC Davis Summer Tax Institute</a:t>
            </a:r>
            <a:endParaRPr lang="en-GB" dirty="0"/>
          </a:p>
        </p:txBody>
      </p:sp>
      <p:sp>
        <p:nvSpPr>
          <p:cNvPr id="5" name="Slide Number Placeholder 4"/>
          <p:cNvSpPr>
            <a:spLocks noGrp="1"/>
          </p:cNvSpPr>
          <p:nvPr>
            <p:ph type="sldNum" sz="quarter" idx="18"/>
          </p:nvPr>
        </p:nvSpPr>
        <p:spPr/>
        <p:txBody>
          <a:bodyPr/>
          <a:lstStyle/>
          <a:p>
            <a:fld id="{6B22BB8E-5BF0-42CE-A011-AD609F148EE5}" type="slidenum">
              <a:rPr lang="en-GB" smtClean="0"/>
              <a:pPr/>
              <a:t>62</a:t>
            </a:fld>
            <a:endParaRPr lang="en-GB" dirty="0"/>
          </a:p>
        </p:txBody>
      </p:sp>
    </p:spTree>
    <p:extLst>
      <p:ext uri="{BB962C8B-B14F-4D97-AF65-F5344CB8AC3E}">
        <p14:creationId xmlns:p14="http://schemas.microsoft.com/office/powerpoint/2010/main" val="3893552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Subsequent to </a:t>
            </a:r>
            <a:r>
              <a:rPr lang="en-US" i="1" dirty="0" smtClean="0"/>
              <a:t>Complete Auto</a:t>
            </a:r>
            <a:r>
              <a:rPr lang="en-US" dirty="0" smtClean="0"/>
              <a:t>, 2 additional prongs were indicated by the Court in </a:t>
            </a:r>
            <a:r>
              <a:rPr lang="en-US" i="1" dirty="0" smtClean="0"/>
              <a:t>Japan Lines, Ltd. v. County of Los Angeles</a:t>
            </a:r>
            <a:r>
              <a:rPr lang="en-US" dirty="0" smtClean="0"/>
              <a:t>, 441 U.S. 434 (1979), related to the foreign commerce clause. </a:t>
            </a:r>
          </a:p>
          <a:p>
            <a:pPr marL="274320" lvl="1" indent="-274320">
              <a:buFont typeface="+mj-lt"/>
              <a:buAutoNum type="arabicPeriod" startAt="5"/>
            </a:pPr>
            <a:r>
              <a:rPr lang="en-US" dirty="0" smtClean="0"/>
              <a:t>A tax may not create unconstitutional international multiple taxation.</a:t>
            </a:r>
          </a:p>
          <a:p>
            <a:pPr marL="274320" lvl="1" indent="-274320">
              <a:buFont typeface="+mj-lt"/>
              <a:buAutoNum type="arabicPeriod" startAt="5"/>
            </a:pPr>
            <a:r>
              <a:rPr lang="en-US" dirty="0" smtClean="0"/>
              <a:t>A tax must not prevent the federal government from “speaking with one voice” in regulating international commerce.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6"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7"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8"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63</a:t>
            </a:fld>
            <a:endParaRPr lang="en-GB" dirty="0"/>
          </a:p>
        </p:txBody>
      </p:sp>
    </p:spTree>
    <p:extLst>
      <p:ext uri="{BB962C8B-B14F-4D97-AF65-F5344CB8AC3E}">
        <p14:creationId xmlns:p14="http://schemas.microsoft.com/office/powerpoint/2010/main" val="2014964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smtClean="0"/>
              <a:t>With </a:t>
            </a:r>
            <a:r>
              <a:rPr lang="en-US" i="1" dirty="0" smtClean="0"/>
              <a:t>Northwestern States Portland Cement/Williams</a:t>
            </a:r>
            <a:r>
              <a:rPr lang="en-US" dirty="0" smtClean="0"/>
              <a:t> and </a:t>
            </a:r>
            <a:r>
              <a:rPr lang="en-US" i="1" dirty="0" smtClean="0"/>
              <a:t>Complete Auto</a:t>
            </a:r>
            <a:r>
              <a:rPr lang="en-US" dirty="0" smtClean="0"/>
              <a:t>, it became clear that a nondiscriminatory, fairly apportioned income tax could be imposed upon businesses engaged in interstate commerce.</a:t>
            </a:r>
          </a:p>
          <a:p>
            <a:r>
              <a:rPr lang="en-US" dirty="0" smtClean="0"/>
              <a:t>Significant questions remain as to the limitations outlined in the four prongs:</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64</a:t>
            </a:fld>
            <a:endParaRPr lang="en-GB" dirty="0"/>
          </a:p>
        </p:txBody>
      </p:sp>
    </p:spTree>
    <p:extLst>
      <p:ext uri="{BB962C8B-B14F-4D97-AF65-F5344CB8AC3E}">
        <p14:creationId xmlns:p14="http://schemas.microsoft.com/office/powerpoint/2010/main" val="1651809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1</a:t>
            </a:r>
            <a:r>
              <a:rPr lang="en-US" dirty="0" smtClean="0"/>
              <a:t>: Substantial Nexus</a:t>
            </a:r>
          </a:p>
          <a:p>
            <a:pPr lvl="1"/>
            <a:r>
              <a:rPr lang="en-US" dirty="0" smtClean="0"/>
              <a:t>As will be subsequently discussed, a significant open question exists as to whether physical presence is required in order for a state to impose an income tax or whether economic nexus is sufficient.</a:t>
            </a:r>
          </a:p>
          <a:p>
            <a:pPr lvl="1"/>
            <a:r>
              <a:rPr lang="en-US" dirty="0" smtClean="0"/>
              <a:t>In </a:t>
            </a:r>
            <a:r>
              <a:rPr lang="en-US" i="1" dirty="0" smtClean="0"/>
              <a:t>Quill</a:t>
            </a:r>
            <a:r>
              <a:rPr lang="en-US" dirty="0" smtClean="0"/>
              <a:t>, while the Court applied a physical presence requirement in order for nexus to exist under the Commerce Clause on a use tax collection issue, question remains as to whether physical presence is also required in the income tax area.</a:t>
            </a:r>
          </a:p>
          <a:p>
            <a:pPr lvl="1"/>
            <a:r>
              <a:rPr lang="en-US" dirty="0" smtClean="0"/>
              <a:t>In </a:t>
            </a:r>
            <a:r>
              <a:rPr lang="en-US" i="1" dirty="0" smtClean="0"/>
              <a:t>Geoffrey, Inc. v. South Carolina Tax Commission, </a:t>
            </a:r>
            <a:r>
              <a:rPr lang="en-US" dirty="0" smtClean="0"/>
              <a:t>437 S.E. 2d 13</a:t>
            </a:r>
            <a:br>
              <a:rPr lang="en-US" dirty="0" smtClean="0"/>
            </a:br>
            <a:r>
              <a:rPr lang="en-US" dirty="0" smtClean="0"/>
              <a:t>(S.C. 1993) </a:t>
            </a:r>
            <a:r>
              <a:rPr lang="en-US" i="1" dirty="0" smtClean="0"/>
              <a:t>cert. denied, </a:t>
            </a:r>
            <a:r>
              <a:rPr lang="en-US" dirty="0" smtClean="0"/>
              <a:t>the licensing of trademarks and symbols to a South Carolina retailer and the maintaining of accounts receivable in South Carolina by a nonresident taxpayer created nexus for South Carolina income tax purposes even though the taxpayer lacked physical presence in South Carolina.</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65</a:t>
            </a:fld>
            <a:endParaRPr lang="en-GB" dirty="0"/>
          </a:p>
        </p:txBody>
      </p:sp>
    </p:spTree>
    <p:extLst>
      <p:ext uri="{BB962C8B-B14F-4D97-AF65-F5344CB8AC3E}">
        <p14:creationId xmlns:p14="http://schemas.microsoft.com/office/powerpoint/2010/main" val="2117123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1</a:t>
            </a:r>
            <a:r>
              <a:rPr lang="en-US" dirty="0" smtClean="0"/>
              <a:t>: Substantial Nexus</a:t>
            </a:r>
          </a:p>
          <a:p>
            <a:pPr lvl="1"/>
            <a:r>
              <a:rPr lang="en-US" dirty="0" smtClean="0"/>
              <a:t>In </a:t>
            </a:r>
            <a:r>
              <a:rPr lang="en-US" i="1" dirty="0" smtClean="0"/>
              <a:t>Commissioner v. MBNA America Bank, N.A.</a:t>
            </a:r>
            <a:r>
              <a:rPr lang="en-US" dirty="0" smtClean="0"/>
              <a:t>, 640 S.E.2d 226</a:t>
            </a:r>
            <a:br>
              <a:rPr lang="en-US" dirty="0" smtClean="0"/>
            </a:br>
            <a:r>
              <a:rPr lang="en-US" dirty="0" smtClean="0"/>
              <a:t>(W.V. 2006), </a:t>
            </a:r>
            <a:r>
              <a:rPr lang="en-US" i="1" dirty="0" smtClean="0"/>
              <a:t>cert. denied, </a:t>
            </a:r>
            <a:r>
              <a:rPr lang="en-US" dirty="0" smtClean="0"/>
              <a:t>MBNA’s solicitation of in-state credit card customers by itself created substantial economic nexus even in the absence of in-state secured property, collection activity etc.</a:t>
            </a:r>
          </a:p>
          <a:p>
            <a:pPr lvl="1"/>
            <a:r>
              <a:rPr lang="en-US" dirty="0" smtClean="0"/>
              <a:t>But in </a:t>
            </a:r>
            <a:r>
              <a:rPr lang="en-US" i="1" dirty="0" smtClean="0"/>
              <a:t>Griffith v. </a:t>
            </a:r>
            <a:r>
              <a:rPr lang="en-US" i="1" dirty="0" err="1" smtClean="0"/>
              <a:t>Conagra</a:t>
            </a:r>
            <a:r>
              <a:rPr lang="en-US" i="1" dirty="0" smtClean="0"/>
              <a:t> Brands, Inc.</a:t>
            </a:r>
            <a:r>
              <a:rPr lang="en-US" dirty="0" smtClean="0"/>
              <a:t>, Supreme Court of Appeals of West Virginia (No. 11-0252), May 24, 2012, the Court held that West Virginia did not have authority to exert nexus over </a:t>
            </a:r>
            <a:r>
              <a:rPr lang="en-US" dirty="0" err="1" smtClean="0"/>
              <a:t>Conagra</a:t>
            </a:r>
            <a:r>
              <a:rPr lang="en-US" dirty="0" smtClean="0"/>
              <a:t> Brands’ royalties earned from a nationwide licensing of food industry trademarks found on products in WV retail stores under both the Due Process and Commerce Clauses, in part because the taxpayer did not have physical presence in the state.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66</a:t>
            </a:fld>
            <a:endParaRPr lang="en-GB" dirty="0"/>
          </a:p>
        </p:txBody>
      </p:sp>
    </p:spTree>
    <p:extLst>
      <p:ext uri="{BB962C8B-B14F-4D97-AF65-F5344CB8AC3E}">
        <p14:creationId xmlns:p14="http://schemas.microsoft.com/office/powerpoint/2010/main" val="22955210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1</a:t>
            </a:r>
            <a:r>
              <a:rPr lang="en-US" dirty="0" smtClean="0"/>
              <a:t>: Substantial Nexus</a:t>
            </a:r>
          </a:p>
          <a:p>
            <a:pPr lvl="1"/>
            <a:r>
              <a:rPr lang="en-US" i="1" dirty="0" smtClean="0"/>
              <a:t>Barclays Bank PLC v. Franchise Tax Bd. of Cal., </a:t>
            </a:r>
            <a:r>
              <a:rPr lang="en-US" dirty="0" smtClean="0"/>
              <a:t>512 U.S. 298 (1994), FN 10 states: </a:t>
            </a:r>
            <a:r>
              <a:rPr lang="en-US" i="1" dirty="0" smtClean="0"/>
              <a:t>Quill</a:t>
            </a:r>
            <a:r>
              <a:rPr lang="en-US" dirty="0" smtClean="0"/>
              <a:t> held that the Commerce Clause requires a taxpayer’s “physical presence” in the taxing jurisdiction before that jurisdiction can constitutionally impose a use tax. 504 U. S., at 317. The Court noted ‘California presence of the taxpayers before us is undisputed, and we find nothing in </a:t>
            </a:r>
            <a:r>
              <a:rPr lang="en-US" i="1" dirty="0" smtClean="0"/>
              <a:t>Quill</a:t>
            </a:r>
            <a:r>
              <a:rPr lang="en-US" dirty="0" smtClean="0"/>
              <a:t> to suggest that California may not reference the income of corporations worldwide with whom those taxpayers are closely intertwined in order to approximate the taxpayers’ California income.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67</a:t>
            </a:fld>
            <a:endParaRPr lang="en-GB" dirty="0"/>
          </a:p>
        </p:txBody>
      </p:sp>
    </p:spTree>
    <p:extLst>
      <p:ext uri="{BB962C8B-B14F-4D97-AF65-F5344CB8AC3E}">
        <p14:creationId xmlns:p14="http://schemas.microsoft.com/office/powerpoint/2010/main" val="33776682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755476"/>
            <a:ext cx="8077200" cy="4419600"/>
          </a:xfrm>
        </p:spPr>
        <p:txBody>
          <a:bodyPr/>
          <a:lstStyle/>
          <a:p>
            <a:r>
              <a:rPr lang="en-US" b="1" dirty="0" smtClean="0"/>
              <a:t>Prong 1</a:t>
            </a:r>
            <a:r>
              <a:rPr lang="en-US" dirty="0" smtClean="0"/>
              <a:t>: Substantial Nexus</a:t>
            </a:r>
          </a:p>
          <a:p>
            <a:pPr lvl="1"/>
            <a:r>
              <a:rPr lang="en-US" dirty="0" smtClean="0"/>
              <a:t>In </a:t>
            </a:r>
            <a:r>
              <a:rPr lang="en-US" i="1" dirty="0" smtClean="0"/>
              <a:t>Harley-Davidson, Inc. v. California Franchise Tax Board</a:t>
            </a:r>
            <a:r>
              <a:rPr lang="en-US" dirty="0" smtClean="0"/>
              <a:t>, </a:t>
            </a:r>
            <a:r>
              <a:rPr lang="en-US" dirty="0"/>
              <a:t>t</a:t>
            </a:r>
            <a:r>
              <a:rPr lang="en-US" dirty="0" smtClean="0"/>
              <a:t>he </a:t>
            </a:r>
            <a:r>
              <a:rPr lang="en-US" dirty="0"/>
              <a:t>California Court of Appeal </a:t>
            </a:r>
            <a:r>
              <a:rPr lang="en-US" dirty="0" smtClean="0"/>
              <a:t>(237 Cal.App.4th 193 (</a:t>
            </a:r>
            <a:r>
              <a:rPr lang="en-US" dirty="0"/>
              <a:t>2015)) </a:t>
            </a:r>
            <a:r>
              <a:rPr lang="en-US" dirty="0" smtClean="0"/>
              <a:t>upheld </a:t>
            </a:r>
            <a:r>
              <a:rPr lang="en-US" dirty="0"/>
              <a:t>the trial court’s finding that two subsidiary businesses had sufficient nexus to California to overcome Due Process and Commerce Clause limitations on taxing foreign entities.</a:t>
            </a:r>
          </a:p>
          <a:p>
            <a:pPr lvl="1"/>
            <a:r>
              <a:rPr lang="en-US" dirty="0" smtClean="0"/>
              <a:t>Substantial </a:t>
            </a:r>
            <a:r>
              <a:rPr lang="en-US" dirty="0"/>
              <a:t>evidence </a:t>
            </a:r>
            <a:r>
              <a:rPr lang="en-US" dirty="0" smtClean="0"/>
              <a:t>supported </a:t>
            </a:r>
            <a:r>
              <a:rPr lang="en-US" dirty="0"/>
              <a:t>the trial court's factual finding of an agency relationship between the </a:t>
            </a:r>
            <a:r>
              <a:rPr lang="en-US" dirty="0" smtClean="0"/>
              <a:t>Special </a:t>
            </a:r>
            <a:r>
              <a:rPr lang="en-US" dirty="0"/>
              <a:t>Purpose </a:t>
            </a:r>
            <a:r>
              <a:rPr lang="en-US" dirty="0" smtClean="0"/>
              <a:t>Entities or “SPEs” </a:t>
            </a:r>
            <a:r>
              <a:rPr lang="en-US" dirty="0"/>
              <a:t>and another subsidiary. </a:t>
            </a:r>
            <a:r>
              <a:rPr lang="en-US" dirty="0" smtClean="0"/>
              <a:t>The </a:t>
            </a:r>
            <a:r>
              <a:rPr lang="en-US" dirty="0"/>
              <a:t>appellate court noted that the SPEs were only formed so that the other subsidiary could obtain more favorable pricing from investors; the SPEs were governed by the same directors and officers as the other subsidiary; and the SPEs acted through the other subsidiary’s employees</a:t>
            </a:r>
            <a:r>
              <a:rPr lang="en-US" dirty="0" smtClean="0"/>
              <a:t>.</a:t>
            </a: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68</a:t>
            </a:fld>
            <a:endParaRPr lang="en-GB" dirty="0"/>
          </a:p>
        </p:txBody>
      </p:sp>
    </p:spTree>
    <p:extLst>
      <p:ext uri="{BB962C8B-B14F-4D97-AF65-F5344CB8AC3E}">
        <p14:creationId xmlns:p14="http://schemas.microsoft.com/office/powerpoint/2010/main" val="37252470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752600"/>
            <a:ext cx="8077200" cy="4419600"/>
          </a:xfrm>
        </p:spPr>
        <p:txBody>
          <a:bodyPr/>
          <a:lstStyle/>
          <a:p>
            <a:r>
              <a:rPr lang="en-US" b="1" dirty="0" smtClean="0"/>
              <a:t>Prong 1</a:t>
            </a:r>
            <a:r>
              <a:rPr lang="en-US" dirty="0" smtClean="0"/>
              <a:t>: Substantial Nexus</a:t>
            </a:r>
          </a:p>
          <a:p>
            <a:pPr lvl="1"/>
            <a:r>
              <a:rPr lang="en-US" dirty="0" smtClean="0"/>
              <a:t>The </a:t>
            </a:r>
            <a:r>
              <a:rPr lang="en-US" dirty="0"/>
              <a:t>appellate court </a:t>
            </a:r>
            <a:r>
              <a:rPr lang="en-US" dirty="0" smtClean="0"/>
              <a:t>in </a:t>
            </a:r>
            <a:r>
              <a:rPr lang="en-US" i="1" dirty="0" smtClean="0"/>
              <a:t>Harley</a:t>
            </a:r>
            <a:r>
              <a:rPr lang="en-US" dirty="0" smtClean="0"/>
              <a:t> also </a:t>
            </a:r>
            <a:r>
              <a:rPr lang="en-US" dirty="0"/>
              <a:t>rejected the taxpayer’s Due Process and Commerce Clause concerns. </a:t>
            </a:r>
            <a:r>
              <a:rPr lang="en-US" dirty="0" smtClean="0"/>
              <a:t>On </a:t>
            </a:r>
            <a:r>
              <a:rPr lang="en-US" dirty="0"/>
              <a:t>the due process question, the court concluded that the SPEs, through their agent, had minimum contacts with California. </a:t>
            </a:r>
            <a:r>
              <a:rPr lang="en-US" dirty="0" smtClean="0"/>
              <a:t>On </a:t>
            </a:r>
            <a:r>
              <a:rPr lang="en-US" dirty="0"/>
              <a:t>the commerce clause question, the court found that the SPEs’ agent’s participation in 17 auctions in California established a substantial nexus</a:t>
            </a:r>
            <a:r>
              <a:rPr lang="en-US" dirty="0" smtClean="0"/>
              <a:t>.</a:t>
            </a:r>
          </a:p>
          <a:p>
            <a:pPr lvl="1"/>
            <a:r>
              <a:rPr lang="en-US" dirty="0" smtClean="0"/>
              <a:t>In September, the California Supreme Court denied Harley Davidson’s petition for review of the finding that the SPEs has California nexus.</a:t>
            </a:r>
          </a:p>
          <a:p>
            <a:pPr lvl="1"/>
            <a:r>
              <a:rPr lang="en-US" dirty="0" smtClean="0"/>
              <a:t>On October 31, 2016, the San Diego Superior Court issued a Minute Order overruling all objections to evidence, denying Harley Davidson’s Motion for Summary Judgment, and granting the FTB’s Motion for Summary Judgment.</a:t>
            </a: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69</a:t>
            </a:fld>
            <a:endParaRPr lang="en-GB" dirty="0"/>
          </a:p>
        </p:txBody>
      </p:sp>
    </p:spTree>
    <p:extLst>
      <p:ext uri="{BB962C8B-B14F-4D97-AF65-F5344CB8AC3E}">
        <p14:creationId xmlns:p14="http://schemas.microsoft.com/office/powerpoint/2010/main" val="292071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lvl="1"/>
            <a:r>
              <a:rPr lang="en-IN" b="1" dirty="0" smtClean="0"/>
              <a:t>State </a:t>
            </a:r>
            <a:r>
              <a:rPr lang="en-IN" b="1" dirty="0"/>
              <a:t>Statutes </a:t>
            </a:r>
            <a:r>
              <a:rPr lang="en-IN" b="1" dirty="0" smtClean="0"/>
              <a:t>– Suing a State Agency in state Court</a:t>
            </a:r>
            <a:endParaRPr lang="en-IN" b="1" dirty="0"/>
          </a:p>
          <a:p>
            <a:pPr lvl="2"/>
            <a:r>
              <a:rPr lang="en-US" i="1" dirty="0" smtClean="0"/>
              <a:t>Franchise </a:t>
            </a:r>
            <a:r>
              <a:rPr lang="en-US" i="1" dirty="0"/>
              <a:t>Tax Bd. of California v. Hyatt</a:t>
            </a:r>
            <a:r>
              <a:rPr lang="en-US" dirty="0"/>
              <a:t> (2016) 136 </a:t>
            </a:r>
            <a:r>
              <a:rPr lang="en-US" dirty="0" err="1"/>
              <a:t>S.Ct</a:t>
            </a:r>
            <a:r>
              <a:rPr lang="en-US" dirty="0"/>
              <a:t>. </a:t>
            </a:r>
            <a:r>
              <a:rPr lang="en-US" dirty="0" smtClean="0"/>
              <a:t>1277</a:t>
            </a:r>
            <a:endParaRPr lang="en-IN" dirty="0" smtClean="0"/>
          </a:p>
          <a:p>
            <a:pPr lvl="3"/>
            <a:r>
              <a:rPr lang="en-US" dirty="0"/>
              <a:t>A taxpayer sued the FTB in a Nevada court in 1998 over the FTB’s audit and investigation practices. </a:t>
            </a:r>
            <a:r>
              <a:rPr lang="en-US" dirty="0" smtClean="0"/>
              <a:t>A </a:t>
            </a:r>
            <a:r>
              <a:rPr lang="en-US" dirty="0"/>
              <a:t>Nevada jury awarded the taxpayer $500 million in damages. </a:t>
            </a:r>
            <a:r>
              <a:rPr lang="en-US" dirty="0" smtClean="0"/>
              <a:t>The </a:t>
            </a:r>
            <a:r>
              <a:rPr lang="en-US" dirty="0"/>
              <a:t>Nevada Supreme Court reduced damages to $1 </a:t>
            </a:r>
            <a:r>
              <a:rPr lang="en-US" dirty="0" smtClean="0"/>
              <a:t>million.</a:t>
            </a:r>
          </a:p>
          <a:p>
            <a:pPr lvl="3"/>
            <a:r>
              <a:rPr lang="en-US" dirty="0" smtClean="0"/>
              <a:t>The </a:t>
            </a:r>
            <a:r>
              <a:rPr lang="en-US" dirty="0"/>
              <a:t>FTB appealed to the U.S. Supreme Court, arguing that the court should overrule </a:t>
            </a:r>
            <a:r>
              <a:rPr lang="en-US" i="1" dirty="0"/>
              <a:t>Nevada v. Hall</a:t>
            </a:r>
            <a:r>
              <a:rPr lang="en-US" dirty="0"/>
              <a:t>, which held that states have jurisdiction to hear lawsuits filed by private citizens against other states. </a:t>
            </a:r>
            <a:r>
              <a:rPr lang="en-US" dirty="0" smtClean="0"/>
              <a:t>The </a:t>
            </a:r>
            <a:r>
              <a:rPr lang="en-US" dirty="0"/>
              <a:t>FTB also argued that the award should not exceed the $50,000 cap that would apply to a Nevada agency.</a:t>
            </a:r>
          </a:p>
          <a:p>
            <a:pPr lvl="3"/>
            <a:endParaRPr lang="en-US" dirty="0" smtClean="0"/>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7</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200" dirty="0">
                <a:latin typeface="+mj-lt"/>
                <a:ea typeface="+mj-ea"/>
                <a:cs typeface="+mj-cs"/>
              </a:rPr>
              <a:t>Introduction and Hierarchy of Standards</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016495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1</a:t>
            </a:r>
            <a:r>
              <a:rPr lang="en-US" dirty="0" smtClean="0"/>
              <a:t>: Substantial Nexus</a:t>
            </a:r>
          </a:p>
          <a:p>
            <a:pPr lvl="1"/>
            <a:r>
              <a:rPr lang="en-US" dirty="0" smtClean="0"/>
              <a:t>In </a:t>
            </a:r>
            <a:r>
              <a:rPr lang="en-US" i="1" dirty="0" smtClean="0"/>
              <a:t>United Air Lines Inc. v. </a:t>
            </a:r>
            <a:r>
              <a:rPr lang="en-US" i="1" dirty="0" err="1" smtClean="0"/>
              <a:t>Mahin</a:t>
            </a:r>
            <a:r>
              <a:rPr lang="en-US" dirty="0" smtClean="0"/>
              <a:t>, 410 U.S. 623 (1973), the Court upheld a fuel tax applied to fuel stored temporarily in the state. </a:t>
            </a:r>
          </a:p>
          <a:p>
            <a:pPr lvl="1"/>
            <a:r>
              <a:rPr lang="en-US" dirty="0" smtClean="0"/>
              <a:t>In </a:t>
            </a:r>
            <a:r>
              <a:rPr lang="en-US" i="1" dirty="0" smtClean="0"/>
              <a:t>Allied-Signal, Inc. v. Division of Taxation</a:t>
            </a:r>
            <a:r>
              <a:rPr lang="en-US" dirty="0" smtClean="0"/>
              <a:t>, 504 U.S. 768 (1992), the Court held that substantial nexus must exist with the income a state seeks to tax, not just the taxpayer.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70</a:t>
            </a:fld>
            <a:endParaRPr lang="en-GB" dirty="0"/>
          </a:p>
        </p:txBody>
      </p:sp>
    </p:spTree>
    <p:extLst>
      <p:ext uri="{BB962C8B-B14F-4D97-AF65-F5344CB8AC3E}">
        <p14:creationId xmlns:p14="http://schemas.microsoft.com/office/powerpoint/2010/main" val="3297428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2</a:t>
            </a:r>
            <a:r>
              <a:rPr lang="en-US" dirty="0" smtClean="0"/>
              <a:t>: Fair Apportionment</a:t>
            </a:r>
          </a:p>
          <a:p>
            <a:pPr lvl="1"/>
            <a:r>
              <a:rPr lang="en-US" dirty="0" smtClean="0"/>
              <a:t>The Court has considered various apportionment formulae over the years and has given the states wide latitude in devising such. While the Court has held the application of such formulae to be unconstitutional in certain cases, such cases involved specific facts and the Court did not hold that the formula itself was unconstitutional per se.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71</a:t>
            </a:fld>
            <a:endParaRPr lang="en-GB" dirty="0"/>
          </a:p>
        </p:txBody>
      </p:sp>
    </p:spTree>
    <p:extLst>
      <p:ext uri="{BB962C8B-B14F-4D97-AF65-F5344CB8AC3E}">
        <p14:creationId xmlns:p14="http://schemas.microsoft.com/office/powerpoint/2010/main" val="15184581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2</a:t>
            </a:r>
            <a:r>
              <a:rPr lang="en-US" dirty="0" smtClean="0"/>
              <a:t>: Fair Apportionment</a:t>
            </a:r>
          </a:p>
          <a:p>
            <a:r>
              <a:rPr lang="en-US" dirty="0" smtClean="0"/>
              <a:t>Internal/External Consistency</a:t>
            </a:r>
          </a:p>
          <a:p>
            <a:pPr lvl="1"/>
            <a:r>
              <a:rPr lang="en-US" dirty="0" smtClean="0"/>
              <a:t>Internal Consistency – if every state applied the rules of x state, would multiple taxation result? </a:t>
            </a:r>
          </a:p>
          <a:p>
            <a:pPr lvl="1"/>
            <a:r>
              <a:rPr lang="en-US" dirty="0" smtClean="0"/>
              <a:t>In </a:t>
            </a:r>
            <a:r>
              <a:rPr lang="en-US" i="1" dirty="0" smtClean="0"/>
              <a:t>Container Corp. of America v. Franchise Tax Board</a:t>
            </a:r>
            <a:r>
              <a:rPr lang="en-US" dirty="0" smtClean="0"/>
              <a:t>, 463 U.S. 159 (1983), the Court upheld worldwide combined reporting using the 3-factor apportionment method and articulated a set of standards that state apportionment formulae must abide to meet the “fair apportionment” standard: internal and external consistency.</a:t>
            </a:r>
          </a:p>
          <a:p>
            <a:pPr lvl="1"/>
            <a:r>
              <a:rPr lang="en-US" dirty="0" smtClean="0"/>
              <a:t>In </a:t>
            </a:r>
            <a:r>
              <a:rPr lang="en-US" i="1" dirty="0" smtClean="0"/>
              <a:t>Oklahoma Tax Commission v. Jefferson Lines, Inc.</a:t>
            </a:r>
            <a:r>
              <a:rPr lang="en-US" dirty="0" smtClean="0"/>
              <a:t>, 514 U.S. 175 (1995), the Court upheld OK’s sales tax on the full price of a ticket for interstate transportation since if every state would only tax sales of tickets on travel originating in that state, no sales would be subject to more than one state’s tax.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72</a:t>
            </a:fld>
            <a:endParaRPr lang="en-GB" dirty="0"/>
          </a:p>
        </p:txBody>
      </p:sp>
    </p:spTree>
    <p:extLst>
      <p:ext uri="{BB962C8B-B14F-4D97-AF65-F5344CB8AC3E}">
        <p14:creationId xmlns:p14="http://schemas.microsoft.com/office/powerpoint/2010/main" val="31192671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2</a:t>
            </a:r>
            <a:r>
              <a:rPr lang="en-US" dirty="0" smtClean="0"/>
              <a:t>: Fair Apportionment</a:t>
            </a:r>
          </a:p>
          <a:p>
            <a:r>
              <a:rPr lang="en-US" dirty="0" smtClean="0"/>
              <a:t>Internal/External Consistency</a:t>
            </a:r>
          </a:p>
          <a:p>
            <a:pPr lvl="1"/>
            <a:r>
              <a:rPr lang="en-US" dirty="0" smtClean="0"/>
              <a:t>External Consistency – does the tax imposed relate to the activities actually conducted in that state?</a:t>
            </a:r>
          </a:p>
          <a:p>
            <a:pPr lvl="1"/>
            <a:r>
              <a:rPr lang="en-US" dirty="0" smtClean="0"/>
              <a:t>In </a:t>
            </a:r>
            <a:r>
              <a:rPr lang="en-US" i="1" dirty="0" smtClean="0"/>
              <a:t>Goldberg v. Sweet</a:t>
            </a:r>
            <a:r>
              <a:rPr lang="en-US" dirty="0" smtClean="0"/>
              <a:t>, 488 U.S. 252 (1989), the Court upheld Illinois Telecommunications Excise Tax imposed on the gross charge of each telephone call either originating or terminating in Illinois. The Court reasoned that since Illinois taxed calls either originating or terminating in Illinois, it, in effect, had an apportionment method that taxed half of the tax base in Illinois. This method satisfied the Constitutional requirements where “rough approximations” rather than “precision” is required by the standard.</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73</a:t>
            </a:fld>
            <a:endParaRPr lang="en-GB" dirty="0"/>
          </a:p>
        </p:txBody>
      </p:sp>
    </p:spTree>
    <p:extLst>
      <p:ext uri="{BB962C8B-B14F-4D97-AF65-F5344CB8AC3E}">
        <p14:creationId xmlns:p14="http://schemas.microsoft.com/office/powerpoint/2010/main" val="37558352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2</a:t>
            </a:r>
            <a:r>
              <a:rPr lang="en-US" dirty="0" smtClean="0"/>
              <a:t>: Fair Apportionment</a:t>
            </a:r>
          </a:p>
          <a:p>
            <a:pPr lvl="1"/>
            <a:r>
              <a:rPr lang="en-US" dirty="0" smtClean="0"/>
              <a:t>In </a:t>
            </a:r>
            <a:r>
              <a:rPr lang="en-US" i="1" dirty="0" smtClean="0"/>
              <a:t>Hans Rees’ Sons Inc. v. North Carolina</a:t>
            </a:r>
            <a:r>
              <a:rPr lang="en-US" dirty="0" smtClean="0"/>
              <a:t>, 283 U.S. 123 (1931), the Court reasoned that an apportionment formula that provides a rough approximation of a taxpayer’s activities within the state will be permissible only if it does not result in gross distortion which was found based on showing that the activity in NC did not exceed 22% as compared to the state’s apportionment formula (80%).</a:t>
            </a:r>
          </a:p>
          <a:p>
            <a:pPr lvl="1"/>
            <a:r>
              <a:rPr lang="en-US" dirty="0" smtClean="0"/>
              <a:t>In </a:t>
            </a:r>
            <a:r>
              <a:rPr lang="en-US" i="1" dirty="0" smtClean="0"/>
              <a:t>Moorman Mfg. Co. v. Bair</a:t>
            </a:r>
            <a:r>
              <a:rPr lang="en-US" dirty="0" smtClean="0"/>
              <a:t>, 437 U.S. 267 (1978), the Court refused to strike down Iowa’s single sales factor formula despite the possibility that such income could be subject to double taxation. Here, the Court made it clear that the element of double taxation provides a much more limited restriction on a state’s ability to tax.</a:t>
            </a: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74</a:t>
            </a:fld>
            <a:endParaRPr lang="en-GB" dirty="0"/>
          </a:p>
        </p:txBody>
      </p:sp>
    </p:spTree>
    <p:extLst>
      <p:ext uri="{BB962C8B-B14F-4D97-AF65-F5344CB8AC3E}">
        <p14:creationId xmlns:p14="http://schemas.microsoft.com/office/powerpoint/2010/main" val="31863830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2</a:t>
            </a:r>
            <a:r>
              <a:rPr lang="en-US" dirty="0" smtClean="0"/>
              <a:t>: Fair Apportionment</a:t>
            </a:r>
          </a:p>
          <a:p>
            <a:pPr lvl="1"/>
            <a:r>
              <a:rPr lang="en-US" dirty="0" smtClean="0"/>
              <a:t>In </a:t>
            </a:r>
            <a:r>
              <a:rPr lang="en-US" i="1" dirty="0" smtClean="0"/>
              <a:t>Norfolk &amp; Western R.R. Co. v. Missouri State Tax </a:t>
            </a:r>
            <a:r>
              <a:rPr lang="en-US" i="1" dirty="0" err="1" smtClean="0"/>
              <a:t>Comn</a:t>
            </a:r>
            <a:r>
              <a:rPr lang="en-US" i="1" dirty="0" smtClean="0"/>
              <a:t>.</a:t>
            </a:r>
            <a:r>
              <a:rPr lang="en-US" dirty="0" smtClean="0"/>
              <a:t>, 390 U.S. 317, 326 (1968), stated that “when a taxpayer comes forward with strong evidence tending to prove that the mileage formula will yield a grossly distorted result in its particular case, the State is obliged to counter that evidence or to make the accommodations necessary to assure that its taxing power is confined to its constitutional limits.’’</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75</a:t>
            </a:fld>
            <a:endParaRPr lang="en-GB" dirty="0"/>
          </a:p>
        </p:txBody>
      </p:sp>
    </p:spTree>
    <p:extLst>
      <p:ext uri="{BB962C8B-B14F-4D97-AF65-F5344CB8AC3E}">
        <p14:creationId xmlns:p14="http://schemas.microsoft.com/office/powerpoint/2010/main" val="27171481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lvl="1"/>
            <a:r>
              <a:rPr lang="en-US" dirty="0" smtClean="0"/>
              <a:t>Over time, the Court has made it clear that it will strike down a tax that imposes greater burdens on out-of-state activities than on in-state activities.</a:t>
            </a:r>
          </a:p>
          <a:p>
            <a:pPr lvl="1"/>
            <a:r>
              <a:rPr lang="en-US" dirty="0" smtClean="0"/>
              <a:t>In </a:t>
            </a:r>
            <a:r>
              <a:rPr lang="en-US" i="1" dirty="0" smtClean="0"/>
              <a:t>Boston Stock Exchange v. State tax Com.</a:t>
            </a:r>
            <a:r>
              <a:rPr lang="en-US" dirty="0" smtClean="0"/>
              <a:t>, 429 U.S. 318 (1977), the Court struck down a tax scheme that provided reduced rates for certain transfers of stock executed through the NYSE. The Court observed that the clear effect of the tax is to give a financial advantage to transfers made in New York versus those made in other states.</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76</a:t>
            </a:fld>
            <a:endParaRPr lang="en-GB" dirty="0"/>
          </a:p>
        </p:txBody>
      </p:sp>
    </p:spTree>
    <p:extLst>
      <p:ext uri="{BB962C8B-B14F-4D97-AF65-F5344CB8AC3E}">
        <p14:creationId xmlns:p14="http://schemas.microsoft.com/office/powerpoint/2010/main" val="40723023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lvl="1"/>
            <a:r>
              <a:rPr lang="en-US" dirty="0" smtClean="0"/>
              <a:t>In </a:t>
            </a:r>
            <a:r>
              <a:rPr lang="en-US" i="1" dirty="0" smtClean="0"/>
              <a:t>Westinghouse Electric Corp. v. Tully</a:t>
            </a:r>
            <a:r>
              <a:rPr lang="en-US" dirty="0" smtClean="0"/>
              <a:t>, 466 U.S. 388 (1984), the Court invalidated a New York credit against the corporate franchise tax for income that was federally exempt under the DISC rules since the New York credit was limited to the percentage of DISC receipts from New York activity. In effect, the credit was more favorable to activity in New York than other states.</a:t>
            </a:r>
          </a:p>
          <a:p>
            <a:pPr lvl="1"/>
            <a:r>
              <a:rPr lang="en-US" dirty="0" smtClean="0"/>
              <a:t>In </a:t>
            </a:r>
            <a:r>
              <a:rPr lang="en-US" i="1" dirty="0" smtClean="0"/>
              <a:t>Bacchus Imports</a:t>
            </a:r>
            <a:r>
              <a:rPr lang="en-US" dirty="0" smtClean="0"/>
              <a:t>, Ltd., v. Dias, 468 U.S. 263 (1984), the Court held that an exemption to Hawaii’s 20% excise tax on sales of liquor at wholesale violated the Commerce clause because it exempted </a:t>
            </a:r>
            <a:r>
              <a:rPr lang="en-US" dirty="0" err="1" smtClean="0"/>
              <a:t>okolehao</a:t>
            </a:r>
            <a:r>
              <a:rPr lang="en-US" dirty="0" smtClean="0"/>
              <a:t>, a brandy distilled from the root of an indigenous shrub of Hawaii, and fruit wine manufactured in the State.</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77</a:t>
            </a:fld>
            <a:endParaRPr lang="en-GB" dirty="0"/>
          </a:p>
        </p:txBody>
      </p:sp>
    </p:spTree>
    <p:extLst>
      <p:ext uri="{BB962C8B-B14F-4D97-AF65-F5344CB8AC3E}">
        <p14:creationId xmlns:p14="http://schemas.microsoft.com/office/powerpoint/2010/main" val="14371658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lvl="1"/>
            <a:r>
              <a:rPr lang="en-US" dirty="0" smtClean="0"/>
              <a:t>In </a:t>
            </a:r>
            <a:r>
              <a:rPr lang="en-US" i="1" dirty="0" smtClean="0"/>
              <a:t>Amerada Hess Corp. v. Director</a:t>
            </a:r>
            <a:r>
              <a:rPr lang="en-US" dirty="0" smtClean="0"/>
              <a:t>, 490 U.S. 66, 72 (1989), the Court upheld the Constitutionality of NJ’s add-back provision as it related to the federal windfall profit tax on crude-oil production because the add-back provision is not facially discriminatory, since there is no explicit discriminatory design to the tax. Nor does the provision apply exclusively to a localized industry, since it generally excludes any federal tax "on or measured by income or profits," including the nationwide federal income tax. Moreover, appellants conceded that no discriminatory motive underlies the provision, which cannot be held to exert pressure on an interstate business to conduct more of its activities in New Jersey.</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78</a:t>
            </a:fld>
            <a:endParaRPr lang="en-GB" dirty="0"/>
          </a:p>
        </p:txBody>
      </p:sp>
    </p:spTree>
    <p:extLst>
      <p:ext uri="{BB962C8B-B14F-4D97-AF65-F5344CB8AC3E}">
        <p14:creationId xmlns:p14="http://schemas.microsoft.com/office/powerpoint/2010/main" val="11315151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lvl="1"/>
            <a:r>
              <a:rPr lang="en-IN" dirty="0"/>
              <a:t>In </a:t>
            </a:r>
            <a:r>
              <a:rPr lang="en-IN" i="1" dirty="0"/>
              <a:t>Cutler v. FTB</a:t>
            </a:r>
            <a:r>
              <a:rPr lang="en-IN" dirty="0"/>
              <a:t>, 146 Cal.Rptr.3d 244, 208 Cal.App.4th 1247 (2012), the California Court of Appeal held that because the statute affords taxpayers a deferral for income received from the sale of stock in corporations maintaining assets and payroll in California, while no deferral is afforded for income from the sale of stock in corporations that maintain assets and payroll elsewhere, the deferral provision discriminates on its face and is unconstitutional.</a:t>
            </a:r>
          </a:p>
          <a:p>
            <a:pPr marL="274320" lvl="2">
              <a:buFont typeface="Arial" panose="020B0604020202020204" pitchFamily="34" charset="0"/>
              <a:buChar char="•"/>
            </a:pPr>
            <a:r>
              <a:rPr lang="en-US" dirty="0" smtClean="0"/>
              <a:t>In </a:t>
            </a:r>
            <a:r>
              <a:rPr lang="en-US" i="1" dirty="0" smtClean="0"/>
              <a:t>CDR </a:t>
            </a:r>
            <a:r>
              <a:rPr lang="en-US" i="1" dirty="0"/>
              <a:t>Systems Corp. v. Oklahoma Tax Commission</a:t>
            </a:r>
            <a:r>
              <a:rPr lang="en-US" dirty="0"/>
              <a:t>, Okla. Sup. Ct., No. 109</a:t>
            </a:r>
            <a:r>
              <a:rPr lang="en-US" dirty="0" smtClean="0"/>
              <a:t>, 886 </a:t>
            </a:r>
            <a:r>
              <a:rPr lang="en-US" dirty="0"/>
              <a:t>(4/22/14</a:t>
            </a:r>
            <a:r>
              <a:rPr lang="en-US" dirty="0" smtClean="0"/>
              <a:t>), the Oklahoma </a:t>
            </a:r>
            <a:r>
              <a:rPr lang="en-US" dirty="0"/>
              <a:t>Supreme </a:t>
            </a:r>
            <a:r>
              <a:rPr lang="en-US" dirty="0" smtClean="0"/>
              <a:t>Court held that the </a:t>
            </a:r>
            <a:r>
              <a:rPr lang="en-US" dirty="0"/>
              <a:t>state’s capital gains deduction was a permissible tax incentive to promote Oklahoma businesses, and hence, the Commerce Clause was not implicated because the deduction did not target a specific common market or industry</a:t>
            </a:r>
            <a:r>
              <a:rPr lang="en-US" dirty="0" smtClean="0"/>
              <a:t>. </a:t>
            </a:r>
            <a:endParaRPr lang="en-US"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79</a:t>
            </a:fld>
            <a:endParaRPr lang="en-GB" dirty="0"/>
          </a:p>
        </p:txBody>
      </p:sp>
    </p:spTree>
    <p:extLst>
      <p:ext uri="{BB962C8B-B14F-4D97-AF65-F5344CB8AC3E}">
        <p14:creationId xmlns:p14="http://schemas.microsoft.com/office/powerpoint/2010/main" val="1318998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lvl="1"/>
            <a:r>
              <a:rPr lang="en-IN" b="1" dirty="0" smtClean="0"/>
              <a:t>State </a:t>
            </a:r>
            <a:r>
              <a:rPr lang="en-IN" b="1" dirty="0"/>
              <a:t>Statutes </a:t>
            </a:r>
            <a:r>
              <a:rPr lang="en-IN" b="1" dirty="0" smtClean="0"/>
              <a:t>– Suing a State Agency in State Court</a:t>
            </a:r>
            <a:endParaRPr lang="en-IN" b="1" dirty="0"/>
          </a:p>
          <a:p>
            <a:pPr lvl="2"/>
            <a:r>
              <a:rPr lang="en-US" i="1" dirty="0" smtClean="0"/>
              <a:t>Franchise </a:t>
            </a:r>
            <a:r>
              <a:rPr lang="en-US" i="1" dirty="0"/>
              <a:t>Tax Bd. of California v. Hyatt</a:t>
            </a:r>
            <a:r>
              <a:rPr lang="en-US" dirty="0"/>
              <a:t> (2016) 136 </a:t>
            </a:r>
            <a:r>
              <a:rPr lang="en-US" dirty="0" err="1"/>
              <a:t>S.Ct</a:t>
            </a:r>
            <a:r>
              <a:rPr lang="en-US" dirty="0"/>
              <a:t>. </a:t>
            </a:r>
            <a:r>
              <a:rPr lang="en-US" dirty="0" smtClean="0"/>
              <a:t>1277 (continued)</a:t>
            </a:r>
            <a:endParaRPr lang="en-IN" dirty="0" smtClean="0"/>
          </a:p>
          <a:p>
            <a:pPr lvl="3"/>
            <a:r>
              <a:rPr lang="en-US" dirty="0" smtClean="0"/>
              <a:t>The </a:t>
            </a:r>
            <a:r>
              <a:rPr lang="en-US" dirty="0"/>
              <a:t>U.S. Supreme Court vacated and remanded the Nevada Supreme Court's opinion. </a:t>
            </a:r>
            <a:r>
              <a:rPr lang="en-US" dirty="0" smtClean="0"/>
              <a:t>The </a:t>
            </a:r>
            <a:r>
              <a:rPr lang="en-US" dirty="0"/>
              <a:t>Court affirmed the Nevada courts' jurisdiction over a California state agency, after it failed to reach a consensus on the question of whether its decision in </a:t>
            </a:r>
            <a:r>
              <a:rPr lang="en-US" i="1" dirty="0"/>
              <a:t>Nevada v. Hall</a:t>
            </a:r>
            <a:r>
              <a:rPr lang="en-US" dirty="0"/>
              <a:t> should be overruled.  The Court also held that Nevada may not award an amount in damages to the taxpayer that exceeds the limit Nevada would be liable for under its own </a:t>
            </a:r>
            <a:r>
              <a:rPr lang="en-US" dirty="0" smtClean="0"/>
              <a:t>laws.</a:t>
            </a:r>
          </a:p>
          <a:p>
            <a:pPr lvl="3"/>
            <a:r>
              <a:rPr lang="en-US" dirty="0" smtClean="0"/>
              <a:t>Query</a:t>
            </a:r>
            <a:r>
              <a:rPr lang="en-US" dirty="0"/>
              <a:t>: So why would a taxpayer file suit in Nevada when subject to a $50,000 </a:t>
            </a:r>
            <a:r>
              <a:rPr lang="en-US" dirty="0" smtClean="0"/>
              <a:t>cap?</a:t>
            </a:r>
          </a:p>
          <a:p>
            <a:pPr lvl="3"/>
            <a:r>
              <a:rPr lang="en-US" dirty="0" smtClean="0"/>
              <a:t>In </a:t>
            </a:r>
            <a:r>
              <a:rPr lang="en-US" dirty="0"/>
              <a:t>California, taxpayers lack the right to sue state tax auditors. </a:t>
            </a:r>
            <a:r>
              <a:rPr lang="en-US" dirty="0" smtClean="0"/>
              <a:t>However</a:t>
            </a:r>
            <a:r>
              <a:rPr lang="en-US" dirty="0"/>
              <a:t>, in Nevada, taxpayers can sue state officials for intentional wrongs.</a:t>
            </a:r>
          </a:p>
          <a:p>
            <a:pPr lvl="3"/>
            <a:endParaRPr lang="en-US" dirty="0"/>
          </a:p>
          <a:p>
            <a:pPr lvl="3"/>
            <a:endParaRPr lang="en-US" dirty="0" smtClean="0"/>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8</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200" dirty="0">
                <a:latin typeface="+mj-lt"/>
                <a:ea typeface="+mj-ea"/>
                <a:cs typeface="+mj-cs"/>
              </a:rPr>
              <a:t>Introduction and Hierarchy of Standards</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213242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a:t>
            </a:r>
            <a:r>
              <a:rPr lang="en-US" b="1" dirty="0"/>
              <a:t>3</a:t>
            </a:r>
            <a:r>
              <a:rPr lang="en-US" dirty="0"/>
              <a:t>: Discrimination against Interstate Commerce</a:t>
            </a:r>
            <a:endParaRPr lang="en-US" dirty="0" smtClean="0"/>
          </a:p>
          <a:p>
            <a:pPr marL="274320" lvl="2">
              <a:buFont typeface="Arial" panose="020B0604020202020204" pitchFamily="34" charset="0"/>
              <a:buChar char="•"/>
            </a:pPr>
            <a:r>
              <a:rPr lang="en-IN" dirty="0"/>
              <a:t>In </a:t>
            </a:r>
            <a:r>
              <a:rPr lang="en-IN" i="1" dirty="0"/>
              <a:t>Barclays Bank, PLC v. Franchise Tax Bd. of Ca, </a:t>
            </a:r>
            <a:r>
              <a:rPr lang="en-IN" dirty="0"/>
              <a:t>512 U.S. 298 (1994), the Court held that worldwide combined reporting does not violate the Constitution even when applied to a foreign-based multinational</a:t>
            </a:r>
            <a:r>
              <a:rPr lang="en-IN" dirty="0" smtClean="0"/>
              <a:t>.</a:t>
            </a:r>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80</a:t>
            </a:fld>
            <a:endParaRPr lang="en-GB" dirty="0"/>
          </a:p>
        </p:txBody>
      </p:sp>
    </p:spTree>
    <p:extLst>
      <p:ext uri="{BB962C8B-B14F-4D97-AF65-F5344CB8AC3E}">
        <p14:creationId xmlns:p14="http://schemas.microsoft.com/office/powerpoint/2010/main" val="11594452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595718"/>
            <a:ext cx="8077200" cy="4419600"/>
          </a:xfrm>
        </p:spPr>
        <p:txBody>
          <a:bodyPr/>
          <a:lstStyle/>
          <a:p>
            <a:r>
              <a:rPr lang="en-US" b="1" dirty="0" smtClean="0"/>
              <a:t>Prong 3</a:t>
            </a:r>
            <a:r>
              <a:rPr lang="en-US" dirty="0" smtClean="0"/>
              <a:t>: Discrimination against Interstate Commerce</a:t>
            </a:r>
          </a:p>
          <a:p>
            <a:pPr lvl="1"/>
            <a:r>
              <a:rPr lang="en-GB" sz="1700" dirty="0" smtClean="0"/>
              <a:t>In </a:t>
            </a:r>
            <a:r>
              <a:rPr lang="en-GB" sz="1700" i="1" dirty="0"/>
              <a:t>Harley Davidson Inc. v. Franchise Tax Board</a:t>
            </a:r>
            <a:r>
              <a:rPr lang="en-GB" sz="1700" dirty="0"/>
              <a:t>, the California Court of Appeals on May 28, 2015 upheld the San Diego Superior Court’s earlier decision on </a:t>
            </a:r>
            <a:r>
              <a:rPr lang="en-US" sz="1700" dirty="0"/>
              <a:t>May 1, 2013</a:t>
            </a:r>
            <a:r>
              <a:rPr lang="en-GB" sz="1700" dirty="0"/>
              <a:t>, that certain special purpose entities (SPEs) had nexus in California. The Court however reversed the trial court in agreeing that </a:t>
            </a:r>
            <a:r>
              <a:rPr lang="en-GB" sz="1700" dirty="0" smtClean="0"/>
              <a:t>elective </a:t>
            </a:r>
            <a:r>
              <a:rPr lang="en-GB" sz="1700" dirty="0"/>
              <a:t>combination </a:t>
            </a:r>
            <a:r>
              <a:rPr lang="en-GB" sz="1700" dirty="0" smtClean="0"/>
              <a:t>provisions available for wholly in state corporations </a:t>
            </a:r>
            <a:r>
              <a:rPr lang="en-GB" sz="1700" dirty="0"/>
              <a:t>discriminated against interstate commerce and remanded the case for determination as to whether such discrimination served a ‘legitimate’ reason that could not be addressed with ‘reasonable, non-discriminatory alternatives</a:t>
            </a:r>
            <a:r>
              <a:rPr lang="en-GB" sz="1700" dirty="0" smtClean="0"/>
              <a:t>.’</a:t>
            </a:r>
          </a:p>
          <a:p>
            <a:pPr lvl="1"/>
            <a:r>
              <a:rPr lang="en-GB" sz="1700" dirty="0" smtClean="0"/>
              <a:t>In </a:t>
            </a:r>
            <a:r>
              <a:rPr lang="en-GB" sz="1700" i="1" dirty="0" smtClean="0"/>
              <a:t>Harley-Davidson, Inc. v. Franchise Tax Board</a:t>
            </a:r>
            <a:r>
              <a:rPr lang="en-GB" sz="1700" dirty="0" smtClean="0"/>
              <a:t>, Cal. Super. Ct., S.D. </a:t>
            </a:r>
            <a:r>
              <a:rPr lang="en-GB" sz="1700" dirty="0" err="1" smtClean="0"/>
              <a:t>Cty</a:t>
            </a:r>
            <a:r>
              <a:rPr lang="en-GB" sz="1700" dirty="0" smtClean="0"/>
              <a:t>., No. 37-2011-00100846-CU-MC-CTL (Oct. 31, 2016), the San Diego Superior Court provided that discriminatory statutes need only be legitimate rather than compelling, and determined that the state had a legitimate interest in “avoiding the ‘disruption of public services that are dependent on [tax] revenue,’” “accurately measuring unitary business income,” and “preventing the manipulation and hiding of taxable income.”</a:t>
            </a:r>
            <a:endParaRPr lang="en-GB" sz="1700" dirty="0"/>
          </a:p>
          <a:p>
            <a:pPr lvl="2">
              <a:buFontTx/>
              <a:buChar char="-"/>
            </a:pPr>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81</a:t>
            </a:fld>
            <a:endParaRPr lang="en-GB" dirty="0"/>
          </a:p>
        </p:txBody>
      </p:sp>
    </p:spTree>
    <p:extLst>
      <p:ext uri="{BB962C8B-B14F-4D97-AF65-F5344CB8AC3E}">
        <p14:creationId xmlns:p14="http://schemas.microsoft.com/office/powerpoint/2010/main" val="37369140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624361"/>
            <a:ext cx="8308975" cy="4419600"/>
          </a:xfrm>
        </p:spPr>
        <p:txBody>
          <a:bodyPr/>
          <a:lstStyle/>
          <a:p>
            <a:r>
              <a:rPr lang="en-US" b="1" dirty="0" smtClean="0"/>
              <a:t>Prong 3</a:t>
            </a:r>
            <a:r>
              <a:rPr lang="en-US" dirty="0" smtClean="0"/>
              <a:t>: Discrimination against Interstate Commerce </a:t>
            </a:r>
          </a:p>
          <a:p>
            <a:pPr marL="285750" indent="-285750">
              <a:buFont typeface="Arial" panose="020B0604020202020204" pitchFamily="34" charset="0"/>
              <a:buChar char="•"/>
            </a:pPr>
            <a:r>
              <a:rPr lang="en-US" dirty="0" smtClean="0"/>
              <a:t>Similarly Situated Entities (Massachusetts)</a:t>
            </a:r>
          </a:p>
          <a:p>
            <a:pPr lvl="2"/>
            <a:r>
              <a:rPr lang="en-US" dirty="0"/>
              <a:t>On summary judgment, the Massachusetts Supreme Judicial Court held that the state’s 5% excise tax on satellite providers did not discriminate against interstate commerce. </a:t>
            </a:r>
            <a:endParaRPr lang="en-US" dirty="0" smtClean="0"/>
          </a:p>
          <a:p>
            <a:pPr lvl="2"/>
            <a:r>
              <a:rPr lang="en-US" dirty="0" smtClean="0"/>
              <a:t>Satellite </a:t>
            </a:r>
            <a:r>
              <a:rPr lang="en-US" dirty="0"/>
              <a:t>taxpayers argued that the tax discriminated against out-of-state satellite companies because in-state cable companies were not subject to the excise tax</a:t>
            </a:r>
            <a:r>
              <a:rPr lang="en-US" dirty="0" smtClean="0"/>
              <a:t>.</a:t>
            </a:r>
          </a:p>
          <a:p>
            <a:pPr lvl="2"/>
            <a:r>
              <a:rPr lang="en-US" dirty="0"/>
              <a:t>The court found that “the excise tax is not discriminatory because the cable and satellite companies are not similarly situated.” The court identified differences between the satellite and cable industries that rendered their different tax burdens nondiscriminatory. [</a:t>
            </a:r>
            <a:r>
              <a:rPr lang="en-US" i="1" dirty="0" smtClean="0"/>
              <a:t>DirecTV, </a:t>
            </a:r>
            <a:r>
              <a:rPr lang="en-US" i="1" dirty="0"/>
              <a:t>LLC v. Department of Revenue</a:t>
            </a:r>
            <a:r>
              <a:rPr lang="en-US" dirty="0"/>
              <a:t>, Mass. Sup. Jud. Ct., No. SJC-11658 (2/18/15)] </a:t>
            </a:r>
            <a:endParaRPr lang="en-US"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82</a:t>
            </a:fld>
            <a:endParaRPr lang="en-GB" dirty="0"/>
          </a:p>
        </p:txBody>
      </p:sp>
    </p:spTree>
    <p:extLst>
      <p:ext uri="{BB962C8B-B14F-4D97-AF65-F5344CB8AC3E}">
        <p14:creationId xmlns:p14="http://schemas.microsoft.com/office/powerpoint/2010/main" val="4884299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624361"/>
            <a:ext cx="8308975" cy="4419600"/>
          </a:xfrm>
        </p:spPr>
        <p:txBody>
          <a:bodyPr/>
          <a:lstStyle/>
          <a:p>
            <a:r>
              <a:rPr lang="en-US" b="1" dirty="0" smtClean="0"/>
              <a:t>Prong 3</a:t>
            </a:r>
            <a:r>
              <a:rPr lang="en-US" dirty="0" smtClean="0"/>
              <a:t>: Discrimination against Interstate Commerce </a:t>
            </a:r>
          </a:p>
          <a:p>
            <a:pPr marL="285750" indent="-285750">
              <a:buFont typeface="Arial" panose="020B0604020202020204" pitchFamily="34" charset="0"/>
              <a:buChar char="•"/>
            </a:pPr>
            <a:r>
              <a:rPr lang="en-US" dirty="0" smtClean="0"/>
              <a:t>Similarly Situated Entities (Tennessee)</a:t>
            </a:r>
          </a:p>
          <a:p>
            <a:pPr lvl="2"/>
            <a:r>
              <a:rPr lang="en-US" dirty="0" smtClean="0"/>
              <a:t>The </a:t>
            </a:r>
            <a:r>
              <a:rPr lang="en-US" dirty="0"/>
              <a:t>Tennessee Court of Appeals held that a sales tax exemption provided for cable television customers, but not for satellite television customers, does not unconstitutionally discriminate against satellite television providers. </a:t>
            </a:r>
            <a:endParaRPr lang="en-US" dirty="0" smtClean="0"/>
          </a:p>
          <a:p>
            <a:pPr lvl="2"/>
            <a:r>
              <a:rPr lang="en-US" dirty="0" smtClean="0"/>
              <a:t>The </a:t>
            </a:r>
            <a:r>
              <a:rPr lang="en-US" dirty="0"/>
              <a:t>court found that “satellite providers and cable providers are not similarly situated for purposes of the Commerce Clause.” </a:t>
            </a:r>
            <a:endParaRPr lang="en-US" dirty="0" smtClean="0"/>
          </a:p>
          <a:p>
            <a:pPr lvl="2"/>
            <a:r>
              <a:rPr lang="en-US" dirty="0" smtClean="0"/>
              <a:t>Satellite </a:t>
            </a:r>
            <a:r>
              <a:rPr lang="en-US" dirty="0"/>
              <a:t>and cable providers were not deemed substantially similar entities because they are subject to different regulatory treatment. The court concluded that the disparate tax treatment does not result in unconstitutional </a:t>
            </a:r>
            <a:r>
              <a:rPr lang="en-US" dirty="0" smtClean="0"/>
              <a:t>discrimination. </a:t>
            </a:r>
            <a:r>
              <a:rPr lang="en-US" i="1" dirty="0" smtClean="0"/>
              <a:t>DirecTV, </a:t>
            </a:r>
            <a:r>
              <a:rPr lang="en-US" i="1" dirty="0"/>
              <a:t>Inc., et al v. Richard H. Roberts, Commissioner of Revenue, State of Tennessee</a:t>
            </a:r>
            <a:r>
              <a:rPr lang="en-US" dirty="0"/>
              <a:t>, Tenn. Ct. App., No. M2013-01673-COA-R3-CV (2/27/15</a:t>
            </a:r>
            <a:r>
              <a:rPr lang="en-US" dirty="0" smtClean="0"/>
              <a:t>)</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83</a:t>
            </a:fld>
            <a:endParaRPr lang="en-GB" dirty="0"/>
          </a:p>
        </p:txBody>
      </p:sp>
    </p:spTree>
    <p:extLst>
      <p:ext uri="{BB962C8B-B14F-4D97-AF65-F5344CB8AC3E}">
        <p14:creationId xmlns:p14="http://schemas.microsoft.com/office/powerpoint/2010/main" val="1988176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624361"/>
            <a:ext cx="8308975" cy="4419600"/>
          </a:xfrm>
        </p:spPr>
        <p:txBody>
          <a:bodyPr/>
          <a:lstStyle/>
          <a:p>
            <a:r>
              <a:rPr lang="en-US" b="1" dirty="0" smtClean="0"/>
              <a:t>Prong 3</a:t>
            </a:r>
            <a:r>
              <a:rPr lang="en-US" dirty="0" smtClean="0"/>
              <a:t>: Discrimination against Interstate Commerce </a:t>
            </a:r>
          </a:p>
          <a:p>
            <a:pPr marL="285750" indent="-285750">
              <a:buFont typeface="Arial" panose="020B0604020202020204" pitchFamily="34" charset="0"/>
              <a:buChar char="•"/>
            </a:pPr>
            <a:r>
              <a:rPr lang="en-US" dirty="0" smtClean="0"/>
              <a:t>Similarly Situated Entities (California)</a:t>
            </a:r>
          </a:p>
          <a:p>
            <a:pPr lvl="2"/>
            <a:r>
              <a:rPr lang="en-US" dirty="0" smtClean="0"/>
              <a:t>California Proposition </a:t>
            </a:r>
            <a:r>
              <a:rPr lang="en-US" dirty="0"/>
              <a:t>39 </a:t>
            </a:r>
            <a:r>
              <a:rPr lang="en-US" dirty="0" smtClean="0"/>
              <a:t>created </a:t>
            </a:r>
            <a:r>
              <a:rPr lang="en-US" dirty="0"/>
              <a:t>R&amp;TC section 25136.1, which provides special apportionment rules for cable companies apportioning business income in California. </a:t>
            </a:r>
            <a:endParaRPr lang="en-US" dirty="0" smtClean="0"/>
          </a:p>
          <a:p>
            <a:pPr lvl="2"/>
            <a:r>
              <a:rPr lang="en-US" dirty="0"/>
              <a:t>R&amp;TC section 25136.1 </a:t>
            </a:r>
            <a:r>
              <a:rPr lang="en-US" dirty="0" smtClean="0"/>
              <a:t>provides an exclusion for 50% of the gross receipts derived from certain cable service providers that would otherwise be assigned to California under the market-based sourcing rules for sales other than tangible personal property.</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84</a:t>
            </a:fld>
            <a:endParaRPr lang="en-GB" dirty="0"/>
          </a:p>
        </p:txBody>
      </p:sp>
    </p:spTree>
    <p:extLst>
      <p:ext uri="{BB962C8B-B14F-4D97-AF65-F5344CB8AC3E}">
        <p14:creationId xmlns:p14="http://schemas.microsoft.com/office/powerpoint/2010/main" val="9905531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0225" y="1624361"/>
            <a:ext cx="8308975" cy="4419600"/>
          </a:xfrm>
        </p:spPr>
        <p:txBody>
          <a:bodyPr/>
          <a:lstStyle/>
          <a:p>
            <a:pPr marL="285750" indent="-285750">
              <a:buFont typeface="Arial" panose="020B0604020202020204" pitchFamily="34" charset="0"/>
              <a:buChar char="•"/>
            </a:pPr>
            <a:r>
              <a:rPr lang="en-US" dirty="0" smtClean="0"/>
              <a:t>Railroad Revitalization and Regulatory Reform Act (“4-R Act”)</a:t>
            </a:r>
          </a:p>
          <a:p>
            <a:pPr lvl="2"/>
            <a:r>
              <a:rPr lang="en-US" dirty="0"/>
              <a:t>In a 7-2 decision, the US Supreme Court held that Alabama’s sales tax on diesel fuel, which is imposed on railroads but not on motor and water carriers could constitute discrimination pursuant to federal law unless an alternative, roughly equivalent tax is imposed on competitors. </a:t>
            </a:r>
            <a:endParaRPr lang="en-US" dirty="0" smtClean="0"/>
          </a:p>
          <a:p>
            <a:pPr lvl="2"/>
            <a:r>
              <a:rPr lang="en-US" dirty="0"/>
              <a:t>The Court invoked US Commerce Clause authority to support the proposition that an alternative, roughly equivalent tax on a comparison class of competitors may justify an otherwise discriminatory tax.</a:t>
            </a:r>
          </a:p>
          <a:p>
            <a:pPr lvl="2"/>
            <a:r>
              <a:rPr lang="en-US" dirty="0"/>
              <a:t>The Court did not decide whether prohibited discrimination existed. Rather, the case is remanded to the Eleventh Circuit to determine whether Alabama’s fuel excise tax imposed on competitors is the rough equivalent of the sales tax on diesel fuel and therefore justifies the motor carrier exception. [Alabama Department of Revenue v. CSX Transportation, U.S. Sup. Ct. No. 13-553 (3/4/15)]</a:t>
            </a:r>
          </a:p>
          <a:p>
            <a:pPr lvl="2"/>
            <a:endParaRPr lang="en-US" dirty="0" smtClean="0"/>
          </a:p>
          <a:p>
            <a:endParaRPr lang="en-US" dirty="0"/>
          </a:p>
          <a:p>
            <a:pPr lvl="2"/>
            <a:endParaRPr lang="en-US" dirty="0" smtClean="0"/>
          </a:p>
        </p:txBody>
      </p:sp>
      <p:sp>
        <p:nvSpPr>
          <p:cNvPr id="2" name="Title 1"/>
          <p:cNvSpPr>
            <a:spLocks noGrp="1"/>
          </p:cNvSpPr>
          <p:nvPr>
            <p:ph type="title"/>
          </p:nvPr>
        </p:nvSpPr>
        <p:spPr/>
        <p:txBody>
          <a:bodyPr/>
          <a:lstStyle/>
          <a:p>
            <a:r>
              <a:rPr lang="en-GB" dirty="0" smtClean="0"/>
              <a:t>Advanced Income Tax Track</a:t>
            </a:r>
            <a:br>
              <a:rPr lang="en-GB" dirty="0" smtClean="0"/>
            </a:br>
            <a:r>
              <a:rPr lang="en-GB" b="0" i="0" dirty="0" smtClean="0"/>
              <a:t>Similarly Situated Entities</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85</a:t>
            </a:fld>
            <a:endParaRPr lang="en-GB" dirty="0"/>
          </a:p>
        </p:txBody>
      </p:sp>
    </p:spTree>
    <p:extLst>
      <p:ext uri="{BB962C8B-B14F-4D97-AF65-F5344CB8AC3E}">
        <p14:creationId xmlns:p14="http://schemas.microsoft.com/office/powerpoint/2010/main" val="19146995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lvl="1"/>
            <a:r>
              <a:rPr lang="en-IN" dirty="0"/>
              <a:t>Accelerated depreciation cases</a:t>
            </a:r>
          </a:p>
          <a:p>
            <a:pPr lvl="2"/>
            <a:r>
              <a:rPr lang="en-IN" i="1" dirty="0"/>
              <a:t>Beatrice Cheese, Inc. v. Wisconsin Department of Revenue, </a:t>
            </a:r>
            <a:r>
              <a:rPr lang="en-IN" dirty="0"/>
              <a:t>Nos. 91-I-100, 101, 102 (Wis. Tax App. Comm. Feb. 24, 1993)</a:t>
            </a:r>
          </a:p>
          <a:p>
            <a:pPr lvl="2"/>
            <a:r>
              <a:rPr lang="en-IN" i="1" dirty="0"/>
              <a:t>R.J. Reynolds Tobacco Co. v. City of New York Dept. of Finance</a:t>
            </a:r>
            <a:r>
              <a:rPr lang="en-IN" i="1" dirty="0" smtClean="0"/>
              <a:t>,</a:t>
            </a:r>
            <a:br>
              <a:rPr lang="en-IN" i="1" dirty="0" smtClean="0"/>
            </a:br>
            <a:r>
              <a:rPr lang="en-IN" dirty="0" smtClean="0"/>
              <a:t>257 </a:t>
            </a:r>
            <a:r>
              <a:rPr lang="en-IN" dirty="0"/>
              <a:t>A.D.2d 6 (N.Y. A.D. Dec. 9, 1997), appeal dismissed, 694 N.E.2d 865 (N.Y. Apr. 7, 1998)</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86</a:t>
            </a:fld>
            <a:endParaRPr lang="en-GB" dirty="0"/>
          </a:p>
        </p:txBody>
      </p:sp>
    </p:spTree>
    <p:extLst>
      <p:ext uri="{BB962C8B-B14F-4D97-AF65-F5344CB8AC3E}">
        <p14:creationId xmlns:p14="http://schemas.microsoft.com/office/powerpoint/2010/main" val="38665183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lvl="1"/>
            <a:r>
              <a:rPr lang="en-IN" dirty="0"/>
              <a:t>In </a:t>
            </a:r>
            <a:r>
              <a:rPr lang="en-IN" i="1" dirty="0" err="1"/>
              <a:t>Cuno</a:t>
            </a:r>
            <a:r>
              <a:rPr lang="en-IN" i="1" dirty="0"/>
              <a:t> v. DaimlerChrysler Inc.</a:t>
            </a:r>
            <a:r>
              <a:rPr lang="en-IN" dirty="0"/>
              <a:t>, 126 S. Ct. 1854 (2006), the Court dismissed a case on technical grounds (lack of standing) that would decide the issue of whether or not any taxing scheme that utilized credits and incentives to encourage in-state activities is an affront to the Commerce Clause</a:t>
            </a:r>
            <a:r>
              <a:rPr lang="en-IN" dirty="0" smtClean="0"/>
              <a:t>. </a:t>
            </a:r>
            <a:endParaRPr lang="en-IN" dirty="0"/>
          </a:p>
          <a:p>
            <a:pPr lvl="1"/>
            <a:r>
              <a:rPr lang="en-IN" dirty="0"/>
              <a:t>In </a:t>
            </a:r>
            <a:r>
              <a:rPr lang="en-IN" i="1" dirty="0"/>
              <a:t>West Lynn Creamery, Inc. v. Healy</a:t>
            </a:r>
            <a:r>
              <a:rPr lang="en-IN" dirty="0"/>
              <a:t>, 512 U.S. 186 (1994), a pricing order that taxed all raw milk sold in MA and used the revenue to subsidize only MA milk producers was clearly unconstitutional under this Court’s decisions invalidating state laws designed to benefit local producers of goods by creating tariff-like barriers that neutralized the competitive and economic advantages possessed by lower cost out-of-state producers</a:t>
            </a:r>
            <a:r>
              <a:rPr lang="en-IN" dirty="0" smtClean="0"/>
              <a:t>.</a:t>
            </a:r>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87</a:t>
            </a:fld>
            <a:endParaRPr lang="en-GB" dirty="0"/>
          </a:p>
        </p:txBody>
      </p:sp>
    </p:spTree>
    <p:extLst>
      <p:ext uri="{BB962C8B-B14F-4D97-AF65-F5344CB8AC3E}">
        <p14:creationId xmlns:p14="http://schemas.microsoft.com/office/powerpoint/2010/main" val="36422382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marL="0" lvl="1" indent="0">
              <a:buNone/>
            </a:pPr>
            <a:r>
              <a:rPr lang="en-IN" dirty="0"/>
              <a:t>Taxes that are facially discriminatory against interstate commerce may nonetheless pass Constitutional scrutiny if a similar tax is imposed on intrastate businesses such that the tax is deemed to be “complementary” or “compensatory</a:t>
            </a:r>
            <a:r>
              <a:rPr lang="en-IN" dirty="0" smtClean="0"/>
              <a:t>.” To </a:t>
            </a:r>
            <a:r>
              <a:rPr lang="en-IN" dirty="0"/>
              <a:t>pass scrutiny, the state must be able to identify a specific tax on local activities that complements the discriminatory tax on interstate activities</a:t>
            </a:r>
            <a:r>
              <a:rPr lang="en-IN" dirty="0" smtClean="0"/>
              <a:t>. </a:t>
            </a:r>
            <a:r>
              <a:rPr lang="en-IN" i="1" dirty="0" smtClean="0"/>
              <a:t>See </a:t>
            </a:r>
            <a:r>
              <a:rPr lang="en-IN" i="1" dirty="0"/>
              <a:t>Oregon Waste Systems Inc. v. Department of Environmental Quality</a:t>
            </a:r>
            <a:r>
              <a:rPr lang="en-IN" dirty="0"/>
              <a:t>, 114 S. Ct. 1345 (1994).</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88</a:t>
            </a:fld>
            <a:endParaRPr lang="en-GB" dirty="0"/>
          </a:p>
        </p:txBody>
      </p:sp>
    </p:spTree>
    <p:extLst>
      <p:ext uri="{BB962C8B-B14F-4D97-AF65-F5344CB8AC3E}">
        <p14:creationId xmlns:p14="http://schemas.microsoft.com/office/powerpoint/2010/main" val="15414534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marL="0" lvl="1" indent="0">
              <a:buNone/>
            </a:pPr>
            <a:r>
              <a:rPr lang="en-IN" dirty="0"/>
              <a:t>Internal Consistency – Cases where the concept was used to strike down a tax based on discrimination</a:t>
            </a:r>
          </a:p>
          <a:p>
            <a:pPr marL="274320" lvl="2">
              <a:buFont typeface="Arial" panose="020B0604020202020204" pitchFamily="34" charset="0"/>
              <a:buChar char="•"/>
            </a:pPr>
            <a:r>
              <a:rPr lang="en-IN" dirty="0"/>
              <a:t>In </a:t>
            </a:r>
            <a:r>
              <a:rPr lang="en-IN" i="1" dirty="0"/>
              <a:t>Tyler Pipe Industries Inc. v. Washington State Dept. of Revenue</a:t>
            </a:r>
            <a:r>
              <a:rPr lang="en-IN" dirty="0" smtClean="0"/>
              <a:t>,</a:t>
            </a:r>
            <a:br>
              <a:rPr lang="en-IN" dirty="0" smtClean="0"/>
            </a:br>
            <a:r>
              <a:rPr lang="en-IN" dirty="0" smtClean="0"/>
              <a:t>483 </a:t>
            </a:r>
            <a:r>
              <a:rPr lang="en-IN" dirty="0"/>
              <a:t>U.S. 232 (1987), similar to its decision in </a:t>
            </a:r>
            <a:r>
              <a:rPr lang="en-IN" i="1" dirty="0"/>
              <a:t>Armco</a:t>
            </a:r>
            <a:r>
              <a:rPr lang="en-IN" dirty="0"/>
              <a:t>, the Court invalidated Washington’s B&amp;O tax which taxed both manufacturing and selling activities while exempting manufacturing activities if the tax was paid on wholesaling (the reverse of the tax scheme in </a:t>
            </a:r>
            <a:r>
              <a:rPr lang="en-IN" i="1" dirty="0"/>
              <a:t>Armco</a:t>
            </a:r>
            <a:r>
              <a:rPr lang="en-IN" dirty="0" smtClean="0"/>
              <a:t>). Based </a:t>
            </a:r>
            <a:r>
              <a:rPr lang="en-IN" dirty="0"/>
              <a:t>on the principle of internal consistency, if every state had similar taxing schemes as WV or WA, the interstate taxpayer would pay both a manufacturing tax to the state of manufacture and a wholesaling tax to the state of sale whereas the intrastate manufacturer would pay only one tax, a manufacturing tax, under WV's statute, and a wholesaling </a:t>
            </a:r>
            <a:r>
              <a:rPr lang="en-IN"/>
              <a:t>tax </a:t>
            </a:r>
            <a:r>
              <a:rPr lang="en-IN" smtClean="0"/>
              <a:t>under </a:t>
            </a:r>
            <a:r>
              <a:rPr lang="en-IN" dirty="0"/>
              <a:t>WA's.</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89</a:t>
            </a:fld>
            <a:endParaRPr lang="en-GB" dirty="0"/>
          </a:p>
        </p:txBody>
      </p:sp>
    </p:spTree>
    <p:extLst>
      <p:ext uri="{BB962C8B-B14F-4D97-AF65-F5344CB8AC3E}">
        <p14:creationId xmlns:p14="http://schemas.microsoft.com/office/powerpoint/2010/main" val="157011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5"/>
          </p:nvPr>
        </p:nvSpPr>
        <p:spPr/>
        <p:txBody>
          <a:bodyPr/>
          <a:lstStyle/>
          <a:p>
            <a:pPr lvl="1"/>
            <a:r>
              <a:rPr lang="en-IN" b="1" dirty="0" smtClean="0"/>
              <a:t>State </a:t>
            </a:r>
            <a:r>
              <a:rPr lang="en-IN" b="1" dirty="0"/>
              <a:t>Court Decisions – Interpreting Statutes, Legislative Intent </a:t>
            </a:r>
          </a:p>
          <a:p>
            <a:pPr lvl="2"/>
            <a:r>
              <a:rPr lang="en-IN" i="1" dirty="0"/>
              <a:t>United Parcel Service, Inc. v. Indiana Department of State Revenue</a:t>
            </a:r>
            <a:r>
              <a:rPr lang="en-IN" dirty="0"/>
              <a:t>, Ind. Tax Court, No. 49T10-0704-TA-24 (9/16/13): The Indiana Tax Court held that out-of-state reinsurers must be physically present in Indiana to satisfy the statutory requirement of “doing business” for insurance premiums tax purposes and that the corporate income tax has the same physical presence requirement</a:t>
            </a:r>
            <a:r>
              <a:rPr lang="en-IN" dirty="0" smtClean="0"/>
              <a:t>.</a:t>
            </a:r>
            <a:endParaRPr lang="en-IN" dirty="0"/>
          </a:p>
        </p:txBody>
      </p:sp>
      <p:sp>
        <p:nvSpPr>
          <p:cNvPr id="6" name="Rectangle 5"/>
          <p:cNvSpPr>
            <a:spLocks noGrp="1" noChangeArrowheads="1"/>
          </p:cNvSpPr>
          <p:nvPr>
            <p:ph type="title"/>
          </p:nvPr>
        </p:nvSpPr>
        <p:spPr/>
        <p:txBody>
          <a:bodyPr/>
          <a:lstStyle/>
          <a:p>
            <a:r>
              <a:rPr lang="en-GB" smtClean="0"/>
              <a:t>Advanced Income Tax Track</a:t>
            </a:r>
            <a:endParaRPr lang="en-US" dirty="0" smtClean="0"/>
          </a:p>
        </p:txBody>
      </p:sp>
      <p:sp>
        <p:nvSpPr>
          <p:cNvPr id="25605" name="Date Placeholder 5"/>
          <p:cNvSpPr>
            <a:spLocks noGrp="1"/>
          </p:cNvSpPr>
          <p:nvPr>
            <p:ph type="dt" sz="half" idx="16"/>
          </p:nvPr>
        </p:nvSpPr>
        <p:spPr/>
        <p:txBody>
          <a:bodyPr/>
          <a:lstStyle/>
          <a:p>
            <a:r>
              <a:rPr lang="en-US" smtClean="0"/>
              <a:t>June 13, 2017</a:t>
            </a:r>
            <a:endParaRPr lang="en-GB" dirty="0"/>
          </a:p>
        </p:txBody>
      </p:sp>
      <p:sp>
        <p:nvSpPr>
          <p:cNvPr id="2" name="Footer Placeholder 1"/>
          <p:cNvSpPr>
            <a:spLocks noGrp="1"/>
          </p:cNvSpPr>
          <p:nvPr>
            <p:ph type="ftr" sz="quarter" idx="17"/>
          </p:nvPr>
        </p:nvSpPr>
        <p:spPr/>
        <p:txBody>
          <a:bodyPr/>
          <a:lstStyle/>
          <a:p>
            <a:r>
              <a:rPr lang="en-GB" dirty="0" smtClean="0"/>
              <a:t>UC Davis Summer Tax Institute</a:t>
            </a:r>
            <a:endParaRPr lang="en-GB" dirty="0"/>
          </a:p>
        </p:txBody>
      </p:sp>
      <p:sp>
        <p:nvSpPr>
          <p:cNvPr id="7" name="Slide Number Placeholder 6"/>
          <p:cNvSpPr>
            <a:spLocks noGrp="1"/>
          </p:cNvSpPr>
          <p:nvPr>
            <p:ph type="sldNum" sz="quarter" idx="18"/>
          </p:nvPr>
        </p:nvSpPr>
        <p:spPr/>
        <p:txBody>
          <a:bodyPr/>
          <a:lstStyle/>
          <a:p>
            <a:fld id="{2A650BFF-BAF5-400C-A987-52EFE6C6CD00}" type="slidenum">
              <a:rPr lang="en-GB" smtClean="0"/>
              <a:pPr/>
              <a:t>9</a:t>
            </a:fld>
            <a:endParaRPr lang="en-GB" dirty="0"/>
          </a:p>
        </p:txBody>
      </p:sp>
      <p:sp>
        <p:nvSpPr>
          <p:cNvPr id="9" name="Rectangle 5"/>
          <p:cNvSpPr txBox="1">
            <a:spLocks noChangeArrowheads="1"/>
          </p:cNvSpPr>
          <p:nvPr/>
        </p:nvSpPr>
        <p:spPr bwMode="auto">
          <a:xfrm>
            <a:off x="533400" y="685800"/>
            <a:ext cx="80772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kumimoji="0" lang="en-GB" sz="2400" b="1" i="1" u="none" strike="noStrike" kern="1200" cap="none" spc="0" normalizeH="0" baseline="0" noProof="0" dirty="0" smtClean="0">
                <a:ln>
                  <a:noFill/>
                </a:ln>
                <a:solidFill>
                  <a:schemeClr val="tx1"/>
                </a:solidFill>
                <a:effectLst/>
                <a:uLnTx/>
                <a:uFillTx/>
                <a:latin typeface="+mj-lt"/>
                <a:ea typeface="+mj-ea"/>
                <a:cs typeface="+mj-cs"/>
              </a:rPr>
              <a:t>Advanced Income Tax Track</a:t>
            </a:r>
            <a:br>
              <a:rPr kumimoji="0" lang="en-GB" sz="2400" b="1" i="1" u="none" strike="noStrike" kern="1200" cap="none" spc="0" normalizeH="0" baseline="0" noProof="0" dirty="0" smtClean="0">
                <a:ln>
                  <a:noFill/>
                </a:ln>
                <a:solidFill>
                  <a:schemeClr val="tx1"/>
                </a:solidFill>
                <a:effectLst/>
                <a:uLnTx/>
                <a:uFillTx/>
                <a:latin typeface="+mj-lt"/>
                <a:ea typeface="+mj-ea"/>
                <a:cs typeface="+mj-cs"/>
              </a:rPr>
            </a:br>
            <a:r>
              <a:rPr lang="en-IN" sz="2200" dirty="0">
                <a:latin typeface="+mj-lt"/>
                <a:ea typeface="+mj-ea"/>
                <a:cs typeface="+mj-cs"/>
              </a:rPr>
              <a:t>Introduction and Hierarchy of Standards</a:t>
            </a:r>
            <a:endParaRPr kumimoji="0" lang="en-US" sz="22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8807086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b="1" dirty="0" smtClean="0"/>
              <a:t>Prong 3</a:t>
            </a:r>
            <a:r>
              <a:rPr lang="en-US" dirty="0" smtClean="0"/>
              <a:t>: Discrimination against Interstate Commerce</a:t>
            </a:r>
          </a:p>
          <a:p>
            <a:pPr marL="0" lvl="1" indent="0">
              <a:buNone/>
            </a:pPr>
            <a:r>
              <a:rPr lang="en-IN" dirty="0"/>
              <a:t>Internal Consistency – Cases where the concept was used to strike down a tax based on discrimination</a:t>
            </a:r>
          </a:p>
          <a:p>
            <a:pPr marL="274320" lvl="2">
              <a:buFont typeface="Arial" panose="020B0604020202020204" pitchFamily="34" charset="0"/>
              <a:buChar char="•"/>
            </a:pPr>
            <a:r>
              <a:rPr lang="en-IN" dirty="0"/>
              <a:t>In </a:t>
            </a:r>
            <a:r>
              <a:rPr lang="en-IN" i="1" dirty="0"/>
              <a:t>Armco Inc. v. Hardesty</a:t>
            </a:r>
            <a:r>
              <a:rPr lang="en-IN" dirty="0"/>
              <a:t>, 467 U.S. 638 (1984), the Court invalidated West Virginia’s B&amp;O gross receipts tax (since repealed) which was levied on both manufacturing and wholesaling while providing an exemption for wholesaling activities if the taxpayer was subject to the tax on their manufacturing</a:t>
            </a:r>
            <a:r>
              <a:rPr lang="en-IN" dirty="0" smtClean="0"/>
              <a:t>. </a:t>
            </a:r>
            <a:endParaRPr lang="en-IN" dirty="0"/>
          </a:p>
          <a:p>
            <a:pPr marL="561657" lvl="3" indent="-285750">
              <a:buFont typeface="Georgia" panose="02040502050405020303" pitchFamily="18" charset="0"/>
              <a:buChar char="-"/>
            </a:pPr>
            <a:r>
              <a:rPr lang="en-IN" dirty="0"/>
              <a:t>Relying on </a:t>
            </a:r>
            <a:r>
              <a:rPr lang="en-IN" i="1" dirty="0"/>
              <a:t>Armco</a:t>
            </a:r>
            <a:r>
              <a:rPr lang="en-IN" dirty="0"/>
              <a:t>, the California Court of Appeals in </a:t>
            </a:r>
            <a:r>
              <a:rPr lang="en-IN" i="1" dirty="0"/>
              <a:t>General Motors Corp. v. City of Los Angeles</a:t>
            </a:r>
            <a:r>
              <a:rPr lang="en-IN" dirty="0"/>
              <a:t>, 35 Cal. App. 4</a:t>
            </a:r>
            <a:r>
              <a:rPr lang="en-IN" baseline="30000" dirty="0"/>
              <a:t>th</a:t>
            </a:r>
            <a:r>
              <a:rPr lang="en-IN" dirty="0"/>
              <a:t> 1736 (1995) invalidated the portion of the City’s business tax that separately taxed manufacturing and selling while providing local manufacturers with an exemption from the selling tax.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90</a:t>
            </a:fld>
            <a:endParaRPr lang="en-GB" dirty="0"/>
          </a:p>
        </p:txBody>
      </p:sp>
    </p:spTree>
    <p:extLst>
      <p:ext uri="{BB962C8B-B14F-4D97-AF65-F5344CB8AC3E}">
        <p14:creationId xmlns:p14="http://schemas.microsoft.com/office/powerpoint/2010/main" val="10898235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85750" indent="-285750">
              <a:buFont typeface="Arial" panose="020B0604020202020204" pitchFamily="34" charset="0"/>
              <a:buChar char="•"/>
            </a:pPr>
            <a:r>
              <a:rPr lang="en-US" dirty="0" smtClean="0"/>
              <a:t>In </a:t>
            </a:r>
            <a:r>
              <a:rPr lang="en-US" i="1" dirty="0" smtClean="0"/>
              <a:t>Comptroller </a:t>
            </a:r>
            <a:r>
              <a:rPr lang="en-US" i="1" dirty="0"/>
              <a:t>of the Treasury of </a:t>
            </a:r>
            <a:r>
              <a:rPr lang="en-US" i="1" dirty="0" smtClean="0"/>
              <a:t>Maryland v</a:t>
            </a:r>
            <a:r>
              <a:rPr lang="en-US" i="1" dirty="0"/>
              <a:t>. </a:t>
            </a:r>
            <a:r>
              <a:rPr lang="en-US" i="1" dirty="0" smtClean="0"/>
              <a:t>Wynne</a:t>
            </a:r>
            <a:r>
              <a:rPr lang="en-US" dirty="0" smtClean="0"/>
              <a:t>, </a:t>
            </a:r>
            <a:r>
              <a:rPr lang="en-US" dirty="0"/>
              <a:t>U.S. </a:t>
            </a:r>
            <a:r>
              <a:rPr lang="en-US" dirty="0" smtClean="0"/>
              <a:t>Supreme Ct</a:t>
            </a:r>
            <a:r>
              <a:rPr lang="en-US" dirty="0"/>
              <a:t>., No. </a:t>
            </a:r>
            <a:r>
              <a:rPr lang="en-US" dirty="0" smtClean="0"/>
              <a:t>13-485 </a:t>
            </a:r>
            <a:r>
              <a:rPr lang="en-US" dirty="0"/>
              <a:t>107 (</a:t>
            </a:r>
            <a:r>
              <a:rPr lang="en-US" dirty="0" smtClean="0"/>
              <a:t>5/18/15), </a:t>
            </a:r>
            <a:r>
              <a:rPr lang="en-US" dirty="0"/>
              <a:t>the U.S. Supreme Court found that the absence of a credit against the local portion of the state's personal income tax, with respect to tax paid to another state on pass-through income from an S corporation, was unconstitutional.</a:t>
            </a:r>
          </a:p>
          <a:p>
            <a:pPr marL="558800" lvl="1" indent="-285750">
              <a:buFontTx/>
              <a:buChar char="-"/>
            </a:pPr>
            <a:r>
              <a:rPr lang="en-US" dirty="0" smtClean="0"/>
              <a:t>The tax </a:t>
            </a:r>
            <a:r>
              <a:rPr lang="en-US" dirty="0"/>
              <a:t>failed the </a:t>
            </a:r>
            <a:r>
              <a:rPr lang="en-US" dirty="0" smtClean="0"/>
              <a:t>Commerce </a:t>
            </a:r>
            <a:r>
              <a:rPr lang="en-US" dirty="0"/>
              <a:t>Clause’s </a:t>
            </a:r>
            <a:r>
              <a:rPr lang="en-US" dirty="0" smtClean="0"/>
              <a:t>internal </a:t>
            </a:r>
            <a:r>
              <a:rPr lang="en-US" dirty="0"/>
              <a:t>consistency test because if every state adopted Maryland’s tax scheme, interstate </a:t>
            </a:r>
            <a:r>
              <a:rPr lang="en-US" dirty="0" smtClean="0"/>
              <a:t>commerce would </a:t>
            </a:r>
            <a:r>
              <a:rPr lang="en-US" dirty="0"/>
              <a:t>be taxed at a higher rate than intrastate commerce. </a:t>
            </a:r>
            <a:endParaRPr lang="en-US" dirty="0" smtClean="0"/>
          </a:p>
          <a:p>
            <a:pPr marL="558800" lvl="1" indent="-285750">
              <a:buFontTx/>
              <a:buChar char="-"/>
            </a:pPr>
            <a:r>
              <a:rPr lang="en-US" dirty="0" smtClean="0"/>
              <a:t>The </a:t>
            </a:r>
            <a:r>
              <a:rPr lang="en-US" dirty="0"/>
              <a:t>Court noted that a Maryland resident </a:t>
            </a:r>
            <a:r>
              <a:rPr lang="en-US" dirty="0" smtClean="0"/>
              <a:t>earning income outside </a:t>
            </a:r>
            <a:r>
              <a:rPr lang="en-US" dirty="0"/>
              <a:t>the state would experience double taxation due to paying tax in his state of </a:t>
            </a:r>
            <a:r>
              <a:rPr lang="en-US" dirty="0" smtClean="0"/>
              <a:t>residence </a:t>
            </a:r>
            <a:r>
              <a:rPr lang="en-US" dirty="0"/>
              <a:t>and in the state where income is earned</a:t>
            </a:r>
            <a:r>
              <a:rPr lang="en-US" dirty="0" smtClean="0"/>
              <a:t>.</a:t>
            </a:r>
            <a:endParaRPr lang="en-US" dirty="0"/>
          </a:p>
          <a:p>
            <a:pPr lvl="1">
              <a:buFont typeface="Arial" panose="020B0604020202020204" pitchFamily="34" charset="0"/>
              <a:buChar char="•"/>
            </a:pPr>
            <a:endParaRPr lang="en-US" dirty="0"/>
          </a:p>
          <a:p>
            <a:pPr lvl="1"/>
            <a:endParaRPr lang="en-IN" dirty="0" smtClean="0"/>
          </a:p>
          <a:p>
            <a:endParaRPr lang="en-US" dirty="0"/>
          </a:p>
          <a:p>
            <a:pPr lvl="2"/>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91</a:t>
            </a:fld>
            <a:endParaRPr lang="en-GB" dirty="0"/>
          </a:p>
        </p:txBody>
      </p:sp>
    </p:spTree>
    <p:extLst>
      <p:ext uri="{BB962C8B-B14F-4D97-AF65-F5344CB8AC3E}">
        <p14:creationId xmlns:p14="http://schemas.microsoft.com/office/powerpoint/2010/main" val="40558337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85750" indent="-285750">
              <a:buFont typeface="Arial" panose="020B0604020202020204" pitchFamily="34" charset="0"/>
              <a:buChar char="•"/>
            </a:pPr>
            <a:r>
              <a:rPr lang="en-US" i="1" dirty="0" smtClean="0"/>
              <a:t>Wynne</a:t>
            </a:r>
            <a:r>
              <a:rPr lang="en-US" dirty="0" smtClean="0"/>
              <a:t>, takeaways:</a:t>
            </a:r>
            <a:endParaRPr lang="en-US" dirty="0"/>
          </a:p>
          <a:p>
            <a:pPr marL="558800" lvl="1" indent="-285750">
              <a:buFontTx/>
              <a:buChar char="-"/>
            </a:pPr>
            <a:r>
              <a:rPr lang="en-US" dirty="0"/>
              <a:t>The U.S. Supreme Court’s most recent demonstration of the mechanics behind the internal consistency test</a:t>
            </a:r>
            <a:r>
              <a:rPr lang="en-US" dirty="0" smtClean="0"/>
              <a:t>.</a:t>
            </a:r>
          </a:p>
          <a:p>
            <a:pPr marL="833438" lvl="2" indent="-285750">
              <a:buFontTx/>
              <a:buChar char="-"/>
            </a:pPr>
            <a:r>
              <a:rPr lang="en-US" dirty="0"/>
              <a:t>The internal consistency test operates by hypothetically assuming that every state has the same tax structure as the tax scheme in question. If, under this assumption, interstate commerce would be placed at a disadvantage compared with intrastate commerce, the tax scheme is considered facially discriminatory and is typically unconstitutional. The test does not consider the interaction between differing tax schemes that may advantage or disadvantage interstate commerce</a:t>
            </a:r>
            <a:r>
              <a:rPr lang="en-US" dirty="0" smtClean="0"/>
              <a:t> .</a:t>
            </a:r>
          </a:p>
          <a:p>
            <a:pPr marL="558800" lvl="1" indent="-285750">
              <a:buFontTx/>
              <a:buChar char="-"/>
            </a:pPr>
            <a:r>
              <a:rPr lang="en-US" dirty="0"/>
              <a:t>The majority’s response to arguments raised by the dissent and by the Comptroller may be instructive for successful dormant Commerce Clause challenges in the future</a:t>
            </a:r>
            <a:r>
              <a:rPr lang="en-US" dirty="0" smtClean="0"/>
              <a:t>.</a:t>
            </a:r>
            <a:endParaRPr lang="en-US" dirty="0"/>
          </a:p>
          <a:p>
            <a:pPr lvl="1">
              <a:buFont typeface="Arial" panose="020B0604020202020204" pitchFamily="34" charset="0"/>
              <a:buChar char="•"/>
            </a:pPr>
            <a:endParaRPr lang="en-US" dirty="0"/>
          </a:p>
          <a:p>
            <a:pPr lvl="1"/>
            <a:endParaRPr lang="en-IN" dirty="0" smtClean="0"/>
          </a:p>
          <a:p>
            <a:endParaRPr lang="en-US" dirty="0"/>
          </a:p>
          <a:p>
            <a:pPr lvl="2"/>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92</a:t>
            </a:fld>
            <a:endParaRPr lang="en-GB" dirty="0"/>
          </a:p>
        </p:txBody>
      </p:sp>
    </p:spTree>
    <p:extLst>
      <p:ext uri="{BB962C8B-B14F-4D97-AF65-F5344CB8AC3E}">
        <p14:creationId xmlns:p14="http://schemas.microsoft.com/office/powerpoint/2010/main" val="9495341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1676400"/>
            <a:ext cx="8077200" cy="4419600"/>
          </a:xfrm>
        </p:spPr>
        <p:txBody>
          <a:bodyPr/>
          <a:lstStyle/>
          <a:p>
            <a:r>
              <a:rPr lang="en-US" b="1" dirty="0" smtClean="0"/>
              <a:t>Query</a:t>
            </a:r>
            <a:r>
              <a:rPr lang="en-US" dirty="0" smtClean="0"/>
              <a:t>: What are the implications of the </a:t>
            </a:r>
            <a:r>
              <a:rPr lang="en-US" i="1" dirty="0" smtClean="0"/>
              <a:t>Wynne</a:t>
            </a:r>
            <a:r>
              <a:rPr lang="en-US" dirty="0" smtClean="0"/>
              <a:t> decision beyond Maryland?</a:t>
            </a:r>
          </a:p>
          <a:p>
            <a:r>
              <a:rPr lang="en-IN" dirty="0" smtClean="0"/>
              <a:t>Scenario: </a:t>
            </a:r>
          </a:p>
          <a:p>
            <a:pPr marL="274320" lvl="2">
              <a:buFont typeface="Arial" panose="020B0604020202020204" pitchFamily="34" charset="0"/>
              <a:buChar char="•"/>
            </a:pPr>
            <a:r>
              <a:rPr lang="en-IN" dirty="0" smtClean="0"/>
              <a:t>Sally, a NYC resident, is required to pay tax in NYS at a rate of 8.82% and NYC tax at a rate of 3.88% (for a total tax rate of 12.67%).  Sally is also required to pay CA income tax at a rate of 13.3%.  Sally receives a credit in NYS for taxes paid in CA.  Can she also claim a credit for the taxes paid in CA against the NYC tax? </a:t>
            </a:r>
          </a:p>
          <a:p>
            <a:pPr marL="561657" lvl="3" indent="-285750">
              <a:buFontTx/>
              <a:buChar char="-"/>
            </a:pPr>
            <a:r>
              <a:rPr lang="en-IN" dirty="0" smtClean="0"/>
              <a:t>FTB Legal Ruling 2017-01 says a credit is only available if the tax is imposed and paid to the state, not for those imposed and paid to a city, county, or other locality. </a:t>
            </a:r>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93</a:t>
            </a:fld>
            <a:endParaRPr lang="en-GB" dirty="0"/>
          </a:p>
        </p:txBody>
      </p:sp>
    </p:spTree>
    <p:extLst>
      <p:ext uri="{BB962C8B-B14F-4D97-AF65-F5344CB8AC3E}">
        <p14:creationId xmlns:p14="http://schemas.microsoft.com/office/powerpoint/2010/main" val="13735098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85750" indent="-285750">
              <a:buFont typeface="Arial" panose="020B0604020202020204" pitchFamily="34" charset="0"/>
              <a:buChar char="•"/>
            </a:pPr>
            <a:r>
              <a:rPr lang="en-US" i="1" dirty="0" smtClean="0"/>
              <a:t>Wynne</a:t>
            </a:r>
            <a:r>
              <a:rPr lang="en-US" dirty="0"/>
              <a:t>,</a:t>
            </a:r>
            <a:r>
              <a:rPr lang="en-US" dirty="0" smtClean="0"/>
              <a:t> State reactions:</a:t>
            </a:r>
          </a:p>
          <a:p>
            <a:pPr marL="558800" lvl="1" indent="-285750">
              <a:buFontTx/>
              <a:buChar char="-"/>
            </a:pPr>
            <a:r>
              <a:rPr lang="en-US" dirty="0"/>
              <a:t>Maryland</a:t>
            </a:r>
          </a:p>
          <a:p>
            <a:pPr marL="833438" lvl="2" indent="-285750">
              <a:buFontTx/>
              <a:buChar char="-"/>
            </a:pPr>
            <a:r>
              <a:rPr lang="en-US" dirty="0" smtClean="0"/>
              <a:t>Issued </a:t>
            </a:r>
            <a:r>
              <a:rPr lang="en-US" dirty="0"/>
              <a:t>an FAQ that advises taxpayers how to file a refund claim based on </a:t>
            </a:r>
            <a:r>
              <a:rPr lang="en-US" i="1" dirty="0"/>
              <a:t>Wynne</a:t>
            </a:r>
            <a:r>
              <a:rPr lang="en-US" dirty="0"/>
              <a:t>. </a:t>
            </a:r>
            <a:r>
              <a:rPr lang="en-US" dirty="0" smtClean="0"/>
              <a:t> In </a:t>
            </a:r>
            <a:r>
              <a:rPr lang="en-US" dirty="0"/>
              <a:t>the FAQ, the Comptroller acknowledged a class action on retroactive interest rate cut for </a:t>
            </a:r>
            <a:r>
              <a:rPr lang="en-US" i="1" dirty="0"/>
              <a:t>Wynne</a:t>
            </a:r>
            <a:r>
              <a:rPr lang="en-US" dirty="0"/>
              <a:t> refunds</a:t>
            </a:r>
            <a:r>
              <a:rPr lang="en-US" dirty="0" smtClean="0"/>
              <a:t>.</a:t>
            </a:r>
          </a:p>
          <a:p>
            <a:pPr marL="558800" lvl="1" indent="-285750">
              <a:buFontTx/>
              <a:buChar char="-"/>
            </a:pPr>
            <a:r>
              <a:rPr lang="en-US" dirty="0"/>
              <a:t>Kansas</a:t>
            </a:r>
          </a:p>
          <a:p>
            <a:pPr marL="833438" lvl="2" indent="-285750">
              <a:buFontTx/>
              <a:buChar char="-"/>
            </a:pPr>
            <a:r>
              <a:rPr lang="en-US" dirty="0"/>
              <a:t>Kansas residents may now claim a credit for income or earnings taxes remitted to another state or local government. Notice 15-15 (8/10/15). </a:t>
            </a:r>
          </a:p>
          <a:p>
            <a:pPr marL="833438" lvl="2" indent="-285750">
              <a:buFontTx/>
              <a:buChar char="-"/>
            </a:pPr>
            <a:endParaRPr lang="en-US" dirty="0"/>
          </a:p>
          <a:p>
            <a:pPr lvl="1">
              <a:buFont typeface="Arial" panose="020B0604020202020204" pitchFamily="34" charset="0"/>
              <a:buChar char="•"/>
            </a:pPr>
            <a:endParaRPr lang="en-US" dirty="0"/>
          </a:p>
          <a:p>
            <a:pPr lvl="1"/>
            <a:endParaRPr lang="en-IN" dirty="0" smtClean="0"/>
          </a:p>
          <a:p>
            <a:endParaRPr lang="en-US" dirty="0"/>
          </a:p>
          <a:p>
            <a:pPr lvl="2"/>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94</a:t>
            </a:fld>
            <a:endParaRPr lang="en-GB" dirty="0"/>
          </a:p>
        </p:txBody>
      </p:sp>
    </p:spTree>
    <p:extLst>
      <p:ext uri="{BB962C8B-B14F-4D97-AF65-F5344CB8AC3E}">
        <p14:creationId xmlns:p14="http://schemas.microsoft.com/office/powerpoint/2010/main" val="1913404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85750" indent="-285750">
              <a:buFont typeface="Arial" panose="020B0604020202020204" pitchFamily="34" charset="0"/>
              <a:buChar char="•"/>
            </a:pPr>
            <a:r>
              <a:rPr lang="en-US" i="1" dirty="0" smtClean="0"/>
              <a:t>Wynne</a:t>
            </a:r>
            <a:r>
              <a:rPr lang="en-US" dirty="0"/>
              <a:t>,</a:t>
            </a:r>
            <a:r>
              <a:rPr lang="en-US" dirty="0" smtClean="0"/>
              <a:t> State reactions:</a:t>
            </a:r>
            <a:endParaRPr lang="en-US" dirty="0"/>
          </a:p>
          <a:p>
            <a:pPr marL="558800" lvl="1" indent="-285750">
              <a:buFontTx/>
              <a:buChar char="-"/>
            </a:pPr>
            <a:r>
              <a:rPr lang="en-US" dirty="0" smtClean="0"/>
              <a:t>Iowa</a:t>
            </a:r>
          </a:p>
          <a:p>
            <a:pPr marL="833438" lvl="2" indent="-285750">
              <a:buFontTx/>
              <a:buChar char="-"/>
            </a:pPr>
            <a:r>
              <a:rPr lang="en-US" dirty="0"/>
              <a:t>Changing its practice regarding the application of credits to its local school district surtax to conform to </a:t>
            </a:r>
            <a:r>
              <a:rPr lang="en-US" i="1" dirty="0"/>
              <a:t>Wynne </a:t>
            </a:r>
            <a:r>
              <a:rPr lang="en-US" dirty="0"/>
              <a:t>and acknowledged on their website that taxpayers may be eligible for refunds</a:t>
            </a:r>
            <a:r>
              <a:rPr lang="en-US" dirty="0" smtClean="0"/>
              <a:t>. </a:t>
            </a:r>
            <a:r>
              <a:rPr lang="en-US" dirty="0"/>
              <a:t>[Rules 701—42.10 (422), 52.5(4), and 58.5(4), Iowa Department of Revenue, effective January 1, 2017.]</a:t>
            </a:r>
            <a:endParaRPr lang="en-US" dirty="0" smtClean="0"/>
          </a:p>
          <a:p>
            <a:pPr marL="558800" lvl="1" indent="-285750">
              <a:buFontTx/>
              <a:buChar char="-"/>
            </a:pPr>
            <a:r>
              <a:rPr lang="en-US" dirty="0" smtClean="0"/>
              <a:t>Missouri</a:t>
            </a:r>
          </a:p>
          <a:p>
            <a:pPr marL="833438" lvl="2" indent="-285750">
              <a:buFontTx/>
              <a:buChar char="-"/>
            </a:pPr>
            <a:r>
              <a:rPr lang="en-US" dirty="0"/>
              <a:t>A local governments’ refusal to provide credits to other jurisdictions that also tax appears to violate the dormant commerce clause.  S.B. 575 was introduced to repeal the local earnings </a:t>
            </a:r>
            <a:r>
              <a:rPr lang="en-US" dirty="0" smtClean="0"/>
              <a:t>tax.</a:t>
            </a:r>
            <a:endParaRPr lang="en-US" dirty="0"/>
          </a:p>
          <a:p>
            <a:pPr lvl="1">
              <a:buFont typeface="Arial" panose="020B0604020202020204" pitchFamily="34" charset="0"/>
              <a:buChar char="•"/>
            </a:pPr>
            <a:endParaRPr lang="en-US" dirty="0"/>
          </a:p>
          <a:p>
            <a:pPr lvl="1"/>
            <a:endParaRPr lang="en-IN" dirty="0" smtClean="0"/>
          </a:p>
          <a:p>
            <a:endParaRPr lang="en-US" dirty="0"/>
          </a:p>
          <a:p>
            <a:pPr lvl="2"/>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95</a:t>
            </a:fld>
            <a:endParaRPr lang="en-GB" dirty="0"/>
          </a:p>
        </p:txBody>
      </p:sp>
    </p:spTree>
    <p:extLst>
      <p:ext uri="{BB962C8B-B14F-4D97-AF65-F5344CB8AC3E}">
        <p14:creationId xmlns:p14="http://schemas.microsoft.com/office/powerpoint/2010/main" val="12679616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1" indent="0">
              <a:buNone/>
            </a:pPr>
            <a:r>
              <a:rPr lang="en-US" i="1" u="sng" dirty="0" smtClean="0"/>
              <a:t>First </a:t>
            </a:r>
            <a:r>
              <a:rPr lang="en-US" i="1" u="sng" dirty="0"/>
              <a:t>Marblehead Corp. v. </a:t>
            </a:r>
            <a:r>
              <a:rPr lang="en-US" i="1" u="sng" dirty="0" err="1"/>
              <a:t>Comm'r</a:t>
            </a:r>
            <a:r>
              <a:rPr lang="en-US" i="1" u="sng" dirty="0"/>
              <a:t> of Revenue</a:t>
            </a:r>
            <a:r>
              <a:rPr lang="en-US" u="sng" dirty="0"/>
              <a:t>, Mass., No. SJC-11609, </a:t>
            </a:r>
            <a:r>
              <a:rPr lang="en-US" u="sng" dirty="0" smtClean="0"/>
              <a:t>8/12/16</a:t>
            </a:r>
            <a:endParaRPr lang="en-US" dirty="0"/>
          </a:p>
          <a:p>
            <a:pPr marL="558800" lvl="1" indent="-285750">
              <a:buFontTx/>
              <a:buChar char="-"/>
            </a:pPr>
            <a:r>
              <a:rPr lang="en-US" dirty="0" smtClean="0"/>
              <a:t>GATE </a:t>
            </a:r>
            <a:r>
              <a:rPr lang="en-US" dirty="0"/>
              <a:t>Holdings (Gate) was a wholly owned subsidiary of The First Marblehead Corporation (Marblehead). </a:t>
            </a:r>
            <a:r>
              <a:rPr lang="en-US" dirty="0" smtClean="0"/>
              <a:t>Marblehead </a:t>
            </a:r>
            <a:r>
              <a:rPr lang="en-US" dirty="0"/>
              <a:t>was involved in facilitating private loans to students.  Gate played a role in the securitization process. </a:t>
            </a:r>
            <a:r>
              <a:rPr lang="en-US" dirty="0" smtClean="0"/>
              <a:t>It </a:t>
            </a:r>
            <a:r>
              <a:rPr lang="en-US" dirty="0"/>
              <a:t>held residual interests in trusts that held student loans in all 50 states that had been securitized by Marblehead and its affiliates</a:t>
            </a:r>
            <a:r>
              <a:rPr lang="en-US" dirty="0" smtClean="0"/>
              <a:t>.  The </a:t>
            </a:r>
            <a:r>
              <a:rPr lang="en-US" dirty="0"/>
              <a:t>Massachusetts Supreme Judicial Court affirmed its earlier ruling that student loan </a:t>
            </a:r>
            <a:r>
              <a:rPr lang="en-US" dirty="0" err="1"/>
              <a:t>securitizer</a:t>
            </a:r>
            <a:r>
              <a:rPr lang="en-US" dirty="0"/>
              <a:t> First Marblehead Corp. must pay the state financial institution excise tax on 51 percent of its student loan income, because its property interest in the loans is located in-state </a:t>
            </a:r>
            <a:endParaRPr lang="en-US" dirty="0" smtClean="0"/>
          </a:p>
          <a:p>
            <a:pPr marL="558800" lvl="1" indent="-285750">
              <a:buFontTx/>
              <a:buChar char="-"/>
            </a:pPr>
            <a:r>
              <a:rPr lang="en-US" dirty="0"/>
              <a:t>Neither Marblehead nor Gate were directly involved in the servicing of the loans. Those activities were outsourced to unrelated parties. Gate had no employees, payroll, tangible assets or real property. There was no dispute that Gate’s commercial domicile was Massachusetts</a:t>
            </a:r>
            <a:r>
              <a:rPr lang="en-US" dirty="0" smtClean="0"/>
              <a:t>.</a:t>
            </a:r>
          </a:p>
          <a:p>
            <a:pPr lvl="1">
              <a:buFont typeface="Arial" panose="020B0604020202020204" pitchFamily="34" charset="0"/>
              <a:buChar char="•"/>
            </a:pPr>
            <a:endParaRPr lang="en-US" dirty="0"/>
          </a:p>
          <a:p>
            <a:pPr lvl="1"/>
            <a:endParaRPr lang="en-IN" dirty="0" smtClean="0"/>
          </a:p>
          <a:p>
            <a:endParaRPr lang="en-US" dirty="0"/>
          </a:p>
          <a:p>
            <a:pPr lvl="2"/>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96</a:t>
            </a:fld>
            <a:endParaRPr lang="en-GB" dirty="0"/>
          </a:p>
        </p:txBody>
      </p:sp>
    </p:spTree>
    <p:extLst>
      <p:ext uri="{BB962C8B-B14F-4D97-AF65-F5344CB8AC3E}">
        <p14:creationId xmlns:p14="http://schemas.microsoft.com/office/powerpoint/2010/main" val="2198285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85750" indent="-285750">
              <a:buFont typeface="Arial" panose="020B0604020202020204" pitchFamily="34" charset="0"/>
              <a:buChar char="•"/>
            </a:pPr>
            <a:r>
              <a:rPr lang="en-US" i="1" dirty="0">
                <a:solidFill>
                  <a:srgbClr val="000000"/>
                </a:solidFill>
              </a:rPr>
              <a:t>First Marblehead Corp. v. Massachusetts Commission of Revenue, 470 Mass, 497 (2015</a:t>
            </a:r>
            <a:r>
              <a:rPr lang="en-US" i="1" dirty="0" smtClean="0">
                <a:solidFill>
                  <a:srgbClr val="000000"/>
                </a:solidFill>
              </a:rPr>
              <a:t>)</a:t>
            </a:r>
            <a:r>
              <a:rPr lang="en-US" dirty="0" smtClean="0">
                <a:solidFill>
                  <a:srgbClr val="000000"/>
                </a:solidFill>
              </a:rPr>
              <a:t> (continued)</a:t>
            </a:r>
            <a:endParaRPr lang="en-US" dirty="0"/>
          </a:p>
          <a:p>
            <a:pPr marL="558800" lvl="1" indent="-285750">
              <a:buFontTx/>
              <a:buChar char="-"/>
            </a:pPr>
            <a:r>
              <a:rPr lang="en-US" dirty="0"/>
              <a:t>Massachusetts's tax statute assigns loans to the regular place of business where predominant substantive contacts </a:t>
            </a:r>
            <a:r>
              <a:rPr lang="en-US" dirty="0" smtClean="0"/>
              <a:t>occur.</a:t>
            </a:r>
          </a:p>
          <a:p>
            <a:pPr marL="833438" lvl="2" indent="-285750">
              <a:buFontTx/>
              <a:buChar char="-"/>
            </a:pPr>
            <a:r>
              <a:rPr lang="en-US" dirty="0"/>
              <a:t>For Massachusetts-domiciled taxpayers, loans will be presumed to be sourced in Massachusetts if a taxpayer assigned them to a location where there is no regular place of business. </a:t>
            </a:r>
            <a:r>
              <a:rPr lang="en-US" dirty="0" smtClean="0"/>
              <a:t>Thus</a:t>
            </a:r>
            <a:r>
              <a:rPr lang="en-US" dirty="0"/>
              <a:t>, 100% of the loans were sourced to Massachusetts under this rule</a:t>
            </a:r>
            <a:r>
              <a:rPr lang="en-US" dirty="0" smtClean="0"/>
              <a:t>. </a:t>
            </a:r>
          </a:p>
          <a:p>
            <a:pPr marL="558800" lvl="1" indent="-285750">
              <a:buFontTx/>
              <a:buChar char="-"/>
            </a:pPr>
            <a:r>
              <a:rPr lang="en-US" dirty="0"/>
              <a:t>The taxpayer argued that if Florida had the same rule, there would be no basis to reassign loans of a non-Florida domiciliary outside of </a:t>
            </a:r>
            <a:r>
              <a:rPr lang="en-US" dirty="0" smtClean="0"/>
              <a:t>Florida.</a:t>
            </a:r>
          </a:p>
          <a:p>
            <a:pPr marL="833438" lvl="2" indent="-285750">
              <a:buFontTx/>
              <a:buChar char="-"/>
            </a:pPr>
            <a:r>
              <a:rPr lang="en-US" dirty="0"/>
              <a:t>The result would be that more than 100% of the income would be </a:t>
            </a:r>
            <a:r>
              <a:rPr lang="en-US" dirty="0" smtClean="0"/>
              <a:t>taxed.</a:t>
            </a:r>
            <a:endParaRPr lang="en-US" dirty="0"/>
          </a:p>
          <a:p>
            <a:pPr lvl="1">
              <a:buFont typeface="Arial" panose="020B0604020202020204" pitchFamily="34" charset="0"/>
              <a:buChar char="•"/>
            </a:pPr>
            <a:endParaRPr lang="en-US" dirty="0"/>
          </a:p>
          <a:p>
            <a:pPr lvl="1"/>
            <a:endParaRPr lang="en-IN" dirty="0" smtClean="0"/>
          </a:p>
          <a:p>
            <a:endParaRPr lang="en-US" dirty="0"/>
          </a:p>
          <a:p>
            <a:pPr lvl="2"/>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97</a:t>
            </a:fld>
            <a:endParaRPr lang="en-GB" dirty="0"/>
          </a:p>
        </p:txBody>
      </p:sp>
    </p:spTree>
    <p:extLst>
      <p:ext uri="{BB962C8B-B14F-4D97-AF65-F5344CB8AC3E}">
        <p14:creationId xmlns:p14="http://schemas.microsoft.com/office/powerpoint/2010/main" val="15465907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85750" indent="-285750">
              <a:buFont typeface="Arial" panose="020B0604020202020204" pitchFamily="34" charset="0"/>
              <a:buChar char="•"/>
            </a:pPr>
            <a:r>
              <a:rPr lang="en-US" i="1" dirty="0">
                <a:solidFill>
                  <a:srgbClr val="000000"/>
                </a:solidFill>
              </a:rPr>
              <a:t>First Marblehead Corp. v. Massachusetts Commission of Revenue, 470 Mass, 497 (2015</a:t>
            </a:r>
            <a:r>
              <a:rPr lang="en-US" i="1" dirty="0" smtClean="0">
                <a:solidFill>
                  <a:srgbClr val="000000"/>
                </a:solidFill>
              </a:rPr>
              <a:t>)</a:t>
            </a:r>
            <a:r>
              <a:rPr lang="en-US" dirty="0" smtClean="0">
                <a:solidFill>
                  <a:srgbClr val="000000"/>
                </a:solidFill>
              </a:rPr>
              <a:t> (continued)</a:t>
            </a:r>
            <a:endParaRPr lang="en-US" dirty="0"/>
          </a:p>
          <a:p>
            <a:pPr marL="558800" lvl="1" indent="-285750">
              <a:buFontTx/>
              <a:buChar char="-"/>
            </a:pPr>
            <a:r>
              <a:rPr lang="en-US" dirty="0"/>
              <a:t>The Massachusetts Supreme Court concluded that the statute passed the Internal Consistency test because there was no evidence that it produced duplicative taxation of the </a:t>
            </a:r>
            <a:r>
              <a:rPr lang="en-US" dirty="0" smtClean="0"/>
              <a:t>income.</a:t>
            </a:r>
          </a:p>
          <a:p>
            <a:pPr marL="833438" lvl="2" indent="-285750">
              <a:buFontTx/>
              <a:buChar char="-"/>
            </a:pPr>
            <a:r>
              <a:rPr lang="en-US" dirty="0"/>
              <a:t>In coming to its decision, the Court looked to the taxes that the Taxpayer actually paid when applying the Internal Consistency test</a:t>
            </a:r>
            <a:r>
              <a:rPr lang="en-US" dirty="0" smtClean="0"/>
              <a:t>. </a:t>
            </a:r>
          </a:p>
          <a:p>
            <a:pPr marL="558800" lvl="1" indent="-285750">
              <a:buFontTx/>
              <a:buChar char="-"/>
            </a:pPr>
            <a:r>
              <a:rPr lang="en-US" dirty="0"/>
              <a:t>The U.S. Supreme Court remanded the case for consideration in light of </a:t>
            </a:r>
            <a:r>
              <a:rPr lang="en-US" i="1" dirty="0"/>
              <a:t>Wynne</a:t>
            </a:r>
            <a:r>
              <a:rPr lang="en-US" dirty="0" smtClean="0"/>
              <a:t>.</a:t>
            </a:r>
          </a:p>
          <a:p>
            <a:pPr marL="0" lvl="1" indent="0">
              <a:buNone/>
            </a:pPr>
            <a:endParaRPr lang="en-US" dirty="0"/>
          </a:p>
          <a:p>
            <a:pPr lvl="1"/>
            <a:endParaRPr lang="en-IN" dirty="0" smtClean="0"/>
          </a:p>
          <a:p>
            <a:endParaRPr lang="en-US" dirty="0"/>
          </a:p>
          <a:p>
            <a:pPr lvl="2"/>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98</a:t>
            </a:fld>
            <a:endParaRPr lang="en-GB" dirty="0"/>
          </a:p>
        </p:txBody>
      </p:sp>
    </p:spTree>
    <p:extLst>
      <p:ext uri="{BB962C8B-B14F-4D97-AF65-F5344CB8AC3E}">
        <p14:creationId xmlns:p14="http://schemas.microsoft.com/office/powerpoint/2010/main" val="21634219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285750" indent="-285750">
              <a:buFont typeface="Arial" panose="020B0604020202020204" pitchFamily="34" charset="0"/>
              <a:buChar char="•"/>
            </a:pPr>
            <a:r>
              <a:rPr lang="en-US" i="1" dirty="0">
                <a:solidFill>
                  <a:srgbClr val="000000"/>
                </a:solidFill>
              </a:rPr>
              <a:t>First Marblehead Corp. v. Massachusetts Commission of Revenue, 470 Mass, 497 (2015</a:t>
            </a:r>
            <a:r>
              <a:rPr lang="en-US" i="1" dirty="0" smtClean="0">
                <a:solidFill>
                  <a:srgbClr val="000000"/>
                </a:solidFill>
              </a:rPr>
              <a:t>)</a:t>
            </a:r>
            <a:r>
              <a:rPr lang="en-US" dirty="0" smtClean="0">
                <a:solidFill>
                  <a:srgbClr val="000000"/>
                </a:solidFill>
              </a:rPr>
              <a:t> (continued)</a:t>
            </a:r>
            <a:endParaRPr lang="en-US" dirty="0"/>
          </a:p>
          <a:p>
            <a:pPr marL="558800" lvl="1" indent="-285750">
              <a:buFontTx/>
              <a:buChar char="-"/>
            </a:pPr>
            <a:r>
              <a:rPr lang="en-US" sz="1900" dirty="0"/>
              <a:t>Takeaway: </a:t>
            </a:r>
            <a:r>
              <a:rPr lang="en-US" i="1" dirty="0" smtClean="0"/>
              <a:t>First </a:t>
            </a:r>
            <a:r>
              <a:rPr lang="en-US" i="1" dirty="0"/>
              <a:t>Marblehead</a:t>
            </a:r>
            <a:r>
              <a:rPr lang="en-US" dirty="0"/>
              <a:t> confirms that the </a:t>
            </a:r>
            <a:r>
              <a:rPr lang="en-US" i="1" dirty="0"/>
              <a:t>Wynne</a:t>
            </a:r>
            <a:r>
              <a:rPr lang="en-US" dirty="0"/>
              <a:t> decision is not limited to the personal income tax context nor credits for taxes paid to other jurisdictions</a:t>
            </a:r>
            <a:r>
              <a:rPr lang="en-US" dirty="0" smtClean="0"/>
              <a:t>.</a:t>
            </a:r>
          </a:p>
          <a:p>
            <a:pPr marL="833438" lvl="2" indent="-285750">
              <a:buFontTx/>
              <a:buChar char="-"/>
            </a:pPr>
            <a:r>
              <a:rPr lang="en-US" sz="1900" dirty="0"/>
              <a:t>Thus, </a:t>
            </a:r>
            <a:r>
              <a:rPr lang="en-US" dirty="0"/>
              <a:t>the Court appears to indicate that its interpretation of the internal consistency test should be applied across all taxes and taxpayers</a:t>
            </a:r>
            <a:r>
              <a:rPr lang="en-US" dirty="0" smtClean="0"/>
              <a:t>. </a:t>
            </a:r>
          </a:p>
          <a:p>
            <a:pPr marL="833438" lvl="2" indent="-285750">
              <a:buFontTx/>
              <a:buChar char="-"/>
            </a:pPr>
            <a:r>
              <a:rPr lang="en-US" dirty="0" smtClean="0"/>
              <a:t>On remand, the Mass. Supreme Judicial Court on August 12, 2016 again concluded that internal consistency was not violated.  On February 21, 2017 the U.S. Supreme Court denied Cert</a:t>
            </a:r>
          </a:p>
          <a:p>
            <a:pPr marL="558800" lvl="1" indent="-285750">
              <a:buFontTx/>
              <a:buChar char="-"/>
            </a:pPr>
            <a:r>
              <a:rPr lang="en-US" dirty="0"/>
              <a:t>Query: </a:t>
            </a:r>
            <a:r>
              <a:rPr lang="en-US" dirty="0" smtClean="0"/>
              <a:t>Did </a:t>
            </a:r>
            <a:r>
              <a:rPr lang="en-US" dirty="0"/>
              <a:t>the Massachusetts Court arrive at the correct result</a:t>
            </a:r>
            <a:r>
              <a:rPr lang="en-US" dirty="0" smtClean="0"/>
              <a:t>?  Compare this result to the attribution of activities to </a:t>
            </a:r>
            <a:r>
              <a:rPr lang="en-US" dirty="0" smtClean="0"/>
              <a:t>SPEs </a:t>
            </a:r>
            <a:r>
              <a:rPr lang="en-US" dirty="0" smtClean="0"/>
              <a:t>in Harley Davidson. </a:t>
            </a:r>
            <a:r>
              <a:rPr lang="en-US" dirty="0"/>
              <a:t>Regardless, what are the practical applications of </a:t>
            </a:r>
            <a:r>
              <a:rPr lang="en-US" i="1" dirty="0" smtClean="0"/>
              <a:t>Wynne</a:t>
            </a:r>
            <a:r>
              <a:rPr lang="en-US" dirty="0" smtClean="0"/>
              <a:t>?</a:t>
            </a:r>
          </a:p>
          <a:p>
            <a:pPr marL="0" lvl="1" indent="0">
              <a:buNone/>
            </a:pPr>
            <a:endParaRPr lang="en-US" dirty="0"/>
          </a:p>
          <a:p>
            <a:pPr lvl="1"/>
            <a:endParaRPr lang="en-IN" dirty="0" smtClean="0"/>
          </a:p>
          <a:p>
            <a:endParaRPr lang="en-US" dirty="0"/>
          </a:p>
          <a:p>
            <a:pPr lvl="2"/>
            <a:endParaRPr lang="en-IN" dirty="0"/>
          </a:p>
        </p:txBody>
      </p:sp>
      <p:sp>
        <p:nvSpPr>
          <p:cNvPr id="2" name="Title 1"/>
          <p:cNvSpPr>
            <a:spLocks noGrp="1"/>
          </p:cNvSpPr>
          <p:nvPr>
            <p:ph type="title"/>
          </p:nvPr>
        </p:nvSpPr>
        <p:spPr/>
        <p:txBody>
          <a:bodyPr/>
          <a:lstStyle/>
          <a:p>
            <a:r>
              <a:rPr lang="en-GB" dirty="0" smtClean="0"/>
              <a:t>Advanced Income Tax Track</a:t>
            </a:r>
            <a:br>
              <a:rPr lang="en-GB" dirty="0" smtClean="0"/>
            </a:br>
            <a:r>
              <a:rPr lang="en-US" b="0" i="0" dirty="0" smtClean="0"/>
              <a:t>Commerce Clause</a:t>
            </a:r>
            <a:endParaRPr lang="en-US" b="0" i="0" dirty="0"/>
          </a:p>
        </p:txBody>
      </p:sp>
      <p:sp>
        <p:nvSpPr>
          <p:cNvPr id="7" name="Date Placeholder 5"/>
          <p:cNvSpPr>
            <a:spLocks noGrp="1"/>
          </p:cNvSpPr>
          <p:nvPr>
            <p:ph type="dt" sz="half" idx="16"/>
          </p:nvPr>
        </p:nvSpPr>
        <p:spPr>
          <a:xfrm>
            <a:off x="7086600" y="6324600"/>
            <a:ext cx="1524000" cy="152400"/>
          </a:xfrm>
        </p:spPr>
        <p:txBody>
          <a:bodyPr/>
          <a:lstStyle/>
          <a:p>
            <a:r>
              <a:rPr lang="en-US" smtClean="0"/>
              <a:t>June 13, 2017</a:t>
            </a:r>
            <a:endParaRPr lang="en-GB" dirty="0"/>
          </a:p>
        </p:txBody>
      </p:sp>
      <p:sp>
        <p:nvSpPr>
          <p:cNvPr id="8" name="Footer Placeholder 1"/>
          <p:cNvSpPr>
            <a:spLocks noGrp="1"/>
          </p:cNvSpPr>
          <p:nvPr>
            <p:ph type="ftr" sz="quarter" idx="17"/>
          </p:nvPr>
        </p:nvSpPr>
        <p:spPr>
          <a:xfrm>
            <a:off x="530225" y="6324600"/>
            <a:ext cx="5260975" cy="150813"/>
          </a:xfrm>
        </p:spPr>
        <p:txBody>
          <a:bodyPr/>
          <a:lstStyle/>
          <a:p>
            <a:r>
              <a:rPr lang="en-GB" dirty="0" smtClean="0"/>
              <a:t>UC Davis Summer Tax Institute</a:t>
            </a:r>
            <a:endParaRPr lang="en-GB" dirty="0"/>
          </a:p>
        </p:txBody>
      </p:sp>
      <p:sp>
        <p:nvSpPr>
          <p:cNvPr id="9" name="Slide Number Placeholder 6"/>
          <p:cNvSpPr>
            <a:spLocks noGrp="1"/>
          </p:cNvSpPr>
          <p:nvPr>
            <p:ph type="sldNum" sz="quarter" idx="18"/>
          </p:nvPr>
        </p:nvSpPr>
        <p:spPr>
          <a:xfrm>
            <a:off x="7086600" y="6477000"/>
            <a:ext cx="1527175" cy="152400"/>
          </a:xfrm>
        </p:spPr>
        <p:txBody>
          <a:bodyPr/>
          <a:lstStyle/>
          <a:p>
            <a:fld id="{2A650BFF-BAF5-400C-A987-52EFE6C6CD00}" type="slidenum">
              <a:rPr lang="en-GB" smtClean="0"/>
              <a:pPr/>
              <a:t>99</a:t>
            </a:fld>
            <a:endParaRPr lang="en-GB" dirty="0"/>
          </a:p>
        </p:txBody>
      </p:sp>
    </p:spTree>
    <p:extLst>
      <p:ext uri="{BB962C8B-B14F-4D97-AF65-F5344CB8AC3E}">
        <p14:creationId xmlns:p14="http://schemas.microsoft.com/office/powerpoint/2010/main" val="18523910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MARTTOCSTYLE" val="Standard Table of Contents [new brand]"/>
  <p:tag name="SMARTSLIDETYPE" val="TOC"/>
  <p:tag name="UNLOCK SHAPES" val="YES"/>
</p:tagLst>
</file>

<file path=ppt/tags/tag1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1.xml><?xml version="1.0" encoding="utf-8"?>
<p:tagLst xmlns:a="http://schemas.openxmlformats.org/drawingml/2006/main" xmlns:r="http://schemas.openxmlformats.org/officeDocument/2006/relationships" xmlns:p="http://schemas.openxmlformats.org/presentationml/2006/main">
  <p:tag name="SMARTREAD" val="{@TOCSectionLanguageText}"/>
  <p:tag name="SMARTWRITE" val="{@TOCSectionLanguageText}"/>
</p:tagLst>
</file>

<file path=ppt/tags/tag12.xml><?xml version="1.0" encoding="utf-8"?>
<p:tagLst xmlns:a="http://schemas.openxmlformats.org/drawingml/2006/main" xmlns:r="http://schemas.openxmlformats.org/officeDocument/2006/relationships" xmlns:p="http://schemas.openxmlformats.org/presentationml/2006/main">
  <p:tag name="SMARTREAD" val="{@TOCOverviewLanguageText}"/>
  <p:tag name="SMARTWRITE" val="{@TOCOverviewLanguageText}"/>
</p:tagLst>
</file>

<file path=ppt/tags/tag13.xml><?xml version="1.0" encoding="utf-8"?>
<p:tagLst xmlns:a="http://schemas.openxmlformats.org/drawingml/2006/main" xmlns:r="http://schemas.openxmlformats.org/officeDocument/2006/relationships" xmlns:p="http://schemas.openxmlformats.org/presentationml/2006/main">
  <p:tag name="SMARTREAD" val="{@TOCText}"/>
  <p:tag name="SMARTWRITE" val="{@TOCText}"/>
</p:tagLst>
</file>

<file path=ppt/tags/tag14.xml><?xml version="1.0" encoding="utf-8"?>
<p:tagLst xmlns:a="http://schemas.openxmlformats.org/drawingml/2006/main" xmlns:r="http://schemas.openxmlformats.org/officeDocument/2006/relationships" xmlns:p="http://schemas.openxmlformats.org/presentationml/2006/main">
  <p:tag name="SMARTTOCSTYLE" val="Standard Table of Contents [new brand]"/>
  <p:tag name="SMARTSLIDETYPE" val="TOC"/>
  <p:tag name="UNLOCK SHAPES" val="YES"/>
</p:tagLst>
</file>

<file path=ppt/tags/tag1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6.xml><?xml version="1.0" encoding="utf-8"?>
<p:tagLst xmlns:a="http://schemas.openxmlformats.org/drawingml/2006/main" xmlns:r="http://schemas.openxmlformats.org/officeDocument/2006/relationships" xmlns:p="http://schemas.openxmlformats.org/presentationml/2006/main">
  <p:tag name="SMARTREAD" val="{@TOCSectionLanguageText}"/>
  <p:tag name="SMARTWRITE" val="{@TOCSectionLanguageText}"/>
</p:tagLst>
</file>

<file path=ppt/tags/tag17.xml><?xml version="1.0" encoding="utf-8"?>
<p:tagLst xmlns:a="http://schemas.openxmlformats.org/drawingml/2006/main" xmlns:r="http://schemas.openxmlformats.org/officeDocument/2006/relationships" xmlns:p="http://schemas.openxmlformats.org/presentationml/2006/main">
  <p:tag name="SMARTREAD" val="{@TOCOverviewLanguageText}"/>
  <p:tag name="SMARTWRITE" val="{@TOCOverviewLanguageText}"/>
</p:tagLst>
</file>

<file path=ppt/tags/tag18.xml><?xml version="1.0" encoding="utf-8"?>
<p:tagLst xmlns:a="http://schemas.openxmlformats.org/drawingml/2006/main" xmlns:r="http://schemas.openxmlformats.org/officeDocument/2006/relationships" xmlns:p="http://schemas.openxmlformats.org/presentationml/2006/main">
  <p:tag name="SMARTREAD" val="{@TOCText}"/>
  <p:tag name="SMARTWRITE" val="{@TOCText}"/>
</p:tagLst>
</file>

<file path=ppt/tags/tag19.xml><?xml version="1.0" encoding="utf-8"?>
<p:tagLst xmlns:a="http://schemas.openxmlformats.org/drawingml/2006/main" xmlns:r="http://schemas.openxmlformats.org/officeDocument/2006/relationships" xmlns:p="http://schemas.openxmlformats.org/presentationml/2006/main">
  <p:tag name="SMARTTOCSTYLE" val="Standard Table of Contents [new brand]"/>
  <p:tag name="SMARTSLIDETYPE" val="TOC"/>
  <p:tag name="UNLOCK SHAPES" val="YES"/>
</p:tagLst>
</file>

<file path=ppt/tags/tag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1.xml><?xml version="1.0" encoding="utf-8"?>
<p:tagLst xmlns:a="http://schemas.openxmlformats.org/drawingml/2006/main" xmlns:r="http://schemas.openxmlformats.org/officeDocument/2006/relationships" xmlns:p="http://schemas.openxmlformats.org/presentationml/2006/main">
  <p:tag name="SMARTREAD" val="{@TOCSectionLanguageText}"/>
  <p:tag name="SMARTWRITE" val="{@TOCSectionLanguageText}"/>
</p:tagLst>
</file>

<file path=ppt/tags/tag22.xml><?xml version="1.0" encoding="utf-8"?>
<p:tagLst xmlns:a="http://schemas.openxmlformats.org/drawingml/2006/main" xmlns:r="http://schemas.openxmlformats.org/officeDocument/2006/relationships" xmlns:p="http://schemas.openxmlformats.org/presentationml/2006/main">
  <p:tag name="SMARTREAD" val="{@TOCOverviewLanguageText}"/>
  <p:tag name="SMARTWRITE" val="{@TOCOverviewLanguageText}"/>
</p:tagLst>
</file>

<file path=ppt/tags/tag23.xml><?xml version="1.0" encoding="utf-8"?>
<p:tagLst xmlns:a="http://schemas.openxmlformats.org/drawingml/2006/main" xmlns:r="http://schemas.openxmlformats.org/officeDocument/2006/relationships" xmlns:p="http://schemas.openxmlformats.org/presentationml/2006/main">
  <p:tag name="SMARTREAD" val="{@TOCText}"/>
  <p:tag name="SMARTWRITE" val="{@TOCText}"/>
</p:tagLst>
</file>

<file path=ppt/tags/tag3.xml><?xml version="1.0" encoding="utf-8"?>
<p:tagLst xmlns:a="http://schemas.openxmlformats.org/drawingml/2006/main" xmlns:r="http://schemas.openxmlformats.org/officeDocument/2006/relationships" xmlns:p="http://schemas.openxmlformats.org/presentationml/2006/main">
  <p:tag name="SMARTREAD" val="{@TOCSectionLanguageText}"/>
  <p:tag name="SMARTWRITE" val="{@TOCSectionLanguageText}"/>
</p:tagLst>
</file>

<file path=ppt/tags/tag4.xml><?xml version="1.0" encoding="utf-8"?>
<p:tagLst xmlns:a="http://schemas.openxmlformats.org/drawingml/2006/main" xmlns:r="http://schemas.openxmlformats.org/officeDocument/2006/relationships" xmlns:p="http://schemas.openxmlformats.org/presentationml/2006/main">
  <p:tag name="SMARTREAD" val="{@TOCOverviewLanguageText}"/>
  <p:tag name="SMARTWRITE" val="{@TOCOverviewLanguageText}"/>
</p:tagLst>
</file>

<file path=ppt/tags/tag5.xml><?xml version="1.0" encoding="utf-8"?>
<p:tagLst xmlns:a="http://schemas.openxmlformats.org/drawingml/2006/main" xmlns:r="http://schemas.openxmlformats.org/officeDocument/2006/relationships" xmlns:p="http://schemas.openxmlformats.org/presentationml/2006/main">
  <p:tag name="SMARTTOCSTYLE" val="Standard Table of Contents [new brand]"/>
  <p:tag name="SMARTSLIDETYPE" val="TOC"/>
  <p:tag name="UNLOCK SHAPES" val="YES"/>
</p:tagLst>
</file>

<file path=ppt/tags/tag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7.xml><?xml version="1.0" encoding="utf-8"?>
<p:tagLst xmlns:a="http://schemas.openxmlformats.org/drawingml/2006/main" xmlns:r="http://schemas.openxmlformats.org/officeDocument/2006/relationships" xmlns:p="http://schemas.openxmlformats.org/presentationml/2006/main">
  <p:tag name="SMARTREAD" val="{@TOCSectionLanguageText}"/>
  <p:tag name="SMARTWRITE" val="{@TOCSectionLanguageText}"/>
</p:tagLst>
</file>

<file path=ppt/tags/tag8.xml><?xml version="1.0" encoding="utf-8"?>
<p:tagLst xmlns:a="http://schemas.openxmlformats.org/drawingml/2006/main" xmlns:r="http://schemas.openxmlformats.org/officeDocument/2006/relationships" xmlns:p="http://schemas.openxmlformats.org/presentationml/2006/main">
  <p:tag name="SMARTREAD" val="{@TOCOverviewLanguageText}"/>
  <p:tag name="SMARTWRITE" val="{@TOCOverviewLanguageText}"/>
</p:tagLst>
</file>

<file path=ppt/tags/tag9.xml><?xml version="1.0" encoding="utf-8"?>
<p:tagLst xmlns:a="http://schemas.openxmlformats.org/drawingml/2006/main" xmlns:r="http://schemas.openxmlformats.org/officeDocument/2006/relationships" xmlns:p="http://schemas.openxmlformats.org/presentationml/2006/main">
  <p:tag name="SMARTTOCSTYLE" val="Standard Table of Contents [new brand]"/>
  <p:tag name="SMARTSLIDETYPE" val="TOC"/>
  <p:tag name="UNLOCK SHAPES" val="YES"/>
</p:tagLst>
</file>

<file path=ppt/theme/theme1.xml><?xml version="1.0" encoding="utf-8"?>
<a:theme xmlns:a="http://schemas.openxmlformats.org/drawingml/2006/main" name="PwC">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32848</TotalTime>
  <Words>38906</Words>
  <Application>Microsoft Office PowerPoint</Application>
  <PresentationFormat>On-screen Show (4:3)</PresentationFormat>
  <Paragraphs>3416</Paragraphs>
  <Slides>333</Slides>
  <Notes>332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333</vt:i4>
      </vt:variant>
    </vt:vector>
  </HeadingPairs>
  <TitlesOfParts>
    <vt:vector size="337" baseType="lpstr">
      <vt:lpstr>Arial</vt:lpstr>
      <vt:lpstr>Calibri</vt:lpstr>
      <vt:lpstr>Georgia</vt:lpstr>
      <vt:lpstr>PwC</vt:lpstr>
      <vt:lpstr>UC Davis Summer Tax Institute  Advanced Income Tax Track</vt:lpstr>
      <vt:lpstr>Table of Contents</vt:lpstr>
      <vt:lpstr>Section 1 Introduction and Hierarchy of Standards</vt:lpstr>
      <vt:lpstr>Advanced Income Tax Track</vt:lpstr>
      <vt:lpstr>Advanced Income Tax Track</vt:lpstr>
      <vt:lpstr>Advanced Income Tax Track</vt:lpstr>
      <vt:lpstr>Advanced Income Tax Track</vt:lpstr>
      <vt:lpstr>Advanced Income Tax Track</vt:lpstr>
      <vt:lpstr>Advanced Income Tax Track</vt:lpstr>
      <vt:lpstr>Advanced Income Tax Track</vt:lpstr>
      <vt:lpstr>Advanced Income Tax Track</vt:lpstr>
      <vt:lpstr>Advanced Income Tax Track</vt:lpstr>
      <vt:lpstr>Advanced Income Tax Track</vt:lpstr>
      <vt:lpstr>Advanced Income Tax Track</vt:lpstr>
      <vt:lpstr>Advanced Income Tax Track</vt:lpstr>
      <vt:lpstr>Section 2 Constitutional Limitations </vt:lpstr>
      <vt:lpstr>Table of Contents</vt:lpstr>
      <vt:lpstr>Advanced Income Tax Track</vt:lpstr>
      <vt:lpstr>Advanced Income Tax Track</vt:lpstr>
      <vt:lpstr>Advanced Income Tax Track Overview/Introduction </vt:lpstr>
      <vt:lpstr>Advanced Income Tax Track</vt:lpstr>
      <vt:lpstr>Advanced Income Tax Track Overview/Introduction </vt:lpstr>
      <vt:lpstr>Advanced Income Tax Track Overview/Introduction </vt:lpstr>
      <vt:lpstr>Advanced Income Tax Track Overview/Introduction </vt:lpstr>
      <vt:lpstr>Advanced Income Tax Track Due Process Clause</vt:lpstr>
      <vt:lpstr>Advanced Income Tax Track Due Process Clause </vt:lpstr>
      <vt:lpstr>Advanced Income Tax Track Due Process Clause </vt:lpstr>
      <vt:lpstr>Advanced Income Tax Track Due Process Clause</vt:lpstr>
      <vt:lpstr>Advanced Income Tax Track Due Process Clause </vt:lpstr>
      <vt:lpstr>Advanced Income Tax Track Due Process Clause </vt:lpstr>
      <vt:lpstr>Advanced Income Tax Track Due Process Clause</vt:lpstr>
      <vt:lpstr>Advanced Income Tax Track Due Process Clause </vt:lpstr>
      <vt:lpstr>Advanced Income Tax Track Due Process Clause </vt:lpstr>
      <vt:lpstr>Advanced Income Tax Track Due Process Clause </vt:lpstr>
      <vt:lpstr>Advanced Income Tax Track Due Process Clause</vt:lpstr>
      <vt:lpstr>Advanced Income Tax Track Due Process Clause</vt:lpstr>
      <vt:lpstr>Advanced Income Tax Track Due Process Clause</vt:lpstr>
      <vt:lpstr>Advanced Income Tax Track Due Process Clause</vt:lpstr>
      <vt:lpstr>Advanced Income Tax Track Due Process Clause</vt:lpstr>
      <vt:lpstr>Advanced Income Tax Track Due Process Clause</vt:lpstr>
      <vt:lpstr>Advanced Income Tax Track Due Process Clause</vt:lpstr>
      <vt:lpstr>Advanced Income Tax Track Due Process Clause</vt:lpstr>
      <vt:lpstr>Advanced Income Tax Track Recent due process cases</vt:lpstr>
      <vt:lpstr>Advanced Income Tax Track Recent due process non-tax cases</vt:lpstr>
      <vt:lpstr>Advanced Income Tax Track  Recent due process non-tax cases</vt:lpstr>
      <vt:lpstr>Advanced Income Tax Track Recent due process non-tax cases</vt:lpstr>
      <vt:lpstr>Advanced Income Tax Track Recent due process non-tax cases</vt:lpstr>
      <vt:lpstr>Advanced Income Tax Track  Recent due process non-tax cases</vt:lpstr>
      <vt:lpstr>Advanced Income Tax Track Recent due process tax cases</vt:lpstr>
      <vt:lpstr>Advanced Income Tax Track  Recent due process tax cases</vt:lpstr>
      <vt:lpstr>Advanced Income Tax Track Recent due process tax cases</vt:lpstr>
      <vt:lpstr>Advanced Income Tax Track Recent due process tax cases</vt:lpstr>
      <vt:lpstr>Advanced Income Tax Track Recent due process tax cases</vt:lpstr>
      <vt:lpstr>Advanced Income Tax Track Recent due process tax cases</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Similarly Situated Entities</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Commerce Clause</vt:lpstr>
      <vt:lpstr>Advanced Income Tax Track Equal Protection Clause</vt:lpstr>
      <vt:lpstr>Advanced Income Tax Track Equal Protection Clause</vt:lpstr>
      <vt:lpstr>Section 3 PL 86-272, Attributional Nexus, Agency Nexus, Economic Nexus, Factor Presence &amp; BATSA</vt:lpstr>
      <vt:lpstr>PowerPoint Presentation</vt:lpstr>
      <vt:lpstr>Advanced Income Tax Track Public Law 86-272, Attributional Nexus, Agency Nexus, Economic Nexus, Factor Presence &amp; BATSA</vt:lpstr>
      <vt:lpstr>Advanced Income Tax Track Public Law 86-272, Attributional Nexus, Agency Nexus, Economic Nexus, Factor Presence &amp; BATSA</vt:lpstr>
      <vt:lpstr>Advanced Income Tax Track Public Law 86-272 – Overview/Introduction</vt:lpstr>
      <vt:lpstr>Advanced Income Tax Track Public Law 86-272 – Overview/Introduction</vt:lpstr>
      <vt:lpstr>Advanced Income Tax Track Public Law 86-272 – Overview/Introduction</vt:lpstr>
      <vt:lpstr>Advanced Income Tax Track Public Law 86-272 – Overview/Introduction</vt:lpstr>
      <vt:lpstr>Advanced Income Tax Track  Public Law 86-272 – Overview/Introduction</vt:lpstr>
      <vt:lpstr>Advanced Income Tax Track  Public Law 86-272 – Overview/Introduction</vt:lpstr>
      <vt:lpstr>Advanced Income Tax Track  Public Law 86-272 – Overview/Introduction</vt:lpstr>
      <vt:lpstr>Advanced Income Tax Track  Public Law 86-272 – Overview/Introduction</vt:lpstr>
      <vt:lpstr>Advanced Income Tax Track Public Law 86-272 – Solicitation</vt:lpstr>
      <vt:lpstr>Advanced Income Tax Track Public Law 86-272 – Solicitation</vt:lpstr>
      <vt:lpstr>Advanced Income Tax Track Public Law 86-272 – Solicitation</vt:lpstr>
      <vt:lpstr>Advanced Income Tax Track Public Law 86-272 – Solicitation</vt:lpstr>
      <vt:lpstr>Advanced Income Tax Track Public Law 86-272 – Solicitation</vt:lpstr>
      <vt:lpstr>Advanced Income Tax Track Public Law 86-272 – Shipment/Delivery Requirement</vt:lpstr>
      <vt:lpstr>Advanced Income Tax Track Public Law 86-272 – Shipment/Delivery Requirement</vt:lpstr>
      <vt:lpstr>Advanced Income Tax Track Public Law 86-272 – Shipment/Delivery Requirement</vt:lpstr>
      <vt:lpstr>Advanced Income Tax Track Public Law 86-272 – Shipment/Delivery Requirement</vt:lpstr>
      <vt:lpstr>Advanced Income Tax Track Public Law 86-272 – Shipment/Delivery Requirement</vt:lpstr>
      <vt:lpstr>Advanced Income Tax Track Public Law 86-272 – Shipment/Delivery Requirement</vt:lpstr>
      <vt:lpstr>Advanced Income Tax Track Public Law 86-272 – Foreign and Local Commerce</vt:lpstr>
      <vt:lpstr>Advanced Income Tax Track  Public Law 86-272 – Foreign and Local Commerce</vt:lpstr>
      <vt:lpstr>Advanced Income Tax Track  Public Law 86-272 – Foreign and Local Commerce</vt:lpstr>
      <vt:lpstr>Advanced Income Tax Track Public Law 86-272 – State Regulatory Requirements</vt:lpstr>
      <vt:lpstr>Advanced Income Tax Track  Public Law 86-272 – State Regulatory Requirements</vt:lpstr>
      <vt:lpstr>Advanced Income Tax Track  Public Law 86-272 – State Regulatory Requirements</vt:lpstr>
      <vt:lpstr>Advanced Income Tax Track Public Law 86-272 – Impact of Contractors</vt:lpstr>
      <vt:lpstr>Advanced Income Tax Track  Public Law 86-272 – Impact of Contractors</vt:lpstr>
      <vt:lpstr>Advanced Income Tax Track  Public Law 86-272 – Impact of Contractors</vt:lpstr>
      <vt:lpstr>Advanced Income Tax Track  Public Law 86-272 – Impact of Contractors</vt:lpstr>
      <vt:lpstr>Advanced Income Tax Track  Public Law 86-272 – Impact of Contractors</vt:lpstr>
      <vt:lpstr>Advanced Income Tax Track Public Law 86-272 – Definition of “Net Income Tax”</vt:lpstr>
      <vt:lpstr>Advanced Income Tax Track  Public Law 86-272 – Definition of “Net Income Tax”</vt:lpstr>
      <vt:lpstr>Advanced Income Tax Track Attributional Nexus – Agency Nexus</vt:lpstr>
      <vt:lpstr>Advanced Income Tax Track  Attributional Nexus – Agency Nexus</vt:lpstr>
      <vt:lpstr>Advanced Income Tax Track  Attributional Nexus – Affiliated Nexus</vt:lpstr>
      <vt:lpstr>Advanced Income Tax Track  Attributional Nexus – Affiliated Nexus</vt:lpstr>
      <vt:lpstr>Advanced Income Tax Track  Attributional Nexus – Affiliated Nexus</vt:lpstr>
      <vt:lpstr>Advanced Income Tax Track  Attributional Nexus – Affiliated Nexus</vt:lpstr>
      <vt:lpstr>Advanced Income Tax Track  Attributional Nexus – Affiliated Nexus</vt:lpstr>
      <vt:lpstr>Advanced Income Tax Track  Attributional Nexus – Affiliated Nexus</vt:lpstr>
      <vt:lpstr>Advanced Income Tax Track  Attributional Nexus – Affiliated Nexus</vt:lpstr>
      <vt:lpstr>Advanced Income Tax Track  Attributional Nexus – Affiliated Nexus</vt:lpstr>
      <vt:lpstr>Advanced Income Tax Track  Attributional Nexus – Affiliated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Economic Presence Nexus</vt:lpstr>
      <vt:lpstr>Advanced Income Tax Track Factor Presence Nexus</vt:lpstr>
      <vt:lpstr>Advanced Income Tax Track  Factor Presence Nexus</vt:lpstr>
      <vt:lpstr>Advanced Income Tax Track  Factor Presence Nexus</vt:lpstr>
      <vt:lpstr>Advanced Income Tax Track  Factor Presence Nexus</vt:lpstr>
      <vt:lpstr>Advanced Income Tax Track  Factor Presence Nexus</vt:lpstr>
      <vt:lpstr>Advanced Income Tax Track  Factor Presence Nexus</vt:lpstr>
      <vt:lpstr>Advanced Income Tax Track  Contrast with Other Nexus Developments</vt:lpstr>
      <vt:lpstr>Advanced Income Tax Track BATSA</vt:lpstr>
      <vt:lpstr>Advanced Income Tax Track BATSA</vt:lpstr>
      <vt:lpstr>Advanced Income Tax Track  Ownership of LLC Interests</vt:lpstr>
      <vt:lpstr>Advanced Income Tax Track  Ownership of LLC Interests</vt:lpstr>
      <vt:lpstr>Advanced Income Tax Track  Ownership of LLC Interests</vt:lpstr>
      <vt:lpstr>Advanced Income Tax Track  Ownership of LLC Interests</vt:lpstr>
      <vt:lpstr>Advanced Income Tax Track  Ownership of LLC Interests</vt:lpstr>
      <vt:lpstr>Advanced Income Tax Track  Ownership of LLC Interests</vt:lpstr>
      <vt:lpstr>Advanced Income Tax Track  Ownership of LLC Interests</vt:lpstr>
      <vt:lpstr>Advanced Income Tax Track  Ownership of LLC Interests</vt:lpstr>
      <vt:lpstr>Advanced Income Tax Track  Ownership of LLC Interests</vt:lpstr>
      <vt:lpstr>Advanced Income Tax Track  Ownership of LLC Interests</vt:lpstr>
      <vt:lpstr>Advanced Income Tax Track  Ownership of LLC Interests</vt:lpstr>
      <vt:lpstr>Advanced Income Tax Track  Ownership of LLC Interests</vt:lpstr>
      <vt:lpstr>Section 4 Unitary Theory </vt:lpstr>
      <vt:lpstr>PowerPoint Presentation</vt:lpstr>
      <vt:lpstr>Advanced Income Tax Track  Overview/Introduction</vt:lpstr>
      <vt:lpstr>Advanced Income Tax Track  Overview/Introduction</vt:lpstr>
      <vt:lpstr>Advanced Income Tax Track  Overview/Introduction</vt:lpstr>
      <vt:lpstr>Advanced Income Tax Track  Overview/Introduction</vt:lpstr>
      <vt:lpstr>Advanced Income Tax Track Unitary Cases</vt:lpstr>
      <vt:lpstr>Advanced Income Tax Track  Unitary Cases</vt:lpstr>
      <vt:lpstr>Advanced Income Tax Track  Unitary Cases</vt:lpstr>
      <vt:lpstr>Advanced Income Tax Track  Unitary Cases</vt:lpstr>
      <vt:lpstr>Advanced Income Tax Track  Unitary Cases</vt:lpstr>
      <vt:lpstr>Advanced Income Tax Track  Unitary Cases</vt:lpstr>
      <vt:lpstr>Advanced Income Tax Track  Unitary Cases</vt:lpstr>
      <vt:lpstr>Advanced Income Tax Track  Unitary Cases</vt:lpstr>
      <vt:lpstr>Advanced Income Tax Track  Unitary Cases</vt:lpstr>
      <vt:lpstr>Advanced Income Tax Track  Unitary Cases</vt:lpstr>
      <vt:lpstr>Advanced Income Tax Track  Unitary Cases</vt:lpstr>
      <vt:lpstr>Advanced Income Tax Track  Unitary Cases</vt:lpstr>
      <vt:lpstr>Advanced Income Tax Track  Unitary Cases</vt:lpstr>
      <vt:lpstr>Advanced Income Tax Track  Unitary Cases</vt:lpstr>
      <vt:lpstr>Advanced Income Tax Track  Income To Be Considered</vt:lpstr>
      <vt:lpstr>Advanced Income Tax Track  Income To Be Considered</vt:lpstr>
      <vt:lpstr>Advanced Income Tax Track Multistate Tax Compact Issues</vt:lpstr>
      <vt:lpstr>Advanced Income Tax Track Nationwide Trends</vt:lpstr>
      <vt:lpstr>Advanced Income Tax Track Nationwide Trends – Apportionment Formulas* – 1998</vt:lpstr>
      <vt:lpstr>Advanced Income Tax Track Nationwide Trends – Apportionment Formulas* – 2003</vt:lpstr>
      <vt:lpstr>Advanced Income Tax Track Nationwide Trends – Apportionment Formulas* – 2015</vt:lpstr>
      <vt:lpstr>Advanced Income Tax Track Nationwide Trends – MTC Definition</vt:lpstr>
      <vt:lpstr>Advanced Income Tax Track Tests for Unity – Three Unities</vt:lpstr>
      <vt:lpstr>Advanced Income Tax Track Tests for Unity – Three Unities</vt:lpstr>
      <vt:lpstr>Advanced Income Tax Track Tests for Unity – Contribution and Dependency</vt:lpstr>
      <vt:lpstr>Advanced Income Tax Track Tests for Unity</vt:lpstr>
      <vt:lpstr>Advanced Income Tax Track</vt:lpstr>
      <vt:lpstr>Advanced Income Tax Track Tests for Unity</vt:lpstr>
      <vt:lpstr>Advanced Income Tax Track Right to Apportion</vt:lpstr>
      <vt:lpstr>Advanced Income Tax Track Right to Apportion</vt:lpstr>
      <vt:lpstr>Advanced Income Tax Track</vt:lpstr>
      <vt:lpstr>Advanced Income Tax Track Instant Unity</vt:lpstr>
      <vt:lpstr>Advanced Income Tax Track Instant Unity</vt:lpstr>
      <vt:lpstr>Advanced Income Tax Track Instant Unity</vt:lpstr>
      <vt:lpstr>Advanced Income Tax Track Instant Unity</vt:lpstr>
      <vt:lpstr>Advanced Income Tax Track Instant Unity</vt:lpstr>
      <vt:lpstr>Advanced Income Tax Track Instant Unity</vt:lpstr>
      <vt:lpstr>Advanced Income Tax Track Instant Unity</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Holding Companies</vt:lpstr>
      <vt:lpstr>Advanced Income Tax Track Insurance Companies</vt:lpstr>
      <vt:lpstr>Advanced Income Tax Track Insurance Companies</vt:lpstr>
      <vt:lpstr>Advanced Income Tax Track Insurance Companies</vt:lpstr>
      <vt:lpstr>Advanced Income Tax Track Insurance Companies</vt:lpstr>
      <vt:lpstr>Advanced Income Tax Track Nexus Consolidated / Combined Returns</vt:lpstr>
      <vt:lpstr>Advanced Income Tax Track Nexus Consolidated / Combined Returns</vt:lpstr>
      <vt:lpstr>Advanced Income Tax Track Nexus Consolidated / Combined Returns</vt:lpstr>
      <vt:lpstr>Advanced Income Tax Track  Nexus Consolidated / Combined Returns</vt:lpstr>
      <vt:lpstr>Advanced Income Tax Track  Nexus Consolidated / Combined Returns</vt:lpstr>
      <vt:lpstr>PowerPoint Presentation</vt:lpstr>
      <vt:lpstr>Advanced Income Tax Track</vt:lpstr>
      <vt:lpstr>Advanced Income Tax Track Overview/Introduction</vt:lpstr>
      <vt:lpstr>Advanced Income Tax Track Overview/Introduction</vt:lpstr>
      <vt:lpstr>Advanced Income Tax Track Transactional and Functional Tests</vt:lpstr>
      <vt:lpstr>Advanced Income Tax Track Transactional and Functional Tests</vt:lpstr>
      <vt:lpstr>Advanced Income Tax Track Transactional and Functional Tests</vt:lpstr>
      <vt:lpstr>Advanced Income Tax Track Transactional and Functional Tests</vt:lpstr>
      <vt:lpstr>Advanced Income Tax Track Transactional and Functional Tests</vt:lpstr>
      <vt:lpstr>Advanced Income Tax Track MTC</vt:lpstr>
      <vt:lpstr>Advanced Income Tax Track MTC</vt:lpstr>
      <vt:lpstr>Advanced Income Tax Track MTC</vt:lpstr>
      <vt:lpstr>Advanced Income Tax Track MTC</vt:lpstr>
      <vt:lpstr>Advanced Income Tax Track MTC</vt:lpstr>
      <vt:lpstr>Advanced Income Tax Track MTC</vt:lpstr>
      <vt:lpstr>Advanced Income Tax Track MTC</vt:lpstr>
      <vt:lpstr>Advanced Income Tax Track Liquidation</vt:lpstr>
      <vt:lpstr>Advanced Income Tax Track Liquidation</vt:lpstr>
      <vt:lpstr>Advanced Income Tax Track Liquidation</vt:lpstr>
      <vt:lpstr>Advanced Income Tax Track Liquidation</vt:lpstr>
      <vt:lpstr>Advanced Income Tax Track Liquidation</vt:lpstr>
      <vt:lpstr>Advanced Income Tax Track Liquidation</vt:lpstr>
      <vt:lpstr>Advanced Income Tax Track Liquidation</vt:lpstr>
      <vt:lpstr>Advanced Income Tax Track Liquidation</vt:lpstr>
      <vt:lpstr>Advanced Income Tax Track Sale of Subsidiary</vt:lpstr>
      <vt:lpstr>Advanced Income Tax Track MeadWestvaco</vt:lpstr>
      <vt:lpstr>Advanced Income Tax Track MeadWestvaco</vt:lpstr>
      <vt:lpstr>Advanced Income Tax Track MeadWestvaco</vt:lpstr>
      <vt:lpstr>Advanced Income Tax Track Pension Reversion Income</vt:lpstr>
      <vt:lpstr>Advanced Income Tax Track Pension Reversion Income</vt:lpstr>
      <vt:lpstr>Advanced Income Tax Track Pension Reversion Income</vt:lpstr>
      <vt:lpstr>Advanced Income Tax Track Pension Reversion Income</vt:lpstr>
      <vt:lpstr>Advanced Income Tax Track Intangible Assets</vt:lpstr>
      <vt:lpstr>Advanced Income Tax Track Intangible Assets</vt:lpstr>
      <vt:lpstr>Advanced Income Tax Track Intangible Assets</vt:lpstr>
      <vt:lpstr>Advanced Income Tax Track Intangible Assets</vt:lpstr>
      <vt:lpstr>Advanced Income Tax Track Intangible Assets</vt:lpstr>
      <vt:lpstr>Advanced Income Tax Track Intangible Assets</vt:lpstr>
      <vt:lpstr>Advanced Income Tax Track Intangible Assets</vt:lpstr>
      <vt:lpstr>Advanced Income Tax Track Intangible Assets</vt:lpstr>
      <vt:lpstr>Advanced Income Tax Track Corporate Mergers, Acquisitions, and Reorganizations</vt:lpstr>
      <vt:lpstr>Advanced Income Tax Track Corporate Mergers, Acquisitions, and Reorganizations</vt:lpstr>
      <vt:lpstr>Advanced Income Tax Track Corporate Mergers, Acquisitions, and Reorganizations</vt:lpstr>
      <vt:lpstr>Advanced Income Tax Track Corporate Mergers, Acquisitions, and Reorganizations</vt:lpstr>
      <vt:lpstr>PowerPoint Presentation</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Prasad D.</dc:creator>
  <cp:lastModifiedBy>Chris Whitney</cp:lastModifiedBy>
  <cp:revision>1501</cp:revision>
  <cp:lastPrinted>2016-06-01T03:20:02Z</cp:lastPrinted>
  <dcterms:created xsi:type="dcterms:W3CDTF">2010-09-07T13:26:45Z</dcterms:created>
  <dcterms:modified xsi:type="dcterms:W3CDTF">2017-06-06T17:51:45Z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4</vt:lpwstr>
  </property>
</Properties>
</file>